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6" r:id="rId3"/>
    <p:sldId id="305" r:id="rId4"/>
    <p:sldId id="303" r:id="rId5"/>
    <p:sldId id="304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283" r:id="rId14"/>
    <p:sldId id="284" r:id="rId15"/>
    <p:sldId id="285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80" r:id="rId24"/>
    <p:sldId id="281" r:id="rId25"/>
  </p:sldIdLst>
  <p:sldSz cx="9144000" cy="6858000" type="screen4x3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53CCE-3F8B-4D69-B8D3-CB2544E7AA5E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47AA4-2F63-463A-9DD5-0EFF90241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285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74B2C-79C2-44CF-80E9-3BE35B6602AA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B714C-A5F0-40BB-BD70-17361E719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53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90E19A0-30F8-4443-894B-D2B9DEC388EA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94259EA-FA92-4521-B4A8-E51B0FA8D2B0}" type="slidenum">
              <a:rPr lang="en-US" sz="1200">
                <a:latin typeface="Times New Roman" pitchFamily="18" charset="0"/>
              </a:rPr>
              <a:pPr/>
              <a:t>18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EEF6BC8-D07A-4F26-BE13-AA7A4D47F466}" type="slidenum">
              <a:rPr lang="en-US" sz="1200">
                <a:latin typeface="Times New Roman" pitchFamily="18" charset="0"/>
              </a:rPr>
              <a:pPr/>
              <a:t>19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E5C57F3-D6A9-4726-9087-EBB1544D2B77}" type="slidenum">
              <a:rPr lang="en-US" sz="1200">
                <a:latin typeface="Times New Roman" pitchFamily="18" charset="0"/>
              </a:rPr>
              <a:pPr/>
              <a:t>20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2525" cy="37226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665" y="4715724"/>
            <a:ext cx="4984346" cy="44682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78" tIns="44688" rIns="89378" bIns="4468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882DEB6-9DC5-4EF5-933A-170360408CDE}" type="slidenum">
              <a:rPr lang="en-US" sz="1200">
                <a:latin typeface="Times New Roman" pitchFamily="18" charset="0"/>
              </a:rPr>
              <a:pPr/>
              <a:t>21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2525" cy="37226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665" y="4715724"/>
            <a:ext cx="4984346" cy="44682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78" tIns="44688" rIns="89378" bIns="4468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A0B5889-909C-4F3A-96CE-2F9459109C21}" type="slidenum">
              <a:rPr lang="en-US" sz="1200">
                <a:latin typeface="Times New Roman" pitchFamily="18" charset="0"/>
              </a:rPr>
              <a:pPr/>
              <a:t>22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2525" cy="37226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665" y="4715724"/>
            <a:ext cx="4984346" cy="44682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78" tIns="44688" rIns="89378" bIns="4468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B713223-0A7A-4C44-96B7-BED50DE8453C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A08DA9C-6692-4FE5-B37D-C4B1E8DFE144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14437" eaLnBrk="0" hangingPunct="0">
              <a:defRPr sz="27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B754AED-E1AD-441B-B169-BB55BF0A7FDA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155F540-535C-4AC9-A905-3521919002EC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726911F-CA56-4DA6-AE34-3E571E3E1B05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6E055F1-D704-4CC0-9D64-8B2B49DFD9F0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0888"/>
            <a:ext cx="4946650" cy="3709987"/>
          </a:xfrm>
          <a:ln w="12700" cap="flat">
            <a:solidFill>
              <a:schemeClr val="tx1"/>
            </a:solidFill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665" y="4717431"/>
            <a:ext cx="4984346" cy="446995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29" tIns="43014" rIns="86029" bIns="430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5A73641-4950-4410-BE38-1E202C2AC41C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0888"/>
            <a:ext cx="4946650" cy="3709987"/>
          </a:xfrm>
          <a:ln w="12700" cap="flat">
            <a:solidFill>
              <a:schemeClr val="tx1"/>
            </a:solidFill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665" y="4717431"/>
            <a:ext cx="4984346" cy="446995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29" tIns="43014" rIns="86029" bIns="430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A61810C-C6FD-4FEC-8719-03887C0EFCF7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6964544-1451-4182-A259-8D1CA3AE48D6}" type="slidenum">
              <a:rPr lang="en-US" sz="1200">
                <a:latin typeface="Times New Roman" pitchFamily="18" charset="0"/>
              </a:rPr>
              <a:pPr/>
              <a:t>16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2525" cy="37226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665" y="4715724"/>
            <a:ext cx="4984346" cy="44682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78" tIns="44688" rIns="89378" bIns="4468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4B79459-08DB-458C-AAF9-30E9FD46A920}" type="slidenum">
              <a:rPr lang="en-US" sz="1200">
                <a:latin typeface="Times New Roman" pitchFamily="18" charset="0"/>
              </a:rPr>
              <a:pPr/>
              <a:t>17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2525" cy="37226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665" y="4715724"/>
            <a:ext cx="4984346" cy="44682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78" tIns="44688" rIns="89378" bIns="4468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5C7FE-ED68-43CA-9A10-D5E24B815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4286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ttrek.com/Help/Glossary.aspx?Target=Variabl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8168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D84ADE2-AF8D-43F1-9750-C98C58316CAF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/>
              <a:t>Process (1): Model Construction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9233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4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Training</a:t>
              </a:r>
            </a:p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9221" name="Object 0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Worksheet" r:id="rId5" imgW="5437188" imgH="2495550" progId="Excel.Sheet.8">
                  <p:embed/>
                </p:oleObj>
              </mc:Choice>
              <mc:Fallback>
                <p:oleObj name="Worksheet" r:id="rId5" imgW="5437188" imgH="249555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Classification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Algorithms</a:t>
            </a:r>
          </a:p>
        </p:txBody>
      </p:sp>
      <p:sp>
        <p:nvSpPr>
          <p:cNvPr id="9225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IF rank = ‘professor’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OR years &gt; 6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THEN tenured = ‘yes’ </a:t>
            </a:r>
          </a:p>
        </p:txBody>
      </p:sp>
      <p:grpSp>
        <p:nvGrpSpPr>
          <p:cNvPr id="9227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9231" name="Picture 13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2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(Model)</a:t>
              </a:r>
            </a:p>
          </p:txBody>
        </p:sp>
      </p:grpSp>
      <p:sp>
        <p:nvSpPr>
          <p:cNvPr id="9228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9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30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CA5F9FB-81C8-4A07-8E12-ADC001F472EF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/>
              <a:t>Process (2): Using the Model in Prediction 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10262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</p:txBody>
        </p:sp>
      </p:grp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10260" name="Picture 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Testing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10246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Worksheet" r:id="rId6" imgW="5438775" imgH="1765300" progId="Excel.Sheet.8">
                  <p:embed/>
                </p:oleObj>
              </mc:Choice>
              <mc:Fallback>
                <p:oleObj name="Worksheet" r:id="rId6" imgW="5438775" imgH="17653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8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10251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10258" name="Picture 15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Unseen Data</a:t>
              </a:r>
            </a:p>
          </p:txBody>
        </p:sp>
      </p:grpSp>
      <p:sp>
        <p:nvSpPr>
          <p:cNvPr id="10252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(Jeff, Professor, 4)</a:t>
            </a:r>
          </a:p>
        </p:txBody>
      </p:sp>
      <p:sp>
        <p:nvSpPr>
          <p:cNvPr id="10253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55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10256" name="Picture 21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Tenured?</a:t>
            </a:r>
          </a:p>
        </p:txBody>
      </p:sp>
    </p:spTree>
    <p:extLst>
      <p:ext uri="{BB962C8B-B14F-4D97-AF65-F5344CB8AC3E}">
        <p14:creationId xmlns:p14="http://schemas.microsoft.com/office/powerpoint/2010/main" val="345819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of Approaches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Supervised Approaches</a:t>
            </a:r>
          </a:p>
          <a:p>
            <a:r>
              <a:rPr lang="en-GB" dirty="0"/>
              <a:t>Unsupervised Approaches</a:t>
            </a:r>
          </a:p>
          <a:p>
            <a:r>
              <a:rPr lang="en-GB" dirty="0"/>
              <a:t>Semi Supervised Approaches</a:t>
            </a:r>
          </a:p>
        </p:txBody>
      </p:sp>
    </p:spTree>
    <p:extLst>
      <p:ext uri="{BB962C8B-B14F-4D97-AF65-F5344CB8AC3E}">
        <p14:creationId xmlns:p14="http://schemas.microsoft.com/office/powerpoint/2010/main" val="187620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F1E668F-53AF-4549-BA90-345AC4C066A2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/>
              <a:t>Supervised vs. Unsupervised Learning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400">
                <a:solidFill>
                  <a:srgbClr val="F83F24"/>
                </a:solidFill>
              </a:rPr>
              <a:t>Supervised learning (classification)</a:t>
            </a:r>
            <a:endParaRPr lang="en-US" sz="2400"/>
          </a:p>
          <a:p>
            <a:pPr lvl="1" eaLnBrk="1" hangingPunct="1">
              <a:lnSpc>
                <a:spcPct val="130000"/>
              </a:lnSpc>
            </a:pPr>
            <a:r>
              <a:rPr lang="en-US" sz="2400"/>
              <a:t>Supervision: The training data (observations, measurements, etc.) are accompanied by </a:t>
            </a:r>
            <a:r>
              <a:rPr lang="en-US" sz="2400" b="1"/>
              <a:t>labels</a:t>
            </a:r>
            <a:r>
              <a:rPr lang="en-US" sz="2400"/>
              <a:t> indicating the class of the observations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/>
              <a:t>New data is classified based on the training set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>
                <a:solidFill>
                  <a:srgbClr val="F83F24"/>
                </a:solidFill>
              </a:rPr>
              <a:t>Unsupervised learning</a:t>
            </a:r>
            <a:r>
              <a:rPr lang="en-US" sz="2400"/>
              <a:t> </a:t>
            </a:r>
            <a:r>
              <a:rPr lang="en-US" sz="240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/>
              <a:t>The class labels of training data is unknown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/>
              <a:t>Given a set of measurements, observations, etc. with the aim of establishing the existence of classes or clusters in the data</a:t>
            </a:r>
          </a:p>
        </p:txBody>
      </p:sp>
    </p:spTree>
    <p:extLst>
      <p:ext uri="{BB962C8B-B14F-4D97-AF65-F5344CB8AC3E}">
        <p14:creationId xmlns:p14="http://schemas.microsoft.com/office/powerpoint/2010/main" val="6233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044BAC3-8AE2-498C-AD7F-CA15673AFAB3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</a:rPr>
              <a:t>Classification</a:t>
            </a:r>
            <a:r>
              <a:rPr lang="en-US" sz="2000" dirty="0"/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predicts categorical class labels (discrete or nominal)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classifies data (constructs a model) based on the training set and the values (</a:t>
            </a:r>
            <a:r>
              <a:rPr lang="en-US" sz="2400" dirty="0">
                <a:solidFill>
                  <a:schemeClr val="hlink"/>
                </a:solidFill>
              </a:rPr>
              <a:t>class labels</a:t>
            </a:r>
            <a:r>
              <a:rPr lang="en-US" sz="2400" dirty="0"/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</a:rPr>
              <a:t>Numeric Prediction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models continuous-valued functions, i.e., predicts unknown or missing values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 dirty="0"/>
              <a:t>Credit/loan approval: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 dirty="0"/>
              <a:t>Medical diagnosis: if a tumor is cancerous or benign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 dirty="0"/>
              <a:t>Fraud detection: if a transaction is fraudulent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sz="2400" dirty="0"/>
              <a:t>Web page categorization: which category it is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4775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/>
              <a:t>Prediction Problems: Classification vs. Numeric Prediction</a:t>
            </a:r>
          </a:p>
        </p:txBody>
      </p:sp>
    </p:spTree>
    <p:extLst>
      <p:ext uri="{BB962C8B-B14F-4D97-AF65-F5344CB8AC3E}">
        <p14:creationId xmlns:p14="http://schemas.microsoft.com/office/powerpoint/2010/main" val="415550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2BDB975-A3DF-4304-8C60-C18940E73152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Classification—A Two-Step Process</a:t>
            </a:r>
            <a:r>
              <a:rPr lang="en-US" sz="2800"/>
              <a:t> </a:t>
            </a:r>
            <a:endParaRPr lang="en-US" sz="320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7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000" dirty="0">
                <a:solidFill>
                  <a:schemeClr val="hlink"/>
                </a:solidFill>
              </a:rPr>
              <a:t>Model construction</a:t>
            </a:r>
            <a:r>
              <a:rPr lang="en-US" sz="2000" dirty="0"/>
              <a:t>: describing a set of predetermined classes</a:t>
            </a:r>
          </a:p>
          <a:p>
            <a:pPr lvl="1" eaLnBrk="1" hangingPunct="1"/>
            <a:r>
              <a:rPr lang="en-US" sz="2000" dirty="0"/>
              <a:t>Each tuple/sample is assumed to belong to a predefined class, as determined by the </a:t>
            </a:r>
            <a:r>
              <a:rPr lang="en-US" sz="2000" dirty="0">
                <a:solidFill>
                  <a:schemeClr val="hlink"/>
                </a:solidFill>
              </a:rPr>
              <a:t>class label attribute</a:t>
            </a:r>
          </a:p>
          <a:p>
            <a:pPr lvl="1" eaLnBrk="1" hangingPunct="1"/>
            <a:r>
              <a:rPr lang="en-US" sz="2000" dirty="0"/>
              <a:t>The set of tuples used for model construction is </a:t>
            </a:r>
            <a:r>
              <a:rPr lang="en-US" sz="2000" dirty="0">
                <a:solidFill>
                  <a:schemeClr val="hlink"/>
                </a:solidFill>
              </a:rPr>
              <a:t>training set</a:t>
            </a:r>
          </a:p>
          <a:p>
            <a:pPr lvl="1" eaLnBrk="1" hangingPunct="1"/>
            <a:r>
              <a:rPr lang="en-US" sz="2000" dirty="0"/>
              <a:t>The model is represented as classification rules, decision trees, or mathematical formulae</a:t>
            </a:r>
          </a:p>
          <a:p>
            <a:pPr eaLnBrk="1" hangingPunct="1"/>
            <a:r>
              <a:rPr lang="en-US" sz="2000" dirty="0">
                <a:solidFill>
                  <a:schemeClr val="hlink"/>
                </a:solidFill>
              </a:rPr>
              <a:t>Model usage</a:t>
            </a:r>
            <a:r>
              <a:rPr lang="en-US" sz="2000" dirty="0"/>
              <a:t>: for classifying future or unknown objects</a:t>
            </a:r>
          </a:p>
          <a:p>
            <a:pPr lvl="1" eaLnBrk="1" hangingPunct="1"/>
            <a:r>
              <a:rPr lang="en-US" sz="2000" dirty="0">
                <a:solidFill>
                  <a:schemeClr val="hlink"/>
                </a:solidFill>
              </a:rPr>
              <a:t>Estimate accuracy</a:t>
            </a:r>
            <a:r>
              <a:rPr lang="en-US" sz="2000" dirty="0"/>
              <a:t> of the model</a:t>
            </a:r>
          </a:p>
          <a:p>
            <a:pPr lvl="2" eaLnBrk="1" hangingPunct="1"/>
            <a:r>
              <a:rPr lang="en-US" sz="2000" dirty="0"/>
              <a:t>The known label of test sample is compared with the classified result from the model</a:t>
            </a:r>
          </a:p>
          <a:p>
            <a:pPr lvl="2" eaLnBrk="1" hangingPunct="1"/>
            <a:r>
              <a:rPr lang="en-US" sz="2000" dirty="0">
                <a:solidFill>
                  <a:schemeClr val="hlink"/>
                </a:solidFill>
              </a:rPr>
              <a:t>Accuracy</a:t>
            </a:r>
            <a:r>
              <a:rPr lang="en-US" sz="2000" dirty="0"/>
              <a:t> rate is the percentage of test set samples that are correctly classified by the model</a:t>
            </a:r>
          </a:p>
          <a:p>
            <a:pPr lvl="2" eaLnBrk="1" hangingPunct="1"/>
            <a:r>
              <a:rPr lang="en-US" sz="2000" dirty="0">
                <a:solidFill>
                  <a:schemeClr val="hlink"/>
                </a:solidFill>
              </a:rPr>
              <a:t>Test set</a:t>
            </a:r>
            <a:r>
              <a:rPr lang="en-US" sz="2000" dirty="0"/>
              <a:t> is independent of training set (otherwise </a:t>
            </a:r>
            <a:r>
              <a:rPr lang="en-US" sz="2000" dirty="0" err="1"/>
              <a:t>overfitting</a:t>
            </a:r>
            <a:r>
              <a:rPr lang="en-US" sz="2000" dirty="0"/>
              <a:t>) </a:t>
            </a:r>
          </a:p>
          <a:p>
            <a:pPr lvl="1" eaLnBrk="1" hangingPunct="1"/>
            <a:r>
              <a:rPr lang="en-US" sz="2000" dirty="0"/>
              <a:t>If the accuracy is acceptable, use the model to </a:t>
            </a:r>
            <a:r>
              <a:rPr lang="en-US" sz="2000" dirty="0">
                <a:solidFill>
                  <a:schemeClr val="hlink"/>
                </a:solidFill>
              </a:rPr>
              <a:t>classify new data</a:t>
            </a:r>
          </a:p>
          <a:p>
            <a:pPr eaLnBrk="1" hangingPunct="1"/>
            <a:r>
              <a:rPr lang="en-US" sz="2000" dirty="0"/>
              <a:t>Note: If </a:t>
            </a:r>
            <a:r>
              <a:rPr lang="en-US" sz="2000" i="1" dirty="0"/>
              <a:t>the test set </a:t>
            </a:r>
            <a:r>
              <a:rPr lang="en-US" sz="2000" dirty="0"/>
              <a:t>is used to select models, it is called </a:t>
            </a:r>
            <a:r>
              <a:rPr lang="en-US" sz="2000" dirty="0">
                <a:solidFill>
                  <a:srgbClr val="C00000"/>
                </a:solidFill>
              </a:rPr>
              <a:t>validation (test) set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</a:rPr>
              <a:t>Confusion Matrix…..</a:t>
            </a:r>
          </a:p>
        </p:txBody>
      </p:sp>
    </p:spTree>
    <p:extLst>
      <p:ext uri="{BB962C8B-B14F-4D97-AF65-F5344CB8AC3E}">
        <p14:creationId xmlns:p14="http://schemas.microsoft.com/office/powerpoint/2010/main" val="159735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62DCF26-E72E-4F76-8DC4-26C92D141646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>
                <a:solidFill>
                  <a:srgbClr val="170981"/>
                </a:solidFill>
              </a:rPr>
              <a:t>Types of Data Sets</a:t>
            </a:r>
            <a:r>
              <a:rPr lang="en-US" sz="320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4419600" cy="5181600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pPr marL="285750" indent="-285750" eaLnBrk="1" hangingPunct="1">
              <a:lnSpc>
                <a:spcPct val="105000"/>
              </a:lnSpc>
            </a:pPr>
            <a:r>
              <a:rPr lang="en-US" sz="1400" dirty="0">
                <a:cs typeface="Times New Roman" pitchFamily="18" charset="0"/>
              </a:rPr>
              <a:t>Record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400" dirty="0">
                <a:cs typeface="Times New Roman" pitchFamily="18" charset="0"/>
              </a:rPr>
              <a:t>Relational records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400" dirty="0">
                <a:cs typeface="Times New Roman" pitchFamily="18" charset="0"/>
              </a:rPr>
              <a:t>Data matrix, e.g., numerical matrix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400" dirty="0">
                <a:cs typeface="Times New Roman" pitchFamily="18" charset="0"/>
              </a:rPr>
              <a:t>Document data: text documents: term-frequency vector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400" dirty="0">
                <a:cs typeface="Times New Roman" pitchFamily="18" charset="0"/>
              </a:rPr>
              <a:t>Transaction data</a:t>
            </a:r>
            <a:endParaRPr lang="en-US" sz="1400" dirty="0"/>
          </a:p>
          <a:p>
            <a:pPr marL="285750" indent="-285750" eaLnBrk="1" hangingPunct="1">
              <a:lnSpc>
                <a:spcPct val="105000"/>
              </a:lnSpc>
            </a:pPr>
            <a:r>
              <a:rPr lang="en-US" sz="1400" dirty="0">
                <a:cs typeface="Times New Roman" pitchFamily="18" charset="0"/>
              </a:rPr>
              <a:t>Graph and network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400" dirty="0">
                <a:cs typeface="Times New Roman" pitchFamily="18" charset="0"/>
              </a:rPr>
              <a:t>World Wide Web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400" dirty="0">
                <a:cs typeface="Times New Roman" pitchFamily="18" charset="0"/>
              </a:rPr>
              <a:t>Social or information networks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400" dirty="0">
                <a:cs typeface="Times New Roman" pitchFamily="18" charset="0"/>
              </a:rPr>
              <a:t>Molecular Structures</a:t>
            </a:r>
          </a:p>
          <a:p>
            <a:pPr marL="285750" indent="-285750" eaLnBrk="1" hangingPunct="1">
              <a:lnSpc>
                <a:spcPct val="105000"/>
              </a:lnSpc>
            </a:pPr>
            <a:r>
              <a:rPr lang="en-US" sz="1400" dirty="0">
                <a:cs typeface="Times New Roman" pitchFamily="18" charset="0"/>
              </a:rPr>
              <a:t>Ordered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400" dirty="0">
                <a:cs typeface="Times New Roman" pitchFamily="18" charset="0"/>
              </a:rPr>
              <a:t>Video data: sequence of images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400" dirty="0">
                <a:cs typeface="Times New Roman" pitchFamily="18" charset="0"/>
              </a:rPr>
              <a:t>Temporal data: time-series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400" dirty="0">
                <a:cs typeface="Times New Roman" pitchFamily="18" charset="0"/>
              </a:rPr>
              <a:t>Sequential Data: transaction sequences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400" dirty="0">
                <a:cs typeface="Times New Roman" pitchFamily="18" charset="0"/>
              </a:rPr>
              <a:t>Genetic sequence data</a:t>
            </a:r>
          </a:p>
          <a:p>
            <a:pPr marL="285750" indent="-285750" eaLnBrk="1" hangingPunct="1">
              <a:lnSpc>
                <a:spcPct val="105000"/>
              </a:lnSpc>
            </a:pPr>
            <a:r>
              <a:rPr lang="en-US" sz="1400" dirty="0">
                <a:cs typeface="Times New Roman" pitchFamily="18" charset="0"/>
              </a:rPr>
              <a:t>Spatial, image and multimedia: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400" dirty="0">
                <a:cs typeface="Times New Roman" pitchFamily="18" charset="0"/>
              </a:rPr>
              <a:t>Spatial data: maps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400" dirty="0">
                <a:cs typeface="Times New Roman" pitchFamily="18" charset="0"/>
              </a:rPr>
              <a:t>Image data: 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400" dirty="0">
                <a:cs typeface="Times New Roman" pitchFamily="18" charset="0"/>
              </a:rPr>
              <a:t>Video data:</a:t>
            </a:r>
          </a:p>
        </p:txBody>
      </p:sp>
      <p:graphicFrame>
        <p:nvGraphicFramePr>
          <p:cNvPr id="614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14800" y="1592263"/>
          <a:ext cx="4876800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Visio" r:id="rId4" imgW="5925718" imgH="2693902" progId="Visio.Drawing.6">
                  <p:embed/>
                </p:oleObj>
              </mc:Choice>
              <mc:Fallback>
                <p:oleObj name="Visio" r:id="rId4" imgW="5925718" imgH="269390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92263"/>
                        <a:ext cx="4876800" cy="221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29200" y="4191000"/>
          <a:ext cx="382270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Document" r:id="rId6" imgW="3823716" imgH="1999488" progId="Word.Document.8">
                  <p:embed/>
                </p:oleObj>
              </mc:Choice>
              <mc:Fallback>
                <p:oleObj name="Document" r:id="rId6" imgW="3823716" imgH="19994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91000"/>
                        <a:ext cx="3822700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19536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34A799D-0858-4AB2-AD06-56AE597DC23A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85200" cy="762000"/>
          </a:xfrm>
        </p:spPr>
        <p:txBody>
          <a:bodyPr/>
          <a:lstStyle/>
          <a:p>
            <a:pPr eaLnBrk="1" hangingPunct="1"/>
            <a:r>
              <a:rPr lang="en-US" sz="3200"/>
              <a:t>Important Characteristics of Structured Data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13700" cy="50292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115000"/>
              </a:lnSpc>
            </a:pPr>
            <a:r>
              <a:rPr lang="en-US" dirty="0"/>
              <a:t>Dimensionality</a:t>
            </a:r>
          </a:p>
          <a:p>
            <a:pPr marL="800100" lvl="1" indent="-342900" eaLnBrk="1" hangingPunct="1">
              <a:lnSpc>
                <a:spcPct val="115000"/>
              </a:lnSpc>
            </a:pPr>
            <a:r>
              <a:rPr lang="en-US" dirty="0"/>
              <a:t>Curse of dimensionality</a:t>
            </a:r>
          </a:p>
          <a:p>
            <a:pPr marL="285750" indent="-285750" eaLnBrk="1" hangingPunct="1">
              <a:lnSpc>
                <a:spcPct val="115000"/>
              </a:lnSpc>
            </a:pPr>
            <a:r>
              <a:rPr lang="en-US" dirty="0" err="1"/>
              <a:t>Sparsity</a:t>
            </a:r>
            <a:endParaRPr lang="en-US" dirty="0"/>
          </a:p>
          <a:p>
            <a:pPr marL="800100" lvl="1" indent="-342900" eaLnBrk="1" hangingPunct="1">
              <a:lnSpc>
                <a:spcPct val="115000"/>
              </a:lnSpc>
            </a:pPr>
            <a:r>
              <a:rPr lang="en-US" dirty="0"/>
              <a:t>Only presence counts</a:t>
            </a:r>
          </a:p>
          <a:p>
            <a:pPr marL="285750" indent="-285750" eaLnBrk="1" hangingPunct="1">
              <a:lnSpc>
                <a:spcPct val="115000"/>
              </a:lnSpc>
            </a:pPr>
            <a:r>
              <a:rPr lang="en-US" dirty="0"/>
              <a:t>Resolution</a:t>
            </a:r>
          </a:p>
          <a:p>
            <a:pPr marL="800100" lvl="1" indent="-342900" eaLnBrk="1" hangingPunct="1">
              <a:lnSpc>
                <a:spcPct val="115000"/>
              </a:lnSpc>
            </a:pPr>
            <a:r>
              <a:rPr lang="en-US" dirty="0"/>
              <a:t>Patterns depend on the scale</a:t>
            </a:r>
            <a:r>
              <a:rPr lang="en-US" sz="3200" dirty="0"/>
              <a:t> </a:t>
            </a:r>
          </a:p>
          <a:p>
            <a:pPr marL="285750" indent="-285750" eaLnBrk="1" hangingPunct="1">
              <a:lnSpc>
                <a:spcPct val="115000"/>
              </a:lnSpc>
            </a:pPr>
            <a:r>
              <a:rPr lang="en-US" dirty="0"/>
              <a:t>Distribution</a:t>
            </a:r>
          </a:p>
          <a:p>
            <a:pPr marL="800100" lvl="1" indent="-342900" eaLnBrk="1" hangingPunct="1">
              <a:lnSpc>
                <a:spcPct val="115000"/>
              </a:lnSpc>
            </a:pPr>
            <a:r>
              <a:rPr lang="en-US" dirty="0"/>
              <a:t>Centrality and dispersion</a:t>
            </a:r>
          </a:p>
        </p:txBody>
      </p:sp>
    </p:spTree>
    <p:extLst>
      <p:ext uri="{BB962C8B-B14F-4D97-AF65-F5344CB8AC3E}">
        <p14:creationId xmlns:p14="http://schemas.microsoft.com/office/powerpoint/2010/main" val="379552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95AB226-EB30-473E-8000-AEB789F9458F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Data Objects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/>
              <a:t>Data sets are made up of data objects.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A </a:t>
            </a:r>
            <a:r>
              <a:rPr lang="en-US" sz="2400" b="1"/>
              <a:t>data object</a:t>
            </a:r>
            <a:r>
              <a:rPr lang="en-US" sz="2400"/>
              <a:t> represents an entity.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Examples: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/>
              <a:t>sales database:  customers, store items, sales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/>
              <a:t>medical database: patients, treatments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/>
              <a:t>university database: students, professors, courses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Also called </a:t>
            </a:r>
            <a:r>
              <a:rPr lang="en-US" sz="2400" i="1"/>
              <a:t>samples , examples, instances, data points, objects, tuples</a:t>
            </a:r>
            <a:r>
              <a:rPr lang="en-US" sz="240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Data objects are described by </a:t>
            </a:r>
            <a:r>
              <a:rPr lang="en-US" sz="2400" b="1"/>
              <a:t>attributes</a:t>
            </a:r>
            <a:r>
              <a:rPr lang="en-US" sz="240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Database rows -&gt; data objects; columns -&gt;attributes.</a:t>
            </a:r>
          </a:p>
        </p:txBody>
      </p:sp>
    </p:spTree>
    <p:extLst>
      <p:ext uri="{BB962C8B-B14F-4D97-AF65-F5344CB8AC3E}">
        <p14:creationId xmlns:p14="http://schemas.microsoft.com/office/powerpoint/2010/main" val="88261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EE84719-64AB-4C73-9633-E1A4D9DC3C1F}" type="slidenum">
              <a:rPr lang="en-US" sz="1200" smtClean="0"/>
              <a:pPr eaLnBrk="1" hangingPunct="1"/>
              <a:t>19</a:t>
            </a:fld>
            <a:endParaRPr lang="en-US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Attributes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81600"/>
          </a:xfrm>
        </p:spPr>
        <p:txBody>
          <a:bodyPr/>
          <a:lstStyle/>
          <a:p>
            <a:pPr eaLnBrk="1" hangingPunct="1"/>
            <a:r>
              <a:rPr lang="en-US" b="1" dirty="0"/>
              <a:t>Attribute (</a:t>
            </a:r>
            <a:r>
              <a:rPr lang="en-US" dirty="0"/>
              <a:t>or</a:t>
            </a:r>
            <a:r>
              <a:rPr lang="en-US" b="1" dirty="0"/>
              <a:t> dimensions, features, variables</a:t>
            </a:r>
            <a:r>
              <a:rPr lang="en-US" dirty="0"/>
              <a:t>): a data field, representing a characteristic or feature of a data object.</a:t>
            </a:r>
          </a:p>
          <a:p>
            <a:pPr lvl="1" eaLnBrk="1" hangingPunct="1"/>
            <a:r>
              <a:rPr lang="en-US" i="1" dirty="0"/>
              <a:t>E.g., customer _ID, name, address</a:t>
            </a:r>
          </a:p>
          <a:p>
            <a:pPr eaLnBrk="1" hangingPunct="1"/>
            <a:r>
              <a:rPr lang="en-US" dirty="0"/>
              <a:t>Types:</a:t>
            </a:r>
          </a:p>
          <a:p>
            <a:pPr lvl="1" eaLnBrk="1" hangingPunct="1"/>
            <a:r>
              <a:rPr lang="en-US" dirty="0"/>
              <a:t>Nominal</a:t>
            </a:r>
          </a:p>
          <a:p>
            <a:pPr lvl="1" eaLnBrk="1" hangingPunct="1"/>
            <a:r>
              <a:rPr lang="en-US" dirty="0"/>
              <a:t>Binary</a:t>
            </a:r>
          </a:p>
          <a:p>
            <a:pPr lvl="1" eaLnBrk="1" hangingPunct="1"/>
            <a:r>
              <a:rPr lang="en-US" dirty="0"/>
              <a:t>Numeric: quantitative</a:t>
            </a:r>
          </a:p>
        </p:txBody>
      </p:sp>
    </p:spTree>
    <p:extLst>
      <p:ext uri="{BB962C8B-B14F-4D97-AF65-F5344CB8AC3E}">
        <p14:creationId xmlns:p14="http://schemas.microsoft.com/office/powerpoint/2010/main" val="36504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Major 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Decision Theory</a:t>
            </a:r>
          </a:p>
          <a:p>
            <a:r>
              <a:rPr lang="en-GB" dirty="0"/>
              <a:t>Bayesian Decision Theory</a:t>
            </a:r>
          </a:p>
          <a:p>
            <a:r>
              <a:rPr lang="en-GB" dirty="0"/>
              <a:t>Classification Models</a:t>
            </a:r>
          </a:p>
          <a:p>
            <a:r>
              <a:rPr lang="en-GB" dirty="0"/>
              <a:t>Clustering (segmenting data into classes)</a:t>
            </a:r>
          </a:p>
          <a:p>
            <a:pPr lvl="1"/>
            <a:r>
              <a:rPr lang="en-GB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80631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C7DBA1A-6D41-4C56-8E72-696FDCB41956}" type="slidenum">
              <a:rPr lang="en-US" sz="1200" smtClean="0"/>
              <a:pPr eaLnBrk="1" hangingPunct="1"/>
              <a:t>20</a:t>
            </a:fld>
            <a:endParaRPr lang="en-US" sz="12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170981"/>
                </a:solidFill>
              </a:rPr>
              <a:t>Attribute Types</a:t>
            </a:r>
            <a:r>
              <a:rPr lang="en-US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92100" indent="-292100" eaLnBrk="1" hangingPunct="1">
              <a:lnSpc>
                <a:spcPct val="90000"/>
              </a:lnSpc>
            </a:pPr>
            <a:r>
              <a:rPr lang="en-US" sz="2000" b="1"/>
              <a:t>Nominal:</a:t>
            </a:r>
            <a:r>
              <a:rPr lang="en-US" sz="2000"/>
              <a:t> categories, states, or “names of things”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 i="1"/>
              <a:t>Hair_color = </a:t>
            </a:r>
            <a:r>
              <a:rPr lang="en-US" sz="2000"/>
              <a:t>{</a:t>
            </a:r>
            <a:r>
              <a:rPr lang="en-US" sz="2000" i="1"/>
              <a:t>auburn, black, blond, brown, grey, red, white</a:t>
            </a:r>
            <a:r>
              <a:rPr lang="en-US" sz="2000"/>
              <a:t>}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/>
              <a:t>marital status, occupation, ID numbers, zip codes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sz="2000" b="1"/>
              <a:t>Binary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/>
              <a:t>Nominal attribute with only 2 states (0 and 1)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 u="sng"/>
              <a:t>Symmetric binary</a:t>
            </a:r>
            <a:r>
              <a:rPr lang="en-US" sz="2000"/>
              <a:t>: both outcomes equally important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sz="2000"/>
              <a:t>e.g., gender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 u="sng"/>
              <a:t>Asymmetric binary</a:t>
            </a:r>
            <a:r>
              <a:rPr lang="en-US" sz="2000"/>
              <a:t>: outcomes not equally important.  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sz="2000"/>
              <a:t>e.g., medical test (positive vs. negative)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sz="2000"/>
              <a:t>Convention: assign 1 to most important outcome (e.g., HIV positive)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sz="2000" b="1"/>
              <a:t>Ordinal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/>
              <a:t>Values have a meaningful order (ranking) but magnitude between successive values is not known.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 i="1"/>
              <a:t>Size = </a:t>
            </a:r>
            <a:r>
              <a:rPr lang="en-US" sz="2000"/>
              <a:t>{</a:t>
            </a:r>
            <a:r>
              <a:rPr lang="en-US" sz="2000" i="1"/>
              <a:t>small, medium, large</a:t>
            </a:r>
            <a:r>
              <a:rPr lang="en-US" sz="2000"/>
              <a:t>}</a:t>
            </a:r>
            <a:r>
              <a:rPr lang="en-US" sz="2000" i="1"/>
              <a:t>,</a:t>
            </a:r>
            <a:r>
              <a:rPr lang="en-US" sz="2000"/>
              <a:t> grades, army rankings</a:t>
            </a:r>
          </a:p>
        </p:txBody>
      </p:sp>
    </p:spTree>
    <p:extLst>
      <p:ext uri="{BB962C8B-B14F-4D97-AF65-F5344CB8AC3E}">
        <p14:creationId xmlns:p14="http://schemas.microsoft.com/office/powerpoint/2010/main" val="1932962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2ED3808-0B1C-4CD1-8773-EB5790460DF2}" type="slidenum">
              <a:rPr lang="en-US" sz="1200" smtClean="0"/>
              <a:pPr eaLnBrk="1" hangingPunct="1"/>
              <a:t>21</a:t>
            </a:fld>
            <a:endParaRPr lang="en-US" sz="12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170981"/>
                </a:solidFill>
              </a:rPr>
              <a:t>Numeric Attribute Types</a:t>
            </a:r>
            <a:r>
              <a:rPr lang="en-US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257800"/>
          </a:xfrm>
        </p:spPr>
        <p:txBody>
          <a:bodyPr/>
          <a:lstStyle/>
          <a:p>
            <a:pPr marL="292100" indent="-292100" eaLnBrk="1" hangingPunct="1">
              <a:lnSpc>
                <a:spcPct val="90000"/>
              </a:lnSpc>
            </a:pPr>
            <a:r>
              <a:rPr lang="en-US" sz="2400"/>
              <a:t>Quantity (integer or real-valued)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sz="2400" b="1"/>
              <a:t>Interval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/>
              <a:t>Measured on a scale of </a:t>
            </a:r>
            <a:r>
              <a:rPr lang="en-US" b="1"/>
              <a:t>equal-sized units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/>
              <a:t>Values have order</a:t>
            </a:r>
          </a:p>
          <a:p>
            <a:pPr marL="1714500" lvl="3" indent="-393700" eaLnBrk="1" hangingPunct="1">
              <a:lnSpc>
                <a:spcPct val="90000"/>
              </a:lnSpc>
            </a:pPr>
            <a:r>
              <a:rPr lang="en-US" sz="2400"/>
              <a:t>E.g., </a:t>
            </a:r>
            <a:r>
              <a:rPr lang="en-US" sz="2400" i="1"/>
              <a:t>temperature in C</a:t>
            </a:r>
            <a:r>
              <a:rPr lang="en-US" sz="2400" i="1">
                <a:cs typeface="Tahoma" pitchFamily="34" charset="0"/>
              </a:rPr>
              <a:t>˚</a:t>
            </a:r>
            <a:r>
              <a:rPr lang="en-US" sz="2400" i="1"/>
              <a:t>or F</a:t>
            </a:r>
            <a:r>
              <a:rPr lang="en-US" sz="2400" i="1">
                <a:cs typeface="Tahoma" pitchFamily="34" charset="0"/>
              </a:rPr>
              <a:t>˚</a:t>
            </a:r>
            <a:r>
              <a:rPr lang="en-US" sz="2400" i="1"/>
              <a:t>, calendar dates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/>
              <a:t>No true zero-point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sz="2400" b="1"/>
              <a:t>Ratio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/>
              <a:t>Inherent </a:t>
            </a:r>
            <a:r>
              <a:rPr lang="en-US" b="1"/>
              <a:t>zero-point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/>
              <a:t>We can speak of values as being an order of magnitude larger than the unit of measurement (10 K</a:t>
            </a:r>
            <a:r>
              <a:rPr lang="en-US">
                <a:cs typeface="Tahoma" pitchFamily="34" charset="0"/>
              </a:rPr>
              <a:t>˚</a:t>
            </a:r>
            <a:r>
              <a:rPr lang="en-US"/>
              <a:t> is twice as high as 5 K</a:t>
            </a:r>
            <a:r>
              <a:rPr lang="en-US">
                <a:cs typeface="Tahoma" pitchFamily="34" charset="0"/>
              </a:rPr>
              <a:t>˚</a:t>
            </a:r>
            <a:r>
              <a:rPr lang="en-US"/>
              <a:t>).</a:t>
            </a:r>
          </a:p>
          <a:p>
            <a:pPr marL="1714500" lvl="3" indent="-393700" eaLnBrk="1" hangingPunct="1">
              <a:lnSpc>
                <a:spcPct val="90000"/>
              </a:lnSpc>
            </a:pPr>
            <a:r>
              <a:rPr lang="en-US" sz="2400"/>
              <a:t>e.g., </a:t>
            </a:r>
            <a:r>
              <a:rPr lang="en-US" sz="2400" i="1"/>
              <a:t>temperature in Kelvin, length, counts, monetary quantities</a:t>
            </a: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3431101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4E7074D-6BCD-42F0-9FC9-2A594780506E}" type="slidenum">
              <a:rPr lang="en-US" sz="1200" smtClean="0"/>
              <a:pPr eaLnBrk="1" hangingPunct="1"/>
              <a:t>22</a:t>
            </a:fld>
            <a:endParaRPr lang="en-US" sz="12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Discrete vs. Continuous 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257800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If a </a:t>
            </a:r>
            <a:r>
              <a:rPr lang="en-GB" sz="2400" dirty="0">
                <a:hlinkClick r:id="rId3"/>
              </a:rPr>
              <a:t>variable</a:t>
            </a:r>
            <a:r>
              <a:rPr lang="en-GB" sz="2400" dirty="0"/>
              <a:t> can take on any value between two specified values, it is called a </a:t>
            </a:r>
            <a:r>
              <a:rPr lang="en-GB" sz="2400" b="1" dirty="0"/>
              <a:t>continuous variable</a:t>
            </a:r>
            <a:r>
              <a:rPr lang="en-GB" sz="2400" dirty="0"/>
              <a:t>; </a:t>
            </a:r>
          </a:p>
          <a:p>
            <a:pPr marL="0" indent="0">
              <a:buNone/>
            </a:pPr>
            <a:r>
              <a:rPr lang="en-GB" sz="2400" dirty="0"/>
              <a:t>    otherwise, it is called a </a:t>
            </a:r>
            <a:r>
              <a:rPr lang="en-GB" sz="2400" b="1" dirty="0"/>
              <a:t>discrete variable</a:t>
            </a:r>
            <a:r>
              <a:rPr lang="en-GB" sz="2400" dirty="0"/>
              <a:t>.  </a:t>
            </a:r>
          </a:p>
          <a:p>
            <a:pPr>
              <a:buFont typeface="Arial"/>
              <a:buChar char="•"/>
            </a:pPr>
            <a:r>
              <a:rPr lang="en-GB" sz="2400" dirty="0"/>
              <a:t>Suppose the fire department mandates that all fire fighters must weigh between 150 and 250 pounds. The weight of a fire fighter would be an example of a continuous variable; since a fire fighter's weight could take on any value between 150 and 250 pounds. </a:t>
            </a:r>
          </a:p>
          <a:p>
            <a:pPr>
              <a:buFont typeface="Arial"/>
              <a:buChar char="•"/>
            </a:pPr>
            <a:r>
              <a:rPr lang="en-GB" sz="2400" dirty="0"/>
              <a:t>Suppose we flip a coin and count the number of heads. The number of heads could be any integer value between 0 and plus infinity. However, it could not be any number between 0 and plus infinity. We could not, for example, get 2.5 heads. Therefore, the number of heads must be a discrete variable</a:t>
            </a:r>
          </a:p>
        </p:txBody>
      </p:sp>
    </p:spTree>
    <p:extLst>
      <p:ext uri="{BB962C8B-B14F-4D97-AF65-F5344CB8AC3E}">
        <p14:creationId xmlns:p14="http://schemas.microsoft.com/office/powerpoint/2010/main" val="104830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A04A086-7E15-45E3-9BBC-DE65C95CFB9F}" type="slidenum">
              <a:rPr lang="en-US" sz="1400" smtClean="0"/>
              <a:pPr eaLnBrk="1" hangingPunct="1"/>
              <a:t>23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239000" cy="58578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/>
              <a:t>Major Issues in ML</a:t>
            </a:r>
            <a:endParaRPr lang="en-US" sz="3200" b="0" u="sng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sz="2000" dirty="0"/>
              <a:t>Mining Methodology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Mining various and new kinds of knowledge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Mining knowledge in multi-dimensional space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Boosting the power of discovery in a networked environment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Handling noise, uncertainty, and incompleteness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Pattern evaluation and pattern- or constraint-guided mining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User Interaction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Interactive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Incorporation of background knowledge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Presentation and visualization of data mining results</a:t>
            </a:r>
          </a:p>
        </p:txBody>
      </p:sp>
    </p:spTree>
    <p:extLst>
      <p:ext uri="{BB962C8B-B14F-4D97-AF65-F5344CB8AC3E}">
        <p14:creationId xmlns:p14="http://schemas.microsoft.com/office/powerpoint/2010/main" val="1558701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3E6D5FE-B700-4208-A85B-DFD89B3BEA73}" type="slidenum">
              <a:rPr lang="en-US" sz="1400" smtClean="0"/>
              <a:pPr eaLnBrk="1" hangingPunct="1"/>
              <a:t>24</a:t>
            </a:fld>
            <a:endParaRPr 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239000" cy="58578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/>
              <a:t>Major Issues </a:t>
            </a:r>
            <a:r>
              <a:rPr lang="en-US" sz="3200"/>
              <a:t>in ML</a:t>
            </a:r>
            <a:endParaRPr lang="en-US" sz="3200" b="0" u="sng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572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sz="2000"/>
              <a:t>Efficiency and Scalability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Efficiency and scalability of data mining algorithms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Parallel, distributed, stream, and incremental mining methods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/>
              <a:t>Diversity of data types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Handling complex types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Mining dynamic, networked, and global data repositories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/>
              <a:t>Data mining and society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Social impacts of data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Privacy-preserving data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Invisible data mining</a:t>
            </a:r>
          </a:p>
        </p:txBody>
      </p:sp>
    </p:spTree>
    <p:extLst>
      <p:ext uri="{BB962C8B-B14F-4D97-AF65-F5344CB8AC3E}">
        <p14:creationId xmlns:p14="http://schemas.microsoft.com/office/powerpoint/2010/main" val="269904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Difference between Noise and Missing Values</a:t>
            </a:r>
          </a:p>
          <a:p>
            <a:r>
              <a:rPr lang="en-GB" dirty="0"/>
              <a:t>Why we need pre-processing</a:t>
            </a:r>
          </a:p>
          <a:p>
            <a:r>
              <a:rPr lang="en-GB" dirty="0"/>
              <a:t>What is post processing</a:t>
            </a:r>
          </a:p>
          <a:p>
            <a:r>
              <a:rPr lang="en-GB" dirty="0"/>
              <a:t>What are databases</a:t>
            </a:r>
          </a:p>
          <a:p>
            <a:r>
              <a:rPr lang="en-GB" dirty="0"/>
              <a:t>What are data warehousing</a:t>
            </a:r>
          </a:p>
          <a:p>
            <a:r>
              <a:rPr lang="en-GB" dirty="0"/>
              <a:t>What is data mining</a:t>
            </a:r>
          </a:p>
          <a:p>
            <a:r>
              <a:rPr lang="en-GB" dirty="0"/>
              <a:t>Why we need to reduce the dimensions of data….</a:t>
            </a:r>
          </a:p>
          <a:p>
            <a:r>
              <a:rPr lang="en-GB" dirty="0"/>
              <a:t>Can feature extraction is random on need some approach.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83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Decision Theory and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Decision Boundaries based on Decision Theories</a:t>
            </a:r>
          </a:p>
          <a:p>
            <a:pPr lvl="1"/>
            <a:r>
              <a:rPr lang="en-GB"/>
              <a:t>Logical Limits</a:t>
            </a:r>
            <a:endParaRPr lang="en-GB" dirty="0"/>
          </a:p>
          <a:p>
            <a:r>
              <a:rPr lang="en-GB" dirty="0"/>
              <a:t>Evidences</a:t>
            </a:r>
          </a:p>
          <a:p>
            <a:r>
              <a:rPr lang="en-GB" dirty="0"/>
              <a:t>Cost????? What type of cost</a:t>
            </a:r>
          </a:p>
          <a:p>
            <a:endParaRPr lang="en-GB" dirty="0"/>
          </a:p>
          <a:p>
            <a:r>
              <a:rPr lang="en-GB" dirty="0"/>
              <a:t>Pre-Processing…… </a:t>
            </a:r>
          </a:p>
          <a:p>
            <a:r>
              <a:rPr lang="en-GB" dirty="0"/>
              <a:t>Feature Extraction……. Dimension Reduction </a:t>
            </a:r>
            <a:r>
              <a:rPr lang="en-GB" dirty="0" err="1"/>
              <a:t>Approches</a:t>
            </a:r>
            <a:endParaRPr lang="en-GB" dirty="0"/>
          </a:p>
          <a:p>
            <a:r>
              <a:rPr lang="en-GB" dirty="0"/>
              <a:t>Noise</a:t>
            </a:r>
          </a:p>
          <a:p>
            <a:r>
              <a:rPr lang="en-GB" dirty="0"/>
              <a:t>Overfitting</a:t>
            </a:r>
          </a:p>
          <a:p>
            <a:r>
              <a:rPr lang="en-GB" dirty="0"/>
              <a:t>Missing Features</a:t>
            </a:r>
          </a:p>
          <a:p>
            <a:endParaRPr lang="en-GB" dirty="0"/>
          </a:p>
          <a:p>
            <a:r>
              <a:rPr lang="en-GB" dirty="0"/>
              <a:t>Read from Page 15 to onwards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23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sz="1800" dirty="0"/>
              <a:t>[Ref. Wikipedia]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7239000" cy="4572000"/>
          </a:xfrm>
        </p:spPr>
      </p:pic>
    </p:spTree>
    <p:extLst>
      <p:ext uri="{BB962C8B-B14F-4D97-AF65-F5344CB8AC3E}">
        <p14:creationId xmlns:p14="http://schemas.microsoft.com/office/powerpoint/2010/main" val="344587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of Pattern Recognition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19600" cy="4572000"/>
          </a:xfrm>
        </p:spPr>
        <p:txBody>
          <a:bodyPr>
            <a:normAutofit/>
          </a:bodyPr>
          <a:lstStyle/>
          <a:p>
            <a:r>
              <a:rPr lang="en-GB" dirty="0"/>
              <a:t>Objects to be classified are sensed by transducer (camera)</a:t>
            </a:r>
          </a:p>
          <a:p>
            <a:r>
              <a:rPr lang="en-GB" dirty="0"/>
              <a:t>Signals are pre-processed</a:t>
            </a:r>
          </a:p>
          <a:p>
            <a:r>
              <a:rPr lang="en-GB" dirty="0"/>
              <a:t>Features are extracted</a:t>
            </a:r>
          </a:p>
          <a:p>
            <a:r>
              <a:rPr lang="en-GB" dirty="0"/>
              <a:t>Classification is performed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"/>
          <a:stretch/>
        </p:blipFill>
        <p:spPr bwMode="auto">
          <a:xfrm>
            <a:off x="5212080" y="1600200"/>
            <a:ext cx="377952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67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 KDD process includes data cleaning, data integration, data selection, transformation, data mining, pattern evaluation, and knowledge presentation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81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sz="3200" dirty="0"/>
              <a:t>KDD Process: A Typical View</a:t>
            </a:r>
            <a:endParaRPr lang="en-US" sz="3200" b="0" dirty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15335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6562725" y="2362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85725" y="2151063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b="1"/>
              <a:t>Input Data</a:t>
            </a:r>
            <a:endParaRPr lang="en-US" sz="1600"/>
          </a:p>
        </p:txBody>
      </p:sp>
      <p:sp>
        <p:nvSpPr>
          <p:cNvPr id="14343" name="Rectangle 21"/>
          <p:cNvSpPr>
            <a:spLocks noChangeArrowheads="1"/>
          </p:cNvSpPr>
          <p:nvPr/>
        </p:nvSpPr>
        <p:spPr bwMode="auto">
          <a:xfrm>
            <a:off x="1990725" y="1981200"/>
            <a:ext cx="9144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344" name="Rectangle 22"/>
          <p:cNvSpPr>
            <a:spLocks noChangeArrowheads="1"/>
          </p:cNvSpPr>
          <p:nvPr/>
        </p:nvSpPr>
        <p:spPr bwMode="auto">
          <a:xfrm>
            <a:off x="3667125" y="1981200"/>
            <a:ext cx="9144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345" name="WordArt 29"/>
          <p:cNvSpPr>
            <a:spLocks noChangeArrowheads="1" noChangeShapeType="1" noTextEdit="1"/>
          </p:cNvSpPr>
          <p:nvPr/>
        </p:nvSpPr>
        <p:spPr bwMode="auto">
          <a:xfrm rot="823813">
            <a:off x="7096125" y="1676400"/>
            <a:ext cx="1743075" cy="1295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GB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/>
              </a:rPr>
              <a:t>Pattern</a:t>
            </a:r>
          </a:p>
          <a:p>
            <a:pPr algn="ctr"/>
            <a:r>
              <a:rPr lang="en-GB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/>
              </a:rPr>
              <a:t>Information</a:t>
            </a:r>
          </a:p>
          <a:p>
            <a:pPr algn="ctr"/>
            <a:r>
              <a:rPr lang="en-GB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/>
              </a:rPr>
              <a:t>Knowledge</a:t>
            </a:r>
          </a:p>
        </p:txBody>
      </p:sp>
      <p:sp>
        <p:nvSpPr>
          <p:cNvPr id="14346" name="Text Box 32"/>
          <p:cNvSpPr txBox="1">
            <a:spLocks noChangeArrowheads="1"/>
          </p:cNvSpPr>
          <p:nvPr/>
        </p:nvSpPr>
        <p:spPr bwMode="auto">
          <a:xfrm>
            <a:off x="3429000" y="1981200"/>
            <a:ext cx="1457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hlink"/>
                </a:solidFill>
              </a:rPr>
              <a:t>Data Mining Approaches</a:t>
            </a:r>
          </a:p>
        </p:txBody>
      </p:sp>
      <p:sp>
        <p:nvSpPr>
          <p:cNvPr id="14347" name="Text Box 44"/>
          <p:cNvSpPr txBox="1">
            <a:spLocks noChangeArrowheads="1"/>
          </p:cNvSpPr>
          <p:nvPr/>
        </p:nvSpPr>
        <p:spPr bwMode="auto">
          <a:xfrm>
            <a:off x="1762125" y="2149475"/>
            <a:ext cx="1447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400" b="1"/>
              <a:t>Data Pre-Processing</a:t>
            </a:r>
          </a:p>
        </p:txBody>
      </p:sp>
      <p:sp>
        <p:nvSpPr>
          <p:cNvPr id="14348" name="Line 45"/>
          <p:cNvSpPr>
            <a:spLocks noChangeShapeType="1"/>
          </p:cNvSpPr>
          <p:nvPr/>
        </p:nvSpPr>
        <p:spPr bwMode="auto">
          <a:xfrm flipV="1">
            <a:off x="31337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9" name="Line 46"/>
          <p:cNvSpPr>
            <a:spLocks noChangeShapeType="1"/>
          </p:cNvSpPr>
          <p:nvPr/>
        </p:nvSpPr>
        <p:spPr bwMode="auto">
          <a:xfrm flipV="1">
            <a:off x="48863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0" name="Rectangle 47"/>
          <p:cNvSpPr>
            <a:spLocks noChangeArrowheads="1"/>
          </p:cNvSpPr>
          <p:nvPr/>
        </p:nvSpPr>
        <p:spPr bwMode="auto">
          <a:xfrm>
            <a:off x="5419725" y="1981200"/>
            <a:ext cx="9906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351" name="Text Box 48"/>
          <p:cNvSpPr txBox="1">
            <a:spLocks noChangeArrowheads="1"/>
          </p:cNvSpPr>
          <p:nvPr/>
        </p:nvSpPr>
        <p:spPr bwMode="auto">
          <a:xfrm>
            <a:off x="5343525" y="2085975"/>
            <a:ext cx="129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600" b="1" dirty="0"/>
              <a:t>Post-Processing</a:t>
            </a:r>
          </a:p>
        </p:txBody>
      </p:sp>
      <p:sp>
        <p:nvSpPr>
          <p:cNvPr id="14352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381000" y="5791200"/>
            <a:ext cx="8153400" cy="45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1800"/>
              <a:t>This is a view from typical machine learning and statistics communities</a:t>
            </a:r>
          </a:p>
        </p:txBody>
      </p:sp>
      <p:grpSp>
        <p:nvGrpSpPr>
          <p:cNvPr id="14353" name="Group 52"/>
          <p:cNvGrpSpPr>
            <a:grpSpLocks/>
          </p:cNvGrpSpPr>
          <p:nvPr/>
        </p:nvGrpSpPr>
        <p:grpSpPr bwMode="auto">
          <a:xfrm>
            <a:off x="542925" y="3886200"/>
            <a:ext cx="2362200" cy="1143000"/>
            <a:chOff x="288" y="2880"/>
            <a:chExt cx="1488" cy="720"/>
          </a:xfrm>
        </p:grpSpPr>
        <p:sp>
          <p:nvSpPr>
            <p:cNvPr id="14362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Text Box 51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 dirty="0"/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 dirty="0"/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 dirty="0"/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 dirty="0"/>
                <a:t>Dimension reduction</a:t>
              </a:r>
            </a:p>
          </p:txBody>
        </p:sp>
      </p:grpSp>
      <p:sp>
        <p:nvSpPr>
          <p:cNvPr id="14354" name="Rectangle 54"/>
          <p:cNvSpPr>
            <a:spLocks noChangeArrowheads="1"/>
          </p:cNvSpPr>
          <p:nvPr/>
        </p:nvSpPr>
        <p:spPr bwMode="auto">
          <a:xfrm>
            <a:off x="3057525" y="3886200"/>
            <a:ext cx="2362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Text Box 55"/>
          <p:cNvSpPr txBox="1">
            <a:spLocks noChangeArrowheads="1"/>
          </p:cNvSpPr>
          <p:nvPr/>
        </p:nvSpPr>
        <p:spPr bwMode="auto">
          <a:xfrm>
            <a:off x="3057525" y="3962400"/>
            <a:ext cx="243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600" dirty="0"/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600" dirty="0"/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600" dirty="0"/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600" dirty="0"/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600" dirty="0"/>
              <a:t>… … … …</a:t>
            </a:r>
          </a:p>
        </p:txBody>
      </p:sp>
      <p:grpSp>
        <p:nvGrpSpPr>
          <p:cNvPr id="14356" name="Group 56"/>
          <p:cNvGrpSpPr>
            <a:grpSpLocks/>
          </p:cNvGrpSpPr>
          <p:nvPr/>
        </p:nvGrpSpPr>
        <p:grpSpPr bwMode="auto">
          <a:xfrm>
            <a:off x="5876925" y="3886200"/>
            <a:ext cx="2362200" cy="1143000"/>
            <a:chOff x="288" y="2880"/>
            <a:chExt cx="1488" cy="720"/>
          </a:xfrm>
        </p:grpSpPr>
        <p:sp>
          <p:nvSpPr>
            <p:cNvPr id="14360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600"/>
                <a:t>Pattern visualization</a:t>
              </a:r>
            </a:p>
          </p:txBody>
        </p:sp>
      </p:grpSp>
      <p:sp>
        <p:nvSpPr>
          <p:cNvPr id="14357" name="AutoShape 62"/>
          <p:cNvSpPr>
            <a:spLocks noChangeArrowheads="1"/>
          </p:cNvSpPr>
          <p:nvPr/>
        </p:nvSpPr>
        <p:spPr bwMode="auto">
          <a:xfrm rot="-10256010">
            <a:off x="18383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AutoShape 63"/>
          <p:cNvSpPr>
            <a:spLocks noChangeArrowheads="1"/>
          </p:cNvSpPr>
          <p:nvPr/>
        </p:nvSpPr>
        <p:spPr bwMode="auto">
          <a:xfrm rot="-10256010">
            <a:off x="36671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AutoShape 64"/>
          <p:cNvSpPr>
            <a:spLocks noChangeArrowheads="1"/>
          </p:cNvSpPr>
          <p:nvPr/>
        </p:nvSpPr>
        <p:spPr bwMode="auto">
          <a:xfrm rot="-10256010">
            <a:off x="58007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1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z="3200" dirty="0"/>
              <a:t>Knowledge Discovery (KDD) Process</a:t>
            </a:r>
            <a:endParaRPr lang="en-US" sz="3200" b="0" dirty="0"/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17526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Data mining plays an essential role in the knowledge discovery process</a:t>
            </a:r>
            <a:endParaRPr lang="en-US" sz="2000" b="1" dirty="0"/>
          </a:p>
        </p:txBody>
      </p:sp>
      <p:sp>
        <p:nvSpPr>
          <p:cNvPr id="10245" name="Line 2052"/>
          <p:cNvSpPr>
            <a:spLocks noChangeShapeType="1"/>
          </p:cNvSpPr>
          <p:nvPr/>
        </p:nvSpPr>
        <p:spPr bwMode="auto">
          <a:xfrm flipV="1">
            <a:off x="1219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6" name="Line 2053"/>
          <p:cNvSpPr>
            <a:spLocks noChangeShapeType="1"/>
          </p:cNvSpPr>
          <p:nvPr/>
        </p:nvSpPr>
        <p:spPr bwMode="auto">
          <a:xfrm flipV="1">
            <a:off x="6781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7" name="Line 2054"/>
          <p:cNvSpPr>
            <a:spLocks noChangeShapeType="1"/>
          </p:cNvSpPr>
          <p:nvPr/>
        </p:nvSpPr>
        <p:spPr bwMode="auto">
          <a:xfrm flipV="1">
            <a:off x="5105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8" name="Line 2055"/>
          <p:cNvSpPr>
            <a:spLocks noChangeShapeType="1"/>
          </p:cNvSpPr>
          <p:nvPr/>
        </p:nvSpPr>
        <p:spPr bwMode="auto">
          <a:xfrm flipV="1">
            <a:off x="3276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9" name="Oval 2056"/>
          <p:cNvSpPr>
            <a:spLocks noChangeArrowheads="1"/>
          </p:cNvSpPr>
          <p:nvPr/>
        </p:nvSpPr>
        <p:spPr bwMode="auto"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2057"/>
          <p:cNvSpPr>
            <a:spLocks noChangeArrowheads="1"/>
          </p:cNvSpPr>
          <p:nvPr/>
        </p:nvSpPr>
        <p:spPr bwMode="auto">
          <a:xfrm>
            <a:off x="228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2058"/>
          <p:cNvSpPr>
            <a:spLocks noChangeArrowheads="1"/>
          </p:cNvSpPr>
          <p:nvPr/>
        </p:nvSpPr>
        <p:spPr bwMode="auto"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Oval 2059"/>
          <p:cNvSpPr>
            <a:spLocks noChangeArrowheads="1"/>
          </p:cNvSpPr>
          <p:nvPr/>
        </p:nvSpPr>
        <p:spPr bwMode="auto"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2060"/>
          <p:cNvSpPr>
            <a:spLocks noChangeArrowheads="1"/>
          </p:cNvSpPr>
          <p:nvPr/>
        </p:nvSpPr>
        <p:spPr bwMode="auto">
          <a:xfrm>
            <a:off x="609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2061"/>
          <p:cNvSpPr>
            <a:spLocks noChangeArrowheads="1"/>
          </p:cNvSpPr>
          <p:nvPr/>
        </p:nvSpPr>
        <p:spPr bwMode="auto"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2062"/>
          <p:cNvSpPr>
            <a:spLocks noChangeArrowheads="1"/>
          </p:cNvSpPr>
          <p:nvPr/>
        </p:nvSpPr>
        <p:spPr bwMode="auto"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2063"/>
          <p:cNvSpPr>
            <a:spLocks noChangeArrowheads="1"/>
          </p:cNvSpPr>
          <p:nvPr/>
        </p:nvSpPr>
        <p:spPr bwMode="auto">
          <a:xfrm>
            <a:off x="1295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2064"/>
          <p:cNvSpPr>
            <a:spLocks noChangeArrowheads="1"/>
          </p:cNvSpPr>
          <p:nvPr/>
        </p:nvSpPr>
        <p:spPr bwMode="auto"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2065"/>
          <p:cNvSpPr txBox="1">
            <a:spLocks noChangeArrowheads="1"/>
          </p:cNvSpPr>
          <p:nvPr/>
        </p:nvSpPr>
        <p:spPr bwMode="auto">
          <a:xfrm>
            <a:off x="304800" y="4876800"/>
            <a:ext cx="174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Data Cleaning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0259" name="Text Box 2066"/>
          <p:cNvSpPr txBox="1">
            <a:spLocks noChangeArrowheads="1"/>
          </p:cNvSpPr>
          <p:nvPr/>
        </p:nvSpPr>
        <p:spPr bwMode="auto">
          <a:xfrm>
            <a:off x="1600200" y="5410200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Data Integration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10260" name="Text Box 2067"/>
          <p:cNvSpPr txBox="1">
            <a:spLocks noChangeArrowheads="1"/>
          </p:cNvSpPr>
          <p:nvPr/>
        </p:nvSpPr>
        <p:spPr bwMode="auto">
          <a:xfrm>
            <a:off x="1371600" y="6248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99"/>
                </a:solidFill>
                <a:latin typeface="Times New Roman" pitchFamily="18" charset="0"/>
              </a:rPr>
              <a:t>Databases</a:t>
            </a:r>
          </a:p>
        </p:txBody>
      </p:sp>
      <p:sp>
        <p:nvSpPr>
          <p:cNvPr id="10261" name="Text Box 2068"/>
          <p:cNvSpPr txBox="1">
            <a:spLocks noChangeArrowheads="1"/>
          </p:cNvSpPr>
          <p:nvPr/>
        </p:nvSpPr>
        <p:spPr bwMode="auto">
          <a:xfrm>
            <a:off x="1066800" y="4114800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99"/>
                </a:solidFill>
                <a:latin typeface="Times New Roman" pitchFamily="18" charset="0"/>
              </a:rPr>
              <a:t>Data Warehouse</a:t>
            </a:r>
          </a:p>
        </p:txBody>
      </p:sp>
      <p:sp>
        <p:nvSpPr>
          <p:cNvPr id="10262" name="Rectangle 2069"/>
          <p:cNvSpPr>
            <a:spLocks noChangeArrowheads="1"/>
          </p:cNvSpPr>
          <p:nvPr/>
        </p:nvSpPr>
        <p:spPr bwMode="auto">
          <a:xfrm>
            <a:off x="2362200" y="45720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0263" name="Rectangle 2070"/>
          <p:cNvSpPr>
            <a:spLocks noChangeArrowheads="1"/>
          </p:cNvSpPr>
          <p:nvPr/>
        </p:nvSpPr>
        <p:spPr bwMode="auto">
          <a:xfrm>
            <a:off x="4419600" y="34290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0264" name="Rectangle 2071"/>
          <p:cNvSpPr>
            <a:spLocks noChangeArrowheads="1"/>
          </p:cNvSpPr>
          <p:nvPr/>
        </p:nvSpPr>
        <p:spPr bwMode="auto"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072"/>
          <p:cNvSpPr>
            <a:spLocks noChangeArrowheads="1"/>
          </p:cNvSpPr>
          <p:nvPr/>
        </p:nvSpPr>
        <p:spPr bwMode="auto"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073"/>
          <p:cNvSpPr>
            <a:spLocks noChangeArrowheads="1"/>
          </p:cNvSpPr>
          <p:nvPr/>
        </p:nvSpPr>
        <p:spPr bwMode="auto"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Rectangle 2074"/>
          <p:cNvSpPr>
            <a:spLocks noChangeArrowheads="1"/>
          </p:cNvSpPr>
          <p:nvPr/>
        </p:nvSpPr>
        <p:spPr bwMode="auto">
          <a:xfrm>
            <a:off x="6629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075"/>
          <p:cNvSpPr>
            <a:spLocks noChangeArrowheads="1"/>
          </p:cNvSpPr>
          <p:nvPr/>
        </p:nvSpPr>
        <p:spPr bwMode="auto"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2076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WordArt 2077"/>
          <p:cNvSpPr>
            <a:spLocks noChangeArrowheads="1" noChangeShapeType="1" noTextEdit="1"/>
          </p:cNvSpPr>
          <p:nvPr/>
        </p:nvSpPr>
        <p:spPr bwMode="auto">
          <a:xfrm>
            <a:off x="7086600" y="990600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GB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Knowledge</a:t>
            </a:r>
          </a:p>
        </p:txBody>
      </p:sp>
      <p:sp>
        <p:nvSpPr>
          <p:cNvPr id="10271" name="Text Box 2078"/>
          <p:cNvSpPr txBox="1">
            <a:spLocks noChangeArrowheads="1"/>
          </p:cNvSpPr>
          <p:nvPr/>
        </p:nvSpPr>
        <p:spPr bwMode="auto">
          <a:xfrm>
            <a:off x="2514600" y="3276600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99"/>
                </a:solidFill>
                <a:latin typeface="Times New Roman" pitchFamily="18" charset="0"/>
              </a:rPr>
              <a:t>Task-relevant Data</a:t>
            </a:r>
          </a:p>
        </p:txBody>
      </p:sp>
      <p:sp>
        <p:nvSpPr>
          <p:cNvPr id="10272" name="Text Box 2079"/>
          <p:cNvSpPr txBox="1">
            <a:spLocks noChangeArrowheads="1"/>
          </p:cNvSpPr>
          <p:nvPr/>
        </p:nvSpPr>
        <p:spPr bwMode="auto">
          <a:xfrm>
            <a:off x="3641725" y="4052888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Selection</a:t>
            </a:r>
          </a:p>
        </p:txBody>
      </p:sp>
      <p:sp>
        <p:nvSpPr>
          <p:cNvPr id="10273" name="Text Box 2080"/>
          <p:cNvSpPr txBox="1">
            <a:spLocks noChangeArrowheads="1"/>
          </p:cNvSpPr>
          <p:nvPr/>
        </p:nvSpPr>
        <p:spPr bwMode="auto">
          <a:xfrm>
            <a:off x="4267200" y="2590800"/>
            <a:ext cx="155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Data Mining</a:t>
            </a:r>
          </a:p>
        </p:txBody>
      </p:sp>
      <p:sp>
        <p:nvSpPr>
          <p:cNvPr id="10274" name="Text Box 2081"/>
          <p:cNvSpPr txBox="1">
            <a:spLocks noChangeArrowheads="1"/>
          </p:cNvSpPr>
          <p:nvPr/>
        </p:nvSpPr>
        <p:spPr bwMode="auto">
          <a:xfrm>
            <a:off x="5257800" y="1676400"/>
            <a:ext cx="224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b="1">
                <a:latin typeface="Times New Roman" pitchFamily="18" charset="0"/>
              </a:rPr>
              <a:t>Pattern Evaluation</a:t>
            </a:r>
          </a:p>
        </p:txBody>
      </p:sp>
      <p:sp>
        <p:nvSpPr>
          <p:cNvPr id="10275" name="Line 2082"/>
          <p:cNvSpPr>
            <a:spLocks noChangeShapeType="1"/>
          </p:cNvSpPr>
          <p:nvPr/>
        </p:nvSpPr>
        <p:spPr bwMode="auto">
          <a:xfrm>
            <a:off x="5638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76" name="Line 2083"/>
          <p:cNvSpPr>
            <a:spLocks noChangeShapeType="1"/>
          </p:cNvSpPr>
          <p:nvPr/>
        </p:nvSpPr>
        <p:spPr bwMode="auto">
          <a:xfrm>
            <a:off x="7315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77" name="Line 2084"/>
          <p:cNvSpPr>
            <a:spLocks noChangeShapeType="1"/>
          </p:cNvSpPr>
          <p:nvPr/>
        </p:nvSpPr>
        <p:spPr bwMode="auto">
          <a:xfrm flipH="1">
            <a:off x="3962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78" name="Line 2085"/>
          <p:cNvSpPr>
            <a:spLocks noChangeShapeType="1"/>
          </p:cNvSpPr>
          <p:nvPr/>
        </p:nvSpPr>
        <p:spPr bwMode="auto">
          <a:xfrm flipV="1">
            <a:off x="3962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79" name="Line 2086"/>
          <p:cNvSpPr>
            <a:spLocks noChangeShapeType="1"/>
          </p:cNvSpPr>
          <p:nvPr/>
        </p:nvSpPr>
        <p:spPr bwMode="auto">
          <a:xfrm>
            <a:off x="7315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80" name="Line 2087"/>
          <p:cNvSpPr>
            <a:spLocks noChangeShapeType="1"/>
          </p:cNvSpPr>
          <p:nvPr/>
        </p:nvSpPr>
        <p:spPr bwMode="auto">
          <a:xfrm flipH="1">
            <a:off x="2286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81" name="Line 2088"/>
          <p:cNvSpPr>
            <a:spLocks noChangeShapeType="1"/>
          </p:cNvSpPr>
          <p:nvPr/>
        </p:nvSpPr>
        <p:spPr bwMode="auto">
          <a:xfrm flipH="1" flipV="1">
            <a:off x="1905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82" name="Line 2089"/>
          <p:cNvSpPr>
            <a:spLocks noChangeShapeType="1"/>
          </p:cNvSpPr>
          <p:nvPr/>
        </p:nvSpPr>
        <p:spPr bwMode="auto">
          <a:xfrm>
            <a:off x="2057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0283" name="Line 2090"/>
          <p:cNvSpPr>
            <a:spLocks noChangeShapeType="1"/>
          </p:cNvSpPr>
          <p:nvPr/>
        </p:nvSpPr>
        <p:spPr bwMode="auto">
          <a:xfrm flipV="1">
            <a:off x="3657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560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1166</TotalTime>
  <Words>1372</Words>
  <Application>Microsoft Office PowerPoint</Application>
  <PresentationFormat>On-screen Show (4:3)</PresentationFormat>
  <Paragraphs>250</Paragraphs>
  <Slides>24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Franklin Gothic Book</vt:lpstr>
      <vt:lpstr>Impact</vt:lpstr>
      <vt:lpstr>Perpetua</vt:lpstr>
      <vt:lpstr>Tahoma</vt:lpstr>
      <vt:lpstr>Times New Roman</vt:lpstr>
      <vt:lpstr>Wingdings 2</vt:lpstr>
      <vt:lpstr>Equity</vt:lpstr>
      <vt:lpstr>Worksheet</vt:lpstr>
      <vt:lpstr>Visio</vt:lpstr>
      <vt:lpstr>Document</vt:lpstr>
      <vt:lpstr>Machine Learning</vt:lpstr>
      <vt:lpstr>Major Topics to be covered</vt:lpstr>
      <vt:lpstr>Questions</vt:lpstr>
      <vt:lpstr>Decision Theory and Factors</vt:lpstr>
      <vt:lpstr>Example[Ref. Wikipedia]</vt:lpstr>
      <vt:lpstr>Example of Pattern Recognition Process</vt:lpstr>
      <vt:lpstr>Knowledge Discovery</vt:lpstr>
      <vt:lpstr>KDD Process: A Typical View</vt:lpstr>
      <vt:lpstr>Knowledge Discovery (KDD) Process</vt:lpstr>
      <vt:lpstr>Process (1): Model Construction</vt:lpstr>
      <vt:lpstr>Process (2): Using the Model in Prediction </vt:lpstr>
      <vt:lpstr>Type of Approaches for Analysis</vt:lpstr>
      <vt:lpstr>Supervised vs. Unsupervised Learning</vt:lpstr>
      <vt:lpstr>Prediction Problems: Classification vs. Numeric Prediction</vt:lpstr>
      <vt:lpstr>Classification—A Two-Step Process </vt:lpstr>
      <vt:lpstr>Types of Data Sets </vt:lpstr>
      <vt:lpstr>Important Characteristics of Structured Data</vt:lpstr>
      <vt:lpstr>Data Objects</vt:lpstr>
      <vt:lpstr>Attributes</vt:lpstr>
      <vt:lpstr>Attribute Types </vt:lpstr>
      <vt:lpstr>Numeric Attribute Types </vt:lpstr>
      <vt:lpstr>Discrete vs. Continuous  </vt:lpstr>
      <vt:lpstr>Major Issues in ML</vt:lpstr>
      <vt:lpstr>Major Issues in 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Pattern Recognition (CSC 440)</dc:title>
  <dc:creator>Suryani</dc:creator>
  <cp:lastModifiedBy>Raheela Shahzadi</cp:lastModifiedBy>
  <cp:revision>39</cp:revision>
  <cp:lastPrinted>2017-09-19T04:55:28Z</cp:lastPrinted>
  <dcterms:created xsi:type="dcterms:W3CDTF">2006-08-16T00:00:00Z</dcterms:created>
  <dcterms:modified xsi:type="dcterms:W3CDTF">2019-02-20T05:50:09Z</dcterms:modified>
</cp:coreProperties>
</file>