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0" r:id="rId3"/>
    <p:sldId id="256" r:id="rId4"/>
    <p:sldId id="266" r:id="rId5"/>
    <p:sldId id="258" r:id="rId6"/>
    <p:sldId id="264" r:id="rId7"/>
    <p:sldId id="267" r:id="rId8"/>
    <p:sldId id="265" r:id="rId9"/>
    <p:sldId id="262" r:id="rId10"/>
    <p:sldId id="263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74900-2826-44F1-A6E0-EBAE291D3A26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8D114-7E4E-4485-B097-5F760C8D7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0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ang_hnust/article/details/87988587:FS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csdn.net/wang_hnust/article/details/87988587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D114-7E4E-4485-B097-5F760C8D73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FST</a:t>
            </a:r>
            <a:r>
              <a:rPr lang="zh-CN" altLang="en-US" dirty="0"/>
              <a:t>源码解析：</a:t>
            </a:r>
            <a:r>
              <a:rPr lang="zh-CN" altLang="en-US" dirty="0">
                <a:hlinkClick r:id="rId4"/>
              </a:rPr>
              <a:t>https://blog.csdn.net/wang_hnust/article/details/87988587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构建</a:t>
            </a:r>
            <a:r>
              <a:rPr lang="en-US" altLang="zh-CN" dirty="0"/>
              <a:t>FST</a:t>
            </a:r>
            <a:r>
              <a:rPr lang="zh-CN" altLang="en-US" dirty="0"/>
              <a:t>的网址： http://examples.mikemccandless.com/fst.py?terms=abcde%2F10%0D%0Aabfch%2F15%0D%0Aabfgde%2F30%0D%0A&amp;cmd=Build+it%21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理论的文章：https://www.researchgate.net/profile/Jii_Dvorsky/publication/221568039_Word_Random_Access_Compression/links/0c96052c095630d5b3000000.pdf#page=227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快速试错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，即是在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上找不到可以直接跳出不需要遍历整个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。类似于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BloomFilter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的作用。</a:t>
            </a: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快速定位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是可以直接计算出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的在文件中位置（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offset,FP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上面已经介绍了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的一种功能，此外，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还有别的功能，因为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Automation(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自动状态机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。这是正则表达式的一种实现方式，所以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能提供正则表达式的能力。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能够极大的提高近似查询的性能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，包括通配符查询、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等，甚至包括近期社区正在做的基于正则表达式的查询。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https://mp.weixin.qq.com/s?__biz=MzI4Njk3NjU1OQ==&amp;mid=2247484038&amp;idx=1&amp;sn=d2f82c389f5a595dfe85ddfe887268b4&amp;chksm=ebd5fdc6dca274d0823ed02214971b939cb100cd5d860f4e063c89bf5199e79b3bedfbba5238&amp;scene=21#wechat_redirect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8D114-7E4E-4485-B097-5F760C8D73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1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6BCB-B03B-4022-90A3-C3C6C4452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868F8-84E4-4342-ACD1-415DD3FA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EE62D-4C58-4604-B8B4-41545C4D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69CF0-C2DD-4F1F-84E8-C1B599F4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080A7-7578-49E8-8DDA-19510030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4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D861E-6F9F-4BEE-87E3-B7E6EC6B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3CE5EB-3108-450A-B3B0-69EBB285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D6F27-926D-4C91-BD7E-3CD84665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3E076-865B-45CF-9876-6719387C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250E0-3BE1-4F43-A57E-844ADAC4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ADFC54-F76D-4D4A-A346-F653E0598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67BFD-B21B-4B51-BC64-F7A7E3F4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5B0CA-A291-425B-99E9-8F780DD4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607AF-60F5-41D0-B7D3-92F78FF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F4B58-CF0C-4A37-A193-84BBE741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5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2D7D1-F2EB-40F3-B360-D794C254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01ECA-2D56-43C3-9EA6-8A204D6D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822B7-5559-48BF-8C5A-B293EA26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7A19D-72F9-4160-A15F-ABC3395B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31191-B207-46EF-8F59-BCE1C6DB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4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73AA-86AD-4CC0-AA76-A913C271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E1189-DEED-4582-9203-67776D6B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6E7B-8C98-4D66-B2AB-D8152AF0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C5AF6-01B3-41E4-8D9A-2FF2048A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F46DD-8EE5-40DF-A474-9F7B5936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1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3BE0-093C-4810-AAA4-CCCAA166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0547D-4ACD-4926-9646-3CEB8B3BA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E31E55-B057-4F84-BB50-072769E2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4737B-CF1B-4298-AC0B-BD7DF30F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1EC48-3BF1-46A8-B9F1-C7112B75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BCAAA-9AD2-4392-AF9F-DB470FEE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1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E6A3A-907D-4B03-B87A-9F7DEE5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03E8A-C895-4E40-A875-569D112C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D24147-B477-42E1-ABE5-20D2261D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FAD6B7-2C66-4339-820A-FDA06EF3A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F322F8-E4D1-440B-B6C5-6C96A8E62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87581-D155-4ABF-A872-976DF7E9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4A4599-2196-4C4C-A84C-C6CD3B10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2C5FF-E8B2-4164-8F05-30DFF8ED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40D51-8F2F-47DF-9025-B5788379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759A9E-6F26-4248-AF70-160AF0B2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F7E5DB-85D3-4218-9830-0BBBDA3E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90763-11EB-4476-B30E-E2424439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5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5A9B2B-BC1E-4DA1-A8BB-183C3FE5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3A5CC-F480-4DC4-8F94-46BCB2F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49BB0-57CD-45C3-9681-5433C4A7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FD56F-98ED-4060-A2BA-FAAD1AAB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A674C-B886-442F-925C-FC5AC38F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DB7B7-0BF6-4FB8-9215-256CC0054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A4A7E-44EC-4EB1-91DB-445DF2AF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DDE36-6A39-4DAF-AC12-2003D1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E68B44-DBD7-4453-9833-9DC10B2A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48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0DC20-F951-4EAC-9D23-81E1176D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D8FF04-BD15-4168-9F83-63CEC467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1D0061-4A8C-4644-8865-599A2322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A804E-A1AD-44E4-9321-3C129271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14AB9-C656-4E33-AF87-533DD249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14791-F640-43F1-A054-CDE21D28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68D9A9-F6CC-43C4-82F9-BCF0EBB8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64F03-60DE-4DB5-A200-4D3808C3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2946A-3FAC-4C67-99C8-348C9D5F6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CCA3-8CE5-49E7-B491-186D5F15045F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C6B6B-C7D7-443D-9620-73E48644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A62E-D66C-4F85-B8A4-4178695C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944C-2AA4-40E1-99B5-D1F8884107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9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s.mikemccandless.com/fst.py?terms=acde%2F10%0D%0Aaghe%2F15%0D%0Abcde%2F15%0D%0Abfdh%2F50%0D%0A&amp;cmd=Build+it%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ask.qcloudimg.com/draft/1338835/i7ycxk9lx4.png?imageView2/2/w/1620">
            <a:extLst>
              <a:ext uri="{FF2B5EF4-FFF2-40B4-BE49-F238E27FC236}">
                <a16:creationId xmlns:a16="http://schemas.microsoft.com/office/drawing/2014/main" id="{3B766B4E-4B40-4008-9413-B109EDCAC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19" y="1053177"/>
            <a:ext cx="5887616" cy="40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7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FE3B8-5BA3-4FFE-A107-031A9FB9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5318" cy="815605"/>
          </a:xfrm>
        </p:spPr>
        <p:txBody>
          <a:bodyPr/>
          <a:lstStyle/>
          <a:p>
            <a:r>
              <a:rPr lang="zh-CN" altLang="en-US" dirty="0"/>
              <a:t>写入过程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EA2EC0-5E7C-493B-814C-EC84A5841E17}"/>
              </a:ext>
            </a:extLst>
          </p:cNvPr>
          <p:cNvSpPr/>
          <p:nvPr/>
        </p:nvSpPr>
        <p:spPr>
          <a:xfrm>
            <a:off x="686540" y="1339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http://www.nosqlnotes.com/technotes/searchengine/lucene-invertedindex-3/</a:t>
            </a:r>
          </a:p>
        </p:txBody>
      </p:sp>
    </p:spTree>
    <p:extLst>
      <p:ext uri="{BB962C8B-B14F-4D97-AF65-F5344CB8AC3E}">
        <p14:creationId xmlns:p14="http://schemas.microsoft.com/office/powerpoint/2010/main" val="50954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xraid.iteye.com/upload/picture/pic/60391/3273d187-f4b8-3db4-8db2-bd668107fd5b.jpg">
            <a:extLst>
              <a:ext uri="{FF2B5EF4-FFF2-40B4-BE49-F238E27FC236}">
                <a16:creationId xmlns:a16="http://schemas.microsoft.com/office/drawing/2014/main" id="{5E9544A7-438C-4D9C-B61E-F908E3DD5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01" y="325145"/>
            <a:ext cx="5227354" cy="282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2989AC7-8D2F-4C72-B628-A245FE431C8E}"/>
              </a:ext>
            </a:extLst>
          </p:cNvPr>
          <p:cNvSpPr/>
          <p:nvPr/>
        </p:nvSpPr>
        <p:spPr>
          <a:xfrm>
            <a:off x="5889756" y="1027927"/>
            <a:ext cx="387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https://hxraid.iteye.com/blog/651309</a:t>
            </a:r>
          </a:p>
        </p:txBody>
      </p:sp>
      <p:pic>
        <p:nvPicPr>
          <p:cNvPr id="2052" name="Picture 4" descr="https://hxraid.iteye.com/upload/picture/pic/60393/094162bb-cad4-3664-a722-ce538d5279b0.jpg">
            <a:extLst>
              <a:ext uri="{FF2B5EF4-FFF2-40B4-BE49-F238E27FC236}">
                <a16:creationId xmlns:a16="http://schemas.microsoft.com/office/drawing/2014/main" id="{0AFDC136-F970-46EB-B5BE-0CE52AF9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48" y="2430235"/>
            <a:ext cx="5715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5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AC79-CCEE-4521-81FF-7052C646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30918" cy="5936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倒排索引原理</a:t>
            </a:r>
          </a:p>
        </p:txBody>
      </p:sp>
      <p:sp>
        <p:nvSpPr>
          <p:cNvPr id="4" name="AutoShape 2" descr="https://mmbiz.qpic.cn/mmbiz_png/licvxR9ib9M6CR6Zc1EL5YR9TSfGY1ib8TsyYUiaEkD6iciafdllTuordicZXvlIOiaFZ6noJk3NLXTVI2fibvkqfUPJzIw/640?wx_fmt=png&amp;tp=webp&amp;wxfrom=5&amp;wx_lazy=1&amp;wx_co=1">
            <a:extLst>
              <a:ext uri="{FF2B5EF4-FFF2-40B4-BE49-F238E27FC236}">
                <a16:creationId xmlns:a16="http://schemas.microsoft.com/office/drawing/2014/main" id="{EFAEB9EA-9CB9-4AD7-AD7F-E0DF86DBF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8197DF-88F1-4498-89AC-74E0435F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08" y="700930"/>
            <a:ext cx="5981700" cy="227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353629-D32A-453F-8B18-71C4074B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02" y="3409950"/>
            <a:ext cx="65627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6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0A17D4B-1B72-43B0-B9DA-4BE9BD84F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54" y="621628"/>
            <a:ext cx="8301732" cy="51726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6DC68B-07C4-4AD4-9ADA-A50D1B69C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650" y="239697"/>
            <a:ext cx="2809875" cy="3590925"/>
          </a:xfrm>
          <a:prstGeom prst="rect">
            <a:avLst/>
          </a:prstGeom>
        </p:spPr>
      </p:pic>
      <p:pic>
        <p:nvPicPr>
          <p:cNvPr id="9" name="Picture 2" descr="https://ask.qcloudimg.com/draft/1338835/skih4vpvux.png?imageView2/2/w/1620">
            <a:extLst>
              <a:ext uri="{FF2B5EF4-FFF2-40B4-BE49-F238E27FC236}">
                <a16:creationId xmlns:a16="http://schemas.microsoft.com/office/drawing/2014/main" id="{565E4C76-AA4A-48BC-B4AC-67034ED8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84" y="4264090"/>
            <a:ext cx="4270441" cy="245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8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è¿éåå¾çæè¿°">
            <a:extLst>
              <a:ext uri="{FF2B5EF4-FFF2-40B4-BE49-F238E27FC236}">
                <a16:creationId xmlns:a16="http://schemas.microsoft.com/office/drawing/2014/main" id="{57D1A2AC-661D-4CF2-88E9-4FD31470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567" y="294379"/>
            <a:ext cx="82867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9B1A375-FE84-4034-BB05-F1EEC8CEC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33462"/>
              </p:ext>
            </p:extLst>
          </p:nvPr>
        </p:nvGraphicFramePr>
        <p:xfrm>
          <a:off x="834501" y="3429000"/>
          <a:ext cx="104845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540">
                  <a:extLst>
                    <a:ext uri="{9D8B030D-6E8A-4147-A177-3AD203B41FA5}">
                      <a16:colId xmlns:a16="http://schemas.microsoft.com/office/drawing/2014/main" val="3964876870"/>
                    </a:ext>
                  </a:extLst>
                </a:gridCol>
                <a:gridCol w="3622089">
                  <a:extLst>
                    <a:ext uri="{9D8B030D-6E8A-4147-A177-3AD203B41FA5}">
                      <a16:colId xmlns:a16="http://schemas.microsoft.com/office/drawing/2014/main" val="1808456141"/>
                    </a:ext>
                  </a:extLst>
                </a:gridCol>
                <a:gridCol w="4651899">
                  <a:extLst>
                    <a:ext uri="{9D8B030D-6E8A-4147-A177-3AD203B41FA5}">
                      <a16:colId xmlns:a16="http://schemas.microsoft.com/office/drawing/2014/main" val="25138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4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排序列表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实现简单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性能差，内存消耗大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8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哈希表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性能高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内存消耗大，需要解决冲突问题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9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跳跃表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占用内存小，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且可调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对模糊查询支持不好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0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更新方便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检索速度慢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34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字典树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查询效率只与字符长度有关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消耗内存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没有共用前缀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，只适合英文词典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9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共享前缀，内存消耗小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要求输入有序，更新不方便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9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40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1C3DFD-9AB5-470A-BFC4-9EEB27665EFE}"/>
              </a:ext>
            </a:extLst>
          </p:cNvPr>
          <p:cNvSpPr/>
          <p:nvPr/>
        </p:nvSpPr>
        <p:spPr>
          <a:xfrm>
            <a:off x="757541" y="3406333"/>
            <a:ext cx="9247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）共享前缀和后缀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）用边表示一个转换状态及其对应的</a:t>
            </a:r>
            <a:r>
              <a:rPr lang="en-US" altLang="zh-CN" dirty="0"/>
              <a:t>output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）查询时沿着一条路径累加</a:t>
            </a:r>
            <a:r>
              <a:rPr lang="en-US" altLang="zh-CN" dirty="0"/>
              <a:t>output</a:t>
            </a:r>
            <a:r>
              <a:rPr lang="zh-CN" altLang="en-US" dirty="0"/>
              <a:t>获得结果</a:t>
            </a:r>
            <a:endParaRPr lang="en-US" altLang="zh-CN" dirty="0"/>
          </a:p>
          <a:p>
            <a:r>
              <a:rPr lang="zh-CN" altLang="en-US" dirty="0"/>
              <a:t>可以判断某一个值是否存在，可以进行范围查询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DF48AC-A9A3-47DA-BECE-FEA609847ACF}"/>
              </a:ext>
            </a:extLst>
          </p:cNvPr>
          <p:cNvSpPr/>
          <p:nvPr/>
        </p:nvSpPr>
        <p:spPr>
          <a:xfrm>
            <a:off x="757541" y="55408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Transducer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AE03C2F-8952-4904-A6D1-EEF5E41E7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1609"/>
              </p:ext>
            </p:extLst>
          </p:nvPr>
        </p:nvGraphicFramePr>
        <p:xfrm>
          <a:off x="981813" y="5235968"/>
          <a:ext cx="9163052" cy="1280160"/>
        </p:xfrm>
        <a:graphic>
          <a:graphicData uri="http://schemas.openxmlformats.org/drawingml/2006/table">
            <a:tbl>
              <a:tblPr/>
              <a:tblGrid>
                <a:gridCol w="2290763">
                  <a:extLst>
                    <a:ext uri="{9D8B030D-6E8A-4147-A177-3AD203B41FA5}">
                      <a16:colId xmlns:a16="http://schemas.microsoft.com/office/drawing/2014/main" val="1198919200"/>
                    </a:ext>
                  </a:extLst>
                </a:gridCol>
                <a:gridCol w="2290763">
                  <a:extLst>
                    <a:ext uri="{9D8B030D-6E8A-4147-A177-3AD203B41FA5}">
                      <a16:colId xmlns:a16="http://schemas.microsoft.com/office/drawing/2014/main" val="3817764063"/>
                    </a:ext>
                  </a:extLst>
                </a:gridCol>
                <a:gridCol w="2290763">
                  <a:extLst>
                    <a:ext uri="{9D8B030D-6E8A-4147-A177-3AD203B41FA5}">
                      <a16:colId xmlns:a16="http://schemas.microsoft.com/office/drawing/2014/main" val="1804221657"/>
                    </a:ext>
                  </a:extLst>
                </a:gridCol>
                <a:gridCol w="2290763">
                  <a:extLst>
                    <a:ext uri="{9D8B030D-6E8A-4147-A177-3AD203B41FA5}">
                      <a16:colId xmlns:a16="http://schemas.microsoft.com/office/drawing/2014/main" val="564767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</a:rPr>
                        <a:t>数据结构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HashMap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1">
                          <a:solidFill>
                            <a:srgbClr val="4F4F4F"/>
                          </a:solidFill>
                          <a:effectLst/>
                        </a:rPr>
                        <a:t>TreeMap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1">
                          <a:solidFill>
                            <a:srgbClr val="4F4F4F"/>
                          </a:solidFill>
                          <a:effectLst/>
                        </a:rPr>
                        <a:t>FST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9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构建时间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ms)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185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500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1512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462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查询所有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key(ms)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106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218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890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7690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6C20272-ABA7-4DB9-9ACF-D5C6091F6CC2}"/>
              </a:ext>
            </a:extLst>
          </p:cNvPr>
          <p:cNvSpPr/>
          <p:nvPr/>
        </p:nvSpPr>
        <p:spPr>
          <a:xfrm>
            <a:off x="7077819" y="288987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可视化构建网址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9B1E51-62AC-4AC5-AC4F-DB4E871B3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41" y="1260746"/>
            <a:ext cx="5476875" cy="19621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5673893-AF43-44A2-B995-3B6DECE67474}"/>
              </a:ext>
            </a:extLst>
          </p:cNvPr>
          <p:cNvSpPr/>
          <p:nvPr/>
        </p:nvSpPr>
        <p:spPr>
          <a:xfrm>
            <a:off x="7077819" y="1483251"/>
            <a:ext cx="1186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acde/10</a:t>
            </a:r>
          </a:p>
          <a:p>
            <a:r>
              <a:rPr lang="zh-CN" altLang="en-US" dirty="0"/>
              <a:t>aghe/15</a:t>
            </a:r>
          </a:p>
          <a:p>
            <a:r>
              <a:rPr lang="zh-CN" altLang="en-US" dirty="0"/>
              <a:t>bcde/15</a:t>
            </a:r>
            <a:endParaRPr lang="en-US" altLang="zh-CN" dirty="0"/>
          </a:p>
          <a:p>
            <a:r>
              <a:rPr lang="zh-CN" altLang="en-US" dirty="0"/>
              <a:t>bfdh/50</a:t>
            </a:r>
          </a:p>
        </p:txBody>
      </p:sp>
    </p:spTree>
    <p:extLst>
      <p:ext uri="{BB962C8B-B14F-4D97-AF65-F5344CB8AC3E}">
        <p14:creationId xmlns:p14="http://schemas.microsoft.com/office/powerpoint/2010/main" val="894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F1B104A-21EC-4A55-80DF-C81C72E33D66}"/>
              </a:ext>
            </a:extLst>
          </p:cNvPr>
          <p:cNvSpPr/>
          <p:nvPr/>
        </p:nvSpPr>
        <p:spPr>
          <a:xfrm>
            <a:off x="810807" y="614804"/>
            <a:ext cx="92742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/>
              <a:t>FST</a:t>
            </a:r>
          </a:p>
          <a:p>
            <a:r>
              <a:rPr lang="zh-CN" altLang="en-US" dirty="0"/>
              <a:t>元素了解</a:t>
            </a:r>
            <a:endParaRPr lang="en-US" altLang="zh-CN" dirty="0"/>
          </a:p>
          <a:p>
            <a:r>
              <a:rPr lang="en-US" altLang="zh-CN" dirty="0" err="1"/>
              <a:t>UnCompiledNode</a:t>
            </a:r>
            <a:r>
              <a:rPr lang="zh-CN" altLang="en-US" dirty="0"/>
              <a:t>类：没有编入</a:t>
            </a:r>
            <a:r>
              <a:rPr lang="en-US" altLang="zh-CN" dirty="0"/>
              <a:t>FST</a:t>
            </a:r>
            <a:r>
              <a:rPr lang="zh-CN" altLang="en-US" dirty="0"/>
              <a:t>中的节点（</a:t>
            </a:r>
            <a:r>
              <a:rPr lang="en-US" altLang="zh-CN" dirty="0" err="1"/>
              <a:t>output,arcs,isfinal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CompiledNode</a:t>
            </a:r>
            <a:r>
              <a:rPr lang="zh-CN" altLang="en-US" dirty="0"/>
              <a:t>类：已经编入</a:t>
            </a:r>
            <a:r>
              <a:rPr lang="en-US" altLang="zh-CN" dirty="0"/>
              <a:t>FST</a:t>
            </a:r>
            <a:r>
              <a:rPr lang="zh-CN" altLang="en-US" dirty="0"/>
              <a:t>的节点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node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Frontier: </a:t>
            </a:r>
            <a:r>
              <a:rPr lang="zh-CN" altLang="en-US" dirty="0"/>
              <a:t>未编译节点的临时存储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）初始状态：</a:t>
            </a:r>
            <a:endParaRPr lang="en-US" altLang="zh-CN" dirty="0"/>
          </a:p>
          <a:p>
            <a:r>
              <a:rPr lang="en-US" altLang="zh-CN" dirty="0"/>
              <a:t>N-2</a:t>
            </a:r>
            <a:r>
              <a:rPr lang="zh-CN" altLang="en-US" dirty="0"/>
              <a:t>的输入的后缀已经完全写入</a:t>
            </a:r>
            <a:r>
              <a:rPr lang="en-US" altLang="zh-CN" dirty="0"/>
              <a:t>FST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N-1</a:t>
            </a:r>
            <a:r>
              <a:rPr lang="zh-CN" altLang="en-US" dirty="0"/>
              <a:t>的输入完全在</a:t>
            </a:r>
            <a:r>
              <a:rPr lang="en-US" altLang="zh-CN" dirty="0"/>
              <a:t>Frontier</a:t>
            </a:r>
            <a:r>
              <a:rPr lang="zh-CN" altLang="en-US" dirty="0"/>
              <a:t>中（包括与</a:t>
            </a:r>
            <a:r>
              <a:rPr lang="en-US" altLang="zh-CN" dirty="0"/>
              <a:t>N-1</a:t>
            </a:r>
            <a:r>
              <a:rPr lang="zh-CN" altLang="en-US" dirty="0"/>
              <a:t>相同的前缀）如下图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）获取与前一个输入的前缀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）将前一个输入的后缀</a:t>
            </a:r>
            <a:r>
              <a:rPr lang="en-US" altLang="zh-CN" dirty="0"/>
              <a:t>freeze</a:t>
            </a:r>
            <a:r>
              <a:rPr lang="zh-CN" altLang="en-US" dirty="0"/>
              <a:t>（前缀</a:t>
            </a:r>
            <a:r>
              <a:rPr lang="en-US" altLang="zh-CN" dirty="0"/>
              <a:t>+1</a:t>
            </a:r>
            <a:r>
              <a:rPr lang="zh-CN" altLang="en-US" dirty="0"/>
              <a:t>不会被冻结）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）将当前输入的后缀连接，并放入</a:t>
            </a:r>
            <a:r>
              <a:rPr lang="en-US" altLang="zh-CN" dirty="0"/>
              <a:t>frontier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）从前向后更新各弧的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43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83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è¿éåå¾çæè¿°">
            <a:extLst>
              <a:ext uri="{FF2B5EF4-FFF2-40B4-BE49-F238E27FC236}">
                <a16:creationId xmlns:a16="http://schemas.microsoft.com/office/drawing/2014/main" id="{C0DF141C-4EDB-46B4-9830-E6F0B112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49" y="561975"/>
            <a:ext cx="84582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9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mmbiz.qpic.cn/mmbiz_png/licvxR9ib9M6CR6Zc1EL5YR9TSfGY1ib8TsUEWdB77w32V1E70G0CmDTTahpbbzttfdrzzeib7LicqHIqQ7Zzj254Lw/640?wx_fmt=png&amp;tp=webp&amp;wxfrom=5&amp;wx_lazy=1&amp;wx_co=1">
            <a:extLst>
              <a:ext uri="{FF2B5EF4-FFF2-40B4-BE49-F238E27FC236}">
                <a16:creationId xmlns:a16="http://schemas.microsoft.com/office/drawing/2014/main" id="{4B2AAD9E-21FA-4CCE-AE25-C16C651AE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42F399-A741-4F9D-A25E-5B33ECF33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79" y="979326"/>
            <a:ext cx="64674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516</Words>
  <Application>Microsoft Office PowerPoint</Application>
  <PresentationFormat>宽屏</PresentationFormat>
  <Paragraphs>71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倒排索引原理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写入过程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michelmu(慕少琼)</dc:creator>
  <cp:lastModifiedBy>michelmu(慕少琼)</cp:lastModifiedBy>
  <cp:revision>26</cp:revision>
  <dcterms:created xsi:type="dcterms:W3CDTF">2019-04-17T11:53:50Z</dcterms:created>
  <dcterms:modified xsi:type="dcterms:W3CDTF">2019-04-20T03:03:56Z</dcterms:modified>
</cp:coreProperties>
</file>