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58" r:id="rId4"/>
    <p:sldId id="259" r:id="rId5"/>
    <p:sldId id="271" r:id="rId6"/>
    <p:sldId id="272" r:id="rId7"/>
    <p:sldId id="261" r:id="rId8"/>
    <p:sldId id="288" r:id="rId9"/>
    <p:sldId id="262" r:id="rId10"/>
    <p:sldId id="263" r:id="rId11"/>
    <p:sldId id="274" r:id="rId12"/>
    <p:sldId id="264" r:id="rId13"/>
    <p:sldId id="276" r:id="rId14"/>
    <p:sldId id="265" r:id="rId15"/>
    <p:sldId id="277" r:id="rId16"/>
    <p:sldId id="268" r:id="rId17"/>
    <p:sldId id="286" r:id="rId18"/>
    <p:sldId id="285" r:id="rId19"/>
    <p:sldId id="278" r:id="rId20"/>
    <p:sldId id="279" r:id="rId21"/>
    <p:sldId id="280" r:id="rId22"/>
    <p:sldId id="282" r:id="rId23"/>
    <p:sldId id="283" r:id="rId24"/>
    <p:sldId id="284" r:id="rId25"/>
    <p:sldId id="287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821" autoAdjust="0"/>
  </p:normalViewPr>
  <p:slideViewPr>
    <p:cSldViewPr>
      <p:cViewPr>
        <p:scale>
          <a:sx n="110" d="100"/>
          <a:sy n="110" d="100"/>
        </p:scale>
        <p:origin x="-105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22939-FE9C-4865-B887-D703844FCA31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2A4AB-9223-4C66-829F-C00F66EB0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2A4AB-9223-4C66-829F-C00F66EB03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proofs and optimality about 1 unit radius</a:t>
            </a:r>
            <a:r>
              <a:rPr lang="en-US" baseline="0" dirty="0" smtClean="0"/>
              <a:t> are provided in Ch 14 (out of syllabus)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2A4AB-9223-4C66-829F-C00F66EB03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proofs and optimality about 1 unit radius</a:t>
            </a:r>
            <a:r>
              <a:rPr lang="en-US" baseline="0" dirty="0" smtClean="0"/>
              <a:t> are provided in Ch 14 (out of syllabus)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2A4AB-9223-4C66-829F-C00F66EB03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Antialiasing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Foley – 3.17 (Chapter 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Weighted Area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 marL="111125" lvl="1" indent="-55563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Remember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intesity for unweighted area sampling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Intensity of pixel centered at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I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dA 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Weight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Now, we need to construct a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weighting function that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weight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area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further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away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pixel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does to equal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closer one.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 weighting must be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 decreasing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function of distance.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circular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an example of such a function.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9612" t="27083" r="33675" b="17860"/>
          <a:stretch>
            <a:fillRect/>
          </a:stretch>
        </p:blipFill>
        <p:spPr bwMode="auto">
          <a:xfrm>
            <a:off x="5410200" y="2133600"/>
            <a:ext cx="3258878" cy="274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Weighted Area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obtain such weighting,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pixels are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considered as circles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pixel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considered to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have a conical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volume.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Intensity at pixel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x,y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I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 volume of cone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9612" t="27083" r="33675" b="17860"/>
          <a:stretch>
            <a:fillRect/>
          </a:stretch>
        </p:blipFill>
        <p:spPr bwMode="auto">
          <a:xfrm>
            <a:off x="5410200" y="2133600"/>
            <a:ext cx="3258878" cy="274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Weighted Area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circular pixel has radius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 unit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 the pixels will be overlapping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Ensures that no area in the grid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left uncovered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pixels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3581400"/>
          <a:ext cx="22098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458328" y="3810000"/>
            <a:ext cx="533400" cy="547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4343400"/>
            <a:ext cx="533400" cy="547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05000" y="3810000"/>
            <a:ext cx="533400" cy="547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905000" y="4343400"/>
            <a:ext cx="533400" cy="547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444260" y="4890868"/>
            <a:ext cx="533400" cy="547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90932" y="4890868"/>
            <a:ext cx="533400" cy="547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91728" y="3824068"/>
            <a:ext cx="533400" cy="547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71800" y="4357468"/>
            <a:ext cx="533400" cy="547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77660" y="4904936"/>
            <a:ext cx="533400" cy="5474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91200" y="3581400"/>
          <a:ext cx="22098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5805268" y="3609536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66804" y="3595468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5268" y="4142936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66804" y="4128868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91200" y="4648200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52736" y="4634132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34200" y="3609536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34200" y="4142936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20132" y="4648200"/>
            <a:ext cx="10668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58596" y="3581400"/>
            <a:ext cx="1066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519204" y="3671668"/>
            <a:ext cx="395068" cy="44723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Weighted Area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line intersects more than one pixel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Usually three pixels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2"/>
          <p:cNvPicPr>
            <a:picLocks noChangeArrowheads="1"/>
          </p:cNvPicPr>
          <p:nvPr/>
        </p:nvPicPr>
        <p:blipFill>
          <a:blip r:embed="rId3" cstate="print"/>
          <a:srcRect t="5836" b="6103"/>
          <a:stretch>
            <a:fillRect/>
          </a:stretch>
        </p:blipFill>
        <p:spPr bwMode="auto">
          <a:xfrm>
            <a:off x="2057400" y="2514600"/>
            <a:ext cx="5031106" cy="34406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Gupta-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Sproull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Weighting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Gupta-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Sproull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weighting function,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Filter(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 =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Perpendicular 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distance</a:t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pixel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center and</a:t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Constant for a line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 thickness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takes distance 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Filter(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value i.e. Intensity.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5836" b="6103"/>
          <a:stretch>
            <a:fillRect/>
          </a:stretch>
        </p:blipFill>
        <p:spPr bwMode="auto">
          <a:xfrm>
            <a:off x="5334000" y="2286000"/>
            <a:ext cx="3657600" cy="3276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>
            <a:off x="7658100" y="2324100"/>
            <a:ext cx="990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20000" y="1600200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 center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 flipH="1" flipV="1">
            <a:off x="7315200" y="3276600"/>
            <a:ext cx="76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7353300" y="3314700"/>
            <a:ext cx="15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172200" y="2743200"/>
            <a:ext cx="2057400" cy="18288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711696" y="2438400"/>
            <a:ext cx="941832" cy="1295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Gupta-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Sproull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Antialiased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Lines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Modifies the midpoint 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 for scan converting lines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decision variable d is used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between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 and NE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Distance D between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chosen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pixel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 line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D, distances between its two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neighbors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the line: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intensity of chosen pixel and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two vertical neighbors are set,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the basis of the distances from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pixels to the line,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Filter(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24800" y="1905000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 center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 l="32962" t="22917" r="33974" b="26042"/>
          <a:stretch>
            <a:fillRect/>
          </a:stretch>
        </p:blipFill>
        <p:spPr bwMode="auto">
          <a:xfrm>
            <a:off x="5257800" y="2286000"/>
            <a:ext cx="3657600" cy="317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Connector 14"/>
          <p:cNvCxnSpPr/>
          <p:nvPr/>
        </p:nvCxnSpPr>
        <p:spPr>
          <a:xfrm flipV="1">
            <a:off x="5486400" y="3124200"/>
            <a:ext cx="3352800" cy="802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62600" y="3998025"/>
            <a:ext cx="3352800" cy="802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5410200" y="4191000"/>
            <a:ext cx="838200" cy="228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2600" y="40386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7810500" y="2933700"/>
            <a:ext cx="1371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172200" y="2695700"/>
            <a:ext cx="1905000" cy="1828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6515100" y="2857500"/>
            <a:ext cx="13716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781800" y="1905000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Chosen Pixel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6200000" flipV="1">
            <a:off x="6972301" y="3695701"/>
            <a:ext cx="380999" cy="152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162800" y="3764281"/>
            <a:ext cx="146685" cy="457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7246621" y="3817620"/>
            <a:ext cx="198119" cy="91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72200" y="1828800"/>
            <a:ext cx="1905000" cy="18288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72200" y="3657600"/>
            <a:ext cx="1905000" cy="1828800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>
            <a:endCxn id="25" idx="0"/>
          </p:cNvCxnSpPr>
          <p:nvPr/>
        </p:nvCxnSpPr>
        <p:spPr>
          <a:xfrm rot="16200000" flipV="1">
            <a:off x="6739001" y="3081399"/>
            <a:ext cx="1190500" cy="41910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467600" y="3688080"/>
            <a:ext cx="146685" cy="457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7551421" y="3741419"/>
            <a:ext cx="198119" cy="914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781800" y="4191000"/>
            <a:ext cx="146685" cy="457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6652261" y="4091940"/>
            <a:ext cx="198119" cy="914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6705600" y="4191000"/>
            <a:ext cx="53340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086600" y="35052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304800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endParaRPr lang="en-US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58000" y="408173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  <a:endParaRPr lang="en-US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/>
      <p:bldP spid="37" grpId="0" animBg="1"/>
      <p:bldP spid="39" grpId="0" animBg="1"/>
      <p:bldP spid="51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32962" t="22917" r="33974" b="26042"/>
          <a:stretch>
            <a:fillRect/>
          </a:stretch>
        </p:blipFill>
        <p:spPr bwMode="auto">
          <a:xfrm>
            <a:off x="5410200" y="1219200"/>
            <a:ext cx="3657600" cy="317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Midpoint Line Algorithm - Recap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are at 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between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Midpoint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+1, y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+1/2)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 lies on which side of the line?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on the 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any pixel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NE/E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 is below the line  choose NE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 is above the line  choose 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Find the equation of the line f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ax + by + c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b = 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c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dx.B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(B is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y-intercept)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= f (M) = f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 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+1/2)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 = 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on the line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 &gt; 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below the line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 &lt; 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above the line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Midpoint Line Algorithm - Recap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 value of decision variable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 point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f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+ 1/2) 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= f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/2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/2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the fraction in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avoided by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= 2(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ax+by+c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Gupta-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Sproull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Calculation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of D and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199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decision variable d is used as before to choose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between 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perpendicular distance between chosen pixel (E) and line center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Vertical distance between chosen pixel (E) and line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center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9868" t="23958" r="29722" b="14583"/>
          <a:stretch>
            <a:fillRect/>
          </a:stretch>
        </p:blipFill>
        <p:spPr bwMode="auto">
          <a:xfrm>
            <a:off x="2819400" y="3013496"/>
            <a:ext cx="3581400" cy="306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326922" y="2895600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 center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rot="5400000">
            <a:off x="3365021" y="3848101"/>
            <a:ext cx="114300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Calculation of 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645152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perpendicular distance between chosen pixel (E)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 center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33212" t="25075" r="30978" b="14583"/>
          <a:stretch>
            <a:fillRect/>
          </a:stretch>
        </p:blipFill>
        <p:spPr bwMode="auto">
          <a:xfrm>
            <a:off x="3810000" y="2209800"/>
            <a:ext cx="466513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762000" y="2806700"/>
          <a:ext cx="1524000" cy="489159"/>
        </p:xfrm>
        <a:graphic>
          <a:graphicData uri="http://schemas.openxmlformats.org/presentationml/2006/ole">
            <p:oleObj spid="_x0000_s29699" name="Equation" r:id="rId4" imgW="711000" imgH="203040" progId="Equation.3">
              <p:embed/>
            </p:oleObj>
          </a:graphicData>
        </a:graphic>
      </p:graphicFrame>
      <p:cxnSp>
        <p:nvCxnSpPr>
          <p:cNvPr id="8" name="Straight Connector 7"/>
          <p:cNvCxnSpPr>
            <a:cxnSpLocks noChangeAspect="1"/>
          </p:cNvCxnSpPr>
          <p:nvPr/>
        </p:nvCxnSpPr>
        <p:spPr>
          <a:xfrm rot="17580000" flipH="1">
            <a:off x="6117345" y="3831345"/>
            <a:ext cx="13716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 noChangeAspect="1"/>
          </p:cNvCxnSpPr>
          <p:nvPr/>
        </p:nvCxnSpPr>
        <p:spPr>
          <a:xfrm rot="1380000" flipV="1">
            <a:off x="6110343" y="3951519"/>
            <a:ext cx="91440" cy="91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00781" y="3340100"/>
          <a:ext cx="1871019" cy="1003300"/>
        </p:xfrm>
        <a:graphic>
          <a:graphicData uri="http://schemas.openxmlformats.org/presentationml/2006/ole">
            <p:oleObj spid="_x0000_s29702" name="Equation" r:id="rId5" imgW="876240" imgH="469800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7162800" y="4038600"/>
            <a:ext cx="1752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know slope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dx</a:t>
            </a: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 rot="-9420000">
            <a:off x="7884212" y="3243904"/>
            <a:ext cx="144162" cy="211614"/>
            <a:chOff x="8216493" y="3602745"/>
            <a:chExt cx="144162" cy="211614"/>
          </a:xfrm>
        </p:grpSpPr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 rot="17580000" flipH="1">
              <a:off x="8223495" y="3602745"/>
              <a:ext cx="137160" cy="137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 noChangeAspect="1"/>
            </p:cNvCxnSpPr>
            <p:nvPr/>
          </p:nvCxnSpPr>
          <p:spPr>
            <a:xfrm rot="1380000" flipV="1">
              <a:off x="8216493" y="3722919"/>
              <a:ext cx="91440" cy="91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7162800" y="4724400"/>
            <a:ext cx="1752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Apply the law of similar triangle 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934200" y="2438400"/>
            <a:ext cx="1752600" cy="1600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Antialiasing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Aliasing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Approximating a continuous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entity with discrete samples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Jagging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staircasing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of an all-or-nothing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approach to scan conversion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pixel is either colored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left unchanged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Antialiasing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application of techniques that reduce or eliminate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aliasing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Job\BUET\teaching\feb 15\cse 409\Supersampling 2D anti-aliasing.gif"/>
          <p:cNvPicPr>
            <a:picLocks noChangeAspect="1" noChangeArrowheads="1"/>
          </p:cNvPicPr>
          <p:nvPr/>
        </p:nvPicPr>
        <p:blipFill>
          <a:blip r:embed="rId2"/>
          <a:srcRect t="1286" r="50841" b="24123"/>
          <a:stretch>
            <a:fillRect/>
          </a:stretch>
        </p:blipFill>
        <p:spPr bwMode="auto">
          <a:xfrm>
            <a:off x="5715000" y="1371600"/>
            <a:ext cx="2899240" cy="2947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Calculation of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486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 = vertical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distance between chosen pixel (E) and line center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center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above the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chosen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pixel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line center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below the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chosen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pixel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the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absolute value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33212" t="25075" r="30978" b="14583"/>
          <a:stretch>
            <a:fillRect/>
          </a:stretch>
        </p:blipFill>
        <p:spPr bwMode="auto">
          <a:xfrm>
            <a:off x="3810000" y="2209800"/>
            <a:ext cx="466513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>
            <a:cxnSpLocks noChangeAspect="1"/>
          </p:cNvCxnSpPr>
          <p:nvPr/>
        </p:nvCxnSpPr>
        <p:spPr>
          <a:xfrm rot="17580000" flipH="1">
            <a:off x="6117345" y="3831345"/>
            <a:ext cx="13716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 noChangeAspect="1"/>
          </p:cNvCxnSpPr>
          <p:nvPr/>
        </p:nvCxnSpPr>
        <p:spPr>
          <a:xfrm rot="1380000" flipV="1">
            <a:off x="6110343" y="3951519"/>
            <a:ext cx="91440" cy="91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9"/>
          <p:cNvGrpSpPr/>
          <p:nvPr/>
        </p:nvGrpSpPr>
        <p:grpSpPr>
          <a:xfrm rot="-9420000">
            <a:off x="7884212" y="3243904"/>
            <a:ext cx="144162" cy="211614"/>
            <a:chOff x="8216493" y="3602745"/>
            <a:chExt cx="144162" cy="211614"/>
          </a:xfrm>
        </p:grpSpPr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 rot="17580000" flipH="1">
              <a:off x="8223495" y="3602745"/>
              <a:ext cx="137160" cy="137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 noChangeAspect="1"/>
            </p:cNvCxnSpPr>
            <p:nvPr/>
          </p:nvCxnSpPr>
          <p:spPr>
            <a:xfrm rot="1380000" flipV="1">
              <a:off x="8216493" y="3722919"/>
              <a:ext cx="91440" cy="91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33212" t="25075" r="30978" b="14583"/>
          <a:stretch>
            <a:fillRect/>
          </a:stretch>
        </p:blipFill>
        <p:spPr bwMode="auto">
          <a:xfrm>
            <a:off x="3810000" y="2209800"/>
            <a:ext cx="466513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Calculation of v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56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ertical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distance between chosen pixel (E) and line center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vertical distance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subtraction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from y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intersecting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point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 from P =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E =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 at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 at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y’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to get y’ 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Equation of 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ax+by+c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=&gt;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= -(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ax+c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)/b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’=-(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+1)+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c)/b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cxnSpLocks noChangeAspect="1"/>
          </p:cNvCxnSpPr>
          <p:nvPr/>
        </p:nvCxnSpPr>
        <p:spPr>
          <a:xfrm rot="17580000" flipH="1">
            <a:off x="6117345" y="3831345"/>
            <a:ext cx="13716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 noChangeAspect="1"/>
          </p:cNvCxnSpPr>
          <p:nvPr/>
        </p:nvCxnSpPr>
        <p:spPr>
          <a:xfrm rot="1380000" flipV="1">
            <a:off x="6110343" y="3951519"/>
            <a:ext cx="91440" cy="91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9"/>
          <p:cNvGrpSpPr/>
          <p:nvPr/>
        </p:nvGrpSpPr>
        <p:grpSpPr>
          <a:xfrm rot="-9420000">
            <a:off x="7884212" y="3243904"/>
            <a:ext cx="144162" cy="211614"/>
            <a:chOff x="8216493" y="3602745"/>
            <a:chExt cx="144162" cy="211614"/>
          </a:xfrm>
        </p:grpSpPr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 rot="17580000" flipH="1">
              <a:off x="8223495" y="3602745"/>
              <a:ext cx="137160" cy="137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 noChangeAspect="1"/>
            </p:cNvCxnSpPr>
            <p:nvPr/>
          </p:nvCxnSpPr>
          <p:spPr>
            <a:xfrm rot="1380000" flipV="1">
              <a:off x="8216493" y="3722919"/>
              <a:ext cx="91440" cy="91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rot="5400000">
            <a:off x="6112933" y="3200400"/>
            <a:ext cx="7620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93933" y="27432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6066367" y="3856567"/>
            <a:ext cx="914400" cy="36406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77000" y="32766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33212" t="25075" r="30978" b="14583"/>
          <a:stretch>
            <a:fillRect/>
          </a:stretch>
        </p:blipFill>
        <p:spPr bwMode="auto">
          <a:xfrm>
            <a:off x="3810000" y="2209800"/>
            <a:ext cx="466513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Calculation of v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63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v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y’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can derive,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a(x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+1)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c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avoiding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fraction,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2vdx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2(a(x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+1)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c)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2vdx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2vdx 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2(a(x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b(y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+½)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 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b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2vdx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+1/2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– b = d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6112933" y="3200400"/>
            <a:ext cx="7620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066367" y="3856567"/>
            <a:ext cx="914400" cy="36406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1524794" y="2971006"/>
            <a:ext cx="3040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3123406"/>
            <a:ext cx="3048000" cy="669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 In terms of 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=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+1/2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742950" y="5486400"/>
          <a:ext cx="1695450" cy="925513"/>
        </p:xfrm>
        <a:graphic>
          <a:graphicData uri="http://schemas.openxmlformats.org/presentationml/2006/ole">
            <p:oleObj spid="_x0000_s33795" name="Equation" r:id="rId4" imgW="812520" imgH="393480" progId="Equation.3">
              <p:embed/>
            </p:oleObj>
          </a:graphicData>
        </a:graphic>
      </p:graphicFrame>
      <p:cxnSp>
        <p:nvCxnSpPr>
          <p:cNvPr id="23" name="Straight Connector 22"/>
          <p:cNvCxnSpPr>
            <a:cxnSpLocks noChangeAspect="1"/>
          </p:cNvCxnSpPr>
          <p:nvPr/>
        </p:nvCxnSpPr>
        <p:spPr>
          <a:xfrm rot="17580000" flipH="1">
            <a:off x="6117345" y="3831345"/>
            <a:ext cx="13716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9"/>
          <p:cNvGrpSpPr/>
          <p:nvPr/>
        </p:nvGrpSpPr>
        <p:grpSpPr>
          <a:xfrm rot="-9420000">
            <a:off x="7884212" y="3243904"/>
            <a:ext cx="144162" cy="211614"/>
            <a:chOff x="8216493" y="3602745"/>
            <a:chExt cx="144162" cy="211614"/>
          </a:xfrm>
        </p:grpSpPr>
        <p:cxnSp>
          <p:nvCxnSpPr>
            <p:cNvPr id="25" name="Straight Connector 24"/>
            <p:cNvCxnSpPr>
              <a:cxnSpLocks noChangeAspect="1"/>
            </p:cNvCxnSpPr>
            <p:nvPr/>
          </p:nvCxnSpPr>
          <p:spPr>
            <a:xfrm rot="17580000" flipH="1">
              <a:off x="8223495" y="3602745"/>
              <a:ext cx="137160" cy="137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 noChangeAspect="1"/>
            </p:cNvCxnSpPr>
            <p:nvPr/>
          </p:nvCxnSpPr>
          <p:spPr>
            <a:xfrm rot="1380000" flipV="1">
              <a:off x="8216493" y="3722919"/>
              <a:ext cx="91440" cy="91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>
            <a:cxnSpLocks noChangeAspect="1"/>
          </p:cNvCxnSpPr>
          <p:nvPr/>
        </p:nvCxnSpPr>
        <p:spPr>
          <a:xfrm rot="1380000" flipV="1">
            <a:off x="6110343" y="3951519"/>
            <a:ext cx="91440" cy="91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93933" y="27432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77000" y="32766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33212" t="25075" r="30978" b="14583"/>
          <a:stretch>
            <a:fillRect/>
          </a:stretch>
        </p:blipFill>
        <p:spPr bwMode="auto">
          <a:xfrm>
            <a:off x="5311078" y="1993076"/>
            <a:ext cx="3832922" cy="352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Calculation of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baseline="-25000" dirty="0" err="1" smtClean="0">
                <a:latin typeface="Times New Roman" pitchFamily="18" charset="0"/>
                <a:cs typeface="Times New Roman" pitchFamily="18" charset="0"/>
              </a:rPr>
              <a:t>down</a:t>
            </a:r>
            <a:endParaRPr lang="en-US" sz="4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we have D, and v for selected pixel 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Now, find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for upper and lower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pixels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590550" y="1284287"/>
          <a:ext cx="1695450" cy="925513"/>
        </p:xfrm>
        <a:graphic>
          <a:graphicData uri="http://schemas.openxmlformats.org/presentationml/2006/ole">
            <p:oleObj spid="_x0000_s34818" name="Equation" r:id="rId4" imgW="812520" imgH="393480" progId="Equation.3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33400" y="2286000"/>
          <a:ext cx="2197100" cy="1003300"/>
        </p:xfrm>
        <a:graphic>
          <a:graphicData uri="http://schemas.openxmlformats.org/presentationml/2006/ole">
            <p:oleObj spid="_x0000_s34819" name="Equation" r:id="rId5" imgW="1028520" imgH="469800" progId="Equation.3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905125" y="2286000"/>
          <a:ext cx="2035175" cy="1003300"/>
        </p:xfrm>
        <a:graphic>
          <a:graphicData uri="http://schemas.openxmlformats.org/presentationml/2006/ole">
            <p:oleObj spid="_x0000_s34820" name="Equation" r:id="rId6" imgW="952200" imgH="469800" progId="Equation.3">
              <p:embed/>
            </p:oleObj>
          </a:graphicData>
        </a:graphic>
      </p:graphicFrame>
      <p:sp>
        <p:nvSpPr>
          <p:cNvPr id="51" name="Oval 50"/>
          <p:cNvSpPr/>
          <p:nvPr/>
        </p:nvSpPr>
        <p:spPr>
          <a:xfrm>
            <a:off x="5920677" y="2450275"/>
            <a:ext cx="2743200" cy="281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20677" y="1002475"/>
            <a:ext cx="2743200" cy="2819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04838" y="4267200"/>
          <a:ext cx="2551112" cy="1003300"/>
        </p:xfrm>
        <a:graphic>
          <a:graphicData uri="http://schemas.openxmlformats.org/presentationml/2006/ole">
            <p:oleObj spid="_x0000_s34821" name="Equation" r:id="rId7" imgW="1193760" imgH="469800" progId="Equation.3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3124200" y="4267200"/>
          <a:ext cx="2035175" cy="1003300"/>
        </p:xfrm>
        <a:graphic>
          <a:graphicData uri="http://schemas.openxmlformats.org/presentationml/2006/ole">
            <p:oleObj spid="_x0000_s34822" name="Equation" r:id="rId8" imgW="952200" imgH="469800" progId="Equation.3">
              <p:embed/>
            </p:oleObj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592138" y="5626100"/>
          <a:ext cx="2765425" cy="1003300"/>
        </p:xfrm>
        <a:graphic>
          <a:graphicData uri="http://schemas.openxmlformats.org/presentationml/2006/ole">
            <p:oleObj spid="_x0000_s34823" name="Equation" r:id="rId9" imgW="1295280" imgH="469800" progId="Equation.3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3375025" y="5626100"/>
          <a:ext cx="2035175" cy="1003300"/>
        </p:xfrm>
        <a:graphic>
          <a:graphicData uri="http://schemas.openxmlformats.org/presentationml/2006/ole">
            <p:oleObj spid="_x0000_s34824" name="Equation" r:id="rId10" imgW="952200" imgH="469800" progId="Equation.3">
              <p:embed/>
            </p:oleObj>
          </a:graphicData>
        </a:graphic>
      </p:graphicFrame>
      <p:sp>
        <p:nvSpPr>
          <p:cNvPr id="55" name="Oval 54"/>
          <p:cNvSpPr/>
          <p:nvPr/>
        </p:nvSpPr>
        <p:spPr>
          <a:xfrm>
            <a:off x="5920677" y="3886200"/>
            <a:ext cx="2743200" cy="28194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 l="33212" t="25075" r="30978" b="14583"/>
          <a:stretch>
            <a:fillRect/>
          </a:stretch>
        </p:blipFill>
        <p:spPr bwMode="auto">
          <a:xfrm>
            <a:off x="5312664" y="1996439"/>
            <a:ext cx="3832662" cy="352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Calculation of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 and v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NE,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2vdx = f(x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2(a(x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+1) + b(y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+1) + c)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+1) + b(y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+1) + c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= (a(x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+1) + b(y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+1/2) + c ) + ½ b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= f(x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+1/2)/2+ ½ b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d/2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b/2 =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d+b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)/2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606425" y="4343400"/>
          <a:ext cx="1693863" cy="925513"/>
        </p:xfrm>
        <a:graphic>
          <a:graphicData uri="http://schemas.openxmlformats.org/presentationml/2006/ole">
            <p:oleObj spid="_x0000_s35842" name="Equation" r:id="rId4" imgW="812520" imgH="393480" progId="Equation.3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533400" y="5257800"/>
          <a:ext cx="2197100" cy="1003300"/>
        </p:xfrm>
        <a:graphic>
          <a:graphicData uri="http://schemas.openxmlformats.org/presentationml/2006/ole">
            <p:oleObj spid="_x0000_s35843" name="Equation" r:id="rId5" imgW="1028520" imgH="469800" progId="Equation.3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971800" y="5257800"/>
          <a:ext cx="2035175" cy="1003300"/>
        </p:xfrm>
        <a:graphic>
          <a:graphicData uri="http://schemas.openxmlformats.org/presentationml/2006/ole">
            <p:oleObj spid="_x0000_s35844" name="Equation" r:id="rId6" imgW="952200" imgH="4698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0" y="5334000"/>
            <a:ext cx="3581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find the values of D for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pixel above NE and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pixel below NE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7239000" y="1905000"/>
            <a:ext cx="6096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1143000"/>
            <a:ext cx="1066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Chosen Pixel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Gupta-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Sproull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Modification of Midpoint line algorithm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Figure 3.62 of textbook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…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715000"/>
            <a:ext cx="7153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66925"/>
            <a:ext cx="67437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Antialiasing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Techniques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 Resolution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Costly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diminishes,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solve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Higher memory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time for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scan-conversion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(a) res. W X H	     (b)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Area Sampling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Unweighted Area Sampling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Weighted Area Sampling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326933"/>
            <a:ext cx="4733925" cy="18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Unweighted Area 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Idea: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Horizontal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passes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pixel per row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column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Lines at other angles go through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multiple pixels per row or column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line is considered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rectangle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desired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thickness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covering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portion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grid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27526" t="31250" r="49634" b="34375"/>
          <a:stretch>
            <a:fillRect/>
          </a:stretch>
        </p:blipFill>
        <p:spPr bwMode="auto">
          <a:xfrm>
            <a:off x="5943600" y="1600200"/>
            <a:ext cx="1981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 l="52123" t="30208" r="6296" b="26042"/>
          <a:stretch>
            <a:fillRect/>
          </a:stretch>
        </p:blipFill>
        <p:spPr bwMode="auto">
          <a:xfrm>
            <a:off x="4876800" y="3509492"/>
            <a:ext cx="4114800" cy="24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Unweighted Area 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Basic Idea: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Pixels on the grid overlapped by the rectangle are colored to an appropriate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intensity.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 line contributes to each pixel’s intensity an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amount proportional to the percentage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pixel’s tile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covers.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 l="21083" t="21875" r="29722" b="25000"/>
          <a:stretch>
            <a:fillRect/>
          </a:stretch>
        </p:blipFill>
        <p:spPr bwMode="auto">
          <a:xfrm>
            <a:off x="914400" y="3352800"/>
            <a:ext cx="7315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3313906" y="4762500"/>
            <a:ext cx="6865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3885406" y="4419600"/>
            <a:ext cx="6103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305300" y="4229100"/>
            <a:ext cx="685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24200" y="41148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95%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37338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25%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67200" y="35814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75%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Unweighted Area 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Intensity of pixel centered at (x,y) : 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I 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dA 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overlap for pixel at (x,y)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Weight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1 for unweighted area sampling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 l="21083" t="21875" r="29722" b="25000"/>
          <a:stretch>
            <a:fillRect/>
          </a:stretch>
        </p:blipFill>
        <p:spPr bwMode="auto">
          <a:xfrm>
            <a:off x="1066800" y="1371600"/>
            <a:ext cx="7315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 l="21083" t="21875" r="29722" b="25000"/>
          <a:stretch>
            <a:fillRect/>
          </a:stretch>
        </p:blipFill>
        <p:spPr bwMode="auto">
          <a:xfrm>
            <a:off x="781226" y="3584448"/>
            <a:ext cx="8057974" cy="327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>
            <a:off x="1523603" y="5184251"/>
            <a:ext cx="10668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533032" y="5183854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62226" y="5792660"/>
            <a:ext cx="685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544054" y="5831554"/>
            <a:ext cx="685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62226" y="5779386"/>
            <a:ext cx="2396196" cy="148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784102" y="5793454"/>
            <a:ext cx="7620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62226" y="4041648"/>
            <a:ext cx="1524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Overlapping area is nearer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2426" y="4041648"/>
            <a:ext cx="1524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Overlapping area is farther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Unweighted Area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Properties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intensity decreases with decreased area overlap.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Primitive cannot influence the intensity at a pixel if the primitive does not intersect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Equal areas contribute equal intensity, regardless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distance from pixel center to 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Unweighted Area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Weighting Function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Uniform weight for equal overlapping area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288" y="2287648"/>
            <a:ext cx="5319712" cy="457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Weighted Area 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Properties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and second properties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unchanged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 3 has been modified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Equal areas contribute unequally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A small area closer to the pixel center has greater influence than does one at a greater distance.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786</Words>
  <Application>Microsoft Office PowerPoint</Application>
  <PresentationFormat>On-screen Show (4:3)</PresentationFormat>
  <Paragraphs>212</Paragraphs>
  <Slides>26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Microsoft Equation 3.0</vt:lpstr>
      <vt:lpstr>Antialiasing</vt:lpstr>
      <vt:lpstr>What is Antialiasing?</vt:lpstr>
      <vt:lpstr>Antialiasing Techniques</vt:lpstr>
      <vt:lpstr>Unweighted Area Sampling</vt:lpstr>
      <vt:lpstr>Unweighted Area Sampling</vt:lpstr>
      <vt:lpstr>Unweighted Area Sampling</vt:lpstr>
      <vt:lpstr>Unweighted Area Sampling</vt:lpstr>
      <vt:lpstr>Unweighted Area Sampling</vt:lpstr>
      <vt:lpstr>Weighted Area Sampling</vt:lpstr>
      <vt:lpstr>Weighted Area Sampling</vt:lpstr>
      <vt:lpstr>Weighted Area Sampling</vt:lpstr>
      <vt:lpstr>Weighted Area Sampling</vt:lpstr>
      <vt:lpstr>Weighted Area Sampling</vt:lpstr>
      <vt:lpstr>Gupta-Sproull Weighting Function</vt:lpstr>
      <vt:lpstr>Gupta-Sproull Antialiased Lines</vt:lpstr>
      <vt:lpstr>Midpoint Line Algorithm - Recap</vt:lpstr>
      <vt:lpstr>Midpoint Line Algorithm - Recap</vt:lpstr>
      <vt:lpstr>Gupta-Sproull: Calculation of D and v</vt:lpstr>
      <vt:lpstr>Calculation of D</vt:lpstr>
      <vt:lpstr>Calculation of v</vt:lpstr>
      <vt:lpstr>Calculation of v</vt:lpstr>
      <vt:lpstr>Calculation of v</vt:lpstr>
      <vt:lpstr>Calculation of Dup, Ddown</vt:lpstr>
      <vt:lpstr>Calculation of D and v</vt:lpstr>
      <vt:lpstr>Gupta-Sproull Algorithm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Antialiasing</dc:title>
  <dc:creator>Rimpi</dc:creator>
  <cp:lastModifiedBy>Saqib</cp:lastModifiedBy>
  <cp:revision>95</cp:revision>
  <dcterms:created xsi:type="dcterms:W3CDTF">2006-08-16T00:00:00Z</dcterms:created>
  <dcterms:modified xsi:type="dcterms:W3CDTF">2021-06-28T10:52:10Z</dcterms:modified>
</cp:coreProperties>
</file>