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Dosis" panose="020B0604020202020204" charset="0"/>
      <p:regular r:id="rId13"/>
      <p:bold r:id="rId14"/>
    </p:embeddedFont>
    <p:embeddedFont>
      <p:font typeface="Abel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02F7B-AAD2-471F-89F0-4F1FB7822324}">
  <a:tblStyle styleId="{CE402F7B-AAD2-471F-89F0-4F1FB78223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 b="off" i="off"/>
      <a:tcStyle>
        <a:tcBdr/>
        <a:fill>
          <a:solidFill>
            <a:srgbClr val="F5D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5D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91942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46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097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127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95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985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3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00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52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6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5/sec15-paper-liu.pdf" TargetMode="External"/><Relationship Id="rId7" Type="http://schemas.openxmlformats.org/officeDocument/2006/relationships/hyperlink" Target="https://ieeexplore.ieee.org/document/853840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ieeexplore.ieee.org/document/8819694" TargetMode="External"/><Relationship Id="rId5" Type="http://schemas.openxmlformats.org/officeDocument/2006/relationships/hyperlink" Target="https://www.usenix.org/node/184496" TargetMode="External"/><Relationship Id="rId4" Type="http://schemas.openxmlformats.org/officeDocument/2006/relationships/hyperlink" Target="https://www.sciencedirect.com/science/article/pii/S01674048183055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ctrTitle"/>
          </p:nvPr>
        </p:nvSpPr>
        <p:spPr>
          <a:xfrm>
            <a:off x="254250" y="1334525"/>
            <a:ext cx="8635500" cy="820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134F5C">
                <a:alpha val="5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4400" dirty="0" smtClean="0">
                <a:solidFill>
                  <a:srgbClr val="134F5C"/>
                </a:solidFill>
              </a:rPr>
              <a:t>Malware </a:t>
            </a:r>
            <a:r>
              <a:rPr lang="en-US" sz="4400" dirty="0">
                <a:solidFill>
                  <a:srgbClr val="134F5C"/>
                </a:solidFill>
              </a:rPr>
              <a:t>Attack Detection(M</a:t>
            </a:r>
            <a:r>
              <a:rPr lang="en-US" sz="4000" dirty="0">
                <a:solidFill>
                  <a:srgbClr val="134F5C"/>
                </a:solidFill>
              </a:rPr>
              <a:t>.</a:t>
            </a:r>
            <a:r>
              <a:rPr lang="en-US" sz="4400" dirty="0">
                <a:solidFill>
                  <a:srgbClr val="134F5C"/>
                </a:solidFill>
              </a:rPr>
              <a:t>A.D. </a:t>
            </a:r>
            <a:r>
              <a:rPr lang="en-US" sz="4400" dirty="0" smtClean="0">
                <a:solidFill>
                  <a:srgbClr val="134F5C"/>
                </a:solidFill>
              </a:rPr>
              <a:t>)</a:t>
            </a:r>
            <a:endParaRPr sz="4400" cap="none" dirty="0">
              <a:solidFill>
                <a:srgbClr val="134F5C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22625" y="2155025"/>
            <a:ext cx="30360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UNDER THE GUIDANCE OF 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r. Himayatullah Sharief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b="1" i="0" strike="noStrike" cap="none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Assistant 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rofessor</a:t>
            </a:r>
            <a:r>
              <a:rPr lang="en-US" sz="1800" b="1" i="0" strike="noStrike" cap="none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, MJCET.</a:t>
            </a:r>
            <a:endParaRPr sz="1400" b="0" i="0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strike="noStrike" cap="none">
              <a:solidFill>
                <a:srgbClr val="134F5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381425" y="2987000"/>
            <a:ext cx="4317600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Team :</a:t>
            </a: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Suhaib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Ahmed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Sayeed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(1604-17-737-032)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Shajee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Ahmed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Musharaf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1604-17-737-096)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dirty="0" err="1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Mohd</a:t>
            </a:r>
            <a:r>
              <a:rPr lang="en-US" sz="1800" b="1" dirty="0" smtClean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Talha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Haseeb</a:t>
            </a:r>
            <a:r>
              <a:rPr lang="en-US" sz="1800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 (1604-17-737-104)</a:t>
            </a: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333625" y="214950"/>
            <a:ext cx="8377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Abel"/>
                <a:ea typeface="Abel"/>
                <a:cs typeface="Abel"/>
                <a:sym typeface="Abel"/>
              </a:rPr>
              <a:t>References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33625" y="843425"/>
            <a:ext cx="83778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https://www.usenix.org/system/files/conference/usenixsecurity15/sec15-paper-liu.pdf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https://www.sciencedirect.com/science/article/pii/S0167404818305546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https://www.usenix.org/node/184496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https://ieeexplore.ieee.org/document/8819694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https://ieeexplore.ieee.org/document/8538405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 Malware of Data Science” by Joshua Saxe 2018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“Data Mining and ML in CyberSecurity” by Sumeet Dua and Xian Du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33400" y="1165125"/>
            <a:ext cx="6044400" cy="3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Introduction </a:t>
            </a:r>
            <a:endParaRPr sz="3200">
              <a:solidFill>
                <a:srgbClr val="134F5C"/>
              </a:solidFill>
              <a:latin typeface="Abel"/>
              <a:ea typeface="Abel"/>
              <a:cs typeface="Abel"/>
              <a:sym typeface="Abe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Literature Survey</a:t>
            </a:r>
            <a:endParaRPr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Problem  Statement</a:t>
            </a:r>
            <a:endParaRPr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Objective and Proposed System</a:t>
            </a:r>
            <a:endParaRPr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Project Plan</a:t>
            </a:r>
            <a:endParaRPr>
              <a:solidFill>
                <a:srgbClr val="134F5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134F5C"/>
                </a:solidFill>
                <a:latin typeface="Abel"/>
                <a:ea typeface="Abel"/>
                <a:cs typeface="Abel"/>
                <a:sym typeface="Abel"/>
              </a:rPr>
              <a:t>References</a:t>
            </a:r>
            <a:endParaRPr sz="3200">
              <a:solidFill>
                <a:srgbClr val="134F5C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33400" y="742950"/>
            <a:ext cx="8001000" cy="3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Abel"/>
              <a:buNone/>
            </a:pPr>
            <a:r>
              <a:rPr lang="en-US" b="1">
                <a:latin typeface="Abel"/>
                <a:ea typeface="Abel"/>
                <a:cs typeface="Abel"/>
                <a:sym typeface="Abel"/>
              </a:rPr>
              <a:t>OUTLINE FOR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506625" y="926750"/>
            <a:ext cx="7724100" cy="4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The unpredictable nature of cyber attacks have made it difficult for </a:t>
            </a:r>
            <a:r>
              <a:rPr lang="en-US" sz="2400" dirty="0" err="1">
                <a:solidFill>
                  <a:srgbClr val="134F5C"/>
                </a:solidFill>
              </a:rPr>
              <a:t>organisations</a:t>
            </a:r>
            <a:r>
              <a:rPr lang="en-US" sz="2400" dirty="0">
                <a:solidFill>
                  <a:srgbClr val="134F5C"/>
                </a:solidFill>
              </a:rPr>
              <a:t> to predict end point attacks.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ML assists in </a:t>
            </a:r>
            <a:r>
              <a:rPr lang="en-US" sz="2400" dirty="0" err="1">
                <a:solidFill>
                  <a:srgbClr val="134F5C"/>
                </a:solidFill>
              </a:rPr>
              <a:t>recognising</a:t>
            </a:r>
            <a:r>
              <a:rPr lang="en-US" sz="2400" dirty="0">
                <a:solidFill>
                  <a:srgbClr val="134F5C"/>
                </a:solidFill>
              </a:rPr>
              <a:t> these attack patterns.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2400" dirty="0">
                <a:solidFill>
                  <a:srgbClr val="134F5C"/>
                </a:solidFill>
              </a:rPr>
              <a:t>Detecting these types of attacks which are caused due to various Malwares can help </a:t>
            </a:r>
            <a:r>
              <a:rPr lang="en-US" sz="2400" dirty="0" err="1" smtClean="0">
                <a:solidFill>
                  <a:srgbClr val="134F5C"/>
                </a:solidFill>
              </a:rPr>
              <a:t>organisations</a:t>
            </a:r>
            <a:r>
              <a:rPr lang="en-US" sz="2400" dirty="0" smtClean="0">
                <a:solidFill>
                  <a:srgbClr val="134F5C"/>
                </a:solidFill>
              </a:rPr>
              <a:t> and individuals </a:t>
            </a:r>
            <a:r>
              <a:rPr lang="en-US" sz="2400" dirty="0">
                <a:solidFill>
                  <a:srgbClr val="134F5C"/>
                </a:solidFill>
              </a:rPr>
              <a:t>to protect and secure their valuable data.</a:t>
            </a: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575825" y="190251"/>
            <a:ext cx="7543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Introduction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9"/>
          <p:cNvGraphicFramePr/>
          <p:nvPr>
            <p:extLst>
              <p:ext uri="{D42A27DB-BD31-4B8C-83A1-F6EECF244321}">
                <p14:modId xmlns:p14="http://schemas.microsoft.com/office/powerpoint/2010/main" val="3075069683"/>
              </p:ext>
            </p:extLst>
          </p:nvPr>
        </p:nvGraphicFramePr>
        <p:xfrm>
          <a:off x="651800" y="935163"/>
          <a:ext cx="7642650" cy="4028850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724350"/>
                <a:gridCol w="2392050"/>
                <a:gridCol w="1508750"/>
                <a:gridCol w="1508750"/>
                <a:gridCol w="1508750"/>
              </a:tblGrid>
              <a:tr h="42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 dirty="0"/>
                        <a:t>S. No.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Title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Strategy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Limitation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2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1.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Early-stage Malware prediction using recurrent neural networks, ScienceDirect 2018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Recurrent Neural Network Approach.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As the data was sequential, they chose an algorithm capable of analysing sequential data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Portability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  <a:tr h="112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2.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Automatically Detecting Vulnerable Websites, USENIX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Follows Data Mining approaches like Scraping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Traffic Statistics</a:t>
                      </a: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 smtClean="0">
                          <a:solidFill>
                            <a:srgbClr val="134F5C"/>
                          </a:solidFill>
                        </a:rPr>
                        <a:t>Dynamic </a:t>
                      </a: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feature extraction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Lack of future knowledge, issues when dealing with imbalanced data sets.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102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3.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Semantic approach for Cyber Threat prediction, Yojana Goyal &amp; Anand Sharma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Profound Investigation and Predictive analysis through ML.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Examines the vulnerabilities and proposes a methodology for risk expectation.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Handling of Dynamic Data.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651800" y="157863"/>
            <a:ext cx="7543800" cy="58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Literature Survey 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0"/>
          <p:cNvGraphicFramePr/>
          <p:nvPr/>
        </p:nvGraphicFramePr>
        <p:xfrm>
          <a:off x="639925" y="786100"/>
          <a:ext cx="7680925" cy="2508615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636825"/>
                <a:gridCol w="2327550"/>
                <a:gridCol w="1644150"/>
                <a:gridCol w="1536200"/>
                <a:gridCol w="1536200"/>
              </a:tblGrid>
              <a:tr h="40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 dirty="0"/>
                        <a:t>S. No.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Title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Strategy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strike="noStrike" cap="none"/>
                        <a:t>Limitation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89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4.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AI based Cyber Threats and Vulnerability Detection, Sri lanka Institute 2019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Uses Convolutional Neural Networks with model named “SARIMA”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Signature Based Detection and Heuristics Based Analysis.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No Deployment Strategy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109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134F5C"/>
                          </a:solidFill>
                        </a:rPr>
                        <a:t>5. 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>
                          <a:solidFill>
                            <a:srgbClr val="134F5C"/>
                          </a:solidFill>
                        </a:rPr>
                        <a:t>Outside the Closed World: ML for Network Intrusion Detection, Robin Sommer 2018</a:t>
                      </a:r>
                      <a:endParaRPr sz="13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b="1" dirty="0">
                          <a:solidFill>
                            <a:srgbClr val="134F5C"/>
                          </a:solidFill>
                        </a:rPr>
                        <a:t>Advanced ML algorithms</a:t>
                      </a:r>
                      <a:endParaRPr sz="13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134F5C"/>
                          </a:solidFill>
                        </a:rPr>
                        <a:t>Proper filtering of data</a:t>
                      </a:r>
                      <a:endParaRPr sz="14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b="1" dirty="0">
                          <a:solidFill>
                            <a:srgbClr val="134F5C"/>
                          </a:solidFill>
                        </a:rPr>
                        <a:t>Need for outlier detection, high cost of classification errors.</a:t>
                      </a:r>
                      <a:endParaRPr sz="14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469550" y="1136825"/>
            <a:ext cx="8365500" cy="3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100"/>
              <a:buChar char="❑"/>
            </a:pPr>
            <a:r>
              <a:rPr lang="en-US" sz="2100" dirty="0">
                <a:solidFill>
                  <a:srgbClr val="134F5C"/>
                </a:solidFill>
              </a:rPr>
              <a:t> </a:t>
            </a:r>
            <a:r>
              <a:rPr lang="en-US" sz="2400" dirty="0">
                <a:solidFill>
                  <a:srgbClr val="134F5C"/>
                </a:solidFill>
              </a:rPr>
              <a:t>To develop an automatic malware detection tool </a:t>
            </a:r>
            <a:r>
              <a:rPr lang="en-US" sz="2400" dirty="0" smtClean="0">
                <a:solidFill>
                  <a:srgbClr val="134F5C"/>
                </a:solidFill>
              </a:rPr>
              <a:t>that ensure data security by reducing the huge threat caused by the malware that are present implicitly in web application.</a:t>
            </a:r>
            <a:endParaRPr sz="2400"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b="1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>
                <a:latin typeface="Abel"/>
                <a:ea typeface="Abel"/>
                <a:cs typeface="Abel"/>
                <a:sym typeface="Abel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05475" y="1112100"/>
            <a:ext cx="80814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❖"/>
            </a:pPr>
            <a:r>
              <a:rPr lang="en-US" sz="2400" dirty="0">
                <a:solidFill>
                  <a:srgbClr val="134F5C"/>
                </a:solidFill>
              </a:rPr>
              <a:t>Detection of </a:t>
            </a:r>
            <a:r>
              <a:rPr lang="en-US" sz="2400" dirty="0" smtClean="0">
                <a:solidFill>
                  <a:srgbClr val="134F5C"/>
                </a:solidFill>
              </a:rPr>
              <a:t>Malwares </a:t>
            </a:r>
            <a:r>
              <a:rPr lang="en-US" sz="2400" dirty="0">
                <a:solidFill>
                  <a:srgbClr val="134F5C"/>
                </a:solidFill>
              </a:rPr>
              <a:t>in an Application by</a:t>
            </a:r>
            <a:endParaRPr sz="2400" dirty="0">
              <a:solidFill>
                <a:srgbClr val="134F5C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Employing various Data Mining concepts ( Web Scraping</a:t>
            </a:r>
            <a:r>
              <a:rPr lang="en-US" sz="2400" dirty="0" smtClean="0">
                <a:solidFill>
                  <a:srgbClr val="134F5C"/>
                </a:solidFill>
              </a:rPr>
              <a:t>)</a:t>
            </a: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lang="en-US" sz="2400" dirty="0" smtClean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 smtClean="0">
                <a:solidFill>
                  <a:srgbClr val="134F5C"/>
                </a:solidFill>
              </a:rPr>
              <a:t>Feature extraction of URL’s </a:t>
            </a: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sz="2400" dirty="0">
              <a:solidFill>
                <a:srgbClr val="134F5C"/>
              </a:solidFill>
            </a:endParaRPr>
          </a:p>
          <a:p>
            <a:pPr marL="13716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Use of Machine Learning Algorithms</a:t>
            </a:r>
            <a:r>
              <a:rPr lang="en-US" sz="2400" dirty="0" smtClean="0">
                <a:solidFill>
                  <a:srgbClr val="134F5C"/>
                </a:solidFill>
              </a:rPr>
              <a:t>.(SVM and RF)</a:t>
            </a: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34F5C"/>
                </a:solidFill>
              </a:rPr>
              <a:t>	</a:t>
            </a:r>
            <a:endParaRPr sz="2400" dirty="0">
              <a:solidFill>
                <a:srgbClr val="134F5C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dirty="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79625" y="214950"/>
            <a:ext cx="7687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Objectives of the project 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65950" y="214950"/>
            <a:ext cx="77007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dirty="0">
                <a:latin typeface="Abel"/>
                <a:ea typeface="Abel"/>
                <a:cs typeface="Abel"/>
                <a:sym typeface="Abel"/>
              </a:rPr>
              <a:t>Objective and Proposed </a:t>
            </a:r>
            <a:r>
              <a:rPr lang="en-US" dirty="0" smtClean="0">
                <a:latin typeface="Abel"/>
                <a:ea typeface="Abel"/>
                <a:cs typeface="Abel"/>
                <a:sym typeface="Abel"/>
              </a:rPr>
              <a:t>System</a:t>
            </a: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65950" y="976175"/>
            <a:ext cx="8048700" cy="3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❖"/>
            </a:pPr>
            <a:r>
              <a:rPr lang="en-US" sz="2400" dirty="0">
                <a:solidFill>
                  <a:srgbClr val="134F5C"/>
                </a:solidFill>
              </a:rPr>
              <a:t>In the proposed, we aim to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Develop </a:t>
            </a:r>
            <a:r>
              <a:rPr lang="en-US" sz="2400" dirty="0" smtClean="0">
                <a:solidFill>
                  <a:srgbClr val="134F5C"/>
                </a:solidFill>
              </a:rPr>
              <a:t>a graphical </a:t>
            </a:r>
            <a:r>
              <a:rPr lang="en-US" sz="2400" dirty="0" smtClean="0">
                <a:solidFill>
                  <a:srgbClr val="134F5C"/>
                </a:solidFill>
              </a:rPr>
              <a:t>user </a:t>
            </a:r>
            <a:r>
              <a:rPr lang="en-US" sz="2400" dirty="0" smtClean="0">
                <a:solidFill>
                  <a:srgbClr val="134F5C"/>
                </a:solidFill>
              </a:rPr>
              <a:t>interface </a:t>
            </a:r>
            <a:r>
              <a:rPr lang="en-US" sz="2400" dirty="0">
                <a:solidFill>
                  <a:srgbClr val="134F5C"/>
                </a:solidFill>
              </a:rPr>
              <a:t>to </a:t>
            </a:r>
            <a:r>
              <a:rPr lang="en-US" sz="2400" dirty="0" smtClean="0">
                <a:solidFill>
                  <a:srgbClr val="134F5C"/>
                </a:solidFill>
              </a:rPr>
              <a:t>receive the </a:t>
            </a:r>
            <a:r>
              <a:rPr lang="en-US" sz="2400" dirty="0">
                <a:solidFill>
                  <a:srgbClr val="134F5C"/>
                </a:solidFill>
              </a:rPr>
              <a:t>User Input.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Input can be provided in terms of Website </a:t>
            </a:r>
            <a:r>
              <a:rPr lang="en-US" sz="2400" dirty="0" smtClean="0">
                <a:solidFill>
                  <a:srgbClr val="134F5C"/>
                </a:solidFill>
              </a:rPr>
              <a:t>URL’s</a:t>
            </a:r>
            <a:endParaRPr sz="2400" dirty="0">
              <a:solidFill>
                <a:srgbClr val="134F5C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>
                <a:solidFill>
                  <a:srgbClr val="134F5C"/>
                </a:solidFill>
              </a:rPr>
              <a:t>Our tool scans the given input and </a:t>
            </a:r>
            <a:r>
              <a:rPr lang="en-US" sz="2400" dirty="0" smtClean="0">
                <a:solidFill>
                  <a:srgbClr val="134F5C"/>
                </a:solidFill>
              </a:rPr>
              <a:t>returns whether the provided URL is malicious or safe.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 sz="2400" dirty="0" smtClean="0">
                <a:solidFill>
                  <a:srgbClr val="134F5C"/>
                </a:solidFill>
              </a:rPr>
              <a:t>Depending on the type of URL, user is given an option to redirect to the given URL</a:t>
            </a:r>
            <a:endParaRPr sz="2400" dirty="0">
              <a:solidFill>
                <a:srgbClr val="134F5C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82575" y="63525"/>
            <a:ext cx="8754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342900" lvl="0" indent="-34290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latin typeface="Abel"/>
                <a:ea typeface="Abel"/>
                <a:cs typeface="Abel"/>
                <a:sym typeface="Abel"/>
              </a:rPr>
              <a:t>Project plan :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200" name="Google Shape;200;p24"/>
          <p:cNvGraphicFramePr/>
          <p:nvPr>
            <p:extLst>
              <p:ext uri="{D42A27DB-BD31-4B8C-83A1-F6EECF244321}">
                <p14:modId xmlns:p14="http://schemas.microsoft.com/office/powerpoint/2010/main" val="1614535210"/>
              </p:ext>
            </p:extLst>
          </p:nvPr>
        </p:nvGraphicFramePr>
        <p:xfrm>
          <a:off x="182575" y="871325"/>
          <a:ext cx="8754150" cy="3767035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1688375"/>
                <a:gridCol w="1026225"/>
                <a:gridCol w="1216750"/>
                <a:gridCol w="1320475"/>
                <a:gridCol w="1692125"/>
                <a:gridCol w="1810200"/>
              </a:tblGrid>
              <a:tr h="50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dirty="0"/>
                        <a:t>Activity</a:t>
                      </a:r>
                      <a:endParaRPr sz="1150" u="none" strike="noStrike" cap="none" dirty="0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Plan Start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Plan Duration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Actual Start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Actual Duration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/>
                        <a:t>Percent complete</a:t>
                      </a:r>
                      <a:endParaRPr sz="1150" u="none" strike="noStrike" cap="none"/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Problem Definition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Abstract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Literature Survey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8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8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26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System Analysis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5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5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Review 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16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16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100%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en-US" sz="1150" b="1" dirty="0" smtClean="0">
                          <a:solidFill>
                            <a:srgbClr val="134F5C"/>
                          </a:solidFill>
                        </a:rPr>
                        <a:t>System</a:t>
                      </a:r>
                      <a:r>
                        <a:rPr lang="en-IN" sz="1150" b="1" u="none" strike="noStrike" cap="none" baseline="0" dirty="0" smtClean="0">
                          <a:solidFill>
                            <a:srgbClr val="134F5C"/>
                          </a:solidFill>
                        </a:rPr>
                        <a:t> </a:t>
                      </a:r>
                      <a:r>
                        <a:rPr lang="en-US" sz="1150" b="1" dirty="0" smtClean="0">
                          <a:solidFill>
                            <a:srgbClr val="134F5C"/>
                          </a:solidFill>
                        </a:rPr>
                        <a:t>Design 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17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17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Implementation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19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10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19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Testing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20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150" b="1" dirty="0">
                          <a:solidFill>
                            <a:srgbClr val="134F5C"/>
                          </a:solidFill>
                        </a:rPr>
                        <a:t>2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20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Documentation 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50" b="1" u="none" strike="noStrike" cap="none" dirty="0" smtClean="0">
                          <a:solidFill>
                            <a:srgbClr val="134F5C"/>
                          </a:solidFill>
                        </a:rPr>
                        <a:t>3</a:t>
                      </a:r>
                      <a:endParaRPr sz="115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  <a:tr h="33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Review 2</a:t>
                      </a:r>
                      <a:endParaRPr sz="1150" b="1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32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solidFill>
                            <a:srgbClr val="134F5C"/>
                          </a:solidFill>
                        </a:rPr>
                        <a:t>1</a:t>
                      </a: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549</Words>
  <Application>Microsoft Office PowerPoint</Application>
  <PresentationFormat>On-screen Show (16:9)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Dosis</vt:lpstr>
      <vt:lpstr>Times New Roman</vt:lpstr>
      <vt:lpstr>Arial</vt:lpstr>
      <vt:lpstr>Abel</vt:lpstr>
      <vt:lpstr>Noto Sans Symbols</vt:lpstr>
      <vt:lpstr>Nunito</vt:lpstr>
      <vt:lpstr>Calibri</vt:lpstr>
      <vt:lpstr>Shift</vt:lpstr>
      <vt:lpstr>Malware Attack Detection(M.A.D. )</vt:lpstr>
      <vt:lpstr>OUTLINE FOR PRESENTATION</vt:lpstr>
      <vt:lpstr>Introduction </vt:lpstr>
      <vt:lpstr>Literature Survey </vt:lpstr>
      <vt:lpstr>PowerPoint Presentation</vt:lpstr>
      <vt:lpstr> Problem statement</vt:lpstr>
      <vt:lpstr>Objectives of the project </vt:lpstr>
      <vt:lpstr>Objective and Proposed System</vt:lpstr>
      <vt:lpstr>Project plan :</vt:lpstr>
      <vt:lpstr>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Attack Detection(M.A.D. )</dc:title>
  <cp:lastModifiedBy>dell</cp:lastModifiedBy>
  <cp:revision>21</cp:revision>
  <dcterms:modified xsi:type="dcterms:W3CDTF">2021-04-17T18:31:18Z</dcterms:modified>
</cp:coreProperties>
</file>