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2" r:id="rId3"/>
    <p:sldId id="264" r:id="rId4"/>
    <p:sldId id="274" r:id="rId5"/>
    <p:sldId id="275" r:id="rId6"/>
    <p:sldId id="276" r:id="rId7"/>
    <p:sldId id="256" r:id="rId8"/>
    <p:sldId id="257" r:id="rId9"/>
    <p:sldId id="258" r:id="rId10"/>
    <p:sldId id="259" r:id="rId11"/>
    <p:sldId id="262" r:id="rId12"/>
    <p:sldId id="263" r:id="rId13"/>
    <p:sldId id="269" r:id="rId14"/>
    <p:sldId id="280" r:id="rId15"/>
    <p:sldId id="277" r:id="rId16"/>
    <p:sldId id="270" r:id="rId17"/>
    <p:sldId id="279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19295-D987-FC8D-A11D-F1D056CB9090}" v="92" dt="2023-12-09T06:45:45.510"/>
    <p1510:client id="{52EAD277-D686-EC4A-C3DC-4360893438BD}" v="77" dt="2023-12-09T06:45:51.322"/>
    <p1510:client id="{B2E28695-83BB-306A-514B-255EFEAD35E9}" v="31" dt="2023-12-09T06:20:40.453"/>
    <p1510:client id="{C7378416-0777-4C95-B531-EEBE8CC3A94E}" v="299" dt="2023-12-09T00:44:04.066"/>
    <p1510:client id="{E81A9A10-A1A9-BC81-E92C-A19E048AB98C}" v="63" dt="2023-12-09T06:03:06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191-5D12-2D40-DC42-F847E6D2E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43631-34D2-3771-858B-1AF9696A2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A00DD-4149-C059-C817-234A9218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3F04-200F-40B6-86F9-1C4ECF9EB81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C2A96-5C94-4C9E-D6B9-1916FC01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5669F-32F2-642F-AC16-8D9F4841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66FA-318F-4805-B13B-6FBDE00AA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1EBB-5768-04BC-B874-4560D73E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D8A67-D347-FCC5-1711-66BE9439F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6BFF8-C89C-FBF4-7DE3-D40688BE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3F04-200F-40B6-86F9-1C4ECF9EB81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29ED8-714C-07F7-AF50-0D520F0D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09E55-15E1-61FC-9812-1B181B2D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66FA-318F-4805-B13B-6FBDE00AA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8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DE14B-590A-BE4A-8701-ECD87AE61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C7C3E-E865-7BD1-A57D-70816952D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9256F-3A98-60FB-7158-D8C6F7B4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3F04-200F-40B6-86F9-1C4ECF9EB81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594D9-E503-2999-ADB0-DEA0FF45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0A643-E13F-4866-6925-F44EEBC9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66FA-318F-4805-B13B-6FBDE00AA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D5A4-EA48-F732-A075-1F6462F8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5F43-C42B-782A-4DF4-CE02CA663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330F8-F5BC-5B26-539E-75FD874F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3F04-200F-40B6-86F9-1C4ECF9EB81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68D0B-D4CB-C5C0-62B5-705A1FCC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4E13-9F38-07B8-059F-E9BA4305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66FA-318F-4805-B13B-6FBDE00AA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4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9550-EFEB-BA9C-0B0F-AE9499AF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5138-B0EF-DB91-C503-FC241FDCC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96ACB-1315-A9D5-7F40-BD6BE42D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3F04-200F-40B6-86F9-1C4ECF9EB81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B9BF7-5284-7A10-CD01-F17F5B71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7CA46-5938-59BC-080E-7C85CF43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66FA-318F-4805-B13B-6FBDE00AA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8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D377-0B43-648B-B6F2-3850D85C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4E7C-6EAA-ABB0-602B-98F22956E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9A5AD-035D-EB0E-E916-44C32AEF6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346DE-7AE0-CE6C-060B-FF88C1AC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3F04-200F-40B6-86F9-1C4ECF9EB81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4575F-86BF-3F6E-BE66-81CD9012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5F7C2-3F65-7863-9028-0F01CB87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66FA-318F-4805-B13B-6FBDE00AA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4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B619-3FF5-B981-9A9C-95754311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C7FE3-4FF9-7ADE-6E7E-9890F2022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21C69-71DF-2E5B-C0D2-BFA437D5F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22057-9DB0-BB76-149F-522C5139C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46B28-6F72-15BC-8940-F5C82F53F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C92A1-0007-A5B5-0949-9C75EB1D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3F04-200F-40B6-86F9-1C4ECF9EB81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5E5FC-5A0A-63A6-8FA5-77ADFF40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FECE9-F622-B076-55FB-1F05FD56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66FA-318F-4805-B13B-6FBDE00AA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4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B784-6714-4458-20AC-B1BE9ED3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A1DC-ECA5-06EF-9FA3-DEC4740A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3F04-200F-40B6-86F9-1C4ECF9EB81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AB97E-C00E-E0C8-8C93-8E06E568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944C5-846E-FC0C-2882-FD836108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66FA-318F-4805-B13B-6FBDE00AA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4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C742C-A6E2-F873-76D9-1B1F0BE2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3F04-200F-40B6-86F9-1C4ECF9EB81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3A8419-F245-60B1-C833-24D285D4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F2892-800C-558B-0A9A-B6036533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66FA-318F-4805-B13B-6FBDE00AA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3074-D6A5-82C4-0E29-261DB5E8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3FE0-1DE3-2F03-AC85-76C67C6CF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75927-EDDF-AA20-D7C1-450B4D5B7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9F1A5-BBC7-A74D-7D41-04E45827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3F04-200F-40B6-86F9-1C4ECF9EB81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05CB8-9E03-019C-0D79-D142747A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1727C-1868-D713-E3F0-B894FD20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66FA-318F-4805-B13B-6FBDE00AA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4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2A31-4959-5757-61B4-A6AA5678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45D71-88ED-CBAD-1CDB-D1041D1F7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418F7-D535-6B0D-8A05-7CEB62CBD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29441-916D-7814-3FCA-4EEDFDB0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3F04-200F-40B6-86F9-1C4ECF9EB81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40521-3ED7-E34B-662E-743CC179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E5775-227E-BD52-960E-EC7BFD02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66FA-318F-4805-B13B-6FBDE00AA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8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D60D4-FA4F-2651-C3A1-E8A0ADD7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9C46B-B257-9E8F-2C1E-B3F40275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3292B-0755-BEC8-A45C-AE62D3D64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33F04-200F-40B6-86F9-1C4ECF9EB81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AE455-7617-F0EF-49F6-5A16337C5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36ACB-377F-CE8F-F5F4-0F93DF60C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066FA-318F-4805-B13B-6FBDE00AA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12ED8-BB37-B5E9-D678-B5D63DB7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47" y="150055"/>
            <a:ext cx="11760543" cy="1616202"/>
          </a:xfrm>
        </p:spPr>
        <p:txBody>
          <a:bodyPr anchor="b"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Enhancing Operational Efficiency at </a:t>
            </a:r>
            <a:r>
              <a:rPr lang="en-US" sz="3200" b="1" i="0" u="none" strike="noStrike">
                <a:effectLst/>
                <a:ea typeface="+mj-lt"/>
                <a:cs typeface="+mj-lt"/>
              </a:rPr>
              <a:t>C&amp;H </a:t>
            </a:r>
            <a:r>
              <a:rPr lang="en-US" sz="3200" b="1">
                <a:ea typeface="+mj-lt"/>
                <a:cs typeface="+mj-lt"/>
              </a:rPr>
              <a:t>Sugars</a:t>
            </a:r>
            <a:r>
              <a:rPr lang="en-US" sz="3200" b="1" i="0" u="none" strike="noStrike">
                <a:effectLst/>
                <a:ea typeface="+mj-lt"/>
                <a:cs typeface="+mj-lt"/>
              </a:rPr>
              <a:t>: </a:t>
            </a:r>
            <a:r>
              <a:rPr lang="en-US" sz="3200" b="1">
                <a:ea typeface="+mj-lt"/>
                <a:cs typeface="+mj-lt"/>
              </a:rPr>
              <a:t>Implementing a Cloud-Based </a:t>
            </a:r>
            <a:r>
              <a:rPr lang="en-US" sz="3200" b="1" i="0" u="none" strike="noStrike">
                <a:effectLst/>
                <a:ea typeface="+mj-lt"/>
                <a:cs typeface="+mj-lt"/>
              </a:rPr>
              <a:t>ERP </a:t>
            </a:r>
            <a:r>
              <a:rPr lang="en-US" sz="3200" b="1">
                <a:ea typeface="+mj-lt"/>
                <a:cs typeface="+mj-lt"/>
              </a:rPr>
              <a:t>Solution for Streamlined Business Processes </a:t>
            </a:r>
            <a:endParaRPr lang="en-US" sz="3200" b="1">
              <a:cs typeface="Calibri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5FFA0-F15F-4FE4-9110-B885CDC2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7" y="3185101"/>
            <a:ext cx="4530898" cy="3639450"/>
          </a:xfrm>
        </p:spPr>
        <p:txBody>
          <a:bodyPr anchor="ctr">
            <a:normAutofit/>
          </a:bodyPr>
          <a:lstStyle/>
          <a:p>
            <a:pPr marL="0" indent="0" rtl="0" fontAlgn="base">
              <a:buNone/>
            </a:pPr>
            <a:r>
              <a:rPr lang="en-US" sz="2000" b="1" i="0" u="none" strike="noStrike">
                <a:effectLst/>
                <a:latin typeface="Calibri" panose="020F0502020204030204" pitchFamily="34" charset="0"/>
              </a:rPr>
              <a:t>Group Members</a:t>
            </a:r>
          </a:p>
          <a:p>
            <a:pPr marL="0" indent="0" rtl="0" fontAlgn="base">
              <a:buNone/>
            </a:pPr>
            <a:r>
              <a:rPr lang="en-US" sz="1800" b="0" i="0" u="none" strike="noStrike">
                <a:effectLst/>
                <a:latin typeface="Calibri" panose="020F0502020204030204" pitchFamily="34" charset="0"/>
              </a:rPr>
              <a:t>Aastha D. Kshatriya </a:t>
            </a:r>
            <a:endParaRPr lang="en-US" sz="1800" b="0" i="0">
              <a:effectLst/>
              <a:latin typeface="Segoe UI" panose="020B0502040204020203" pitchFamily="34" charset="0"/>
            </a:endParaRPr>
          </a:p>
          <a:p>
            <a:pPr marL="0" indent="0" rtl="0" fontAlgn="base">
              <a:buNone/>
            </a:pPr>
            <a:r>
              <a:rPr lang="en-US" sz="1800" b="0" i="0" u="none" strike="noStrike">
                <a:effectLst/>
                <a:latin typeface="Calibri" panose="020F0502020204030204" pitchFamily="34" charset="0"/>
              </a:rPr>
              <a:t>Krishna </a:t>
            </a:r>
            <a:r>
              <a:rPr lang="en-US" sz="1800" b="0" i="0" u="none" strike="noStrike" err="1">
                <a:effectLst/>
                <a:latin typeface="Calibri" panose="020F0502020204030204" pitchFamily="34" charset="0"/>
              </a:rPr>
              <a:t>Sahith</a:t>
            </a:r>
            <a:r>
              <a:rPr lang="en-US" sz="1800" b="0" i="0" u="none" strike="noStrike">
                <a:effectLst/>
                <a:latin typeface="Calibri" panose="020F0502020204030204" pitchFamily="34" charset="0"/>
              </a:rPr>
              <a:t> Poruri </a:t>
            </a:r>
            <a:endParaRPr lang="en-US" sz="1800" b="0" i="0">
              <a:effectLst/>
              <a:latin typeface="Segoe UI" panose="020B0502040204020203" pitchFamily="34" charset="0"/>
            </a:endParaRPr>
          </a:p>
          <a:p>
            <a:pPr marL="0" indent="0" rtl="0" fontAlgn="base">
              <a:buNone/>
            </a:pPr>
            <a:r>
              <a:rPr lang="en-US" sz="1800" b="0" i="0" u="none" strike="noStrike">
                <a:effectLst/>
                <a:latin typeface="Calibri" panose="020F0502020204030204" pitchFamily="34" charset="0"/>
              </a:rPr>
              <a:t>Musharraf M. Shaikh </a:t>
            </a:r>
            <a:endParaRPr lang="en-US" sz="1800" b="0" i="0">
              <a:effectLst/>
              <a:latin typeface="Segoe UI" panose="020B0502040204020203" pitchFamily="34" charset="0"/>
            </a:endParaRPr>
          </a:p>
          <a:p>
            <a:pPr marL="0" indent="0" rtl="0" fontAlgn="base">
              <a:buNone/>
            </a:pPr>
            <a:r>
              <a:rPr lang="en-US" sz="1800" b="0" i="0" u="none" strike="noStrike">
                <a:effectLst/>
                <a:latin typeface="Calibri" panose="020F0502020204030204" pitchFamily="34" charset="0"/>
              </a:rPr>
              <a:t>Shloka Ramesh Daga </a:t>
            </a:r>
            <a:endParaRPr lang="en-US" sz="1800" b="0" i="0">
              <a:effectLst/>
              <a:latin typeface="Segoe UI" panose="020B0502040204020203" pitchFamily="34" charset="0"/>
            </a:endParaRPr>
          </a:p>
          <a:p>
            <a:pPr marL="0" indent="0" fontAlgn="base">
              <a:buNone/>
            </a:pPr>
            <a:r>
              <a:rPr lang="en-US" sz="1800" b="0" i="0" u="none" strike="noStrike">
                <a:effectLst/>
                <a:latin typeface="Calibri" panose="020F0502020204030204" pitchFamily="34" charset="0"/>
              </a:rPr>
              <a:t>Srikanth </a:t>
            </a:r>
            <a:r>
              <a:rPr lang="en-US" sz="1800" b="0" i="0" u="none" strike="noStrike" err="1">
                <a:effectLst/>
                <a:latin typeface="Calibri" panose="020F0502020204030204" pitchFamily="34" charset="0"/>
              </a:rPr>
              <a:t>Vooradi</a:t>
            </a:r>
            <a:r>
              <a:rPr lang="en-US" sz="1800" b="0" i="0" u="none" strike="noStrike">
                <a:effectLst/>
                <a:latin typeface="Calibri" panose="020F0502020204030204" pitchFamily="34" charset="0"/>
              </a:rPr>
              <a:t> </a:t>
            </a:r>
            <a:endParaRPr lang="en-US" sz="1800" b="0" i="0">
              <a:effectLst/>
              <a:latin typeface="Segoe UI" panose="020B0502040204020203" pitchFamily="34" charset="0"/>
            </a:endParaRPr>
          </a:p>
        </p:txBody>
      </p:sp>
      <p:pic>
        <p:nvPicPr>
          <p:cNvPr id="4" name="Picture 4" descr="Home | C&amp;H Sugar">
            <a:extLst>
              <a:ext uri="{FF2B5EF4-FFF2-40B4-BE49-F238E27FC236}">
                <a16:creationId xmlns:a16="http://schemas.microsoft.com/office/drawing/2014/main" id="{01EC7192-28F5-65C2-02B1-1A4BA1ABC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8818" y="3189287"/>
            <a:ext cx="3416964" cy="287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4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95987-9D4D-9AE9-EAD9-48A9BEE3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D5120-21C1-6FCB-6CE5-FBA4E23D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59" y="2606042"/>
            <a:ext cx="11822958" cy="3879271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en-US" sz="1800">
                <a:effectLst/>
                <a:latin typeface="Calibri(Body)"/>
                <a:ea typeface="Calibri" panose="020F0502020204030204" pitchFamily="34" charset="0"/>
                <a:cs typeface="Times New Roman" panose="02020603050405020304" pitchFamily="18" charset="0"/>
              </a:rPr>
              <a:t>Cloud-based ERP systems offer the advantage of automatic updates, reducing the burden on IT departments and ensuring the organization always has the latest software version.</a:t>
            </a:r>
          </a:p>
          <a:p>
            <a:pPr algn="just"/>
            <a:endParaRPr lang="en-US" sz="1800">
              <a:latin typeface="Calibri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>
                <a:effectLst/>
                <a:latin typeface="Calibri(Body)"/>
                <a:ea typeface="Calibri" panose="020F0502020204030204" pitchFamily="34" charset="0"/>
                <a:cs typeface="Times New Roman" panose="02020603050405020304" pitchFamily="18" charset="0"/>
              </a:rPr>
              <a:t>These systems can be deployed faster than traditional ERP systems, leading to a rapid return on investment.</a:t>
            </a:r>
          </a:p>
          <a:p>
            <a:pPr algn="just"/>
            <a:endParaRPr lang="en-US" sz="1800">
              <a:effectLst/>
              <a:latin typeface="Calibri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>
                <a:effectLst/>
                <a:latin typeface="Calibri(Body)"/>
                <a:ea typeface="Calibri" panose="020F0502020204030204" pitchFamily="34" charset="0"/>
                <a:cs typeface="Times New Roman" panose="02020603050405020304" pitchFamily="18" charset="0"/>
              </a:rPr>
              <a:t>Cloud ERP solutions require significantly lower upfront costs, as there's no need for expensive hardware or extensive computer networks.</a:t>
            </a:r>
          </a:p>
          <a:p>
            <a:pPr algn="just"/>
            <a:endParaRPr lang="en-US" sz="1800">
              <a:latin typeface="Calibri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>
                <a:effectLst/>
                <a:latin typeface="Calibri(Body)"/>
                <a:ea typeface="Calibri" panose="020F0502020204030204" pitchFamily="34" charset="0"/>
                <a:cs typeface="Times New Roman" panose="02020603050405020304" pitchFamily="18" charset="0"/>
              </a:rPr>
              <a:t>loud ERP systems can seamlessly integrate with other business applications, reducing the need for expensive customizations​​.</a:t>
            </a:r>
          </a:p>
          <a:p>
            <a:pPr algn="just"/>
            <a:endParaRPr lang="en-US" sz="1800">
              <a:effectLst/>
              <a:latin typeface="Calibri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>
                <a:effectLst/>
                <a:latin typeface="Calibri(Body)"/>
                <a:ea typeface="Calibri" panose="020F0502020204030204" pitchFamily="34" charset="0"/>
                <a:cs typeface="Times New Roman" panose="02020603050405020304" pitchFamily="18" charset="0"/>
              </a:rPr>
              <a:t>Cloud ERP systems enable seamless inter-departmental collaboration and quick decision-making, thanks to their real-time data and analytics capabilities​​. </a:t>
            </a:r>
            <a:endParaRPr lang="en-US" sz="1800">
              <a:latin typeface="Calibri(Body)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Home | C&amp;H Sugar">
            <a:extLst>
              <a:ext uri="{FF2B5EF4-FFF2-40B4-BE49-F238E27FC236}">
                <a16:creationId xmlns:a16="http://schemas.microsoft.com/office/drawing/2014/main" id="{044C2707-75E2-893E-5EC0-841C45D69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7090" y="855890"/>
            <a:ext cx="1229956" cy="10341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431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D9F57-0639-05F7-8AFC-19947782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/>
              <a:t>Organizational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CCA0-F09C-C3CA-17F2-B6214E5B4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10" y="2368016"/>
            <a:ext cx="11822958" cy="3637595"/>
          </a:xfrm>
        </p:spPr>
        <p:txBody>
          <a:bodyPr anchor="ctr">
            <a:normAutofit/>
          </a:bodyPr>
          <a:lstStyle/>
          <a:p>
            <a:pPr algn="just"/>
            <a:r>
              <a:rPr lang="en-US" sz="1800" b="0" i="0">
                <a:effectLst/>
                <a:latin typeface="Calibri"/>
                <a:cs typeface="Calibri"/>
              </a:rPr>
              <a:t>One of the central organizational challenges is the economic dependence of the town on a single company, C&amp;H. In the past, the company was deeply involved in the community and provided employment for a significant portion of the population.</a:t>
            </a:r>
          </a:p>
          <a:p>
            <a:pPr algn="just"/>
            <a:endParaRPr lang="en-US" sz="1800" b="0" i="0">
              <a:effectLst/>
              <a:latin typeface="Calibri"/>
              <a:cs typeface="Calibri"/>
            </a:endParaRPr>
          </a:p>
          <a:p>
            <a:pPr algn="just"/>
            <a:r>
              <a:rPr lang="en-US" sz="1800" b="0" i="0">
                <a:effectLst/>
                <a:latin typeface="Calibri"/>
                <a:cs typeface="Calibri"/>
              </a:rPr>
              <a:t>Organizational challenges related to supply chain management, ethical sourcing, and compliance with labor and environmental standards are significant in a globalized marketplace. </a:t>
            </a:r>
          </a:p>
          <a:p>
            <a:pPr algn="just"/>
            <a:endParaRPr lang="en-US" sz="1800" b="0" i="0">
              <a:effectLst/>
              <a:latin typeface="Calibri"/>
              <a:cs typeface="Calibri"/>
            </a:endParaRPr>
          </a:p>
          <a:p>
            <a:pPr algn="just"/>
            <a:r>
              <a:rPr lang="en-US" sz="1800" b="0" i="0">
                <a:effectLst/>
                <a:latin typeface="Calibri"/>
                <a:cs typeface="Calibri"/>
              </a:rPr>
              <a:t>maintaining a balance between corporate interests and community needs and expectations, as well as building trust and transparency in this relationship.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Home | C&amp;H Sugar">
            <a:extLst>
              <a:ext uri="{FF2B5EF4-FFF2-40B4-BE49-F238E27FC236}">
                <a16:creationId xmlns:a16="http://schemas.microsoft.com/office/drawing/2014/main" id="{D560C4DC-F0C1-6AA1-93A7-D37FE57A1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7090" y="855890"/>
            <a:ext cx="1229956" cy="10341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087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E991B-70C5-CD07-621D-97D13F42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72223-4545-FDD8-AD36-63534C96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59" y="2606440"/>
            <a:ext cx="11887233" cy="3637606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sz="1800"/>
              <a:t>Streamlining Order Processing:</a:t>
            </a:r>
          </a:p>
          <a:p>
            <a:pPr marL="0" indent="0" algn="just">
              <a:buNone/>
            </a:pPr>
            <a:r>
              <a:rPr lang="en-US" sz="1800"/>
              <a:t>  ERP systems automate and streamline order processing workflows, reducing manual intervention and minimizing the chances of errors.</a:t>
            </a:r>
            <a:endParaRPr lang="en-US" sz="1800">
              <a:cs typeface="Calibri"/>
            </a:endParaRPr>
          </a:p>
          <a:p>
            <a:pPr marL="0" indent="0" algn="just">
              <a:buNone/>
            </a:pPr>
            <a:endParaRPr lang="en-US" sz="1800">
              <a:cs typeface="Calibri"/>
            </a:endParaRPr>
          </a:p>
          <a:p>
            <a:pPr algn="just"/>
            <a:r>
              <a:rPr lang="en-US" sz="1800"/>
              <a:t>Reducing Operational Costs:</a:t>
            </a:r>
          </a:p>
          <a:p>
            <a:pPr marL="0" indent="0" algn="just">
              <a:buNone/>
            </a:pPr>
            <a:r>
              <a:rPr lang="en-US" sz="1800"/>
              <a:t>  By automating routine tasks, eliminating redundant processes, and optimizing resource allocation, ERP systems contribute to significant cost savings in operational activities.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Facilitating Communication and Collaboration: </a:t>
            </a:r>
          </a:p>
          <a:p>
            <a:pPr marL="0" indent="0" algn="just">
              <a:buNone/>
            </a:pPr>
            <a:r>
              <a:rPr lang="en-US" sz="1800"/>
              <a:t>  ERP systems integrate various departments, fostering seamless communication and collaboration between sales, inventory management, shipping, and other relevant team.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Home | C&amp;H Sugar">
            <a:extLst>
              <a:ext uri="{FF2B5EF4-FFF2-40B4-BE49-F238E27FC236}">
                <a16:creationId xmlns:a16="http://schemas.microsoft.com/office/drawing/2014/main" id="{931D1025-1292-E9F7-7528-204207003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7090" y="855890"/>
            <a:ext cx="1229956" cy="10341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816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7E63B-91A6-37EB-8770-7FAC2039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b="1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055F9-B994-BBF3-F808-4AA02734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99" y="2684800"/>
            <a:ext cx="11861353" cy="37209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Challenges Faced by American Crystal Sugar Company (ACS):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r>
              <a:rPr lang="en-US" sz="1800">
                <a:ea typeface="+mn-lt"/>
                <a:cs typeface="+mn-lt"/>
              </a:rPr>
              <a:t>Management Challenges:</a:t>
            </a:r>
            <a:endParaRPr lang="en-US" sz="18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Slow adaptation to market changes.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Organizational Challenges:</a:t>
            </a:r>
            <a:endParaRPr lang="en-US" sz="18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Lack of diversity affecting talent acquisition.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Technological Challenges:</a:t>
            </a:r>
            <a:endParaRPr lang="en-US" sz="18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Aging infrastructure, especially outdated sugar factories.</a:t>
            </a:r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Home | C&amp;H Sugar">
            <a:extLst>
              <a:ext uri="{FF2B5EF4-FFF2-40B4-BE49-F238E27FC236}">
                <a16:creationId xmlns:a16="http://schemas.microsoft.com/office/drawing/2014/main" id="{09DEBC52-9D60-BEFA-4BBD-E510CEF61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7090" y="855890"/>
            <a:ext cx="1229956" cy="10341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38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7E63B-91A6-37EB-8770-7FAC2039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b="1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055F9-B994-BBF3-F808-4AA02734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4" y="2704014"/>
            <a:ext cx="11705994" cy="3124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Cloud ERP Adoption Challenges:</a:t>
            </a:r>
            <a:endParaRPr lang="en-US" sz="18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Data Security Concerns:</a:t>
            </a:r>
            <a:endParaRPr lang="en-US" sz="180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>
                <a:ea typeface="+mn-lt"/>
                <a:cs typeface="+mn-lt"/>
              </a:rPr>
              <a:t>Mitigated with reputable providers (e.g., AWS).</a:t>
            </a:r>
            <a:endParaRPr lang="en-US" sz="18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Integration Complexity:</a:t>
            </a:r>
            <a:endParaRPr lang="en-US" sz="180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>
                <a:ea typeface="+mn-lt"/>
                <a:cs typeface="+mn-lt"/>
              </a:rPr>
              <a:t>Addressed by solutions like IBM Cloud Integration.</a:t>
            </a:r>
            <a:endParaRPr lang="en-US" sz="18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Change Management:</a:t>
            </a:r>
            <a:endParaRPr lang="en-US" sz="180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>
                <a:ea typeface="+mn-lt"/>
                <a:cs typeface="+mn-lt"/>
              </a:rPr>
              <a:t>Emphasized in resources from Salesforce, following Coca-Cola's successful model.</a:t>
            </a:r>
            <a:endParaRPr lang="en-US" sz="18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Data Migration:</a:t>
            </a:r>
            <a:endParaRPr lang="en-US" sz="180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>
                <a:ea typeface="+mn-lt"/>
                <a:cs typeface="+mn-lt"/>
              </a:rPr>
              <a:t>Supported by tools and expertise of Oracle Cloud ERP (e.g., Nokia's transition).</a:t>
            </a:r>
            <a:endParaRPr lang="en-US" sz="1800">
              <a:ea typeface="Calibri"/>
              <a:cs typeface="Calibri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Home | C&amp;H Sugar">
            <a:extLst>
              <a:ext uri="{FF2B5EF4-FFF2-40B4-BE49-F238E27FC236}">
                <a16:creationId xmlns:a16="http://schemas.microsoft.com/office/drawing/2014/main" id="{09DEBC52-9D60-BEFA-4BBD-E510CEF61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7090" y="855890"/>
            <a:ext cx="1229956" cy="10341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589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963AF-66BF-12E2-C5A1-7DA08DE3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 b="1"/>
              <a:t>KPI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198E-2D6D-644E-BB85-FF59D7B8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28" y="2345301"/>
            <a:ext cx="5921697" cy="439387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Cost Reductions</a:t>
            </a:r>
            <a:endParaRPr lang="en-US" sz="1600">
              <a:cs typeface="Calibri"/>
            </a:endParaRPr>
          </a:p>
          <a:p>
            <a:pPr marL="971550" lvl="1" indent="-285750">
              <a:buFont typeface="Courier New"/>
              <a:buChar char="o"/>
            </a:pPr>
            <a:r>
              <a:rPr lang="en-US" sz="1600" b="1">
                <a:ea typeface="+mn-lt"/>
                <a:cs typeface="+mn-lt"/>
              </a:rPr>
              <a:t>IT Infrastructure &amp; Maintenance Cost Savings</a:t>
            </a:r>
            <a:endParaRPr lang="en-US" sz="1600">
              <a:cs typeface="Calibri"/>
            </a:endParaRPr>
          </a:p>
          <a:p>
            <a:pPr marL="1428750" lvl="2" indent="-285750">
              <a:buFont typeface="Wingdings"/>
              <a:buChar char="§"/>
            </a:pPr>
            <a:r>
              <a:rPr lang="en-US" sz="1600">
                <a:ea typeface="+mn-lt"/>
                <a:cs typeface="+mn-lt"/>
              </a:rPr>
              <a:t>Compare monthly/annual cost savings with previous ERP system</a:t>
            </a:r>
            <a:endParaRPr lang="en-US" sz="1600">
              <a:cs typeface="Calibri"/>
            </a:endParaRPr>
          </a:p>
          <a:p>
            <a:pPr marL="971550" lvl="1" indent="-285750">
              <a:buFont typeface="Courier New"/>
              <a:buChar char="o"/>
            </a:pPr>
            <a:r>
              <a:rPr lang="en-US" sz="1600" b="1">
                <a:ea typeface="+mn-lt"/>
                <a:cs typeface="+mn-lt"/>
              </a:rPr>
              <a:t>Return on Investment (ROI)</a:t>
            </a:r>
            <a:endParaRPr lang="en-US" sz="1600">
              <a:cs typeface="Calibri"/>
            </a:endParaRPr>
          </a:p>
          <a:p>
            <a:pPr marL="1428750" lvl="2" indent="-285750">
              <a:buFont typeface="Wingdings"/>
              <a:buChar char="§"/>
            </a:pPr>
            <a:r>
              <a:rPr lang="en-US" sz="1600">
                <a:ea typeface="+mn-lt"/>
                <a:cs typeface="+mn-lt"/>
              </a:rPr>
              <a:t>Calculate ROI over a designated time frame</a:t>
            </a:r>
            <a:endParaRPr lang="en-US" sz="1600">
              <a:cs typeface="Calibri"/>
            </a:endParaRPr>
          </a:p>
          <a:p>
            <a:pPr lvl="2" indent="0">
              <a:buNone/>
            </a:pPr>
            <a:endParaRPr lang="en-US" sz="16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Productivity and Efficiency</a:t>
            </a:r>
            <a:endParaRPr lang="en-US" sz="1600">
              <a:cs typeface="Calibri"/>
            </a:endParaRPr>
          </a:p>
          <a:p>
            <a:pPr marL="971550" lvl="1" indent="-285750">
              <a:buFont typeface="Courier New"/>
              <a:buChar char="o"/>
            </a:pPr>
            <a:r>
              <a:rPr lang="en-US" sz="1600" b="1">
                <a:ea typeface="+mn-lt"/>
                <a:cs typeface="+mn-lt"/>
              </a:rPr>
              <a:t>Order Processing Time</a:t>
            </a:r>
            <a:endParaRPr lang="en-US" sz="1600">
              <a:cs typeface="Calibri"/>
            </a:endParaRPr>
          </a:p>
          <a:p>
            <a:pPr marL="1428750" lvl="2" indent="-285750">
              <a:buFont typeface="Wingdings"/>
              <a:buChar char="§"/>
            </a:pPr>
            <a:r>
              <a:rPr lang="en-US" sz="1600">
                <a:ea typeface="+mn-lt"/>
                <a:cs typeface="+mn-lt"/>
              </a:rPr>
              <a:t>Track duration from initiation to fulfillment</a:t>
            </a:r>
            <a:endParaRPr lang="en-US" sz="1600">
              <a:cs typeface="Calibri"/>
            </a:endParaRPr>
          </a:p>
          <a:p>
            <a:pPr marL="971550" lvl="1" indent="-285750">
              <a:buFont typeface="Courier New"/>
              <a:buChar char="o"/>
            </a:pPr>
            <a:r>
              <a:rPr lang="en-US" sz="1600" b="1">
                <a:ea typeface="+mn-lt"/>
                <a:cs typeface="+mn-lt"/>
              </a:rPr>
              <a:t>Worker Productivity</a:t>
            </a:r>
            <a:endParaRPr lang="en-US" sz="1600">
              <a:cs typeface="Calibri"/>
            </a:endParaRPr>
          </a:p>
          <a:p>
            <a:pPr marL="1428750" lvl="2" indent="-285750">
              <a:buFont typeface="Wingdings"/>
              <a:buChar char="§"/>
            </a:pPr>
            <a:r>
              <a:rPr lang="en-US" sz="1600">
                <a:ea typeface="+mn-lt"/>
                <a:cs typeface="+mn-lt"/>
              </a:rPr>
              <a:t>Measure changes in tasks or transactions completed per employee</a:t>
            </a:r>
            <a:endParaRPr lang="en-US" sz="1600">
              <a:cs typeface="Calibri"/>
            </a:endParaRPr>
          </a:p>
          <a:p>
            <a:pPr marL="0" indent="0">
              <a:buNone/>
            </a:pPr>
            <a:endParaRPr lang="en-US" sz="16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Key Performance Indicators and Your Business | Blackman &amp; Sloop">
            <a:extLst>
              <a:ext uri="{FF2B5EF4-FFF2-40B4-BE49-F238E27FC236}">
                <a16:creationId xmlns:a16="http://schemas.microsoft.com/office/drawing/2014/main" id="{24037DB5-8E75-F035-2EE5-9D098A1E1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9431" y="581892"/>
            <a:ext cx="3585417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me | C&amp;H Sugar">
            <a:extLst>
              <a:ext uri="{FF2B5EF4-FFF2-40B4-BE49-F238E27FC236}">
                <a16:creationId xmlns:a16="http://schemas.microsoft.com/office/drawing/2014/main" id="{3ECDD5AE-7349-194D-9CE0-D429E37AF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3404" y="3707894"/>
            <a:ext cx="2995607" cy="25187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7997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C585B-0144-2AC5-9741-3191E47F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b="1">
                <a:ea typeface="Calibri Light"/>
                <a:cs typeface="Calibri Light"/>
              </a:rPr>
              <a:t>KPI</a:t>
            </a:r>
            <a:endParaRPr lang="en-US" b="1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Home | C&amp;H Sugar">
            <a:extLst>
              <a:ext uri="{FF2B5EF4-FFF2-40B4-BE49-F238E27FC236}">
                <a16:creationId xmlns:a16="http://schemas.microsoft.com/office/drawing/2014/main" id="{E2F8441A-FE55-C742-4E17-60CE74083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7726" y="1646396"/>
            <a:ext cx="3682469" cy="309214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0203-F54F-DA1C-8859-4B2D4FC0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350" y="1866074"/>
            <a:ext cx="6612935" cy="4873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>
                <a:ea typeface="+mn-lt"/>
                <a:cs typeface="+mn-lt"/>
              </a:rPr>
              <a:t>Information Administration</a:t>
            </a:r>
            <a:endParaRPr lang="en-US" sz="1600">
              <a:latin typeface="Calibri (Body)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b="1">
                <a:ea typeface="+mn-lt"/>
                <a:cs typeface="+mn-lt"/>
              </a:rPr>
              <a:t>Data Accuracy</a:t>
            </a:r>
            <a:endParaRPr lang="en-US" sz="1600"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ea typeface="+mn-lt"/>
                <a:cs typeface="+mn-lt"/>
              </a:rPr>
              <a:t>Monitor accuracy in data entry and reporting</a:t>
            </a:r>
            <a:endParaRPr lang="en-US" sz="16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b="1">
                <a:ea typeface="+mn-lt"/>
                <a:cs typeface="+mn-lt"/>
              </a:rPr>
              <a:t>Data Retrieval Speed</a:t>
            </a:r>
            <a:endParaRPr lang="en-US" sz="1600"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ea typeface="+mn-lt"/>
                <a:cs typeface="+mn-lt"/>
              </a:rPr>
              <a:t>Measure time for accessing crucial decision-making information.</a:t>
            </a:r>
            <a:endParaRPr lang="en-US" sz="1600">
              <a:cs typeface="Calibri"/>
            </a:endParaRPr>
          </a:p>
          <a:p>
            <a:pPr marL="914400" lvl="2" indent="0">
              <a:buNone/>
            </a:pPr>
            <a:endParaRPr lang="en-US" sz="1600">
              <a:ea typeface="+mn-lt"/>
              <a:cs typeface="+mn-lt"/>
            </a:endParaRPr>
          </a:p>
          <a:p>
            <a:r>
              <a:rPr lang="en-US" sz="1600" b="1">
                <a:ea typeface="+mn-lt"/>
                <a:cs typeface="+mn-lt"/>
              </a:rPr>
              <a:t>Integration and Compatibility</a:t>
            </a:r>
            <a:endParaRPr lang="en-US" sz="16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b="1">
                <a:ea typeface="+mn-lt"/>
                <a:cs typeface="+mn-lt"/>
              </a:rPr>
              <a:t>Integration Success Rate</a:t>
            </a:r>
            <a:endParaRPr lang="en-US" sz="1600"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ea typeface="+mn-lt"/>
                <a:cs typeface="+mn-lt"/>
              </a:rPr>
              <a:t>Percentage of successful integrations with third-party apps</a:t>
            </a:r>
            <a:endParaRPr lang="en-US" sz="16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b="1">
                <a:ea typeface="+mn-lt"/>
                <a:cs typeface="+mn-lt"/>
              </a:rPr>
              <a:t>Compatibility Issue Resolution</a:t>
            </a:r>
            <a:endParaRPr lang="en-US" sz="1600"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ea typeface="+mn-lt"/>
                <a:cs typeface="+mn-lt"/>
              </a:rPr>
              <a:t>Time required to fix compatibility problems during transition</a:t>
            </a:r>
            <a:endParaRPr lang="en-US" sz="1600">
              <a:cs typeface="Calibri"/>
            </a:endParaRPr>
          </a:p>
          <a:p>
            <a:endParaRPr lang="en-US" sz="160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475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F09A-E21A-9D5C-5D2C-9E4AB070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25" y="1138265"/>
            <a:ext cx="6923101" cy="1401183"/>
          </a:xfrm>
        </p:spPr>
        <p:txBody>
          <a:bodyPr anchor="t">
            <a:normAutofit/>
          </a:bodyPr>
          <a:lstStyle/>
          <a:p>
            <a:r>
              <a:rPr lang="en-US" sz="3200" b="1"/>
              <a:t>Conclusion - Empowering C&amp;H Sugars with Cloud-Based ERP</a:t>
            </a:r>
            <a:endParaRPr lang="en-US" sz="3200"/>
          </a:p>
          <a:p>
            <a:endParaRPr lang="en-US" sz="3200" b="1">
              <a:ea typeface="Calibri Light"/>
              <a:cs typeface="Calibri Ligh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00E7-B574-16B1-37DB-2087CE3D8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63" y="2351149"/>
            <a:ext cx="7107353" cy="43206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600" b="1">
                <a:latin typeface="Calibri"/>
                <a:ea typeface="Calibri"/>
                <a:cs typeface="Calibri"/>
              </a:rPr>
              <a:t>Strategic Insights</a:t>
            </a:r>
            <a:r>
              <a:rPr lang="en-US" sz="1600">
                <a:latin typeface="Calibri"/>
                <a:ea typeface="Calibri"/>
                <a:cs typeface="Calibri"/>
              </a:rPr>
              <a:t>:</a:t>
            </a:r>
            <a:endParaRPr lang="en-US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1600">
                <a:latin typeface="Calibri"/>
                <a:ea typeface="Calibri"/>
                <a:cs typeface="Calibri"/>
              </a:rPr>
              <a:t>Analysis through SWOT, Porter’s Five Forces, and Value Chain highlights the need for C&amp;H Sugars to adopt technological advancements.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1600">
                <a:latin typeface="Calibri"/>
                <a:ea typeface="Calibri"/>
                <a:cs typeface="Calibri"/>
              </a:rPr>
              <a:t>A cloud-based ERP system is identified as key to enhancing operational efficiency and competitiveness.</a:t>
            </a:r>
          </a:p>
          <a:p>
            <a:pPr algn="just"/>
            <a:r>
              <a:rPr lang="en-US" sz="1600" b="1">
                <a:latin typeface="Calibri"/>
                <a:ea typeface="Calibri"/>
                <a:cs typeface="Calibri"/>
              </a:rPr>
              <a:t>Impact of Cloud-Based ERP</a:t>
            </a:r>
            <a:r>
              <a:rPr lang="en-US" sz="1600">
                <a:latin typeface="Calibri"/>
                <a:ea typeface="Calibri"/>
                <a:cs typeface="Calibri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1600">
                <a:latin typeface="Calibri"/>
                <a:ea typeface="Calibri"/>
                <a:cs typeface="Calibri"/>
              </a:rPr>
              <a:t>Offers scalability, improved data analytics, and seamless integration, addressing current operational challenges.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1600">
                <a:latin typeface="Calibri"/>
                <a:ea typeface="Calibri"/>
                <a:cs typeface="Calibri"/>
              </a:rPr>
              <a:t>Aligns with the mission of C&amp;H Sugars, enhancing decision-making and customer satisfaction.</a:t>
            </a:r>
          </a:p>
          <a:p>
            <a:pPr algn="just"/>
            <a:r>
              <a:rPr lang="en-US" sz="1600" b="1">
                <a:latin typeface="Calibri"/>
                <a:ea typeface="Calibri"/>
                <a:cs typeface="Calibri"/>
              </a:rPr>
              <a:t>Recommendations</a:t>
            </a:r>
            <a:r>
              <a:rPr lang="en-US" sz="1600">
                <a:latin typeface="Calibri"/>
                <a:ea typeface="Calibri"/>
                <a:cs typeface="Calibri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1600">
                <a:latin typeface="Calibri"/>
                <a:ea typeface="Calibri"/>
                <a:cs typeface="Calibri"/>
              </a:rPr>
              <a:t>Transition to a proven cloud-based ERP solution, considering industry leaders like SAP and Oracle.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1600">
                <a:latin typeface="Calibri"/>
                <a:ea typeface="Calibri"/>
                <a:cs typeface="Calibri"/>
              </a:rPr>
              <a:t>Monitor KPIs such as cost reduction, productivity, and customer feedback to measure success.</a:t>
            </a:r>
          </a:p>
          <a:p>
            <a:pPr algn="just"/>
            <a:endParaRPr lang="en-US" sz="1300">
              <a:latin typeface="Calibri"/>
              <a:ea typeface="Calibri"/>
              <a:cs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8BC164-E230-753F-2C7E-B4EE7BA7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8086" y="0"/>
            <a:ext cx="4803913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me | C&amp;H Sugar">
            <a:extLst>
              <a:ext uri="{FF2B5EF4-FFF2-40B4-BE49-F238E27FC236}">
                <a16:creationId xmlns:a16="http://schemas.microsoft.com/office/drawing/2014/main" id="{519BD172-E9C6-C978-ED96-76553BEE5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4191" y="1975013"/>
            <a:ext cx="3452192" cy="29026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0968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327F3-3F50-CAF1-F5DD-7B3881A0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YOU!!!!</a:t>
            </a:r>
          </a:p>
        </p:txBody>
      </p:sp>
    </p:spTree>
    <p:extLst>
      <p:ext uri="{BB962C8B-B14F-4D97-AF65-F5344CB8AC3E}">
        <p14:creationId xmlns:p14="http://schemas.microsoft.com/office/powerpoint/2010/main" val="69188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6AB33354-5302-409E-90BF-4E7A98AFB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A4042-C666-2198-5E6E-1DF0ED046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238" y="957431"/>
            <a:ext cx="3796306" cy="46662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kern="1200">
                <a:solidFill>
                  <a:schemeClr val="tx1"/>
                </a:solidFill>
                <a:latin typeface="Calibri (Body)"/>
              </a:rPr>
              <a:t>Content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C4825-11D0-AE8A-B749-B1602D5FED7B}"/>
              </a:ext>
            </a:extLst>
          </p:cNvPr>
          <p:cNvSpPr txBox="1"/>
          <p:nvPr/>
        </p:nvSpPr>
        <p:spPr>
          <a:xfrm>
            <a:off x="5509588" y="580040"/>
            <a:ext cx="6599836" cy="6601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Introduction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SWOT Analysis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Cloud ERP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Management Problems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Technological Problems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Organizational Problems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Literature Review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KPI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Conclusion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b="1"/>
          </a:p>
        </p:txBody>
      </p:sp>
      <p:pic>
        <p:nvPicPr>
          <p:cNvPr id="7" name="Picture 4" descr="Home | C&amp;H Sugar">
            <a:extLst>
              <a:ext uri="{FF2B5EF4-FFF2-40B4-BE49-F238E27FC236}">
                <a16:creationId xmlns:a16="http://schemas.microsoft.com/office/drawing/2014/main" id="{F864EEE0-2B01-7CFB-21DA-DEA70CF33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5778" y="263988"/>
            <a:ext cx="1229956" cy="10341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411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3" name="Rectangle 106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67593-FC2B-9B46-08E1-99A5DF9C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b="1"/>
              <a:t>Introduction</a:t>
            </a:r>
            <a:endParaRPr lang="en-US" sz="4000" b="1"/>
          </a:p>
        </p:txBody>
      </p: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Content Placeholder 2">
            <a:extLst>
              <a:ext uri="{FF2B5EF4-FFF2-40B4-BE49-F238E27FC236}">
                <a16:creationId xmlns:a16="http://schemas.microsoft.com/office/drawing/2014/main" id="{DFCBC396-156B-86AD-0DF1-FD33C092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317362"/>
            <a:ext cx="5590308" cy="3979585"/>
          </a:xfrm>
        </p:spPr>
        <p:txBody>
          <a:bodyPr anchor="ctr">
            <a:normAutofit/>
          </a:bodyPr>
          <a:lstStyle/>
          <a:p>
            <a:pPr algn="just"/>
            <a:r>
              <a:rPr lang="en-US" sz="1600"/>
              <a:t>Welcome to the world of C&amp;H Sugar, where sweetness meets a legacy of quality and commitment. </a:t>
            </a:r>
            <a:endParaRPr lang="en-US" sz="1600">
              <a:cs typeface="Calibri"/>
            </a:endParaRPr>
          </a:p>
          <a:p>
            <a:pPr marL="0" indent="0" algn="just">
              <a:buNone/>
            </a:pPr>
            <a:endParaRPr lang="en-US" sz="1600">
              <a:cs typeface="Calibri"/>
            </a:endParaRPr>
          </a:p>
          <a:p>
            <a:pPr algn="just"/>
            <a:r>
              <a:rPr lang="en-US" sz="1600"/>
              <a:t>C&amp;H Sugar, established in 1906, has been an integral part of kitchens across generations, adding joy to countless moments with its premium sugar products.</a:t>
            </a:r>
            <a:endParaRPr lang="en-US" sz="1600">
              <a:cs typeface="Calibri"/>
            </a:endParaRPr>
          </a:p>
          <a:p>
            <a:pPr algn="just"/>
            <a:endParaRPr lang="en-US" sz="1600">
              <a:cs typeface="Calibri"/>
            </a:endParaRPr>
          </a:p>
          <a:p>
            <a:pPr algn="just"/>
            <a:r>
              <a:rPr lang="en-US" sz="1600" b="0" i="0">
                <a:effectLst/>
                <a:latin typeface="Calibri"/>
                <a:cs typeface="Calibri"/>
              </a:rPr>
              <a:t>With over a century of experience, C&amp;H Sugar has evolved into a household name known for its dedication to craftsmanship, innovation, and customer satisfaction.</a:t>
            </a:r>
          </a:p>
          <a:p>
            <a:endParaRPr lang="en-US" sz="1600">
              <a:cs typeface="Calibri"/>
            </a:endParaRP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ontact Us | C&amp;H Sugar">
            <a:extLst>
              <a:ext uri="{FF2B5EF4-FFF2-40B4-BE49-F238E27FC236}">
                <a16:creationId xmlns:a16="http://schemas.microsoft.com/office/drawing/2014/main" id="{8DD81E89-A6E3-0204-47FD-BEB6002152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-1" b="-1"/>
          <a:stretch/>
        </p:blipFill>
        <p:spPr bwMode="auto">
          <a:xfrm>
            <a:off x="5985169" y="806189"/>
            <a:ext cx="5410648" cy="524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16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4B1F1-427D-2728-D131-79B4DCC08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34" y="783772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SWOT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729D-7607-690F-AD3F-284E564AE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852" y="3030218"/>
            <a:ext cx="11909454" cy="3875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algn="just"/>
            <a:r>
              <a:rPr lang="en-US" sz="1600" b="1">
                <a:latin typeface="Calibri (Body)"/>
              </a:rPr>
              <a:t>Strength: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000000"/>
                </a:solidFill>
                <a:effectLst/>
                <a:latin typeface="Calibri (Body)"/>
              </a:rPr>
              <a:t>Established brand reputation and market presence. 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000000"/>
                </a:solidFill>
                <a:effectLst/>
                <a:latin typeface="Calibri (Body)"/>
              </a:rPr>
              <a:t>Diverse product portfolio catering to various consumer needs. 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000000"/>
                </a:solidFill>
                <a:effectLst/>
                <a:latin typeface="Calibri (Body)"/>
              </a:rPr>
              <a:t>Strong supply chain and distribution network. </a:t>
            </a:r>
          </a:p>
          <a:p>
            <a:pPr algn="just" rtl="0" fontAlgn="base"/>
            <a:endParaRPr lang="en-US" sz="1600" b="0" i="0">
              <a:solidFill>
                <a:srgbClr val="000000"/>
              </a:solidFill>
              <a:effectLst/>
              <a:latin typeface="Calibri (Body)"/>
            </a:endParaRPr>
          </a:p>
          <a:p>
            <a:pPr algn="just" rtl="0" fontAlgn="base"/>
            <a:r>
              <a:rPr lang="en-US" sz="1600" b="1" i="0">
                <a:solidFill>
                  <a:srgbClr val="000000"/>
                </a:solidFill>
                <a:effectLst/>
                <a:latin typeface="Calibri (Body)"/>
              </a:rPr>
              <a:t>Weaknesses:</a:t>
            </a:r>
            <a:r>
              <a:rPr lang="en-US" sz="1600" b="0" i="0">
                <a:solidFill>
                  <a:srgbClr val="000000"/>
                </a:solidFill>
                <a:effectLst/>
                <a:latin typeface="Calibri (Body)"/>
              </a:rPr>
              <a:t> 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000000"/>
                </a:solidFill>
                <a:effectLst/>
                <a:latin typeface="Calibri (Body)"/>
              </a:rPr>
              <a:t>Potential reliance on traditional manufacturing and business processes.  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000000"/>
                </a:solidFill>
                <a:effectLst/>
                <a:latin typeface="Calibri (Body)"/>
              </a:rPr>
              <a:t>Vulnerability to fluctuations in raw material prices. 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000000"/>
                </a:solidFill>
                <a:effectLst/>
                <a:latin typeface="Calibri (Body)"/>
              </a:rPr>
              <a:t>Challenges in adapting to rapidly changing consumer preferences. </a:t>
            </a:r>
          </a:p>
          <a:p>
            <a:pPr marL="57150" algn="just"/>
            <a:endParaRPr lang="en-US" sz="1600">
              <a:effectLst/>
              <a:latin typeface="Calibri (Body)"/>
            </a:endParaRPr>
          </a:p>
          <a:p>
            <a:pPr marL="57150" algn="just"/>
            <a:endParaRPr lang="en-US" sz="1600">
              <a:effectLst/>
              <a:latin typeface="Calibri (Body)"/>
            </a:endParaRPr>
          </a:p>
          <a:p>
            <a:pPr marL="114300" algn="just"/>
            <a:endParaRPr lang="en-US" sz="1600">
              <a:latin typeface="Calibri (Body)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Home | C&amp;H Sugar">
            <a:extLst>
              <a:ext uri="{FF2B5EF4-FFF2-40B4-BE49-F238E27FC236}">
                <a16:creationId xmlns:a16="http://schemas.microsoft.com/office/drawing/2014/main" id="{0ECB9943-2DAD-14F3-37A9-97040266E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7090" y="855890"/>
            <a:ext cx="1229956" cy="10341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409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4B1F1-427D-2728-D131-79B4DCC08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34" y="783772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SWOT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729D-7607-690F-AD3F-284E564AE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896" y="3030218"/>
            <a:ext cx="11909454" cy="3875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 rtl="0" fontAlgn="base"/>
            <a:r>
              <a:rPr lang="en-US" sz="1600" b="1" i="0">
                <a:solidFill>
                  <a:srgbClr val="000000"/>
                </a:solidFill>
                <a:effectLst/>
                <a:latin typeface="Calibri (Body)"/>
              </a:rPr>
              <a:t>Opportunities:</a:t>
            </a:r>
            <a:r>
              <a:rPr lang="en-US" sz="1600" b="0" i="0">
                <a:solidFill>
                  <a:srgbClr val="000000"/>
                </a:solidFill>
                <a:effectLst/>
                <a:latin typeface="Calibri (Body)"/>
              </a:rPr>
              <a:t> 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000000"/>
                </a:solidFill>
                <a:effectLst/>
                <a:latin typeface="Calibri (Body)"/>
              </a:rPr>
              <a:t>Expansion into new markets, especially in health-conscious segments. 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000000"/>
                </a:solidFill>
                <a:effectLst/>
                <a:latin typeface="Calibri (Body)"/>
              </a:rPr>
              <a:t>Adoption of modern technologies (like cloud-based ERP) for improved efficiency. 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000000"/>
                </a:solidFill>
                <a:effectLst/>
                <a:latin typeface="Calibri (Body)"/>
              </a:rPr>
              <a:t>Partnerships or collaborations for sustainable and ethical sourcing. </a:t>
            </a:r>
          </a:p>
          <a:p>
            <a:pPr algn="just" rtl="0" fontAlgn="base"/>
            <a:endParaRPr lang="en-US" sz="1600" b="0" i="0">
              <a:solidFill>
                <a:srgbClr val="000000"/>
              </a:solidFill>
              <a:effectLst/>
              <a:latin typeface="Calibri (Body)"/>
            </a:endParaRPr>
          </a:p>
          <a:p>
            <a:pPr algn="just" rtl="0" fontAlgn="base"/>
            <a:r>
              <a:rPr lang="en-US" sz="1600" b="1" i="0">
                <a:solidFill>
                  <a:srgbClr val="000000"/>
                </a:solidFill>
                <a:effectLst/>
                <a:latin typeface="Calibri (Body)"/>
              </a:rPr>
              <a:t>Threats: </a:t>
            </a:r>
            <a:r>
              <a:rPr lang="en-US" sz="1600" b="0" i="0">
                <a:solidFill>
                  <a:srgbClr val="000000"/>
                </a:solidFill>
                <a:effectLst/>
                <a:latin typeface="Calibri (Body)"/>
              </a:rPr>
              <a:t> 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000000"/>
                </a:solidFill>
                <a:effectLst/>
                <a:latin typeface="Calibri (Body)"/>
              </a:rPr>
              <a:t>Intense competition in the sugar industry. 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000000"/>
                </a:solidFill>
                <a:effectLst/>
                <a:latin typeface="Calibri (Body)"/>
              </a:rPr>
              <a:t>Regulatory changes affecting production and distribution. 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000000"/>
                </a:solidFill>
                <a:effectLst/>
                <a:latin typeface="Calibri (Body)"/>
              </a:rPr>
              <a:t>Economic downturns impacting consumer purchasing power. </a:t>
            </a:r>
          </a:p>
          <a:p>
            <a:pPr marL="57150" algn="just"/>
            <a:endParaRPr lang="en-US" sz="1600">
              <a:effectLst/>
              <a:latin typeface="Calibri (Body)"/>
            </a:endParaRPr>
          </a:p>
          <a:p>
            <a:pPr marL="57150" algn="just"/>
            <a:endParaRPr lang="en-US" sz="1600">
              <a:effectLst/>
              <a:latin typeface="Calibri (Body)"/>
            </a:endParaRPr>
          </a:p>
          <a:p>
            <a:pPr marL="114300" algn="just"/>
            <a:endParaRPr lang="en-US" sz="1600">
              <a:latin typeface="Calibri (Body)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Home | C&amp;H Sugar">
            <a:extLst>
              <a:ext uri="{FF2B5EF4-FFF2-40B4-BE49-F238E27FC236}">
                <a16:creationId xmlns:a16="http://schemas.microsoft.com/office/drawing/2014/main" id="{EF930867-B14D-A47F-0788-6CBC62E2F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7090" y="855890"/>
            <a:ext cx="1229956" cy="10341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255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4B1F1-427D-2728-D131-79B4DCC08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34" y="783772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 ERP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729D-7607-690F-AD3F-284E564AE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95" y="1991848"/>
            <a:ext cx="11909454" cy="3875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Cloud-based ERP systems transform business processes via remote server hosting, improving accessibility and integration. 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They offer cost savings, streamlined deployment, real-time data access, enhanced security, automatic updates, scalability, and seamless integration with third-party applications. </a:t>
            </a:r>
            <a:endParaRPr lang="en-US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In the sugar industry, efficiency and quality control are pivotal. 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>
                <a:latin typeface="Calibri"/>
                <a:cs typeface="Calibri"/>
              </a:rPr>
              <a:t>Cloud-based ERP systems boost operational efficiency, providing enhanced data management, streamlined processes, and improved decision-making capabilities.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Home | C&amp;H Sugar">
            <a:extLst>
              <a:ext uri="{FF2B5EF4-FFF2-40B4-BE49-F238E27FC236}">
                <a16:creationId xmlns:a16="http://schemas.microsoft.com/office/drawing/2014/main" id="{BA0D4F0F-298E-E5EF-24F5-7AC47EEA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7090" y="855890"/>
            <a:ext cx="1229956" cy="10341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819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4B1F1-427D-2728-D131-79B4DCC08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34" y="783772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Management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729D-7607-690F-AD3F-284E564AE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859" y="3259577"/>
            <a:ext cx="11909454" cy="3124658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>
                <a:effectLst/>
              </a:rPr>
              <a:t>Environmental Compliance Problems: Allegations of discharging pollutants, indicating gaps in environmental management.</a:t>
            </a:r>
            <a:endParaRPr lang="en-US" sz="1800">
              <a:cs typeface="Calibri" panose="020F0502020204030204"/>
            </a:endParaRPr>
          </a:p>
          <a:p>
            <a:pPr marL="28575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>
                <a:effectLst/>
              </a:rPr>
              <a:t>Supply Chain Management Issues: Inefficiencies and potential vulnerabilities in the supply chain, which can be improved with better data management.</a:t>
            </a:r>
            <a:endParaRPr lang="en-US" sz="1800">
              <a:effectLst/>
              <a:cs typeface="Calibri" panose="020F0502020204030204"/>
            </a:endParaRPr>
          </a:p>
          <a:p>
            <a:pPr marL="28575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>
                <a:effectLst/>
              </a:rPr>
              <a:t>Customer Relationship Management: Potential gaps in understanding and meeting customer needs and preferences, possibly due to insufficient market analysis and customer data utilization.</a:t>
            </a:r>
            <a:endParaRPr lang="en-US" sz="1800">
              <a:effectLst/>
              <a:cs typeface="Calibri" panose="020F0502020204030204"/>
            </a:endParaRPr>
          </a:p>
          <a:p>
            <a:pPr marL="28575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>
                <a:effectLst/>
              </a:rPr>
              <a:t>Deficient Strategic Planning: Difficulty in long-term planning and setting achievable goals, affecting the company's direction.</a:t>
            </a:r>
            <a:endParaRPr lang="en-US" sz="1800">
              <a:effectLst/>
              <a:cs typeface="Calibri" panose="020F0502020204030204"/>
            </a:endParaRPr>
          </a:p>
          <a:p>
            <a:pPr marL="28575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>
                <a:effectLst/>
              </a:rPr>
              <a:t>Resource Misallocation: Challenges in allocating resources effectively due to a lack of strategic direction.</a:t>
            </a:r>
            <a:endParaRPr lang="en-US" sz="1800">
              <a:effectLst/>
              <a:cs typeface="Calibri" panose="020F0502020204030204"/>
            </a:endParaRPr>
          </a:p>
          <a:p>
            <a:pPr marL="28575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>
                <a:effectLst/>
              </a:rPr>
              <a:t>Inadequate Pollution Control Measures: Suggesting outdated or poorly maintained equipment and lack of effective methods.</a:t>
            </a:r>
            <a:endParaRPr lang="en-US" sz="1800">
              <a:effectLst/>
              <a:cs typeface="Calibri" panose="020F0502020204030204"/>
            </a:endParaRPr>
          </a:p>
          <a:p>
            <a:pPr marL="28575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800">
              <a:effectLst/>
              <a:cs typeface="Calibri" panose="020F0502020204030204"/>
            </a:endParaRPr>
          </a:p>
          <a:p>
            <a:pPr marL="28575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800">
              <a:effectLst/>
              <a:cs typeface="Calibri" panose="020F0502020204030204"/>
            </a:endParaRPr>
          </a:p>
          <a:p>
            <a:pPr marL="34290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800">
              <a:cs typeface="Calibri" panose="020F0502020204030204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Home | C&amp;H Sugar">
            <a:extLst>
              <a:ext uri="{FF2B5EF4-FFF2-40B4-BE49-F238E27FC236}">
                <a16:creationId xmlns:a16="http://schemas.microsoft.com/office/drawing/2014/main" id="{0415BB01-9E22-D71D-05D3-AF205BB10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7090" y="855890"/>
            <a:ext cx="1229956" cy="10341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47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FEABE-06B6-C364-3A43-1CA7202F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6EE6-1B20-8038-C666-16D863EE6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59" y="2508070"/>
            <a:ext cx="11736808" cy="4089633"/>
          </a:xfrm>
        </p:spPr>
        <p:txBody>
          <a:bodyPr anchor="ctr">
            <a:normAutofit/>
          </a:bodyPr>
          <a:lstStyle/>
          <a:p>
            <a:pPr algn="just"/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ERP systems can also improve operational efficiency by cutting waste, simplifying manufacturing procedures, and making the most use of available resources.</a:t>
            </a:r>
          </a:p>
          <a:p>
            <a:pPr algn="just"/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ERP can offer a single platform for recording and managing environmental data, such as documentation of regulatory compliance, trash disposal records, and emissions monitoring.</a:t>
            </a:r>
            <a:endParaRPr lang="en-US" sz="1800">
              <a:latin typeface="Calibri"/>
              <a:ea typeface="Calibri" panose="020F0502020204030204" pitchFamily="34" charset="0"/>
              <a:cs typeface="Times New Roman"/>
            </a:endParaRPr>
          </a:p>
          <a:p>
            <a:pPr algn="just"/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ERP systems can be used to exchange information with stakeholders and regulatory bodies, as well as to enhance communication across various divisions within the business.</a:t>
            </a:r>
            <a:r>
              <a:rPr lang="en-US" sz="180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en-US" sz="18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ERP systems can be utilized to detect and handle possible issues as well as to monitor and manage pollution control machinery</a:t>
            </a:r>
            <a:r>
              <a:rPr lang="en-US" sz="1800">
                <a:latin typeface="Calibri"/>
                <a:ea typeface="Calibri" panose="020F0502020204030204" pitchFamily="34" charset="0"/>
                <a:cs typeface="Times New Roman"/>
              </a:rPr>
              <a:t>.</a:t>
            </a:r>
          </a:p>
          <a:p>
            <a:pPr algn="just"/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ERP be used to report on the environmental performance of the business and monitor the advancement of environmental initiatives.</a:t>
            </a:r>
          </a:p>
          <a:p>
            <a:endParaRPr lang="en-US" sz="18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Home | C&amp;H Sugar">
            <a:extLst>
              <a:ext uri="{FF2B5EF4-FFF2-40B4-BE49-F238E27FC236}">
                <a16:creationId xmlns:a16="http://schemas.microsoft.com/office/drawing/2014/main" id="{BDED9BF5-9BF0-8600-15BC-EF4A83F68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7090" y="855890"/>
            <a:ext cx="1229956" cy="10341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074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7E63B-91A6-37EB-8770-7FAC2039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/>
              <a:t>Technological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055F9-B994-BBF3-F808-4AA02734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545" y="2941854"/>
            <a:ext cx="11909455" cy="383572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/>
              <a:t>Inefficiencies and bottlenecks in its supply chain and production processes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r>
              <a:rPr lang="en-US" sz="1800"/>
              <a:t>ACS has encountered the requirement to adjust to progressively rigorous food safety regulations.</a:t>
            </a:r>
            <a:endParaRPr lang="en-US" sz="1800">
              <a:cs typeface="Calibri"/>
            </a:endParaRPr>
          </a:p>
          <a:p>
            <a:r>
              <a:rPr lang="en-US" sz="1800"/>
              <a:t>The implementation of new food safety protocols has been compromised as the company's legacy systems failed to provide sufficient support, posing risks to both product quality and regulatory compliance.</a:t>
            </a:r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r>
              <a:rPr lang="en-US" sz="1800"/>
              <a:t>The implementation of new food safety protocols has been compromised due to the company's legacy systems' inadequate support.</a:t>
            </a:r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r>
              <a:rPr lang="en-US" sz="1800"/>
              <a:t>This inadequacy poses risks to both product quality and regulatory compliance.</a:t>
            </a:r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Home | C&amp;H Sugar">
            <a:extLst>
              <a:ext uri="{FF2B5EF4-FFF2-40B4-BE49-F238E27FC236}">
                <a16:creationId xmlns:a16="http://schemas.microsoft.com/office/drawing/2014/main" id="{8E05FC26-A3BF-B716-29A2-4D56E2AE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7090" y="855890"/>
            <a:ext cx="1229956" cy="10341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767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Enhancing Operational Efficiency at C&amp;H Sugars: Implementing a Cloud-Based ERP Solution for Streamlined Business Processes </vt:lpstr>
      <vt:lpstr>Content</vt:lpstr>
      <vt:lpstr>Introduction</vt:lpstr>
      <vt:lpstr>SWOT Analysis</vt:lpstr>
      <vt:lpstr>SWOT Analysis</vt:lpstr>
      <vt:lpstr>Cloud ERP </vt:lpstr>
      <vt:lpstr>Management Problem</vt:lpstr>
      <vt:lpstr>Solutions</vt:lpstr>
      <vt:lpstr>Technological Problems</vt:lpstr>
      <vt:lpstr>Solutions</vt:lpstr>
      <vt:lpstr>Organizational Problems</vt:lpstr>
      <vt:lpstr>Solutions</vt:lpstr>
      <vt:lpstr>Literature Review</vt:lpstr>
      <vt:lpstr>Literature Review</vt:lpstr>
      <vt:lpstr>KPI</vt:lpstr>
      <vt:lpstr>KPI</vt:lpstr>
      <vt:lpstr>Conclusion - Empowering C&amp;H Sugars with Cloud-Based ERP </vt:lpstr>
      <vt:lpstr>THANK YOU!!!!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Operational Efficiency at C&amp;H Sugars: Implementing a  Cloud-Based ERP Solution for Streamlined Business Processes</dc:title>
  <dc:creator>Shloka Daga</dc:creator>
  <cp:revision>3</cp:revision>
  <dcterms:created xsi:type="dcterms:W3CDTF">2023-12-08T01:02:15Z</dcterms:created>
  <dcterms:modified xsi:type="dcterms:W3CDTF">2023-12-09T06:47:27Z</dcterms:modified>
</cp:coreProperties>
</file>