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32" autoAdjust="0"/>
  </p:normalViewPr>
  <p:slideViewPr>
    <p:cSldViewPr snapToGrid="0">
      <p:cViewPr varScale="1">
        <p:scale>
          <a:sx n="63" d="100"/>
          <a:sy n="63"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848C92-6691-428D-BD0A-135E73F97A0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C6704DE-9394-4ADE-B4F9-C94F0F39DD10}">
      <dgm:prSet/>
      <dgm:spPr/>
      <dgm:t>
        <a:bodyPr/>
        <a:lstStyle/>
        <a:p>
          <a:r>
            <a:rPr lang="en-US"/>
            <a:t>Tabular Dataset: </a:t>
          </a:r>
        </a:p>
      </dgm:t>
    </dgm:pt>
    <dgm:pt modelId="{6AC9A04D-5293-4D9E-92E6-FE94546187B8}" type="parTrans" cxnId="{5FA9D8FA-3A55-488C-8988-0728DAEA6439}">
      <dgm:prSet/>
      <dgm:spPr/>
      <dgm:t>
        <a:bodyPr/>
        <a:lstStyle/>
        <a:p>
          <a:endParaRPr lang="en-US"/>
        </a:p>
      </dgm:t>
    </dgm:pt>
    <dgm:pt modelId="{CF7EB378-58F1-458E-9730-006B3A4A8A11}" type="sibTrans" cxnId="{5FA9D8FA-3A55-488C-8988-0728DAEA6439}">
      <dgm:prSet/>
      <dgm:spPr/>
      <dgm:t>
        <a:bodyPr/>
        <a:lstStyle/>
        <a:p>
          <a:endParaRPr lang="en-US"/>
        </a:p>
      </dgm:t>
    </dgm:pt>
    <dgm:pt modelId="{CABB274F-2F44-49C3-B9E6-9B64698C9110}">
      <dgm:prSet/>
      <dgm:spPr/>
      <dgm:t>
        <a:bodyPr/>
        <a:lstStyle/>
        <a:p>
          <a:r>
            <a:rPr lang="en-US"/>
            <a:t>Health indicators like BMI, Blood Pressure, Physical Activity, and Smoking status.</a:t>
          </a:r>
        </a:p>
      </dgm:t>
    </dgm:pt>
    <dgm:pt modelId="{C1A1C787-04D0-43CB-B20D-B96282368722}" type="parTrans" cxnId="{D4A5ACE3-376D-468D-A93E-AFAF5A06FA44}">
      <dgm:prSet/>
      <dgm:spPr/>
      <dgm:t>
        <a:bodyPr/>
        <a:lstStyle/>
        <a:p>
          <a:endParaRPr lang="en-US"/>
        </a:p>
      </dgm:t>
    </dgm:pt>
    <dgm:pt modelId="{22E971BE-CF3F-4FD4-9478-80DB1BA8621D}" type="sibTrans" cxnId="{D4A5ACE3-376D-468D-A93E-AFAF5A06FA44}">
      <dgm:prSet/>
      <dgm:spPr/>
      <dgm:t>
        <a:bodyPr/>
        <a:lstStyle/>
        <a:p>
          <a:endParaRPr lang="en-US"/>
        </a:p>
      </dgm:t>
    </dgm:pt>
    <dgm:pt modelId="{514CC132-22FC-426D-9BA9-F2E5B17B85F2}">
      <dgm:prSet/>
      <dgm:spPr/>
      <dgm:t>
        <a:bodyPr/>
        <a:lstStyle/>
        <a:p>
          <a:r>
            <a:rPr lang="en-US"/>
            <a:t>Target Classes: Non-diabetic (0), Pre-diabetic (1), Diabetic (2).</a:t>
          </a:r>
        </a:p>
      </dgm:t>
    </dgm:pt>
    <dgm:pt modelId="{FC43D1B2-896A-43B0-B48E-76D7E252A4E9}" type="parTrans" cxnId="{0265FB82-213C-4C5A-8EBA-6B334C0F80F6}">
      <dgm:prSet/>
      <dgm:spPr/>
      <dgm:t>
        <a:bodyPr/>
        <a:lstStyle/>
        <a:p>
          <a:endParaRPr lang="en-US"/>
        </a:p>
      </dgm:t>
    </dgm:pt>
    <dgm:pt modelId="{0D5935FF-BC6B-438D-B801-0E2238F0C549}" type="sibTrans" cxnId="{0265FB82-213C-4C5A-8EBA-6B334C0F80F6}">
      <dgm:prSet/>
      <dgm:spPr/>
      <dgm:t>
        <a:bodyPr/>
        <a:lstStyle/>
        <a:p>
          <a:endParaRPr lang="en-US"/>
        </a:p>
      </dgm:t>
    </dgm:pt>
    <dgm:pt modelId="{B9ED5DB4-1712-4942-853E-D835D7538A73}">
      <dgm:prSet/>
      <dgm:spPr/>
      <dgm:t>
        <a:bodyPr/>
        <a:lstStyle/>
        <a:p>
          <a:r>
            <a:rPr lang="en-US"/>
            <a:t>Samples: 253,680 (with SMOTE for class balancing)</a:t>
          </a:r>
        </a:p>
      </dgm:t>
    </dgm:pt>
    <dgm:pt modelId="{907273EA-5A2C-4D5B-9294-4C6875F000A1}" type="parTrans" cxnId="{D9F51073-5834-413C-9C77-25EFD3873525}">
      <dgm:prSet/>
      <dgm:spPr/>
      <dgm:t>
        <a:bodyPr/>
        <a:lstStyle/>
        <a:p>
          <a:endParaRPr lang="en-US"/>
        </a:p>
      </dgm:t>
    </dgm:pt>
    <dgm:pt modelId="{2533D8F6-60C7-44B9-9C7F-7E7F147714DA}" type="sibTrans" cxnId="{D9F51073-5834-413C-9C77-25EFD3873525}">
      <dgm:prSet/>
      <dgm:spPr/>
      <dgm:t>
        <a:bodyPr/>
        <a:lstStyle/>
        <a:p>
          <a:endParaRPr lang="en-US"/>
        </a:p>
      </dgm:t>
    </dgm:pt>
    <dgm:pt modelId="{4F8812A2-138D-4CD8-B8FC-03837384B49A}">
      <dgm:prSet/>
      <dgm:spPr/>
      <dgm:t>
        <a:bodyPr/>
        <a:lstStyle/>
        <a:p>
          <a:r>
            <a:rPr lang="en-US"/>
            <a:t>Image Dataset:</a:t>
          </a:r>
        </a:p>
      </dgm:t>
    </dgm:pt>
    <dgm:pt modelId="{92781022-53EF-42B0-8E97-2EDB1E439BA1}" type="parTrans" cxnId="{5E20F92B-1423-4476-AF75-B15FA83C0B8E}">
      <dgm:prSet/>
      <dgm:spPr/>
      <dgm:t>
        <a:bodyPr/>
        <a:lstStyle/>
        <a:p>
          <a:endParaRPr lang="en-US"/>
        </a:p>
      </dgm:t>
    </dgm:pt>
    <dgm:pt modelId="{A8C3DBAB-0C59-4877-ACBA-0FD56A922832}" type="sibTrans" cxnId="{5E20F92B-1423-4476-AF75-B15FA83C0B8E}">
      <dgm:prSet/>
      <dgm:spPr/>
      <dgm:t>
        <a:bodyPr/>
        <a:lstStyle/>
        <a:p>
          <a:endParaRPr lang="en-US"/>
        </a:p>
      </dgm:t>
    </dgm:pt>
    <dgm:pt modelId="{082B454C-DE27-4714-B054-970C275487BB}">
      <dgm:prSet/>
      <dgm:spPr/>
      <dgm:t>
        <a:bodyPr/>
        <a:lstStyle/>
        <a:p>
          <a:r>
            <a:rPr lang="en-US" dirty="0"/>
            <a:t>Retinal images for diabetic retinopathy classification.</a:t>
          </a:r>
        </a:p>
      </dgm:t>
    </dgm:pt>
    <dgm:pt modelId="{7E5E0C29-522A-41A5-89E6-4C697C29AB50}" type="parTrans" cxnId="{B7D243F0-BC41-4E83-8781-C0B87E435FB1}">
      <dgm:prSet/>
      <dgm:spPr/>
      <dgm:t>
        <a:bodyPr/>
        <a:lstStyle/>
        <a:p>
          <a:endParaRPr lang="en-US"/>
        </a:p>
      </dgm:t>
    </dgm:pt>
    <dgm:pt modelId="{43152E57-74FE-494B-AC11-0549B7F600D5}" type="sibTrans" cxnId="{B7D243F0-BC41-4E83-8781-C0B87E435FB1}">
      <dgm:prSet/>
      <dgm:spPr/>
      <dgm:t>
        <a:bodyPr/>
        <a:lstStyle/>
        <a:p>
          <a:endParaRPr lang="en-US"/>
        </a:p>
      </dgm:t>
    </dgm:pt>
    <dgm:pt modelId="{60A9B9CE-C2F8-46BA-8CD7-266DA2ACD5A8}">
      <dgm:prSet/>
      <dgm:spPr/>
      <dgm:t>
        <a:bodyPr/>
        <a:lstStyle/>
        <a:p>
          <a:r>
            <a:rPr lang="en-US" dirty="0"/>
            <a:t>0: No DR</a:t>
          </a:r>
        </a:p>
      </dgm:t>
    </dgm:pt>
    <dgm:pt modelId="{C8292963-7B6D-43CB-BAC4-4BDB033046FE}" type="parTrans" cxnId="{A88637DD-D5B5-4A4A-8C24-4541DA155159}">
      <dgm:prSet/>
      <dgm:spPr/>
      <dgm:t>
        <a:bodyPr/>
        <a:lstStyle/>
        <a:p>
          <a:endParaRPr lang="en-US"/>
        </a:p>
      </dgm:t>
    </dgm:pt>
    <dgm:pt modelId="{30460150-4C7C-471B-82C8-EF739F19B17A}" type="sibTrans" cxnId="{A88637DD-D5B5-4A4A-8C24-4541DA155159}">
      <dgm:prSet/>
      <dgm:spPr/>
      <dgm:t>
        <a:bodyPr/>
        <a:lstStyle/>
        <a:p>
          <a:endParaRPr lang="en-US"/>
        </a:p>
      </dgm:t>
    </dgm:pt>
    <dgm:pt modelId="{0E5D57D9-2BFB-4140-9AA9-51396341488B}">
      <dgm:prSet/>
      <dgm:spPr/>
      <dgm:t>
        <a:bodyPr/>
        <a:lstStyle/>
        <a:p>
          <a:r>
            <a:rPr lang="en-US" dirty="0"/>
            <a:t>1: Mild</a:t>
          </a:r>
        </a:p>
      </dgm:t>
    </dgm:pt>
    <dgm:pt modelId="{13F79512-46D4-4933-BD1F-FE2D6BB5E321}" type="parTrans" cxnId="{AF5CC560-4571-41CB-AA05-31B6AA947DE3}">
      <dgm:prSet/>
      <dgm:spPr/>
      <dgm:t>
        <a:bodyPr/>
        <a:lstStyle/>
        <a:p>
          <a:endParaRPr lang="en-US"/>
        </a:p>
      </dgm:t>
    </dgm:pt>
    <dgm:pt modelId="{CFBA8649-ABB4-4701-AB6E-9D0DD920E0E4}" type="sibTrans" cxnId="{AF5CC560-4571-41CB-AA05-31B6AA947DE3}">
      <dgm:prSet/>
      <dgm:spPr/>
      <dgm:t>
        <a:bodyPr/>
        <a:lstStyle/>
        <a:p>
          <a:endParaRPr lang="en-US"/>
        </a:p>
      </dgm:t>
    </dgm:pt>
    <dgm:pt modelId="{C15EA042-429A-4FD2-AE5A-7D644C15F4C8}">
      <dgm:prSet/>
      <dgm:spPr/>
      <dgm:t>
        <a:bodyPr/>
        <a:lstStyle/>
        <a:p>
          <a:r>
            <a:rPr lang="en-US" dirty="0"/>
            <a:t>2: Moderate</a:t>
          </a:r>
        </a:p>
      </dgm:t>
    </dgm:pt>
    <dgm:pt modelId="{3AA0433C-B1E8-4261-8977-EA88888EC1F0}" type="parTrans" cxnId="{73514292-4811-4D04-8182-2BCCF1D36D00}">
      <dgm:prSet/>
      <dgm:spPr/>
      <dgm:t>
        <a:bodyPr/>
        <a:lstStyle/>
        <a:p>
          <a:endParaRPr lang="en-US"/>
        </a:p>
      </dgm:t>
    </dgm:pt>
    <dgm:pt modelId="{EC8E7FCD-BE5E-4D70-A348-09B00FE9C734}" type="sibTrans" cxnId="{73514292-4811-4D04-8182-2BCCF1D36D00}">
      <dgm:prSet/>
      <dgm:spPr/>
      <dgm:t>
        <a:bodyPr/>
        <a:lstStyle/>
        <a:p>
          <a:endParaRPr lang="en-US"/>
        </a:p>
      </dgm:t>
    </dgm:pt>
    <dgm:pt modelId="{30B6627E-E247-4571-949D-FEBC74CA1D68}">
      <dgm:prSet/>
      <dgm:spPr/>
      <dgm:t>
        <a:bodyPr/>
        <a:lstStyle/>
        <a:p>
          <a:r>
            <a:rPr lang="en-US" dirty="0"/>
            <a:t>3: Severe</a:t>
          </a:r>
        </a:p>
      </dgm:t>
    </dgm:pt>
    <dgm:pt modelId="{15B4804C-471F-4EB9-B6F1-5BE492DC3CB9}" type="parTrans" cxnId="{A446EE87-E208-44FE-9703-1F921E6C398C}">
      <dgm:prSet/>
      <dgm:spPr/>
      <dgm:t>
        <a:bodyPr/>
        <a:lstStyle/>
        <a:p>
          <a:endParaRPr lang="en-US"/>
        </a:p>
      </dgm:t>
    </dgm:pt>
    <dgm:pt modelId="{AF7E9765-2CE9-49CA-AD89-BCC82E1AD19A}" type="sibTrans" cxnId="{A446EE87-E208-44FE-9703-1F921E6C398C}">
      <dgm:prSet/>
      <dgm:spPr/>
      <dgm:t>
        <a:bodyPr/>
        <a:lstStyle/>
        <a:p>
          <a:endParaRPr lang="en-US"/>
        </a:p>
      </dgm:t>
    </dgm:pt>
    <dgm:pt modelId="{277BBCDE-CB14-4C88-A544-137FBD1E1E1A}">
      <dgm:prSet/>
      <dgm:spPr/>
      <dgm:t>
        <a:bodyPr/>
        <a:lstStyle/>
        <a:p>
          <a:r>
            <a:rPr lang="en-US" dirty="0"/>
            <a:t>4: Proliferative DR</a:t>
          </a:r>
        </a:p>
      </dgm:t>
    </dgm:pt>
    <dgm:pt modelId="{5A33A6F4-0CAB-49BE-B56D-F948495CA180}" type="parTrans" cxnId="{83D16150-B8EC-4605-A90C-8BEC80DC5057}">
      <dgm:prSet/>
      <dgm:spPr/>
      <dgm:t>
        <a:bodyPr/>
        <a:lstStyle/>
        <a:p>
          <a:endParaRPr lang="en-US"/>
        </a:p>
      </dgm:t>
    </dgm:pt>
    <dgm:pt modelId="{7D5BB5B4-FA98-4B16-B5C8-FEF93B483F22}" type="sibTrans" cxnId="{83D16150-B8EC-4605-A90C-8BEC80DC5057}">
      <dgm:prSet/>
      <dgm:spPr/>
      <dgm:t>
        <a:bodyPr/>
        <a:lstStyle/>
        <a:p>
          <a:endParaRPr lang="en-US"/>
        </a:p>
      </dgm:t>
    </dgm:pt>
    <dgm:pt modelId="{E1576920-F2E0-4EFA-BC51-8948E724F22D}">
      <dgm:prSet/>
      <dgm:spPr/>
      <dgm:t>
        <a:bodyPr/>
        <a:lstStyle/>
        <a:p>
          <a:r>
            <a:rPr lang="en-US" dirty="0"/>
            <a:t>5% sample used for computational efficiency</a:t>
          </a:r>
        </a:p>
      </dgm:t>
    </dgm:pt>
    <dgm:pt modelId="{EF12F1BE-4A09-435E-BFF7-11158071E61B}" type="parTrans" cxnId="{00FD9CC5-6BFB-40E7-B876-CD123D0BA663}">
      <dgm:prSet/>
      <dgm:spPr/>
      <dgm:t>
        <a:bodyPr/>
        <a:lstStyle/>
        <a:p>
          <a:endParaRPr lang="en-US"/>
        </a:p>
      </dgm:t>
    </dgm:pt>
    <dgm:pt modelId="{76F19E1F-79AC-4597-9B4E-A9364AC93DC9}" type="sibTrans" cxnId="{00FD9CC5-6BFB-40E7-B876-CD123D0BA663}">
      <dgm:prSet/>
      <dgm:spPr/>
      <dgm:t>
        <a:bodyPr/>
        <a:lstStyle/>
        <a:p>
          <a:endParaRPr lang="en-US"/>
        </a:p>
      </dgm:t>
    </dgm:pt>
    <dgm:pt modelId="{9773898D-631E-4108-9C6F-DFF09F2BB219}" type="pres">
      <dgm:prSet presAssocID="{3E848C92-6691-428D-BD0A-135E73F97A01}" presName="linear" presStyleCnt="0">
        <dgm:presLayoutVars>
          <dgm:animLvl val="lvl"/>
          <dgm:resizeHandles val="exact"/>
        </dgm:presLayoutVars>
      </dgm:prSet>
      <dgm:spPr/>
    </dgm:pt>
    <dgm:pt modelId="{E2909E7D-8DAB-4817-8CD5-BED645FC9E2C}" type="pres">
      <dgm:prSet presAssocID="{0C6704DE-9394-4ADE-B4F9-C94F0F39DD10}" presName="parentText" presStyleLbl="node1" presStyleIdx="0" presStyleCnt="2">
        <dgm:presLayoutVars>
          <dgm:chMax val="0"/>
          <dgm:bulletEnabled val="1"/>
        </dgm:presLayoutVars>
      </dgm:prSet>
      <dgm:spPr/>
    </dgm:pt>
    <dgm:pt modelId="{62FB16A8-C25C-4005-9D81-20F36E889AF9}" type="pres">
      <dgm:prSet presAssocID="{0C6704DE-9394-4ADE-B4F9-C94F0F39DD10}" presName="childText" presStyleLbl="revTx" presStyleIdx="0" presStyleCnt="2">
        <dgm:presLayoutVars>
          <dgm:bulletEnabled val="1"/>
        </dgm:presLayoutVars>
      </dgm:prSet>
      <dgm:spPr/>
    </dgm:pt>
    <dgm:pt modelId="{1C97D318-1993-4A43-BFFD-298BEFB97DC1}" type="pres">
      <dgm:prSet presAssocID="{4F8812A2-138D-4CD8-B8FC-03837384B49A}" presName="parentText" presStyleLbl="node1" presStyleIdx="1" presStyleCnt="2">
        <dgm:presLayoutVars>
          <dgm:chMax val="0"/>
          <dgm:bulletEnabled val="1"/>
        </dgm:presLayoutVars>
      </dgm:prSet>
      <dgm:spPr/>
    </dgm:pt>
    <dgm:pt modelId="{31209BF7-138D-4954-816E-FFF283A9791B}" type="pres">
      <dgm:prSet presAssocID="{4F8812A2-138D-4CD8-B8FC-03837384B49A}" presName="childText" presStyleLbl="revTx" presStyleIdx="1" presStyleCnt="2">
        <dgm:presLayoutVars>
          <dgm:bulletEnabled val="1"/>
        </dgm:presLayoutVars>
      </dgm:prSet>
      <dgm:spPr/>
    </dgm:pt>
  </dgm:ptLst>
  <dgm:cxnLst>
    <dgm:cxn modelId="{5E20F92B-1423-4476-AF75-B15FA83C0B8E}" srcId="{3E848C92-6691-428D-BD0A-135E73F97A01}" destId="{4F8812A2-138D-4CD8-B8FC-03837384B49A}" srcOrd="1" destOrd="0" parTransId="{92781022-53EF-42B0-8E97-2EDB1E439BA1}" sibTransId="{A8C3DBAB-0C59-4877-ACBA-0FD56A922832}"/>
    <dgm:cxn modelId="{AF5CC560-4571-41CB-AA05-31B6AA947DE3}" srcId="{082B454C-DE27-4714-B054-970C275487BB}" destId="{0E5D57D9-2BFB-4140-9AA9-51396341488B}" srcOrd="1" destOrd="0" parTransId="{13F79512-46D4-4933-BD1F-FE2D6BB5E321}" sibTransId="{CFBA8649-ABB4-4701-AB6E-9D0DD920E0E4}"/>
    <dgm:cxn modelId="{E8365E41-85F0-48D7-9DCA-DA2D7AC4595C}" type="presOf" srcId="{0E5D57D9-2BFB-4140-9AA9-51396341488B}" destId="{31209BF7-138D-4954-816E-FFF283A9791B}" srcOrd="0" destOrd="2" presId="urn:microsoft.com/office/officeart/2005/8/layout/vList2"/>
    <dgm:cxn modelId="{E0F3D344-9B47-4E0D-8F7E-D333E36AFFE2}" type="presOf" srcId="{60A9B9CE-C2F8-46BA-8CD7-266DA2ACD5A8}" destId="{31209BF7-138D-4954-816E-FFF283A9791B}" srcOrd="0" destOrd="1" presId="urn:microsoft.com/office/officeart/2005/8/layout/vList2"/>
    <dgm:cxn modelId="{B5FB0C65-AE4D-439C-9162-473C88D376F5}" type="presOf" srcId="{3E848C92-6691-428D-BD0A-135E73F97A01}" destId="{9773898D-631E-4108-9C6F-DFF09F2BB219}" srcOrd="0" destOrd="0" presId="urn:microsoft.com/office/officeart/2005/8/layout/vList2"/>
    <dgm:cxn modelId="{94121B69-6144-45DD-9D4F-736993AAB430}" type="presOf" srcId="{082B454C-DE27-4714-B054-970C275487BB}" destId="{31209BF7-138D-4954-816E-FFF283A9791B}" srcOrd="0" destOrd="0" presId="urn:microsoft.com/office/officeart/2005/8/layout/vList2"/>
    <dgm:cxn modelId="{4C5D146C-715B-4EF0-B282-C7AE9A43613E}" type="presOf" srcId="{E1576920-F2E0-4EFA-BC51-8948E724F22D}" destId="{31209BF7-138D-4954-816E-FFF283A9791B}" srcOrd="0" destOrd="6" presId="urn:microsoft.com/office/officeart/2005/8/layout/vList2"/>
    <dgm:cxn modelId="{83D16150-B8EC-4605-A90C-8BEC80DC5057}" srcId="{082B454C-DE27-4714-B054-970C275487BB}" destId="{277BBCDE-CB14-4C88-A544-137FBD1E1E1A}" srcOrd="4" destOrd="0" parTransId="{5A33A6F4-0CAB-49BE-B56D-F948495CA180}" sibTransId="{7D5BB5B4-FA98-4B16-B5C8-FEF93B483F22}"/>
    <dgm:cxn modelId="{D9F51073-5834-413C-9C77-25EFD3873525}" srcId="{0C6704DE-9394-4ADE-B4F9-C94F0F39DD10}" destId="{B9ED5DB4-1712-4942-853E-D835D7538A73}" srcOrd="2" destOrd="0" parTransId="{907273EA-5A2C-4D5B-9294-4C6875F000A1}" sibTransId="{2533D8F6-60C7-44B9-9C7F-7E7F147714DA}"/>
    <dgm:cxn modelId="{9CE2D881-89D6-4B27-B514-E7CEC1F4AA92}" type="presOf" srcId="{B9ED5DB4-1712-4942-853E-D835D7538A73}" destId="{62FB16A8-C25C-4005-9D81-20F36E889AF9}" srcOrd="0" destOrd="2" presId="urn:microsoft.com/office/officeart/2005/8/layout/vList2"/>
    <dgm:cxn modelId="{0265FB82-213C-4C5A-8EBA-6B334C0F80F6}" srcId="{0C6704DE-9394-4ADE-B4F9-C94F0F39DD10}" destId="{514CC132-22FC-426D-9BA9-F2E5B17B85F2}" srcOrd="1" destOrd="0" parTransId="{FC43D1B2-896A-43B0-B48E-76D7E252A4E9}" sibTransId="{0D5935FF-BC6B-438D-B801-0E2238F0C549}"/>
    <dgm:cxn modelId="{A446EE87-E208-44FE-9703-1F921E6C398C}" srcId="{082B454C-DE27-4714-B054-970C275487BB}" destId="{30B6627E-E247-4571-949D-FEBC74CA1D68}" srcOrd="3" destOrd="0" parTransId="{15B4804C-471F-4EB9-B6F1-5BE492DC3CB9}" sibTransId="{AF7E9765-2CE9-49CA-AD89-BCC82E1AD19A}"/>
    <dgm:cxn modelId="{73514292-4811-4D04-8182-2BCCF1D36D00}" srcId="{082B454C-DE27-4714-B054-970C275487BB}" destId="{C15EA042-429A-4FD2-AE5A-7D644C15F4C8}" srcOrd="2" destOrd="0" parTransId="{3AA0433C-B1E8-4261-8977-EA88888EC1F0}" sibTransId="{EC8E7FCD-BE5E-4D70-A348-09B00FE9C734}"/>
    <dgm:cxn modelId="{ACD2F193-14C5-44E0-A981-C4B7A14AF9AC}" type="presOf" srcId="{C15EA042-429A-4FD2-AE5A-7D644C15F4C8}" destId="{31209BF7-138D-4954-816E-FFF283A9791B}" srcOrd="0" destOrd="3" presId="urn:microsoft.com/office/officeart/2005/8/layout/vList2"/>
    <dgm:cxn modelId="{7EC0AB9D-33D6-4F18-A0F5-E4165896BB69}" type="presOf" srcId="{30B6627E-E247-4571-949D-FEBC74CA1D68}" destId="{31209BF7-138D-4954-816E-FFF283A9791B}" srcOrd="0" destOrd="4" presId="urn:microsoft.com/office/officeart/2005/8/layout/vList2"/>
    <dgm:cxn modelId="{00FD9CC5-6BFB-40E7-B876-CD123D0BA663}" srcId="{4F8812A2-138D-4CD8-B8FC-03837384B49A}" destId="{E1576920-F2E0-4EFA-BC51-8948E724F22D}" srcOrd="1" destOrd="0" parTransId="{EF12F1BE-4A09-435E-BFF7-11158071E61B}" sibTransId="{76F19E1F-79AC-4597-9B4E-A9364AC93DC9}"/>
    <dgm:cxn modelId="{E6F838CF-51AD-40E4-90D4-37470A43FE12}" type="presOf" srcId="{4F8812A2-138D-4CD8-B8FC-03837384B49A}" destId="{1C97D318-1993-4A43-BFFD-298BEFB97DC1}" srcOrd="0" destOrd="0" presId="urn:microsoft.com/office/officeart/2005/8/layout/vList2"/>
    <dgm:cxn modelId="{3DDBFADC-F506-4130-AACC-446797E02102}" type="presOf" srcId="{277BBCDE-CB14-4C88-A544-137FBD1E1E1A}" destId="{31209BF7-138D-4954-816E-FFF283A9791B}" srcOrd="0" destOrd="5" presId="urn:microsoft.com/office/officeart/2005/8/layout/vList2"/>
    <dgm:cxn modelId="{A88637DD-D5B5-4A4A-8C24-4541DA155159}" srcId="{082B454C-DE27-4714-B054-970C275487BB}" destId="{60A9B9CE-C2F8-46BA-8CD7-266DA2ACD5A8}" srcOrd="0" destOrd="0" parTransId="{C8292963-7B6D-43CB-BAC4-4BDB033046FE}" sibTransId="{30460150-4C7C-471B-82C8-EF739F19B17A}"/>
    <dgm:cxn modelId="{D4A5ACE3-376D-468D-A93E-AFAF5A06FA44}" srcId="{0C6704DE-9394-4ADE-B4F9-C94F0F39DD10}" destId="{CABB274F-2F44-49C3-B9E6-9B64698C9110}" srcOrd="0" destOrd="0" parTransId="{C1A1C787-04D0-43CB-B20D-B96282368722}" sibTransId="{22E971BE-CF3F-4FD4-9478-80DB1BA8621D}"/>
    <dgm:cxn modelId="{B7D243F0-BC41-4E83-8781-C0B87E435FB1}" srcId="{4F8812A2-138D-4CD8-B8FC-03837384B49A}" destId="{082B454C-DE27-4714-B054-970C275487BB}" srcOrd="0" destOrd="0" parTransId="{7E5E0C29-522A-41A5-89E6-4C697C29AB50}" sibTransId="{43152E57-74FE-494B-AC11-0549B7F600D5}"/>
    <dgm:cxn modelId="{9F6333F3-B3F3-4B46-99DC-5481515C1513}" type="presOf" srcId="{0C6704DE-9394-4ADE-B4F9-C94F0F39DD10}" destId="{E2909E7D-8DAB-4817-8CD5-BED645FC9E2C}" srcOrd="0" destOrd="0" presId="urn:microsoft.com/office/officeart/2005/8/layout/vList2"/>
    <dgm:cxn modelId="{000DEEF6-0E52-44A3-916F-38B2E8EA94B3}" type="presOf" srcId="{514CC132-22FC-426D-9BA9-F2E5B17B85F2}" destId="{62FB16A8-C25C-4005-9D81-20F36E889AF9}" srcOrd="0" destOrd="1" presId="urn:microsoft.com/office/officeart/2005/8/layout/vList2"/>
    <dgm:cxn modelId="{5FA9D8FA-3A55-488C-8988-0728DAEA6439}" srcId="{3E848C92-6691-428D-BD0A-135E73F97A01}" destId="{0C6704DE-9394-4ADE-B4F9-C94F0F39DD10}" srcOrd="0" destOrd="0" parTransId="{6AC9A04D-5293-4D9E-92E6-FE94546187B8}" sibTransId="{CF7EB378-58F1-458E-9730-006B3A4A8A11}"/>
    <dgm:cxn modelId="{FA185DFE-782A-4AA5-BBD9-D5E6A18FEE87}" type="presOf" srcId="{CABB274F-2F44-49C3-B9E6-9B64698C9110}" destId="{62FB16A8-C25C-4005-9D81-20F36E889AF9}" srcOrd="0" destOrd="0" presId="urn:microsoft.com/office/officeart/2005/8/layout/vList2"/>
    <dgm:cxn modelId="{CC72A487-D3C2-4381-99BC-1785FC7A6354}" type="presParOf" srcId="{9773898D-631E-4108-9C6F-DFF09F2BB219}" destId="{E2909E7D-8DAB-4817-8CD5-BED645FC9E2C}" srcOrd="0" destOrd="0" presId="urn:microsoft.com/office/officeart/2005/8/layout/vList2"/>
    <dgm:cxn modelId="{FA9BDAD1-6568-40C7-8DA0-5FC047F78938}" type="presParOf" srcId="{9773898D-631E-4108-9C6F-DFF09F2BB219}" destId="{62FB16A8-C25C-4005-9D81-20F36E889AF9}" srcOrd="1" destOrd="0" presId="urn:microsoft.com/office/officeart/2005/8/layout/vList2"/>
    <dgm:cxn modelId="{936110FD-565A-42ED-9A41-F0EA669A74B9}" type="presParOf" srcId="{9773898D-631E-4108-9C6F-DFF09F2BB219}" destId="{1C97D318-1993-4A43-BFFD-298BEFB97DC1}" srcOrd="2" destOrd="0" presId="urn:microsoft.com/office/officeart/2005/8/layout/vList2"/>
    <dgm:cxn modelId="{0644A827-A19E-409C-84A3-9A3D517F82CB}" type="presParOf" srcId="{9773898D-631E-4108-9C6F-DFF09F2BB219}" destId="{31209BF7-138D-4954-816E-FFF283A9791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09E7D-8DAB-4817-8CD5-BED645FC9E2C}">
      <dsp:nvSpPr>
        <dsp:cNvPr id="0" name=""/>
        <dsp:cNvSpPr/>
      </dsp:nvSpPr>
      <dsp:spPr>
        <a:xfrm>
          <a:off x="0" y="142226"/>
          <a:ext cx="6812280"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Tabular Dataset: </a:t>
          </a:r>
        </a:p>
      </dsp:txBody>
      <dsp:txXfrm>
        <a:off x="30442" y="172668"/>
        <a:ext cx="6751396" cy="562726"/>
      </dsp:txXfrm>
    </dsp:sp>
    <dsp:sp modelId="{62FB16A8-C25C-4005-9D81-20F36E889AF9}">
      <dsp:nvSpPr>
        <dsp:cNvPr id="0" name=""/>
        <dsp:cNvSpPr/>
      </dsp:nvSpPr>
      <dsp:spPr>
        <a:xfrm>
          <a:off x="0" y="765837"/>
          <a:ext cx="6812280" cy="158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29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Health indicators like BMI, Blood Pressure, Physical Activity, and Smoking status.</a:t>
          </a:r>
        </a:p>
        <a:p>
          <a:pPr marL="228600" lvl="1" indent="-228600" algn="l" defTabSz="889000">
            <a:lnSpc>
              <a:spcPct val="90000"/>
            </a:lnSpc>
            <a:spcBef>
              <a:spcPct val="0"/>
            </a:spcBef>
            <a:spcAft>
              <a:spcPct val="20000"/>
            </a:spcAft>
            <a:buChar char="•"/>
          </a:pPr>
          <a:r>
            <a:rPr lang="en-US" sz="2000" kern="1200"/>
            <a:t>Target Classes: Non-diabetic (0), Pre-diabetic (1), Diabetic (2).</a:t>
          </a:r>
        </a:p>
        <a:p>
          <a:pPr marL="228600" lvl="1" indent="-228600" algn="l" defTabSz="889000">
            <a:lnSpc>
              <a:spcPct val="90000"/>
            </a:lnSpc>
            <a:spcBef>
              <a:spcPct val="0"/>
            </a:spcBef>
            <a:spcAft>
              <a:spcPct val="20000"/>
            </a:spcAft>
            <a:buChar char="•"/>
          </a:pPr>
          <a:r>
            <a:rPr lang="en-US" sz="2000" kern="1200"/>
            <a:t>Samples: 253,680 (with SMOTE for class balancing)</a:t>
          </a:r>
        </a:p>
      </dsp:txBody>
      <dsp:txXfrm>
        <a:off x="0" y="765837"/>
        <a:ext cx="6812280" cy="1587690"/>
      </dsp:txXfrm>
    </dsp:sp>
    <dsp:sp modelId="{1C97D318-1993-4A43-BFFD-298BEFB97DC1}">
      <dsp:nvSpPr>
        <dsp:cNvPr id="0" name=""/>
        <dsp:cNvSpPr/>
      </dsp:nvSpPr>
      <dsp:spPr>
        <a:xfrm>
          <a:off x="0" y="2353527"/>
          <a:ext cx="6812280" cy="623610"/>
        </a:xfrm>
        <a:prstGeom prst="roundRect">
          <a:avLst/>
        </a:prstGeom>
        <a:solidFill>
          <a:schemeClr val="accent2">
            <a:hueOff val="-1494966"/>
            <a:satOff val="-17869"/>
            <a:lumOff val="-1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Image Dataset:</a:t>
          </a:r>
        </a:p>
      </dsp:txBody>
      <dsp:txXfrm>
        <a:off x="30442" y="2383969"/>
        <a:ext cx="6751396" cy="562726"/>
      </dsp:txXfrm>
    </dsp:sp>
    <dsp:sp modelId="{31209BF7-138D-4954-816E-FFF283A9791B}">
      <dsp:nvSpPr>
        <dsp:cNvPr id="0" name=""/>
        <dsp:cNvSpPr/>
      </dsp:nvSpPr>
      <dsp:spPr>
        <a:xfrm>
          <a:off x="0" y="2977137"/>
          <a:ext cx="6812280" cy="2421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29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Retinal images for diabetic retinopathy classification.</a:t>
          </a:r>
        </a:p>
        <a:p>
          <a:pPr marL="457200" lvl="2" indent="-228600" algn="l" defTabSz="889000">
            <a:lnSpc>
              <a:spcPct val="90000"/>
            </a:lnSpc>
            <a:spcBef>
              <a:spcPct val="0"/>
            </a:spcBef>
            <a:spcAft>
              <a:spcPct val="20000"/>
            </a:spcAft>
            <a:buChar char="•"/>
          </a:pPr>
          <a:r>
            <a:rPr lang="en-US" sz="2000" kern="1200" dirty="0"/>
            <a:t>0: No DR</a:t>
          </a:r>
        </a:p>
        <a:p>
          <a:pPr marL="457200" lvl="2" indent="-228600" algn="l" defTabSz="889000">
            <a:lnSpc>
              <a:spcPct val="90000"/>
            </a:lnSpc>
            <a:spcBef>
              <a:spcPct val="0"/>
            </a:spcBef>
            <a:spcAft>
              <a:spcPct val="20000"/>
            </a:spcAft>
            <a:buChar char="•"/>
          </a:pPr>
          <a:r>
            <a:rPr lang="en-US" sz="2000" kern="1200" dirty="0"/>
            <a:t>1: Mild</a:t>
          </a:r>
        </a:p>
        <a:p>
          <a:pPr marL="457200" lvl="2" indent="-228600" algn="l" defTabSz="889000">
            <a:lnSpc>
              <a:spcPct val="90000"/>
            </a:lnSpc>
            <a:spcBef>
              <a:spcPct val="0"/>
            </a:spcBef>
            <a:spcAft>
              <a:spcPct val="20000"/>
            </a:spcAft>
            <a:buChar char="•"/>
          </a:pPr>
          <a:r>
            <a:rPr lang="en-US" sz="2000" kern="1200" dirty="0"/>
            <a:t>2: Moderate</a:t>
          </a:r>
        </a:p>
        <a:p>
          <a:pPr marL="457200" lvl="2" indent="-228600" algn="l" defTabSz="889000">
            <a:lnSpc>
              <a:spcPct val="90000"/>
            </a:lnSpc>
            <a:spcBef>
              <a:spcPct val="0"/>
            </a:spcBef>
            <a:spcAft>
              <a:spcPct val="20000"/>
            </a:spcAft>
            <a:buChar char="•"/>
          </a:pPr>
          <a:r>
            <a:rPr lang="en-US" sz="2000" kern="1200" dirty="0"/>
            <a:t>3: Severe</a:t>
          </a:r>
        </a:p>
        <a:p>
          <a:pPr marL="457200" lvl="2" indent="-228600" algn="l" defTabSz="889000">
            <a:lnSpc>
              <a:spcPct val="90000"/>
            </a:lnSpc>
            <a:spcBef>
              <a:spcPct val="0"/>
            </a:spcBef>
            <a:spcAft>
              <a:spcPct val="20000"/>
            </a:spcAft>
            <a:buChar char="•"/>
          </a:pPr>
          <a:r>
            <a:rPr lang="en-US" sz="2000" kern="1200" dirty="0"/>
            <a:t>4: Proliferative DR</a:t>
          </a:r>
        </a:p>
        <a:p>
          <a:pPr marL="228600" lvl="1" indent="-228600" algn="l" defTabSz="889000">
            <a:lnSpc>
              <a:spcPct val="90000"/>
            </a:lnSpc>
            <a:spcBef>
              <a:spcPct val="0"/>
            </a:spcBef>
            <a:spcAft>
              <a:spcPct val="20000"/>
            </a:spcAft>
            <a:buChar char="•"/>
          </a:pPr>
          <a:r>
            <a:rPr lang="en-US" sz="2000" kern="1200" dirty="0"/>
            <a:t>5% sample used for computational efficiency</a:t>
          </a:r>
        </a:p>
      </dsp:txBody>
      <dsp:txXfrm>
        <a:off x="0" y="2977137"/>
        <a:ext cx="6812280" cy="24218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DB3A9-E321-4CBF-B00D-7D43142EAEB8}"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6E0D7-C90F-4B46-964B-FE71CCDB64C7}" type="slidenum">
              <a:rPr lang="en-US" smtClean="0"/>
              <a:t>‹#›</a:t>
            </a:fld>
            <a:endParaRPr lang="en-US"/>
          </a:p>
        </p:txBody>
      </p:sp>
    </p:spTree>
    <p:extLst>
      <p:ext uri="{BB962C8B-B14F-4D97-AF65-F5344CB8AC3E}">
        <p14:creationId xmlns:p14="http://schemas.microsoft.com/office/powerpoint/2010/main" val="2927223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Today, we’re excited to present our project titled 'Diabetes and Retinopathy Classification: A Multi-Modal Approach.' Our goal was to use both tabular and image datasets to predict diabetes status and retinopathy severity, combining machine learning and deep learning approaches. My name is Musharraf, and my teammates are Ajay and Deepak.</a:t>
            </a:r>
          </a:p>
        </p:txBody>
      </p:sp>
      <p:sp>
        <p:nvSpPr>
          <p:cNvPr id="4" name="Slide Number Placeholder 3"/>
          <p:cNvSpPr>
            <a:spLocks noGrp="1"/>
          </p:cNvSpPr>
          <p:nvPr>
            <p:ph type="sldNum" sz="quarter" idx="5"/>
          </p:nvPr>
        </p:nvSpPr>
        <p:spPr/>
        <p:txBody>
          <a:bodyPr/>
          <a:lstStyle/>
          <a:p>
            <a:fld id="{5A86E0D7-C90F-4B46-964B-FE71CCDB64C7}" type="slidenum">
              <a:rPr lang="en-US" smtClean="0"/>
              <a:t>1</a:t>
            </a:fld>
            <a:endParaRPr lang="en-US"/>
          </a:p>
        </p:txBody>
      </p:sp>
    </p:spTree>
    <p:extLst>
      <p:ext uri="{BB962C8B-B14F-4D97-AF65-F5344CB8AC3E}">
        <p14:creationId xmlns:p14="http://schemas.microsoft.com/office/powerpoint/2010/main" val="1116331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project, we learned that BMI and High Blood Pressure are critical features for diabetes prediction, while retinal images provide clear distinctions for retinopathy severity. However, class imbalance was a significant challenge for both datasets, requiring techniques like SMOTE and weighted loss. Additionally, neural networks struggled with tabular data, confirming the effectiveness of simpler models for such datasets.</a:t>
            </a:r>
          </a:p>
        </p:txBody>
      </p:sp>
      <p:sp>
        <p:nvSpPr>
          <p:cNvPr id="4" name="Slide Number Placeholder 3"/>
          <p:cNvSpPr>
            <a:spLocks noGrp="1"/>
          </p:cNvSpPr>
          <p:nvPr>
            <p:ph type="sldNum" sz="quarter" idx="5"/>
          </p:nvPr>
        </p:nvSpPr>
        <p:spPr/>
        <p:txBody>
          <a:bodyPr/>
          <a:lstStyle/>
          <a:p>
            <a:fld id="{5A86E0D7-C90F-4B46-964B-FE71CCDB64C7}" type="slidenum">
              <a:rPr lang="en-US" smtClean="0"/>
              <a:t>10</a:t>
            </a:fld>
            <a:endParaRPr lang="en-US"/>
          </a:p>
        </p:txBody>
      </p:sp>
    </p:spTree>
    <p:extLst>
      <p:ext uri="{BB962C8B-B14F-4D97-AF65-F5344CB8AC3E}">
        <p14:creationId xmlns:p14="http://schemas.microsoft.com/office/powerpoint/2010/main" val="493843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we achieved 91% accuracy with Random Forest for the tabular data and 82% accuracy with ResNet50 for the image data. In the future, we plan to combine predictions from both datasets into a single hybrid model, test advanced architectures like </a:t>
            </a:r>
            <a:r>
              <a:rPr lang="en-US" dirty="0" err="1"/>
              <a:t>XGBoost</a:t>
            </a:r>
            <a:r>
              <a:rPr lang="en-US" dirty="0"/>
              <a:t> or </a:t>
            </a:r>
            <a:r>
              <a:rPr lang="en-US" dirty="0" err="1"/>
              <a:t>TabNet</a:t>
            </a:r>
            <a:r>
              <a:rPr lang="en-US" dirty="0"/>
              <a:t> for tabular data, and explore real-world applications in healthcare. This project has provided valuable insights and a strong foundation for further research.</a:t>
            </a:r>
          </a:p>
        </p:txBody>
      </p:sp>
      <p:sp>
        <p:nvSpPr>
          <p:cNvPr id="4" name="Slide Number Placeholder 3"/>
          <p:cNvSpPr>
            <a:spLocks noGrp="1"/>
          </p:cNvSpPr>
          <p:nvPr>
            <p:ph type="sldNum" sz="quarter" idx="5"/>
          </p:nvPr>
        </p:nvSpPr>
        <p:spPr/>
        <p:txBody>
          <a:bodyPr/>
          <a:lstStyle/>
          <a:p>
            <a:fld id="{5A86E0D7-C90F-4B46-964B-FE71CCDB64C7}" type="slidenum">
              <a:rPr lang="en-US" smtClean="0"/>
              <a:t>11</a:t>
            </a:fld>
            <a:endParaRPr lang="en-US"/>
          </a:p>
        </p:txBody>
      </p:sp>
    </p:spTree>
    <p:extLst>
      <p:ext uri="{BB962C8B-B14F-4D97-AF65-F5344CB8AC3E}">
        <p14:creationId xmlns:p14="http://schemas.microsoft.com/office/powerpoint/2010/main" val="3270355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We’re happy to take any questions you might have.</a:t>
            </a:r>
          </a:p>
        </p:txBody>
      </p:sp>
      <p:sp>
        <p:nvSpPr>
          <p:cNvPr id="4" name="Slide Number Placeholder 3"/>
          <p:cNvSpPr>
            <a:spLocks noGrp="1"/>
          </p:cNvSpPr>
          <p:nvPr>
            <p:ph type="sldNum" sz="quarter" idx="5"/>
          </p:nvPr>
        </p:nvSpPr>
        <p:spPr/>
        <p:txBody>
          <a:bodyPr/>
          <a:lstStyle/>
          <a:p>
            <a:fld id="{5A86E0D7-C90F-4B46-964B-FE71CCDB64C7}" type="slidenum">
              <a:rPr lang="en-US" smtClean="0"/>
              <a:t>12</a:t>
            </a:fld>
            <a:endParaRPr lang="en-US"/>
          </a:p>
        </p:txBody>
      </p:sp>
    </p:spTree>
    <p:extLst>
      <p:ext uri="{BB962C8B-B14F-4D97-AF65-F5344CB8AC3E}">
        <p14:creationId xmlns:p14="http://schemas.microsoft.com/office/powerpoint/2010/main" val="75807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Diabetes is a significant global health challenge, affecting millions worldwide. Early diagnosis is crucial to prevent severe complications, including diabetic retinopathy, which can lead to blindness. In this project, we aimed to develop predictive models to classify individuals as Non-diabetic, Pre-diabetic, or Diabetic based on health indicators and predict retinopathy severity using retinal images. This approach not only supports early diagnosis but also highlights critical health and visual factors associated with diabetes.</a:t>
            </a:r>
          </a:p>
        </p:txBody>
      </p:sp>
      <p:sp>
        <p:nvSpPr>
          <p:cNvPr id="4" name="Slide Number Placeholder 3"/>
          <p:cNvSpPr>
            <a:spLocks noGrp="1"/>
          </p:cNvSpPr>
          <p:nvPr>
            <p:ph type="sldNum" sz="quarter" idx="5"/>
          </p:nvPr>
        </p:nvSpPr>
        <p:spPr/>
        <p:txBody>
          <a:bodyPr/>
          <a:lstStyle/>
          <a:p>
            <a:fld id="{5A86E0D7-C90F-4B46-964B-FE71CCDB64C7}" type="slidenum">
              <a:rPr lang="en-US" smtClean="0"/>
              <a:t>2</a:t>
            </a:fld>
            <a:endParaRPr lang="en-US"/>
          </a:p>
        </p:txBody>
      </p:sp>
    </p:spTree>
    <p:extLst>
      <p:ext uri="{BB962C8B-B14F-4D97-AF65-F5344CB8AC3E}">
        <p14:creationId xmlns:p14="http://schemas.microsoft.com/office/powerpoint/2010/main" val="170265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leveraged two datasets. The first was a tabular dataset containing health indicators such as BMI, Blood Pressure, and Physical Activity, with the target classes being Non-diabetic, Pre-diabetic, and Diabetic. The second was an image dataset of retinal images labeled by retinopathy severity, ranging from No DR to Proliferative DR. Together, these datasets allowed us to explore diabetes and its complications holistically.</a:t>
            </a:r>
          </a:p>
        </p:txBody>
      </p:sp>
      <p:sp>
        <p:nvSpPr>
          <p:cNvPr id="4" name="Slide Number Placeholder 3"/>
          <p:cNvSpPr>
            <a:spLocks noGrp="1"/>
          </p:cNvSpPr>
          <p:nvPr>
            <p:ph type="sldNum" sz="quarter" idx="5"/>
          </p:nvPr>
        </p:nvSpPr>
        <p:spPr/>
        <p:txBody>
          <a:bodyPr/>
          <a:lstStyle/>
          <a:p>
            <a:fld id="{5A86E0D7-C90F-4B46-964B-FE71CCDB64C7}" type="slidenum">
              <a:rPr lang="en-US" smtClean="0"/>
              <a:t>3</a:t>
            </a:fld>
            <a:endParaRPr lang="en-US"/>
          </a:p>
        </p:txBody>
      </p:sp>
    </p:spTree>
    <p:extLst>
      <p:ext uri="{BB962C8B-B14F-4D97-AF65-F5344CB8AC3E}">
        <p14:creationId xmlns:p14="http://schemas.microsoft.com/office/powerpoint/2010/main" val="969446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tabular dataset, we noticed a significant class imbalance, with most samples belonging to the Non-diabetic class. A correlation heatmap revealed strong relationships between features like BMI and High Blood Pressure. For example, individuals with higher BMI and Blood Pressure were more likely to be diabetic. These insights guided our feature selection and model development.</a:t>
            </a:r>
          </a:p>
        </p:txBody>
      </p:sp>
      <p:sp>
        <p:nvSpPr>
          <p:cNvPr id="4" name="Slide Number Placeholder 3"/>
          <p:cNvSpPr>
            <a:spLocks noGrp="1"/>
          </p:cNvSpPr>
          <p:nvPr>
            <p:ph type="sldNum" sz="quarter" idx="5"/>
          </p:nvPr>
        </p:nvSpPr>
        <p:spPr/>
        <p:txBody>
          <a:bodyPr/>
          <a:lstStyle/>
          <a:p>
            <a:fld id="{5A86E0D7-C90F-4B46-964B-FE71CCDB64C7}" type="slidenum">
              <a:rPr lang="en-US" smtClean="0"/>
              <a:t>4</a:t>
            </a:fld>
            <a:endParaRPr lang="en-US"/>
          </a:p>
        </p:txBody>
      </p:sp>
    </p:spTree>
    <p:extLst>
      <p:ext uri="{BB962C8B-B14F-4D97-AF65-F5344CB8AC3E}">
        <p14:creationId xmlns:p14="http://schemas.microsoft.com/office/powerpoint/2010/main" val="151454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54661-6ACB-9CE8-9E31-24933DF171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91598C-E8C3-75C3-C6E3-266735BC8F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E41C42-671B-41CC-C01A-FE6BD603CE2C}"/>
              </a:ext>
            </a:extLst>
          </p:cNvPr>
          <p:cNvSpPr>
            <a:spLocks noGrp="1"/>
          </p:cNvSpPr>
          <p:nvPr>
            <p:ph type="body" idx="1"/>
          </p:nvPr>
        </p:nvSpPr>
        <p:spPr/>
        <p:txBody>
          <a:bodyPr/>
          <a:lstStyle/>
          <a:p>
            <a:r>
              <a:rPr lang="en-US" dirty="0"/>
              <a:t>The image dataset provided retinal images labeled by severity. Representative images for each class showed a clear progression from healthy retinas to severe retinopathy. However, like the tabular dataset, this dataset was imbalanced, with most samples belonging to the No DR class. We addressed this imbalance during preprocessing.</a:t>
            </a:r>
          </a:p>
        </p:txBody>
      </p:sp>
      <p:sp>
        <p:nvSpPr>
          <p:cNvPr id="4" name="Slide Number Placeholder 3">
            <a:extLst>
              <a:ext uri="{FF2B5EF4-FFF2-40B4-BE49-F238E27FC236}">
                <a16:creationId xmlns:a16="http://schemas.microsoft.com/office/drawing/2014/main" id="{92C65F37-542D-49E8-7E75-5ACB7DAF359D}"/>
              </a:ext>
            </a:extLst>
          </p:cNvPr>
          <p:cNvSpPr>
            <a:spLocks noGrp="1"/>
          </p:cNvSpPr>
          <p:nvPr>
            <p:ph type="sldNum" sz="quarter" idx="5"/>
          </p:nvPr>
        </p:nvSpPr>
        <p:spPr/>
        <p:txBody>
          <a:bodyPr/>
          <a:lstStyle/>
          <a:p>
            <a:fld id="{5A86E0D7-C90F-4B46-964B-FE71CCDB64C7}" type="slidenum">
              <a:rPr lang="en-US" smtClean="0"/>
              <a:t>5</a:t>
            </a:fld>
            <a:endParaRPr lang="en-US"/>
          </a:p>
        </p:txBody>
      </p:sp>
    </p:spTree>
    <p:extLst>
      <p:ext uri="{BB962C8B-B14F-4D97-AF65-F5344CB8AC3E}">
        <p14:creationId xmlns:p14="http://schemas.microsoft.com/office/powerpoint/2010/main" val="4083139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preparation was a critical step. For the tabular data, we applied standard scaling to numerical features and used SMOTE to address class imbalance. For the image data, we resized the images to 224x224, applied normalization, and created a custom </a:t>
            </a:r>
            <a:r>
              <a:rPr lang="en-US" dirty="0" err="1"/>
              <a:t>PyTorch</a:t>
            </a:r>
            <a:r>
              <a:rPr lang="en-US" dirty="0"/>
              <a:t> dataset for efficient loading. Both datasets were split into training and testing sets using an 80-20 split.</a:t>
            </a:r>
          </a:p>
        </p:txBody>
      </p:sp>
      <p:sp>
        <p:nvSpPr>
          <p:cNvPr id="4" name="Slide Number Placeholder 3"/>
          <p:cNvSpPr>
            <a:spLocks noGrp="1"/>
          </p:cNvSpPr>
          <p:nvPr>
            <p:ph type="sldNum" sz="quarter" idx="5"/>
          </p:nvPr>
        </p:nvSpPr>
        <p:spPr/>
        <p:txBody>
          <a:bodyPr/>
          <a:lstStyle/>
          <a:p>
            <a:fld id="{5A86E0D7-C90F-4B46-964B-FE71CCDB64C7}" type="slidenum">
              <a:rPr lang="en-US" smtClean="0"/>
              <a:t>6</a:t>
            </a:fld>
            <a:endParaRPr lang="en-US"/>
          </a:p>
        </p:txBody>
      </p:sp>
    </p:spTree>
    <p:extLst>
      <p:ext uri="{BB962C8B-B14F-4D97-AF65-F5344CB8AC3E}">
        <p14:creationId xmlns:p14="http://schemas.microsoft.com/office/powerpoint/2010/main" val="271138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tabular data, we tested several machine learning models, including Logistic Regression, Decision Tree, Random Forest, Gradient Boosting, and a Neural Network. Random Forest emerged as the top performer. For the image data, we used a ResNet50 pretrained on ImageNet. We replaced its fully connected layer to predict 5 classes and leveraged transfer learning to achieve better performance on our smaller dataset.</a:t>
            </a:r>
          </a:p>
        </p:txBody>
      </p:sp>
      <p:sp>
        <p:nvSpPr>
          <p:cNvPr id="4" name="Slide Number Placeholder 3"/>
          <p:cNvSpPr>
            <a:spLocks noGrp="1"/>
          </p:cNvSpPr>
          <p:nvPr>
            <p:ph type="sldNum" sz="quarter" idx="5"/>
          </p:nvPr>
        </p:nvSpPr>
        <p:spPr/>
        <p:txBody>
          <a:bodyPr/>
          <a:lstStyle/>
          <a:p>
            <a:fld id="{5A86E0D7-C90F-4B46-964B-FE71CCDB64C7}" type="slidenum">
              <a:rPr lang="en-US" smtClean="0"/>
              <a:t>7</a:t>
            </a:fld>
            <a:endParaRPr lang="en-US"/>
          </a:p>
        </p:txBody>
      </p:sp>
    </p:spTree>
    <p:extLst>
      <p:ext uri="{BB962C8B-B14F-4D97-AF65-F5344CB8AC3E}">
        <p14:creationId xmlns:p14="http://schemas.microsoft.com/office/powerpoint/2010/main" val="2132811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for the tabular models. Random Forest achieved the highest accuracy of 91%, followed by Decision Tree with 85%. Gradient Boosting and Neural Networks struggled due to the structured nature of the data, achieving 72% and 67% accuracy, respectively. These results highlight the strength of ensemble methods like Random Forest in capturing complex relationships in tabular data.</a:t>
            </a:r>
          </a:p>
        </p:txBody>
      </p:sp>
      <p:sp>
        <p:nvSpPr>
          <p:cNvPr id="4" name="Slide Number Placeholder 3"/>
          <p:cNvSpPr>
            <a:spLocks noGrp="1"/>
          </p:cNvSpPr>
          <p:nvPr>
            <p:ph type="sldNum" sz="quarter" idx="5"/>
          </p:nvPr>
        </p:nvSpPr>
        <p:spPr/>
        <p:txBody>
          <a:bodyPr/>
          <a:lstStyle/>
          <a:p>
            <a:fld id="{5A86E0D7-C90F-4B46-964B-FE71CCDB64C7}" type="slidenum">
              <a:rPr lang="en-US" smtClean="0"/>
              <a:t>8</a:t>
            </a:fld>
            <a:endParaRPr lang="en-US"/>
          </a:p>
        </p:txBody>
      </p:sp>
    </p:spTree>
    <p:extLst>
      <p:ext uri="{BB962C8B-B14F-4D97-AF65-F5344CB8AC3E}">
        <p14:creationId xmlns:p14="http://schemas.microsoft.com/office/powerpoint/2010/main" val="124939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image data, ResNet50 achieved an accuracy of 82% on the validation set. The ROC curve for this model showed high AUC scores, especially for Class 0 (No DR), indicating strong performance. However, the model struggled with underrepresented classes like Severe and Proliferative DR, which we attribute to the dataset's imbalance.</a:t>
            </a:r>
          </a:p>
        </p:txBody>
      </p:sp>
      <p:sp>
        <p:nvSpPr>
          <p:cNvPr id="4" name="Slide Number Placeholder 3"/>
          <p:cNvSpPr>
            <a:spLocks noGrp="1"/>
          </p:cNvSpPr>
          <p:nvPr>
            <p:ph type="sldNum" sz="quarter" idx="5"/>
          </p:nvPr>
        </p:nvSpPr>
        <p:spPr/>
        <p:txBody>
          <a:bodyPr/>
          <a:lstStyle/>
          <a:p>
            <a:fld id="{5A86E0D7-C90F-4B46-964B-FE71CCDB64C7}" type="slidenum">
              <a:rPr lang="en-US" smtClean="0"/>
              <a:t>9</a:t>
            </a:fld>
            <a:endParaRPr lang="en-US"/>
          </a:p>
        </p:txBody>
      </p:sp>
    </p:spTree>
    <p:extLst>
      <p:ext uri="{BB962C8B-B14F-4D97-AF65-F5344CB8AC3E}">
        <p14:creationId xmlns:p14="http://schemas.microsoft.com/office/powerpoint/2010/main" val="26319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12/5/2024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644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12/5/2024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520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12/5/2024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140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12/5/2024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69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12/5/2024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936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12/5/2024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642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12/5/2024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421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12/5/2024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74139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12/5/2024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323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12/5/2024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5152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12/5/2024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3936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12/5/2024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15128756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56F44-53FA-2447-9365-7F9B44BAA8C7}"/>
              </a:ext>
            </a:extLst>
          </p:cNvPr>
          <p:cNvSpPr>
            <a:spLocks noGrp="1"/>
          </p:cNvSpPr>
          <p:nvPr>
            <p:ph type="ctrTitle"/>
          </p:nvPr>
        </p:nvSpPr>
        <p:spPr>
          <a:xfrm>
            <a:off x="477981" y="1122363"/>
            <a:ext cx="4023360" cy="3204134"/>
          </a:xfrm>
        </p:spPr>
        <p:txBody>
          <a:bodyPr anchor="b">
            <a:normAutofit/>
          </a:bodyPr>
          <a:lstStyle/>
          <a:p>
            <a:r>
              <a:rPr lang="en-US" sz="4400"/>
              <a:t>Diabetes and Retinopathy Classification: A Multi-Modal Approach</a:t>
            </a:r>
          </a:p>
        </p:txBody>
      </p:sp>
      <p:sp>
        <p:nvSpPr>
          <p:cNvPr id="3" name="Subtitle 2">
            <a:extLst>
              <a:ext uri="{FF2B5EF4-FFF2-40B4-BE49-F238E27FC236}">
                <a16:creationId xmlns:a16="http://schemas.microsoft.com/office/drawing/2014/main" id="{9AA46EE7-7473-9DCA-412D-7C538DFDA008}"/>
              </a:ext>
            </a:extLst>
          </p:cNvPr>
          <p:cNvSpPr>
            <a:spLocks noGrp="1"/>
          </p:cNvSpPr>
          <p:nvPr>
            <p:ph type="subTitle" idx="1"/>
          </p:nvPr>
        </p:nvSpPr>
        <p:spPr>
          <a:xfrm>
            <a:off x="477980" y="4872922"/>
            <a:ext cx="4023359" cy="1208141"/>
          </a:xfrm>
        </p:spPr>
        <p:txBody>
          <a:bodyPr>
            <a:normAutofit/>
          </a:bodyPr>
          <a:lstStyle/>
          <a:p>
            <a:pPr>
              <a:lnSpc>
                <a:spcPct val="100000"/>
              </a:lnSpc>
            </a:pPr>
            <a:r>
              <a:rPr lang="en-US" sz="1600"/>
              <a:t>Predicting Diabetes and Retinopathy with Tabular and Image Data</a:t>
            </a:r>
          </a:p>
          <a:p>
            <a:pPr>
              <a:lnSpc>
                <a:spcPct val="100000"/>
              </a:lnSpc>
            </a:pPr>
            <a:r>
              <a:rPr lang="en-US" sz="1600"/>
              <a:t>Team Members: Ajay, Deepak, Musharraf</a:t>
            </a:r>
          </a:p>
        </p:txBody>
      </p:sp>
      <p:sp>
        <p:nvSpPr>
          <p:cNvPr id="24"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7E2EA7F-8719-3AF0-015D-45088776D2B5}"/>
              </a:ext>
            </a:extLst>
          </p:cNvPr>
          <p:cNvPicPr>
            <a:picLocks noChangeAspect="1"/>
          </p:cNvPicPr>
          <p:nvPr/>
        </p:nvPicPr>
        <p:blipFill>
          <a:blip r:embed="rId3"/>
          <a:srcRect r="22044" b="-1"/>
          <a:stretch/>
        </p:blipFill>
        <p:spPr>
          <a:xfrm>
            <a:off x="4868487" y="10"/>
            <a:ext cx="7323513" cy="6857990"/>
          </a:xfrm>
          <a:prstGeom prst="rect">
            <a:avLst/>
          </a:prstGeom>
        </p:spPr>
      </p:pic>
    </p:spTree>
    <p:extLst>
      <p:ext uri="{BB962C8B-B14F-4D97-AF65-F5344CB8AC3E}">
        <p14:creationId xmlns:p14="http://schemas.microsoft.com/office/powerpoint/2010/main" val="329393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n of a human brain in a neurology clinic">
            <a:extLst>
              <a:ext uri="{FF2B5EF4-FFF2-40B4-BE49-F238E27FC236}">
                <a16:creationId xmlns:a16="http://schemas.microsoft.com/office/drawing/2014/main" id="{1436B855-C0F7-E4CC-BDED-EE6D435CC4E9}"/>
              </a:ext>
            </a:extLst>
          </p:cNvPr>
          <p:cNvPicPr>
            <a:picLocks noChangeAspect="1"/>
          </p:cNvPicPr>
          <p:nvPr/>
        </p:nvPicPr>
        <p:blipFill>
          <a:blip r:embed="rId3"/>
          <a:srcRect l="5200"/>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6C4CD3-D107-BC8B-EEFF-078C79A69C2B}"/>
              </a:ext>
            </a:extLst>
          </p:cNvPr>
          <p:cNvSpPr>
            <a:spLocks noGrp="1"/>
          </p:cNvSpPr>
          <p:nvPr>
            <p:ph type="title"/>
          </p:nvPr>
        </p:nvSpPr>
        <p:spPr>
          <a:xfrm>
            <a:off x="371094" y="1161288"/>
            <a:ext cx="3438144" cy="1124712"/>
          </a:xfrm>
        </p:spPr>
        <p:txBody>
          <a:bodyPr anchor="b">
            <a:normAutofit/>
          </a:bodyPr>
          <a:lstStyle/>
          <a:p>
            <a:r>
              <a:rPr lang="en-US" sz="2800"/>
              <a:t>What Did We Learn?</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DA9951D-7D5E-45C1-6D72-8AF16298D872}"/>
              </a:ext>
            </a:extLst>
          </p:cNvPr>
          <p:cNvSpPr>
            <a:spLocks noGrp="1"/>
          </p:cNvSpPr>
          <p:nvPr>
            <p:ph idx="1"/>
          </p:nvPr>
        </p:nvSpPr>
        <p:spPr>
          <a:xfrm>
            <a:off x="371094" y="2718054"/>
            <a:ext cx="3438906" cy="3207258"/>
          </a:xfrm>
        </p:spPr>
        <p:txBody>
          <a:bodyPr anchor="t">
            <a:normAutofit/>
          </a:bodyPr>
          <a:lstStyle/>
          <a:p>
            <a:pPr>
              <a:lnSpc>
                <a:spcPct val="100000"/>
              </a:lnSpc>
            </a:pPr>
            <a:r>
              <a:rPr lang="en-US" sz="1400"/>
              <a:t>Insights:</a:t>
            </a:r>
          </a:p>
          <a:p>
            <a:pPr lvl="1">
              <a:lnSpc>
                <a:spcPct val="100000"/>
              </a:lnSpc>
            </a:pPr>
            <a:r>
              <a:rPr lang="en-US" sz="1400"/>
              <a:t>Tabular: BMI and HighBP are critical predictors for diabetes.</a:t>
            </a:r>
          </a:p>
          <a:p>
            <a:pPr lvl="1">
              <a:lnSpc>
                <a:spcPct val="100000"/>
              </a:lnSpc>
            </a:pPr>
            <a:r>
              <a:rPr lang="en-US" sz="1400"/>
              <a:t>Image: Retinopathy severity is visually distinguishable with high accuracy for Class 0.</a:t>
            </a:r>
          </a:p>
          <a:p>
            <a:pPr>
              <a:lnSpc>
                <a:spcPct val="100000"/>
              </a:lnSpc>
            </a:pPr>
            <a:r>
              <a:rPr lang="en-US" sz="1400"/>
              <a:t>Challenges:</a:t>
            </a:r>
          </a:p>
          <a:p>
            <a:pPr lvl="1">
              <a:lnSpc>
                <a:spcPct val="100000"/>
              </a:lnSpc>
            </a:pPr>
            <a:r>
              <a:rPr lang="en-US" sz="1400"/>
              <a:t>Class imbalance required SMOTE and weighted loss.</a:t>
            </a:r>
          </a:p>
          <a:p>
            <a:pPr lvl="1">
              <a:lnSpc>
                <a:spcPct val="100000"/>
              </a:lnSpc>
            </a:pPr>
            <a:r>
              <a:rPr lang="en-US" sz="1400"/>
              <a:t>Neural networks struggled with tabular data due to the data's structured nature.</a:t>
            </a:r>
          </a:p>
        </p:txBody>
      </p:sp>
    </p:spTree>
    <p:extLst>
      <p:ext uri="{BB962C8B-B14F-4D97-AF65-F5344CB8AC3E}">
        <p14:creationId xmlns:p14="http://schemas.microsoft.com/office/powerpoint/2010/main" val="3082194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E726E7-F2D8-1E62-1D71-724BA42A3E98}"/>
              </a:ext>
            </a:extLst>
          </p:cNvPr>
          <p:cNvPicPr>
            <a:picLocks noChangeAspect="1"/>
          </p:cNvPicPr>
          <p:nvPr/>
        </p:nvPicPr>
        <p:blipFill>
          <a:blip r:embed="rId3"/>
          <a:srcRect r="28900"/>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ED3003-6E2B-BBA0-0077-8C511209CFD5}"/>
              </a:ext>
            </a:extLst>
          </p:cNvPr>
          <p:cNvSpPr>
            <a:spLocks noGrp="1"/>
          </p:cNvSpPr>
          <p:nvPr>
            <p:ph type="title"/>
          </p:nvPr>
        </p:nvSpPr>
        <p:spPr>
          <a:xfrm>
            <a:off x="371094" y="1161288"/>
            <a:ext cx="3438144" cy="1124712"/>
          </a:xfrm>
        </p:spPr>
        <p:txBody>
          <a:bodyPr anchor="b">
            <a:normAutofit/>
          </a:bodyPr>
          <a:lstStyle/>
          <a:p>
            <a:r>
              <a:rPr lang="en-US" sz="2800"/>
              <a:t>Looking Ahead</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658CE35-D090-1EEC-2532-CD791DD581D3}"/>
              </a:ext>
            </a:extLst>
          </p:cNvPr>
          <p:cNvSpPr>
            <a:spLocks noGrp="1"/>
          </p:cNvSpPr>
          <p:nvPr>
            <p:ph idx="1"/>
          </p:nvPr>
        </p:nvSpPr>
        <p:spPr>
          <a:xfrm>
            <a:off x="371094" y="2718054"/>
            <a:ext cx="3438906" cy="3207258"/>
          </a:xfrm>
        </p:spPr>
        <p:txBody>
          <a:bodyPr anchor="t">
            <a:normAutofit/>
          </a:bodyPr>
          <a:lstStyle/>
          <a:p>
            <a:pPr>
              <a:lnSpc>
                <a:spcPct val="100000"/>
              </a:lnSpc>
            </a:pPr>
            <a:r>
              <a:rPr lang="en-US" sz="1200"/>
              <a:t>Achievements:</a:t>
            </a:r>
          </a:p>
          <a:p>
            <a:pPr lvl="1">
              <a:lnSpc>
                <a:spcPct val="100000"/>
              </a:lnSpc>
            </a:pPr>
            <a:r>
              <a:rPr lang="en-US" sz="1200"/>
              <a:t>91% accuracy with Random Forest for tabular data.</a:t>
            </a:r>
          </a:p>
          <a:p>
            <a:pPr lvl="1">
              <a:lnSpc>
                <a:spcPct val="100000"/>
              </a:lnSpc>
            </a:pPr>
            <a:r>
              <a:rPr lang="en-US" sz="1200"/>
              <a:t>82% accuracy with ResNet50 for image data.</a:t>
            </a:r>
          </a:p>
          <a:p>
            <a:pPr>
              <a:lnSpc>
                <a:spcPct val="100000"/>
              </a:lnSpc>
            </a:pPr>
            <a:r>
              <a:rPr lang="en-US" sz="1200"/>
              <a:t>Future Work:</a:t>
            </a:r>
          </a:p>
          <a:p>
            <a:pPr lvl="1">
              <a:lnSpc>
                <a:spcPct val="100000"/>
              </a:lnSpc>
            </a:pPr>
            <a:r>
              <a:rPr lang="en-US" sz="1200"/>
              <a:t>Combine predictions from both datasets into a single hybrid model.</a:t>
            </a:r>
          </a:p>
          <a:p>
            <a:pPr lvl="1">
              <a:lnSpc>
                <a:spcPct val="100000"/>
              </a:lnSpc>
            </a:pPr>
            <a:r>
              <a:rPr lang="en-US" sz="1200"/>
              <a:t>Test advanced architectures like XGBoost or TabNet for tabular data.</a:t>
            </a:r>
          </a:p>
          <a:p>
            <a:pPr lvl="1">
              <a:lnSpc>
                <a:spcPct val="100000"/>
              </a:lnSpc>
            </a:pPr>
            <a:r>
              <a:rPr lang="en-US" sz="1200"/>
              <a:t>Explore real-world applications in healthcare.</a:t>
            </a:r>
          </a:p>
        </p:txBody>
      </p:sp>
    </p:spTree>
    <p:extLst>
      <p:ext uri="{BB962C8B-B14F-4D97-AF65-F5344CB8AC3E}">
        <p14:creationId xmlns:p14="http://schemas.microsoft.com/office/powerpoint/2010/main" val="217256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29E40C-7280-B8A8-0406-FB4AD4A7FC2D}"/>
              </a:ext>
            </a:extLst>
          </p:cNvPr>
          <p:cNvSpPr>
            <a:spLocks noGrp="1"/>
          </p:cNvSpPr>
          <p:nvPr>
            <p:ph type="ctrTitle"/>
          </p:nvPr>
        </p:nvSpPr>
        <p:spPr>
          <a:xfrm>
            <a:off x="477981" y="1122363"/>
            <a:ext cx="4023360" cy="3204134"/>
          </a:xfrm>
        </p:spPr>
        <p:txBody>
          <a:bodyPr anchor="b">
            <a:normAutofit/>
          </a:bodyPr>
          <a:lstStyle/>
          <a:p>
            <a:r>
              <a:rPr lang="en-US" sz="4800"/>
              <a:t>Thank you</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Handshake">
            <a:extLst>
              <a:ext uri="{FF2B5EF4-FFF2-40B4-BE49-F238E27FC236}">
                <a16:creationId xmlns:a16="http://schemas.microsoft.com/office/drawing/2014/main" id="{CB301D91-970C-2D7B-942A-600B8BF00F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39279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DDA3A-8366-75F4-F66E-2D622A94CA42}"/>
              </a:ext>
            </a:extLst>
          </p:cNvPr>
          <p:cNvSpPr>
            <a:spLocks noGrp="1"/>
          </p:cNvSpPr>
          <p:nvPr>
            <p:ph type="title"/>
          </p:nvPr>
        </p:nvSpPr>
        <p:spPr>
          <a:xfrm>
            <a:off x="612648" y="1078992"/>
            <a:ext cx="6268770" cy="1536192"/>
          </a:xfrm>
        </p:spPr>
        <p:txBody>
          <a:bodyPr anchor="b">
            <a:normAutofit/>
          </a:bodyPr>
          <a:lstStyle/>
          <a:p>
            <a:r>
              <a:rPr lang="en-US" sz="5200"/>
              <a:t>Why This Project Matters</a:t>
            </a:r>
          </a:p>
        </p:txBody>
      </p:sp>
      <p:sp>
        <p:nvSpPr>
          <p:cNvPr id="20" name="Rectangle 19">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9889864-E75D-8743-A513-39D4F73AA810}"/>
              </a:ext>
            </a:extLst>
          </p:cNvPr>
          <p:cNvSpPr>
            <a:spLocks noGrp="1"/>
          </p:cNvSpPr>
          <p:nvPr>
            <p:ph idx="1"/>
          </p:nvPr>
        </p:nvSpPr>
        <p:spPr>
          <a:xfrm>
            <a:off x="615458" y="3355848"/>
            <a:ext cx="6268770" cy="2825496"/>
          </a:xfrm>
        </p:spPr>
        <p:txBody>
          <a:bodyPr>
            <a:normAutofit/>
          </a:bodyPr>
          <a:lstStyle/>
          <a:p>
            <a:pPr>
              <a:lnSpc>
                <a:spcPct val="100000"/>
              </a:lnSpc>
            </a:pPr>
            <a:r>
              <a:rPr lang="en-US" sz="1500"/>
              <a:t>Diabetes is a growing global health challenge, requiring timely diagnosis to prevent complications like diabetic retinopathy (DR).</a:t>
            </a:r>
          </a:p>
          <a:p>
            <a:pPr>
              <a:lnSpc>
                <a:spcPct val="100000"/>
              </a:lnSpc>
            </a:pPr>
            <a:r>
              <a:rPr lang="en-US" sz="1500"/>
              <a:t>Objective: Build predictive models to classify individuals as Non-diabetic, Pre-diabetic, or Diabetic based on health indicators.</a:t>
            </a:r>
          </a:p>
          <a:p>
            <a:pPr>
              <a:lnSpc>
                <a:spcPct val="100000"/>
              </a:lnSpc>
            </a:pPr>
            <a:r>
              <a:rPr lang="en-US" sz="1500"/>
              <a:t>Importance:</a:t>
            </a:r>
          </a:p>
          <a:p>
            <a:pPr lvl="1">
              <a:lnSpc>
                <a:spcPct val="100000"/>
              </a:lnSpc>
            </a:pPr>
            <a:r>
              <a:rPr lang="en-US" sz="1500"/>
              <a:t>Supports early diagnosis and treatment.</a:t>
            </a:r>
          </a:p>
          <a:p>
            <a:pPr lvl="1">
              <a:lnSpc>
                <a:spcPct val="100000"/>
              </a:lnSpc>
            </a:pPr>
            <a:r>
              <a:rPr lang="en-US" sz="1500"/>
              <a:t>Highlights key health and visual factors associated with diabetes.</a:t>
            </a:r>
          </a:p>
        </p:txBody>
      </p:sp>
      <p:pic>
        <p:nvPicPr>
          <p:cNvPr id="5" name="Picture 4" descr="Capsules and pills inside a glass bowl">
            <a:extLst>
              <a:ext uri="{FF2B5EF4-FFF2-40B4-BE49-F238E27FC236}">
                <a16:creationId xmlns:a16="http://schemas.microsoft.com/office/drawing/2014/main" id="{A4230792-55B2-78FF-3607-55589259FD83}"/>
              </a:ext>
            </a:extLst>
          </p:cNvPr>
          <p:cNvPicPr>
            <a:picLocks noChangeAspect="1"/>
          </p:cNvPicPr>
          <p:nvPr/>
        </p:nvPicPr>
        <p:blipFill>
          <a:blip r:embed="rId3"/>
          <a:srcRect r="50700"/>
          <a:stretch/>
        </p:blipFill>
        <p:spPr>
          <a:xfrm>
            <a:off x="7684006" y="10"/>
            <a:ext cx="4507993" cy="6857990"/>
          </a:xfrm>
          <a:prstGeom prst="rect">
            <a:avLst/>
          </a:prstGeom>
        </p:spPr>
      </p:pic>
    </p:spTree>
    <p:extLst>
      <p:ext uri="{BB962C8B-B14F-4D97-AF65-F5344CB8AC3E}">
        <p14:creationId xmlns:p14="http://schemas.microsoft.com/office/powerpoint/2010/main" val="50019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8EABB-59C3-4BF9-4954-36E63857E4E1}"/>
              </a:ext>
            </a:extLst>
          </p:cNvPr>
          <p:cNvSpPr>
            <a:spLocks noGrp="1"/>
          </p:cNvSpPr>
          <p:nvPr>
            <p:ph type="title"/>
          </p:nvPr>
        </p:nvSpPr>
        <p:spPr>
          <a:xfrm>
            <a:off x="659234" y="957447"/>
            <a:ext cx="3383280" cy="4943105"/>
          </a:xfrm>
        </p:spPr>
        <p:txBody>
          <a:bodyPr anchor="ctr">
            <a:normAutofit/>
          </a:bodyPr>
          <a:lstStyle/>
          <a:p>
            <a:r>
              <a:rPr lang="en-US"/>
              <a:t>Our Data Sources</a:t>
            </a:r>
          </a:p>
        </p:txBody>
      </p:sp>
      <p:sp>
        <p:nvSpPr>
          <p:cNvPr id="42" name="Rectangle 4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7" name="Content Placeholder 2">
            <a:extLst>
              <a:ext uri="{FF2B5EF4-FFF2-40B4-BE49-F238E27FC236}">
                <a16:creationId xmlns:a16="http://schemas.microsoft.com/office/drawing/2014/main" id="{D8F06F17-E82E-43C4-4A57-A64B6F765418}"/>
              </a:ext>
            </a:extLst>
          </p:cNvPr>
          <p:cNvGraphicFramePr>
            <a:graphicFrameLocks noGrp="1"/>
          </p:cNvGraphicFramePr>
          <p:nvPr>
            <p:ph idx="1"/>
            <p:extLst>
              <p:ext uri="{D42A27DB-BD31-4B8C-83A1-F6EECF244321}">
                <p14:modId xmlns:p14="http://schemas.microsoft.com/office/powerpoint/2010/main" val="3059411869"/>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649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D2FCC4-9BA1-E3D2-71C1-82FED1C9E981}"/>
              </a:ext>
            </a:extLst>
          </p:cNvPr>
          <p:cNvSpPr>
            <a:spLocks noGrp="1"/>
          </p:cNvSpPr>
          <p:nvPr>
            <p:ph type="title"/>
          </p:nvPr>
        </p:nvSpPr>
        <p:spPr>
          <a:xfrm>
            <a:off x="438913" y="859536"/>
            <a:ext cx="4832802" cy="1243584"/>
          </a:xfrm>
        </p:spPr>
        <p:txBody>
          <a:bodyPr>
            <a:normAutofit/>
          </a:bodyPr>
          <a:lstStyle/>
          <a:p>
            <a:r>
              <a:rPr lang="en-US" sz="3400"/>
              <a:t>Understanding the Data</a:t>
            </a:r>
          </a:p>
        </p:txBody>
      </p:sp>
      <p:sp>
        <p:nvSpPr>
          <p:cNvPr id="35" name="Rectangle 34">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7A53CC-89B0-C876-855F-A2A4EBFDC204}"/>
              </a:ext>
            </a:extLst>
          </p:cNvPr>
          <p:cNvSpPr>
            <a:spLocks noGrp="1"/>
          </p:cNvSpPr>
          <p:nvPr>
            <p:ph idx="1"/>
          </p:nvPr>
        </p:nvSpPr>
        <p:spPr>
          <a:xfrm>
            <a:off x="438912" y="2512611"/>
            <a:ext cx="4832803" cy="3664351"/>
          </a:xfrm>
        </p:spPr>
        <p:txBody>
          <a:bodyPr>
            <a:normAutofit/>
          </a:bodyPr>
          <a:lstStyle/>
          <a:p>
            <a:r>
              <a:rPr lang="en-US" sz="1800"/>
              <a:t>Tabular Dataset Insights:</a:t>
            </a:r>
          </a:p>
          <a:p>
            <a:pPr lvl="1"/>
            <a:r>
              <a:rPr lang="en-US" sz="1800"/>
              <a:t>Class distribution visualization shows imbalance (most samples are Non-diabetic).</a:t>
            </a:r>
          </a:p>
          <a:p>
            <a:pPr lvl="1"/>
            <a:r>
              <a:rPr lang="en-US" sz="1800"/>
              <a:t>Correlation heatmap reveals strong relationships between BMI, HighBP, and diabetes.</a:t>
            </a:r>
          </a:p>
          <a:p>
            <a:pPr lvl="1"/>
            <a:r>
              <a:rPr lang="en-US" sz="1800"/>
              <a:t>BMI and HighBP are higher in diabetics, while Physical Activity is lower.</a:t>
            </a:r>
          </a:p>
        </p:txBody>
      </p:sp>
      <p:pic>
        <p:nvPicPr>
          <p:cNvPr id="8" name="Picture 7" descr="A chart with numbers and a red and blue box&#10;&#10;Description automatically generated with medium confidence">
            <a:extLst>
              <a:ext uri="{FF2B5EF4-FFF2-40B4-BE49-F238E27FC236}">
                <a16:creationId xmlns:a16="http://schemas.microsoft.com/office/drawing/2014/main" id="{8D6D19AF-04F9-5BDE-3EE8-BE1EF35B7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2417" y="517600"/>
            <a:ext cx="2965621" cy="2743200"/>
          </a:xfrm>
          <a:prstGeom prst="rect">
            <a:avLst/>
          </a:prstGeom>
        </p:spPr>
      </p:pic>
      <p:pic>
        <p:nvPicPr>
          <p:cNvPr id="6" name="Picture 5" descr="A graph of a number of blue bars&#10;&#10;Description automatically generated">
            <a:extLst>
              <a:ext uri="{FF2B5EF4-FFF2-40B4-BE49-F238E27FC236}">
                <a16:creationId xmlns:a16="http://schemas.microsoft.com/office/drawing/2014/main" id="{007D8C4A-DE7F-F5C2-E0EB-64527F0FE0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702" y="3429000"/>
            <a:ext cx="3947050" cy="2743200"/>
          </a:xfrm>
          <a:prstGeom prst="rect">
            <a:avLst/>
          </a:prstGeom>
        </p:spPr>
      </p:pic>
    </p:spTree>
    <p:extLst>
      <p:ext uri="{BB962C8B-B14F-4D97-AF65-F5344CB8AC3E}">
        <p14:creationId xmlns:p14="http://schemas.microsoft.com/office/powerpoint/2010/main" val="1598806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4747DC-ED11-9A69-7C42-13852970EF9A}"/>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04385A-989F-671F-620B-7A5E338C32D2}"/>
              </a:ext>
            </a:extLst>
          </p:cNvPr>
          <p:cNvSpPr>
            <a:spLocks noGrp="1"/>
          </p:cNvSpPr>
          <p:nvPr>
            <p:ph type="title"/>
          </p:nvPr>
        </p:nvSpPr>
        <p:spPr>
          <a:xfrm>
            <a:off x="438913" y="859536"/>
            <a:ext cx="4832802" cy="1243584"/>
          </a:xfrm>
        </p:spPr>
        <p:txBody>
          <a:bodyPr>
            <a:normAutofit/>
          </a:bodyPr>
          <a:lstStyle/>
          <a:p>
            <a:r>
              <a:rPr lang="en-US" sz="3400"/>
              <a:t>Understanding the Data</a:t>
            </a:r>
          </a:p>
        </p:txBody>
      </p:sp>
      <p:sp>
        <p:nvSpPr>
          <p:cNvPr id="20" name="Rectangle 1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A1F4C7-3A7C-CC2D-AD46-E694B5B5F91C}"/>
              </a:ext>
            </a:extLst>
          </p:cNvPr>
          <p:cNvSpPr>
            <a:spLocks noGrp="1"/>
          </p:cNvSpPr>
          <p:nvPr>
            <p:ph idx="1"/>
          </p:nvPr>
        </p:nvSpPr>
        <p:spPr>
          <a:xfrm>
            <a:off x="438912" y="2512611"/>
            <a:ext cx="4832803" cy="3664351"/>
          </a:xfrm>
        </p:spPr>
        <p:txBody>
          <a:bodyPr>
            <a:normAutofit/>
          </a:bodyPr>
          <a:lstStyle/>
          <a:p>
            <a:r>
              <a:rPr lang="en-US" sz="1800"/>
              <a:t>Image Dataset Insights:</a:t>
            </a:r>
          </a:p>
          <a:p>
            <a:pPr lvl="1"/>
            <a:r>
              <a:rPr lang="en-US" sz="1800"/>
              <a:t>Representative retinal images for each class show severity progression.</a:t>
            </a:r>
          </a:p>
          <a:p>
            <a:pPr lvl="1"/>
            <a:r>
              <a:rPr lang="en-US" sz="1800"/>
              <a:t>Class 0 dominates the dataset, highlighting the need for balancing.</a:t>
            </a:r>
          </a:p>
        </p:txBody>
      </p:sp>
      <p:pic>
        <p:nvPicPr>
          <p:cNvPr id="5" name="Picture 4" descr="A graph of a class distribution&#10;&#10;Description automatically generated">
            <a:extLst>
              <a:ext uri="{FF2B5EF4-FFF2-40B4-BE49-F238E27FC236}">
                <a16:creationId xmlns:a16="http://schemas.microsoft.com/office/drawing/2014/main" id="{71C635BF-6BF8-2469-EBCF-E3F7F4AAE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969" y="517600"/>
            <a:ext cx="4424516" cy="2743200"/>
          </a:xfrm>
          <a:prstGeom prst="rect">
            <a:avLst/>
          </a:prstGeom>
        </p:spPr>
      </p:pic>
      <p:pic>
        <p:nvPicPr>
          <p:cNvPr id="9" name="Picture 8" descr="A close up of a ball&#10;&#10;Description automatically generated">
            <a:extLst>
              <a:ext uri="{FF2B5EF4-FFF2-40B4-BE49-F238E27FC236}">
                <a16:creationId xmlns:a16="http://schemas.microsoft.com/office/drawing/2014/main" id="{695FE619-4005-B61C-AA00-0C7243EC84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7368" y="4357644"/>
            <a:ext cx="5135719" cy="885911"/>
          </a:xfrm>
          <a:prstGeom prst="rect">
            <a:avLst/>
          </a:prstGeom>
        </p:spPr>
      </p:pic>
    </p:spTree>
    <p:extLst>
      <p:ext uri="{BB962C8B-B14F-4D97-AF65-F5344CB8AC3E}">
        <p14:creationId xmlns:p14="http://schemas.microsoft.com/office/powerpoint/2010/main" val="63776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ruler">
            <a:extLst>
              <a:ext uri="{FF2B5EF4-FFF2-40B4-BE49-F238E27FC236}">
                <a16:creationId xmlns:a16="http://schemas.microsoft.com/office/drawing/2014/main" id="{274C854E-797F-C962-E960-81874A4E7EED}"/>
              </a:ext>
            </a:extLst>
          </p:cNvPr>
          <p:cNvPicPr>
            <a:picLocks noChangeAspect="1"/>
          </p:cNvPicPr>
          <p:nvPr/>
        </p:nvPicPr>
        <p:blipFill>
          <a:blip r:embed="rId3"/>
          <a:srcRect l="5120" r="10507" b="-1"/>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A0A33A-0CA9-A789-5450-8B3F66745125}"/>
              </a:ext>
            </a:extLst>
          </p:cNvPr>
          <p:cNvSpPr>
            <a:spLocks noGrp="1"/>
          </p:cNvSpPr>
          <p:nvPr>
            <p:ph type="title"/>
          </p:nvPr>
        </p:nvSpPr>
        <p:spPr>
          <a:xfrm>
            <a:off x="371094" y="1161288"/>
            <a:ext cx="3438144" cy="1124712"/>
          </a:xfrm>
        </p:spPr>
        <p:txBody>
          <a:bodyPr anchor="b">
            <a:normAutofit/>
          </a:bodyPr>
          <a:lstStyle/>
          <a:p>
            <a:r>
              <a:rPr lang="en-US" sz="2800"/>
              <a:t>Preparing Data for Modeling</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2A872BA-BF14-6F04-9EF3-5A9D869A8A59}"/>
              </a:ext>
            </a:extLst>
          </p:cNvPr>
          <p:cNvSpPr>
            <a:spLocks noGrp="1"/>
          </p:cNvSpPr>
          <p:nvPr>
            <p:ph idx="1"/>
          </p:nvPr>
        </p:nvSpPr>
        <p:spPr>
          <a:xfrm>
            <a:off x="371094" y="2718054"/>
            <a:ext cx="3438906" cy="3207258"/>
          </a:xfrm>
        </p:spPr>
        <p:txBody>
          <a:bodyPr anchor="t">
            <a:normAutofit/>
          </a:bodyPr>
          <a:lstStyle/>
          <a:p>
            <a:pPr>
              <a:lnSpc>
                <a:spcPct val="100000"/>
              </a:lnSpc>
            </a:pPr>
            <a:r>
              <a:rPr lang="en-US" sz="1200"/>
              <a:t>Tabular Data:</a:t>
            </a:r>
          </a:p>
          <a:p>
            <a:pPr lvl="1">
              <a:lnSpc>
                <a:spcPct val="100000"/>
              </a:lnSpc>
            </a:pPr>
            <a:r>
              <a:rPr lang="en-US" sz="1200"/>
              <a:t>Standard Scaling for numerical features.</a:t>
            </a:r>
          </a:p>
          <a:p>
            <a:pPr lvl="1">
              <a:lnSpc>
                <a:spcPct val="100000"/>
              </a:lnSpc>
            </a:pPr>
            <a:r>
              <a:rPr lang="en-US" sz="1200"/>
              <a:t>SMOTE to address class imbalance.</a:t>
            </a:r>
          </a:p>
          <a:p>
            <a:pPr lvl="1">
              <a:lnSpc>
                <a:spcPct val="100000"/>
              </a:lnSpc>
            </a:pPr>
            <a:r>
              <a:rPr lang="en-US" sz="1200"/>
              <a:t>80-20 split for training and testing.</a:t>
            </a:r>
          </a:p>
          <a:p>
            <a:pPr>
              <a:lnSpc>
                <a:spcPct val="100000"/>
              </a:lnSpc>
            </a:pPr>
            <a:r>
              <a:rPr lang="en-US" sz="1200"/>
              <a:t>Image Data:</a:t>
            </a:r>
          </a:p>
          <a:p>
            <a:pPr lvl="1">
              <a:lnSpc>
                <a:spcPct val="100000"/>
              </a:lnSpc>
            </a:pPr>
            <a:r>
              <a:rPr lang="en-US" sz="1200"/>
              <a:t>Resized images to 224x224.</a:t>
            </a:r>
          </a:p>
          <a:p>
            <a:pPr lvl="1">
              <a:lnSpc>
                <a:spcPct val="100000"/>
              </a:lnSpc>
            </a:pPr>
            <a:r>
              <a:rPr lang="en-US" sz="1200"/>
              <a:t>Applied transformations (normalization, augmentation).</a:t>
            </a:r>
          </a:p>
          <a:p>
            <a:pPr lvl="1">
              <a:lnSpc>
                <a:spcPct val="100000"/>
              </a:lnSpc>
            </a:pPr>
            <a:r>
              <a:rPr lang="en-US" sz="1200"/>
              <a:t>Used a custom PyTorch dataset for dynamic loading.</a:t>
            </a:r>
          </a:p>
          <a:p>
            <a:pPr lvl="1">
              <a:lnSpc>
                <a:spcPct val="100000"/>
              </a:lnSpc>
            </a:pPr>
            <a:r>
              <a:rPr lang="en-US" sz="1200"/>
              <a:t>80-20 split for training and validation.</a:t>
            </a:r>
          </a:p>
        </p:txBody>
      </p:sp>
    </p:spTree>
    <p:extLst>
      <p:ext uri="{BB962C8B-B14F-4D97-AF65-F5344CB8AC3E}">
        <p14:creationId xmlns:p14="http://schemas.microsoft.com/office/powerpoint/2010/main" val="245168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network formed by white dots">
            <a:extLst>
              <a:ext uri="{FF2B5EF4-FFF2-40B4-BE49-F238E27FC236}">
                <a16:creationId xmlns:a16="http://schemas.microsoft.com/office/drawing/2014/main" id="{ECB66292-7CB3-7BE6-0877-7D956BFECC8E}"/>
              </a:ext>
            </a:extLst>
          </p:cNvPr>
          <p:cNvPicPr>
            <a:picLocks noChangeAspect="1"/>
          </p:cNvPicPr>
          <p:nvPr/>
        </p:nvPicPr>
        <p:blipFill>
          <a:blip r:embed="rId3"/>
          <a:srcRect l="2672"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B68BCE-6006-03AD-CAA2-EE2B3DDEB039}"/>
              </a:ext>
            </a:extLst>
          </p:cNvPr>
          <p:cNvSpPr>
            <a:spLocks noGrp="1"/>
          </p:cNvSpPr>
          <p:nvPr>
            <p:ph type="title"/>
          </p:nvPr>
        </p:nvSpPr>
        <p:spPr>
          <a:xfrm>
            <a:off x="371094" y="1161288"/>
            <a:ext cx="3438144" cy="1124712"/>
          </a:xfrm>
        </p:spPr>
        <p:txBody>
          <a:bodyPr anchor="b">
            <a:normAutofit/>
          </a:bodyPr>
          <a:lstStyle/>
          <a:p>
            <a:r>
              <a:rPr lang="en-US" sz="2800"/>
              <a:t>Building Predictive Models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53BB0D5-1653-D21C-031B-9E3B3654C4F2}"/>
              </a:ext>
            </a:extLst>
          </p:cNvPr>
          <p:cNvSpPr>
            <a:spLocks noGrp="1"/>
          </p:cNvSpPr>
          <p:nvPr>
            <p:ph idx="1"/>
          </p:nvPr>
        </p:nvSpPr>
        <p:spPr>
          <a:xfrm>
            <a:off x="371094" y="2718054"/>
            <a:ext cx="3438906" cy="3207258"/>
          </a:xfrm>
        </p:spPr>
        <p:txBody>
          <a:bodyPr anchor="t">
            <a:normAutofit/>
          </a:bodyPr>
          <a:lstStyle/>
          <a:p>
            <a:pPr>
              <a:lnSpc>
                <a:spcPct val="100000"/>
              </a:lnSpc>
            </a:pPr>
            <a:r>
              <a:rPr lang="en-US" sz="1300"/>
              <a:t>Tabular Data Models:</a:t>
            </a:r>
          </a:p>
          <a:p>
            <a:pPr lvl="1">
              <a:lnSpc>
                <a:spcPct val="100000"/>
              </a:lnSpc>
            </a:pPr>
            <a:r>
              <a:rPr lang="en-US" sz="1300"/>
              <a:t>Logistic Regression (Baseline).</a:t>
            </a:r>
          </a:p>
          <a:p>
            <a:pPr lvl="1">
              <a:lnSpc>
                <a:spcPct val="100000"/>
              </a:lnSpc>
            </a:pPr>
            <a:r>
              <a:rPr lang="en-US" sz="1300"/>
              <a:t>Decision Tree, Random Forest (Best performer).</a:t>
            </a:r>
          </a:p>
          <a:p>
            <a:pPr lvl="1">
              <a:lnSpc>
                <a:spcPct val="100000"/>
              </a:lnSpc>
            </a:pPr>
            <a:r>
              <a:rPr lang="en-US" sz="1300"/>
              <a:t>Gradient Boosting and Neural Network.</a:t>
            </a:r>
          </a:p>
          <a:p>
            <a:pPr>
              <a:lnSpc>
                <a:spcPct val="100000"/>
              </a:lnSpc>
            </a:pPr>
            <a:r>
              <a:rPr lang="en-US" sz="1300"/>
              <a:t>Image Data Model:</a:t>
            </a:r>
          </a:p>
          <a:p>
            <a:pPr lvl="1">
              <a:lnSpc>
                <a:spcPct val="100000"/>
              </a:lnSpc>
            </a:pPr>
            <a:r>
              <a:rPr lang="en-US" sz="1300"/>
              <a:t>ResNet50 pretrained on ImageNet.</a:t>
            </a:r>
          </a:p>
          <a:p>
            <a:pPr lvl="1">
              <a:lnSpc>
                <a:spcPct val="100000"/>
              </a:lnSpc>
            </a:pPr>
            <a:r>
              <a:rPr lang="en-US" sz="1300"/>
              <a:t>Replaced the fully connected layer to predict 5 classes.</a:t>
            </a:r>
          </a:p>
          <a:p>
            <a:pPr lvl="1">
              <a:lnSpc>
                <a:spcPct val="100000"/>
              </a:lnSpc>
            </a:pPr>
            <a:r>
              <a:rPr lang="en-US" sz="1300"/>
              <a:t>Leveraged transfer learning for better performance.</a:t>
            </a:r>
          </a:p>
        </p:txBody>
      </p:sp>
    </p:spTree>
    <p:extLst>
      <p:ext uri="{BB962C8B-B14F-4D97-AF65-F5344CB8AC3E}">
        <p14:creationId xmlns:p14="http://schemas.microsoft.com/office/powerpoint/2010/main" val="375659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95C782-2315-74DC-CBC4-5853ABAEF533}"/>
              </a:ext>
            </a:extLst>
          </p:cNvPr>
          <p:cNvSpPr>
            <a:spLocks noGrp="1"/>
          </p:cNvSpPr>
          <p:nvPr>
            <p:ph type="title"/>
          </p:nvPr>
        </p:nvSpPr>
        <p:spPr>
          <a:xfrm>
            <a:off x="438913" y="859536"/>
            <a:ext cx="4832802" cy="1243584"/>
          </a:xfrm>
        </p:spPr>
        <p:txBody>
          <a:bodyPr>
            <a:normAutofit/>
          </a:bodyPr>
          <a:lstStyle/>
          <a:p>
            <a:r>
              <a:rPr lang="en-US" sz="3400"/>
              <a:t>How Did the Models Perform?</a:t>
            </a:r>
          </a:p>
        </p:txBody>
      </p:sp>
      <p:sp>
        <p:nvSpPr>
          <p:cNvPr id="30" name="Rectangle 2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AA5CC41-3658-21B2-FB4C-2F283FF35005}"/>
              </a:ext>
            </a:extLst>
          </p:cNvPr>
          <p:cNvSpPr>
            <a:spLocks noGrp="1"/>
          </p:cNvSpPr>
          <p:nvPr>
            <p:ph idx="1"/>
          </p:nvPr>
        </p:nvSpPr>
        <p:spPr>
          <a:xfrm>
            <a:off x="438912" y="2512611"/>
            <a:ext cx="4832803" cy="3664351"/>
          </a:xfrm>
        </p:spPr>
        <p:txBody>
          <a:bodyPr>
            <a:normAutofit/>
          </a:bodyPr>
          <a:lstStyle/>
          <a:p>
            <a:r>
              <a:rPr lang="en-US" sz="1800"/>
              <a:t>Tabular Models:</a:t>
            </a:r>
          </a:p>
          <a:p>
            <a:pPr lvl="1"/>
            <a:r>
              <a:rPr lang="en-US" sz="1800"/>
              <a:t>Random Forest: 91% accuracy (highest).</a:t>
            </a:r>
          </a:p>
          <a:p>
            <a:pPr lvl="1"/>
            <a:r>
              <a:rPr lang="en-US" sz="1800"/>
              <a:t>Decision Tree: 85% accuracy.</a:t>
            </a:r>
          </a:p>
          <a:p>
            <a:pPr lvl="1"/>
            <a:r>
              <a:rPr lang="en-US" sz="1800"/>
              <a:t>Logistic Regression: 52% accuracy.</a:t>
            </a:r>
          </a:p>
          <a:p>
            <a:pPr lvl="1"/>
            <a:r>
              <a:rPr lang="en-US" sz="1800"/>
              <a:t>Gradient Boosting: 72% accuracy.</a:t>
            </a:r>
          </a:p>
        </p:txBody>
      </p:sp>
      <p:pic>
        <p:nvPicPr>
          <p:cNvPr id="6" name="Picture 5" descr="A chart of different colors and numbers&#10;&#10;Description automatically generated">
            <a:extLst>
              <a:ext uri="{FF2B5EF4-FFF2-40B4-BE49-F238E27FC236}">
                <a16:creationId xmlns:a16="http://schemas.microsoft.com/office/drawing/2014/main" id="{88F766BD-B109-3C0B-DF88-14B87F731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8539" y="517600"/>
            <a:ext cx="3633377" cy="2743200"/>
          </a:xfrm>
          <a:prstGeom prst="rect">
            <a:avLst/>
          </a:prstGeom>
        </p:spPr>
      </p:pic>
      <p:pic>
        <p:nvPicPr>
          <p:cNvPr id="8" name="Picture 7" descr="A graph showing different colored bars&#10;&#10;Description automatically generated">
            <a:extLst>
              <a:ext uri="{FF2B5EF4-FFF2-40B4-BE49-F238E27FC236}">
                <a16:creationId xmlns:a16="http://schemas.microsoft.com/office/drawing/2014/main" id="{615DC21D-A608-2CCA-A869-EA54A323E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926" y="3429000"/>
            <a:ext cx="4236602" cy="2743200"/>
          </a:xfrm>
          <a:prstGeom prst="rect">
            <a:avLst/>
          </a:prstGeom>
        </p:spPr>
      </p:pic>
    </p:spTree>
    <p:extLst>
      <p:ext uri="{BB962C8B-B14F-4D97-AF65-F5344CB8AC3E}">
        <p14:creationId xmlns:p14="http://schemas.microsoft.com/office/powerpoint/2010/main" val="214361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BCE26B-2AAE-3224-571F-3D9D0627221E}"/>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54">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A3BD10-8410-BC36-9D3A-A1DE73756A32}"/>
              </a:ext>
            </a:extLst>
          </p:cNvPr>
          <p:cNvSpPr>
            <a:spLocks noGrp="1"/>
          </p:cNvSpPr>
          <p:nvPr>
            <p:ph type="title"/>
          </p:nvPr>
        </p:nvSpPr>
        <p:spPr>
          <a:xfrm>
            <a:off x="841248" y="510047"/>
            <a:ext cx="3300984" cy="1645920"/>
          </a:xfrm>
        </p:spPr>
        <p:txBody>
          <a:bodyPr>
            <a:normAutofit/>
          </a:bodyPr>
          <a:lstStyle/>
          <a:p>
            <a:r>
              <a:rPr lang="en-US" sz="2800"/>
              <a:t>How Did the Models Perform?</a:t>
            </a:r>
          </a:p>
        </p:txBody>
      </p:sp>
      <p:sp>
        <p:nvSpPr>
          <p:cNvPr id="57" name="Rectangle 56">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2736" y="1328435"/>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AC6A12-A48C-1387-5844-40EB42A254EB}"/>
              </a:ext>
            </a:extLst>
          </p:cNvPr>
          <p:cNvSpPr>
            <a:spLocks noGrp="1"/>
          </p:cNvSpPr>
          <p:nvPr>
            <p:ph idx="1"/>
          </p:nvPr>
        </p:nvSpPr>
        <p:spPr>
          <a:xfrm>
            <a:off x="4581144" y="510047"/>
            <a:ext cx="6858000" cy="1645920"/>
          </a:xfrm>
        </p:spPr>
        <p:txBody>
          <a:bodyPr anchor="ctr">
            <a:normAutofit/>
          </a:bodyPr>
          <a:lstStyle/>
          <a:p>
            <a:r>
              <a:rPr lang="en-US" sz="1800"/>
              <a:t>Image Model:</a:t>
            </a:r>
          </a:p>
          <a:p>
            <a:pPr lvl="1"/>
            <a:r>
              <a:rPr lang="en-US" sz="1800"/>
              <a:t>ResNet50 achieved 82% accuracy on validation data.</a:t>
            </a:r>
          </a:p>
          <a:p>
            <a:pPr lvl="1"/>
            <a:r>
              <a:rPr lang="en-US" sz="1800"/>
              <a:t>ROC Curve: High AUC scores, especially for Class 0 (No DR).</a:t>
            </a:r>
          </a:p>
        </p:txBody>
      </p:sp>
      <p:pic>
        <p:nvPicPr>
          <p:cNvPr id="5" name="Picture 4" descr="A graph with blue squares and numbers&#10;&#10;Description automatically generated">
            <a:extLst>
              <a:ext uri="{FF2B5EF4-FFF2-40B4-BE49-F238E27FC236}">
                <a16:creationId xmlns:a16="http://schemas.microsoft.com/office/drawing/2014/main" id="{BC1DC3A3-E6A2-E2FF-6266-544BF2BC4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4" y="2893766"/>
            <a:ext cx="3584448" cy="3064703"/>
          </a:xfrm>
          <a:prstGeom prst="rect">
            <a:avLst/>
          </a:prstGeom>
        </p:spPr>
      </p:pic>
      <p:pic>
        <p:nvPicPr>
          <p:cNvPr id="9" name="Picture 8" descr="A graph of a patient's roc curve&#10;&#10;Description automatically generated">
            <a:extLst>
              <a:ext uri="{FF2B5EF4-FFF2-40B4-BE49-F238E27FC236}">
                <a16:creationId xmlns:a16="http://schemas.microsoft.com/office/drawing/2014/main" id="{C314B1DF-ED37-FFA7-CE2E-209540CC22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7599" y="2943053"/>
            <a:ext cx="3584448" cy="2966130"/>
          </a:xfrm>
          <a:prstGeom prst="rect">
            <a:avLst/>
          </a:prstGeom>
        </p:spPr>
      </p:pic>
      <p:pic>
        <p:nvPicPr>
          <p:cNvPr id="7" name="Picture 6" descr="A graph of a bar graph&#10;&#10;Description automatically generated with medium confidence">
            <a:extLst>
              <a:ext uri="{FF2B5EF4-FFF2-40B4-BE49-F238E27FC236}">
                <a16:creationId xmlns:a16="http://schemas.microsoft.com/office/drawing/2014/main" id="{96841E39-1010-527B-9CAC-E29B2F3E71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7415" y="3207406"/>
            <a:ext cx="3584448" cy="2437424"/>
          </a:xfrm>
          <a:prstGeom prst="rect">
            <a:avLst/>
          </a:prstGeom>
        </p:spPr>
      </p:pic>
    </p:spTree>
    <p:extLst>
      <p:ext uri="{BB962C8B-B14F-4D97-AF65-F5344CB8AC3E}">
        <p14:creationId xmlns:p14="http://schemas.microsoft.com/office/powerpoint/2010/main" val="1573372563"/>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241"/>
      </a:dk2>
      <a:lt2>
        <a:srgbClr val="E8E8E2"/>
      </a:lt2>
      <a:accent1>
        <a:srgbClr val="6E76EE"/>
      </a:accent1>
      <a:accent2>
        <a:srgbClr val="4E9AEB"/>
      </a:accent2>
      <a:accent3>
        <a:srgbClr val="2EB4C3"/>
      </a:accent3>
      <a:accent4>
        <a:srgbClr val="35B78E"/>
      </a:accent4>
      <a:accent5>
        <a:srgbClr val="30BB55"/>
      </a:accent5>
      <a:accent6>
        <a:srgbClr val="47BB32"/>
      </a:accent6>
      <a:hlink>
        <a:srgbClr val="888452"/>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86</TotalTime>
  <Words>1313</Words>
  <Application>Microsoft Office PowerPoint</Application>
  <PresentationFormat>Widescreen</PresentationFormat>
  <Paragraphs>100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Avenir Next LT Pro</vt:lpstr>
      <vt:lpstr>Calibri</vt:lpstr>
      <vt:lpstr>AccentBoxVTI</vt:lpstr>
      <vt:lpstr>Diabetes and Retinopathy Classification: A Multi-Modal Approach</vt:lpstr>
      <vt:lpstr>Why This Project Matters</vt:lpstr>
      <vt:lpstr>Our Data Sources</vt:lpstr>
      <vt:lpstr>Understanding the Data</vt:lpstr>
      <vt:lpstr>Understanding the Data</vt:lpstr>
      <vt:lpstr>Preparing Data for Modeling</vt:lpstr>
      <vt:lpstr>Building Predictive Models</vt:lpstr>
      <vt:lpstr>How Did the Models Perform?</vt:lpstr>
      <vt:lpstr>How Did the Models Perform?</vt:lpstr>
      <vt:lpstr>What Did We Learn?</vt:lpstr>
      <vt:lpstr>Looking Ahead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Musharraf Shaikh</dc:creator>
  <cp:lastModifiedBy>Musharraf Shaikh</cp:lastModifiedBy>
  <cp:revision>2</cp:revision>
  <dcterms:created xsi:type="dcterms:W3CDTF">2024-12-05T23:39:13Z</dcterms:created>
  <dcterms:modified xsi:type="dcterms:W3CDTF">2024-12-06T02:44:59Z</dcterms:modified>
</cp:coreProperties>
</file>