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9" r:id="rId5"/>
    <p:sldId id="274" r:id="rId6"/>
    <p:sldId id="258" r:id="rId7"/>
    <p:sldId id="267" r:id="rId8"/>
    <p:sldId id="259" r:id="rId9"/>
    <p:sldId id="266" r:id="rId10"/>
    <p:sldId id="260" r:id="rId11"/>
    <p:sldId id="261" r:id="rId12"/>
    <p:sldId id="277" r:id="rId13"/>
    <p:sldId id="278" r:id="rId14"/>
    <p:sldId id="281" r:id="rId15"/>
    <p:sldId id="280" r:id="rId16"/>
    <p:sldId id="283" r:id="rId17"/>
    <p:sldId id="290" r:id="rId18"/>
    <p:sldId id="287" r:id="rId19"/>
    <p:sldId id="286" r:id="rId20"/>
    <p:sldId id="288" r:id="rId21"/>
    <p:sldId id="289" r:id="rId22"/>
    <p:sldId id="285" r:id="rId23"/>
    <p:sldId id="269" r:id="rId24"/>
    <p:sldId id="272" r:id="rId25"/>
    <p:sldId id="28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1FB7-A48E-2393-132A-0465D50901E6}" v="945" dt="2024-05-08T07:39:24.002"/>
    <p1510:client id="{4C92E208-7AD7-00E8-CA92-2FA9CDD311EB}" v="157" dt="2024-05-08T08:03:21.899"/>
    <p1510:client id="{5575257D-9714-4B37-9649-4540138BC6ED}" v="731" vWet="733" dt="2024-05-08T08:03:48.980"/>
    <p1510:client id="{7BBE3653-4670-1360-F15D-BCB32FAA2162}" v="371" dt="2024-05-08T07:48:40.079"/>
    <p1510:client id="{A20EEF40-D819-1310-28FD-04813FE52438}" v="121" dt="2024-05-08T06:13:03.464"/>
    <p1510:client id="{B057365E-8E6F-A72E-97B9-635F1CDD8F08}" v="4" dt="2024-05-07T09:21:3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D3A42-8401-40A9-9E77-57BCF87FF4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EA7384-88F2-4009-8A1D-F679C4639444}">
      <dgm:prSet/>
      <dgm:spPr/>
      <dgm:t>
        <a:bodyPr/>
        <a:lstStyle/>
        <a:p>
          <a:r>
            <a:rPr lang="en-US"/>
            <a:t>Create a machine learning model to forecast key global economic indicators, aiding policymakers and investors in strategic decision-making and risk management.</a:t>
          </a:r>
        </a:p>
      </dgm:t>
    </dgm:pt>
    <dgm:pt modelId="{5D3D56D4-E183-48B4-84C3-19FB09E7FBFE}" type="parTrans" cxnId="{C7C437C6-D3DF-42C5-A815-72C40CAF8EF2}">
      <dgm:prSet/>
      <dgm:spPr/>
      <dgm:t>
        <a:bodyPr/>
        <a:lstStyle/>
        <a:p>
          <a:endParaRPr lang="en-US"/>
        </a:p>
      </dgm:t>
    </dgm:pt>
    <dgm:pt modelId="{2B663A68-4E0C-4F98-8113-8BCE0CDE3FCF}" type="sibTrans" cxnId="{C7C437C6-D3DF-42C5-A815-72C40CAF8EF2}">
      <dgm:prSet/>
      <dgm:spPr/>
      <dgm:t>
        <a:bodyPr/>
        <a:lstStyle/>
        <a:p>
          <a:endParaRPr lang="en-US"/>
        </a:p>
      </dgm:t>
    </dgm:pt>
    <dgm:pt modelId="{70E0B07A-374F-49A1-ACBD-DC4034C03ED3}">
      <dgm:prSet/>
      <dgm:spPr/>
      <dgm:t>
        <a:bodyPr/>
        <a:lstStyle/>
        <a:p>
          <a:r>
            <a:rPr lang="en-US"/>
            <a:t>Framework: Utilized CRISP-DM (Cross-Industry Standard Process for Data Mining)</a:t>
          </a:r>
        </a:p>
      </dgm:t>
    </dgm:pt>
    <dgm:pt modelId="{367D6E49-1482-47CF-8F1C-4A9828AE2381}" type="parTrans" cxnId="{E9D199A2-0C5C-4A11-B70B-55C16B703FAB}">
      <dgm:prSet/>
      <dgm:spPr/>
      <dgm:t>
        <a:bodyPr/>
        <a:lstStyle/>
        <a:p>
          <a:endParaRPr lang="en-US"/>
        </a:p>
      </dgm:t>
    </dgm:pt>
    <dgm:pt modelId="{AA7E2EBB-0265-409A-AFCB-8B72E505D535}" type="sibTrans" cxnId="{E9D199A2-0C5C-4A11-B70B-55C16B703FAB}">
      <dgm:prSet/>
      <dgm:spPr/>
      <dgm:t>
        <a:bodyPr/>
        <a:lstStyle/>
        <a:p>
          <a:endParaRPr lang="en-US"/>
        </a:p>
      </dgm:t>
    </dgm:pt>
    <dgm:pt modelId="{3463FE02-9B12-4512-83A6-F40D405554C0}" type="pres">
      <dgm:prSet presAssocID="{3F9D3A42-8401-40A9-9E77-57BCF87FF4D0}" presName="root" presStyleCnt="0">
        <dgm:presLayoutVars>
          <dgm:dir/>
          <dgm:resizeHandles val="exact"/>
        </dgm:presLayoutVars>
      </dgm:prSet>
      <dgm:spPr/>
    </dgm:pt>
    <dgm:pt modelId="{2CDBA828-6A02-49C1-867F-A7022DB6CA7B}" type="pres">
      <dgm:prSet presAssocID="{77EA7384-88F2-4009-8A1D-F679C4639444}" presName="compNode" presStyleCnt="0"/>
      <dgm:spPr/>
    </dgm:pt>
    <dgm:pt modelId="{2DE2F54C-5C48-467A-9A9F-B221F306EDC6}" type="pres">
      <dgm:prSet presAssocID="{77EA7384-88F2-4009-8A1D-F679C4639444}" presName="bgRect" presStyleLbl="bgShp" presStyleIdx="0" presStyleCnt="2"/>
      <dgm:spPr/>
    </dgm:pt>
    <dgm:pt modelId="{3BE3A2A8-083C-4BD4-B4C6-E5BC1489DDC9}" type="pres">
      <dgm:prSet presAssocID="{77EA7384-88F2-4009-8A1D-F679C46394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BBA667-B22D-436D-B033-12F3C56A3FBE}" type="pres">
      <dgm:prSet presAssocID="{77EA7384-88F2-4009-8A1D-F679C4639444}" presName="spaceRect" presStyleCnt="0"/>
      <dgm:spPr/>
    </dgm:pt>
    <dgm:pt modelId="{90C7D0AC-838B-401F-82A9-340512486FD5}" type="pres">
      <dgm:prSet presAssocID="{77EA7384-88F2-4009-8A1D-F679C4639444}" presName="parTx" presStyleLbl="revTx" presStyleIdx="0" presStyleCnt="2">
        <dgm:presLayoutVars>
          <dgm:chMax val="0"/>
          <dgm:chPref val="0"/>
        </dgm:presLayoutVars>
      </dgm:prSet>
      <dgm:spPr/>
    </dgm:pt>
    <dgm:pt modelId="{C8F1D1F1-4C7C-425E-A1A7-1BFF209706D5}" type="pres">
      <dgm:prSet presAssocID="{2B663A68-4E0C-4F98-8113-8BCE0CDE3FCF}" presName="sibTrans" presStyleCnt="0"/>
      <dgm:spPr/>
    </dgm:pt>
    <dgm:pt modelId="{6DD9AC3B-0003-4526-BBDC-1D0A12A6EAFF}" type="pres">
      <dgm:prSet presAssocID="{70E0B07A-374F-49A1-ACBD-DC4034C03ED3}" presName="compNode" presStyleCnt="0"/>
      <dgm:spPr/>
    </dgm:pt>
    <dgm:pt modelId="{1B70A9DB-4FC2-4F24-967E-3AF9F4CBDEDE}" type="pres">
      <dgm:prSet presAssocID="{70E0B07A-374F-49A1-ACBD-DC4034C03ED3}" presName="bgRect" presStyleLbl="bgShp" presStyleIdx="1" presStyleCnt="2"/>
      <dgm:spPr/>
    </dgm:pt>
    <dgm:pt modelId="{A6DF5C08-26DF-43FE-B98D-7D9B30B926DE}" type="pres">
      <dgm:prSet presAssocID="{70E0B07A-374F-49A1-ACBD-DC4034C03E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E1479D20-A45E-4812-B419-992FBEFD53E2}" type="pres">
      <dgm:prSet presAssocID="{70E0B07A-374F-49A1-ACBD-DC4034C03ED3}" presName="spaceRect" presStyleCnt="0"/>
      <dgm:spPr/>
    </dgm:pt>
    <dgm:pt modelId="{BE3CF665-A45E-468B-9C53-A12303C89C6D}" type="pres">
      <dgm:prSet presAssocID="{70E0B07A-374F-49A1-ACBD-DC4034C03E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6BE38E-B9DC-4A1E-877D-1D27DF306CB4}" type="presOf" srcId="{77EA7384-88F2-4009-8A1D-F679C4639444}" destId="{90C7D0AC-838B-401F-82A9-340512486FD5}" srcOrd="0" destOrd="0" presId="urn:microsoft.com/office/officeart/2018/2/layout/IconVerticalSolidList"/>
    <dgm:cxn modelId="{D8B23E91-0C41-4BFC-95E5-098BE0F19C34}" type="presOf" srcId="{3F9D3A42-8401-40A9-9E77-57BCF87FF4D0}" destId="{3463FE02-9B12-4512-83A6-F40D405554C0}" srcOrd="0" destOrd="0" presId="urn:microsoft.com/office/officeart/2018/2/layout/IconVerticalSolidList"/>
    <dgm:cxn modelId="{E9D199A2-0C5C-4A11-B70B-55C16B703FAB}" srcId="{3F9D3A42-8401-40A9-9E77-57BCF87FF4D0}" destId="{70E0B07A-374F-49A1-ACBD-DC4034C03ED3}" srcOrd="1" destOrd="0" parTransId="{367D6E49-1482-47CF-8F1C-4A9828AE2381}" sibTransId="{AA7E2EBB-0265-409A-AFCB-8B72E505D535}"/>
    <dgm:cxn modelId="{CA1601A7-D6E3-442E-BA16-2CDAAA09C180}" type="presOf" srcId="{70E0B07A-374F-49A1-ACBD-DC4034C03ED3}" destId="{BE3CF665-A45E-468B-9C53-A12303C89C6D}" srcOrd="0" destOrd="0" presId="urn:microsoft.com/office/officeart/2018/2/layout/IconVerticalSolidList"/>
    <dgm:cxn modelId="{C7C437C6-D3DF-42C5-A815-72C40CAF8EF2}" srcId="{3F9D3A42-8401-40A9-9E77-57BCF87FF4D0}" destId="{77EA7384-88F2-4009-8A1D-F679C4639444}" srcOrd="0" destOrd="0" parTransId="{5D3D56D4-E183-48B4-84C3-19FB09E7FBFE}" sibTransId="{2B663A68-4E0C-4F98-8113-8BCE0CDE3FCF}"/>
    <dgm:cxn modelId="{18306A12-DBE7-46F7-90D4-46E8DE6C62AE}" type="presParOf" srcId="{3463FE02-9B12-4512-83A6-F40D405554C0}" destId="{2CDBA828-6A02-49C1-867F-A7022DB6CA7B}" srcOrd="0" destOrd="0" presId="urn:microsoft.com/office/officeart/2018/2/layout/IconVerticalSolidList"/>
    <dgm:cxn modelId="{A061697E-51B1-4327-92E3-0B2628EB99C3}" type="presParOf" srcId="{2CDBA828-6A02-49C1-867F-A7022DB6CA7B}" destId="{2DE2F54C-5C48-467A-9A9F-B221F306EDC6}" srcOrd="0" destOrd="0" presId="urn:microsoft.com/office/officeart/2018/2/layout/IconVerticalSolidList"/>
    <dgm:cxn modelId="{A201D79C-638F-4864-BFBF-94F2CDBA1420}" type="presParOf" srcId="{2CDBA828-6A02-49C1-867F-A7022DB6CA7B}" destId="{3BE3A2A8-083C-4BD4-B4C6-E5BC1489DDC9}" srcOrd="1" destOrd="0" presId="urn:microsoft.com/office/officeart/2018/2/layout/IconVerticalSolidList"/>
    <dgm:cxn modelId="{AD788B67-DAF3-4F2A-9CC7-216805DCB63C}" type="presParOf" srcId="{2CDBA828-6A02-49C1-867F-A7022DB6CA7B}" destId="{73BBA667-B22D-436D-B033-12F3C56A3FBE}" srcOrd="2" destOrd="0" presId="urn:microsoft.com/office/officeart/2018/2/layout/IconVerticalSolidList"/>
    <dgm:cxn modelId="{24CDBA06-9197-42D5-88F8-CF3388D2C996}" type="presParOf" srcId="{2CDBA828-6A02-49C1-867F-A7022DB6CA7B}" destId="{90C7D0AC-838B-401F-82A9-340512486FD5}" srcOrd="3" destOrd="0" presId="urn:microsoft.com/office/officeart/2018/2/layout/IconVerticalSolidList"/>
    <dgm:cxn modelId="{81219855-571B-470A-9CF7-38B012BA56FE}" type="presParOf" srcId="{3463FE02-9B12-4512-83A6-F40D405554C0}" destId="{C8F1D1F1-4C7C-425E-A1A7-1BFF209706D5}" srcOrd="1" destOrd="0" presId="urn:microsoft.com/office/officeart/2018/2/layout/IconVerticalSolidList"/>
    <dgm:cxn modelId="{A22E27C4-CF82-46DA-BB3F-1D87E0A2DEE4}" type="presParOf" srcId="{3463FE02-9B12-4512-83A6-F40D405554C0}" destId="{6DD9AC3B-0003-4526-BBDC-1D0A12A6EAFF}" srcOrd="2" destOrd="0" presId="urn:microsoft.com/office/officeart/2018/2/layout/IconVerticalSolidList"/>
    <dgm:cxn modelId="{999E4B41-E2FA-47E6-8819-8CDD439613A6}" type="presParOf" srcId="{6DD9AC3B-0003-4526-BBDC-1D0A12A6EAFF}" destId="{1B70A9DB-4FC2-4F24-967E-3AF9F4CBDEDE}" srcOrd="0" destOrd="0" presId="urn:microsoft.com/office/officeart/2018/2/layout/IconVerticalSolidList"/>
    <dgm:cxn modelId="{5524972D-6030-4C3D-8D4C-059E746D7AA4}" type="presParOf" srcId="{6DD9AC3B-0003-4526-BBDC-1D0A12A6EAFF}" destId="{A6DF5C08-26DF-43FE-B98D-7D9B30B926DE}" srcOrd="1" destOrd="0" presId="urn:microsoft.com/office/officeart/2018/2/layout/IconVerticalSolidList"/>
    <dgm:cxn modelId="{6C16D2F1-1C87-439C-817F-9DF36373A7C3}" type="presParOf" srcId="{6DD9AC3B-0003-4526-BBDC-1D0A12A6EAFF}" destId="{E1479D20-A45E-4812-B419-992FBEFD53E2}" srcOrd="2" destOrd="0" presId="urn:microsoft.com/office/officeart/2018/2/layout/IconVerticalSolidList"/>
    <dgm:cxn modelId="{F1BAE795-0440-452D-A351-26EEE136C11C}" type="presParOf" srcId="{6DD9AC3B-0003-4526-BBDC-1D0A12A6EAFF}" destId="{BE3CF665-A45E-468B-9C53-A12303C89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05335-1272-4287-BDC1-FA10F337823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51D897-7D03-4D8F-ABC0-01784A1BCFA2}">
      <dgm:prSet/>
      <dgm:spPr/>
      <dgm:t>
        <a:bodyPr/>
        <a:lstStyle/>
        <a:p>
          <a:r>
            <a:rPr lang="en-US"/>
            <a:t>Data Source: World Bank.</a:t>
          </a:r>
        </a:p>
      </dgm:t>
    </dgm:pt>
    <dgm:pt modelId="{B1AA1876-5121-459D-98F7-2C6A11593D1A}" type="parTrans" cxnId="{A07ED1A1-EB97-4124-84EF-B484F53AC392}">
      <dgm:prSet/>
      <dgm:spPr/>
      <dgm:t>
        <a:bodyPr/>
        <a:lstStyle/>
        <a:p>
          <a:endParaRPr lang="en-US"/>
        </a:p>
      </dgm:t>
    </dgm:pt>
    <dgm:pt modelId="{1AA0BB55-CFE7-4FB7-9BEB-9A0C5427094C}" type="sibTrans" cxnId="{A07ED1A1-EB97-4124-84EF-B484F53AC392}">
      <dgm:prSet/>
      <dgm:spPr/>
      <dgm:t>
        <a:bodyPr/>
        <a:lstStyle/>
        <a:p>
          <a:endParaRPr lang="en-US"/>
        </a:p>
      </dgm:t>
    </dgm:pt>
    <dgm:pt modelId="{ED80FB28-4384-4B68-8A17-E2229CF116A6}">
      <dgm:prSet/>
      <dgm:spPr/>
      <dgm:t>
        <a:bodyPr/>
        <a:lstStyle/>
        <a:p>
          <a:r>
            <a:rPr lang="en-US"/>
            <a:t>Key Variables: GDP,GDP growth rate, population, per capita GNI, sectoral contributions.</a:t>
          </a:r>
        </a:p>
      </dgm:t>
    </dgm:pt>
    <dgm:pt modelId="{BC0C0902-5149-458C-B66D-419C6D5BAFBF}" type="parTrans" cxnId="{87998350-8CA7-494F-90E7-9C9D237822C4}">
      <dgm:prSet/>
      <dgm:spPr/>
      <dgm:t>
        <a:bodyPr/>
        <a:lstStyle/>
        <a:p>
          <a:endParaRPr lang="en-US"/>
        </a:p>
      </dgm:t>
    </dgm:pt>
    <dgm:pt modelId="{AFEDEA82-967E-467F-8E13-1EB6F094A0BF}" type="sibTrans" cxnId="{87998350-8CA7-494F-90E7-9C9D237822C4}">
      <dgm:prSet/>
      <dgm:spPr/>
      <dgm:t>
        <a:bodyPr/>
        <a:lstStyle/>
        <a:p>
          <a:endParaRPr lang="en-US"/>
        </a:p>
      </dgm:t>
    </dgm:pt>
    <dgm:pt modelId="{46EA7EA3-3071-4495-918E-CBF5EE03D908}">
      <dgm:prSet/>
      <dgm:spPr/>
      <dgm:t>
        <a:bodyPr/>
        <a:lstStyle/>
        <a:p>
          <a:r>
            <a:rPr lang="en-US"/>
            <a:t>Collection Methodology: Compiled from national stats, international trade, and financial markets.</a:t>
          </a:r>
        </a:p>
      </dgm:t>
    </dgm:pt>
    <dgm:pt modelId="{905C5742-3625-48A4-A246-BBCE1343BB9C}" type="parTrans" cxnId="{8FED02EC-336F-4C0F-ACE7-5F796445659F}">
      <dgm:prSet/>
      <dgm:spPr/>
      <dgm:t>
        <a:bodyPr/>
        <a:lstStyle/>
        <a:p>
          <a:endParaRPr lang="en-US"/>
        </a:p>
      </dgm:t>
    </dgm:pt>
    <dgm:pt modelId="{4302C57D-8479-4C78-90BE-324658974770}" type="sibTrans" cxnId="{8FED02EC-336F-4C0F-ACE7-5F796445659F}">
      <dgm:prSet/>
      <dgm:spPr/>
      <dgm:t>
        <a:bodyPr/>
        <a:lstStyle/>
        <a:p>
          <a:endParaRPr lang="en-US"/>
        </a:p>
      </dgm:t>
    </dgm:pt>
    <dgm:pt modelId="{64BDB7BB-9918-427E-9F2C-EB64E930674E}">
      <dgm:prSet/>
      <dgm:spPr/>
      <dgm:t>
        <a:bodyPr/>
        <a:lstStyle/>
        <a:p>
          <a:r>
            <a:rPr lang="en-US"/>
            <a:t>Granularity Level: Annual data from 1970 to 2021 for countries.</a:t>
          </a:r>
        </a:p>
      </dgm:t>
    </dgm:pt>
    <dgm:pt modelId="{B7547488-8A4B-46BF-A305-BE72562CFC94}" type="parTrans" cxnId="{8C6EF34A-25FC-4C0F-9777-5DEC1D32E5E8}">
      <dgm:prSet/>
      <dgm:spPr/>
      <dgm:t>
        <a:bodyPr/>
        <a:lstStyle/>
        <a:p>
          <a:endParaRPr lang="en-US"/>
        </a:p>
      </dgm:t>
    </dgm:pt>
    <dgm:pt modelId="{B0BD1DAF-DEB0-4EB8-B221-B5FB35B6ED62}" type="sibTrans" cxnId="{8C6EF34A-25FC-4C0F-9777-5DEC1D32E5E8}">
      <dgm:prSet/>
      <dgm:spPr/>
      <dgm:t>
        <a:bodyPr/>
        <a:lstStyle/>
        <a:p>
          <a:endParaRPr lang="en-US"/>
        </a:p>
      </dgm:t>
    </dgm:pt>
    <dgm:pt modelId="{021C9834-6DF4-49AD-8201-B774A73F7CCD}">
      <dgm:prSet/>
      <dgm:spPr/>
      <dgm:t>
        <a:bodyPr/>
        <a:lstStyle/>
        <a:p>
          <a:r>
            <a:rPr lang="en-US"/>
            <a:t>Worldwide coverage: Includes data for defunct and newly formed countries.</a:t>
          </a:r>
        </a:p>
      </dgm:t>
    </dgm:pt>
    <dgm:pt modelId="{BACFBDED-8BB3-41E6-9D1E-F074D5B787C6}" type="parTrans" cxnId="{28691512-C06A-4669-920F-5D3DB76711FE}">
      <dgm:prSet/>
      <dgm:spPr/>
      <dgm:t>
        <a:bodyPr/>
        <a:lstStyle/>
        <a:p>
          <a:endParaRPr lang="en-US"/>
        </a:p>
      </dgm:t>
    </dgm:pt>
    <dgm:pt modelId="{E5B777F4-2E99-4378-B236-785B3AE5D340}" type="sibTrans" cxnId="{28691512-C06A-4669-920F-5D3DB76711FE}">
      <dgm:prSet/>
      <dgm:spPr/>
      <dgm:t>
        <a:bodyPr/>
        <a:lstStyle/>
        <a:p>
          <a:endParaRPr lang="en-US"/>
        </a:p>
      </dgm:t>
    </dgm:pt>
    <dgm:pt modelId="{7F89CC8F-9A26-4890-8F94-2337960E79EC}">
      <dgm:prSet/>
      <dgm:spPr/>
      <dgm:t>
        <a:bodyPr/>
        <a:lstStyle/>
        <a:p>
          <a:r>
            <a:rPr lang="en-US"/>
            <a:t>Limitations: Some incomplete country records; recent data may be provisional, null values in data, normalization of columns like GDP and GNI.</a:t>
          </a:r>
        </a:p>
      </dgm:t>
    </dgm:pt>
    <dgm:pt modelId="{B32E5698-5C40-49F0-BC57-F5B1440C1509}" type="parTrans" cxnId="{35EAFE63-2EB6-45D1-8AA4-418966EE8568}">
      <dgm:prSet/>
      <dgm:spPr/>
      <dgm:t>
        <a:bodyPr/>
        <a:lstStyle/>
        <a:p>
          <a:endParaRPr lang="en-US"/>
        </a:p>
      </dgm:t>
    </dgm:pt>
    <dgm:pt modelId="{0DBF5C24-2B10-4639-99BE-E36114D3C031}" type="sibTrans" cxnId="{35EAFE63-2EB6-45D1-8AA4-418966EE8568}">
      <dgm:prSet/>
      <dgm:spPr/>
      <dgm:t>
        <a:bodyPr/>
        <a:lstStyle/>
        <a:p>
          <a:endParaRPr lang="en-US"/>
        </a:p>
      </dgm:t>
    </dgm:pt>
    <dgm:pt modelId="{BDA8AA5C-113D-4B50-9C21-E4649770CFAA}">
      <dgm:prSet/>
      <dgm:spPr/>
      <dgm:t>
        <a:bodyPr/>
        <a:lstStyle/>
        <a:p>
          <a:r>
            <a:rPr lang="en-US"/>
            <a:t>Preparation: Data has been cleaned, normalized, and validated.</a:t>
          </a:r>
        </a:p>
      </dgm:t>
    </dgm:pt>
    <dgm:pt modelId="{1661D2D3-72A4-4837-AAEA-5715C02A071C}" type="parTrans" cxnId="{0D7F27EB-1337-4D7F-850D-D89CF282AED4}">
      <dgm:prSet/>
      <dgm:spPr/>
      <dgm:t>
        <a:bodyPr/>
        <a:lstStyle/>
        <a:p>
          <a:endParaRPr lang="en-US"/>
        </a:p>
      </dgm:t>
    </dgm:pt>
    <dgm:pt modelId="{3C89233A-B8B4-440A-8337-FC0A04AC9ABE}" type="sibTrans" cxnId="{0D7F27EB-1337-4D7F-850D-D89CF282AED4}">
      <dgm:prSet/>
      <dgm:spPr/>
      <dgm:t>
        <a:bodyPr/>
        <a:lstStyle/>
        <a:p>
          <a:endParaRPr lang="en-US"/>
        </a:p>
      </dgm:t>
    </dgm:pt>
    <dgm:pt modelId="{BD1999B0-B635-4DD5-BB5A-3AF7485B11C0}">
      <dgm:prSet/>
      <dgm:spPr/>
      <dgm:t>
        <a:bodyPr/>
        <a:lstStyle/>
        <a:p>
          <a:r>
            <a:rPr lang="en-US"/>
            <a:t>Use Case: Historical trend analysis, economic performance comparison, future GDP growth forecasting.</a:t>
          </a:r>
        </a:p>
      </dgm:t>
    </dgm:pt>
    <dgm:pt modelId="{B33F7C27-28EE-4AF8-BF58-3EE383EDD398}" type="parTrans" cxnId="{13D0BF86-64A7-4ACD-9E5A-0F27CC4E2E0E}">
      <dgm:prSet/>
      <dgm:spPr/>
      <dgm:t>
        <a:bodyPr/>
        <a:lstStyle/>
        <a:p>
          <a:endParaRPr lang="en-US"/>
        </a:p>
      </dgm:t>
    </dgm:pt>
    <dgm:pt modelId="{8E3F4633-373B-4C03-AE71-E0CC74F09027}" type="sibTrans" cxnId="{13D0BF86-64A7-4ACD-9E5A-0F27CC4E2E0E}">
      <dgm:prSet/>
      <dgm:spPr/>
      <dgm:t>
        <a:bodyPr/>
        <a:lstStyle/>
        <a:p>
          <a:endParaRPr lang="en-US"/>
        </a:p>
      </dgm:t>
    </dgm:pt>
    <dgm:pt modelId="{B314CE5A-E0FB-4264-AE67-0DC8515917FA}" type="pres">
      <dgm:prSet presAssocID="{4CA05335-1272-4287-BDC1-FA10F3378230}" presName="diagram" presStyleCnt="0">
        <dgm:presLayoutVars>
          <dgm:dir/>
          <dgm:resizeHandles val="exact"/>
        </dgm:presLayoutVars>
      </dgm:prSet>
      <dgm:spPr/>
    </dgm:pt>
    <dgm:pt modelId="{4803A585-F349-4B8D-8FF2-AE49805E5B40}" type="pres">
      <dgm:prSet presAssocID="{5951D897-7D03-4D8F-ABC0-01784A1BCFA2}" presName="node" presStyleLbl="node1" presStyleIdx="0" presStyleCnt="8">
        <dgm:presLayoutVars>
          <dgm:bulletEnabled val="1"/>
        </dgm:presLayoutVars>
      </dgm:prSet>
      <dgm:spPr/>
    </dgm:pt>
    <dgm:pt modelId="{4783276E-3883-425F-B175-D754B8B9B71F}" type="pres">
      <dgm:prSet presAssocID="{1AA0BB55-CFE7-4FB7-9BEB-9A0C5427094C}" presName="sibTrans" presStyleCnt="0"/>
      <dgm:spPr/>
    </dgm:pt>
    <dgm:pt modelId="{D2F395A4-2579-43C8-B620-16A5F0373409}" type="pres">
      <dgm:prSet presAssocID="{ED80FB28-4384-4B68-8A17-E2229CF116A6}" presName="node" presStyleLbl="node1" presStyleIdx="1" presStyleCnt="8">
        <dgm:presLayoutVars>
          <dgm:bulletEnabled val="1"/>
        </dgm:presLayoutVars>
      </dgm:prSet>
      <dgm:spPr/>
    </dgm:pt>
    <dgm:pt modelId="{E22F56FC-41CB-4F5A-8300-ED8AEF93DBB6}" type="pres">
      <dgm:prSet presAssocID="{AFEDEA82-967E-467F-8E13-1EB6F094A0BF}" presName="sibTrans" presStyleCnt="0"/>
      <dgm:spPr/>
    </dgm:pt>
    <dgm:pt modelId="{8CC00D23-3B59-4FDB-8F91-F1B55E1E9C0E}" type="pres">
      <dgm:prSet presAssocID="{46EA7EA3-3071-4495-918E-CBF5EE03D908}" presName="node" presStyleLbl="node1" presStyleIdx="2" presStyleCnt="8">
        <dgm:presLayoutVars>
          <dgm:bulletEnabled val="1"/>
        </dgm:presLayoutVars>
      </dgm:prSet>
      <dgm:spPr/>
    </dgm:pt>
    <dgm:pt modelId="{C044DFA7-034F-4790-A1D1-8D3919C9C02B}" type="pres">
      <dgm:prSet presAssocID="{4302C57D-8479-4C78-90BE-324658974770}" presName="sibTrans" presStyleCnt="0"/>
      <dgm:spPr/>
    </dgm:pt>
    <dgm:pt modelId="{7C65E41F-7E10-4F89-86B4-4AD50AA714A3}" type="pres">
      <dgm:prSet presAssocID="{64BDB7BB-9918-427E-9F2C-EB64E930674E}" presName="node" presStyleLbl="node1" presStyleIdx="3" presStyleCnt="8">
        <dgm:presLayoutVars>
          <dgm:bulletEnabled val="1"/>
        </dgm:presLayoutVars>
      </dgm:prSet>
      <dgm:spPr/>
    </dgm:pt>
    <dgm:pt modelId="{BE9DCF39-ACC7-4BD3-8427-B3209DDB6A81}" type="pres">
      <dgm:prSet presAssocID="{B0BD1DAF-DEB0-4EB8-B221-B5FB35B6ED62}" presName="sibTrans" presStyleCnt="0"/>
      <dgm:spPr/>
    </dgm:pt>
    <dgm:pt modelId="{97DF541C-1C0D-49B2-816F-0312D970C159}" type="pres">
      <dgm:prSet presAssocID="{021C9834-6DF4-49AD-8201-B774A73F7CCD}" presName="node" presStyleLbl="node1" presStyleIdx="4" presStyleCnt="8">
        <dgm:presLayoutVars>
          <dgm:bulletEnabled val="1"/>
        </dgm:presLayoutVars>
      </dgm:prSet>
      <dgm:spPr/>
    </dgm:pt>
    <dgm:pt modelId="{A1DA8064-832A-4B5E-9414-09CF9F6784D6}" type="pres">
      <dgm:prSet presAssocID="{E5B777F4-2E99-4378-B236-785B3AE5D340}" presName="sibTrans" presStyleCnt="0"/>
      <dgm:spPr/>
    </dgm:pt>
    <dgm:pt modelId="{F1033292-55B4-4F9B-A97A-537EDC3A4A5C}" type="pres">
      <dgm:prSet presAssocID="{7F89CC8F-9A26-4890-8F94-2337960E79EC}" presName="node" presStyleLbl="node1" presStyleIdx="5" presStyleCnt="8">
        <dgm:presLayoutVars>
          <dgm:bulletEnabled val="1"/>
        </dgm:presLayoutVars>
      </dgm:prSet>
      <dgm:spPr/>
    </dgm:pt>
    <dgm:pt modelId="{B8DCD595-6B0F-4601-9F49-CA1BFB9E7433}" type="pres">
      <dgm:prSet presAssocID="{0DBF5C24-2B10-4639-99BE-E36114D3C031}" presName="sibTrans" presStyleCnt="0"/>
      <dgm:spPr/>
    </dgm:pt>
    <dgm:pt modelId="{DAC3EFEE-19AD-4EE6-8A9F-828DEF415C9C}" type="pres">
      <dgm:prSet presAssocID="{BDA8AA5C-113D-4B50-9C21-E4649770CFAA}" presName="node" presStyleLbl="node1" presStyleIdx="6" presStyleCnt="8">
        <dgm:presLayoutVars>
          <dgm:bulletEnabled val="1"/>
        </dgm:presLayoutVars>
      </dgm:prSet>
      <dgm:spPr/>
    </dgm:pt>
    <dgm:pt modelId="{74751134-19B4-4798-A8EA-8CC23A5CCC8B}" type="pres">
      <dgm:prSet presAssocID="{3C89233A-B8B4-440A-8337-FC0A04AC9ABE}" presName="sibTrans" presStyleCnt="0"/>
      <dgm:spPr/>
    </dgm:pt>
    <dgm:pt modelId="{5D487EE7-E444-4FB9-995C-FADA2F7157C0}" type="pres">
      <dgm:prSet presAssocID="{BD1999B0-B635-4DD5-BB5A-3AF7485B11C0}" presName="node" presStyleLbl="node1" presStyleIdx="7" presStyleCnt="8">
        <dgm:presLayoutVars>
          <dgm:bulletEnabled val="1"/>
        </dgm:presLayoutVars>
      </dgm:prSet>
      <dgm:spPr/>
    </dgm:pt>
  </dgm:ptLst>
  <dgm:cxnLst>
    <dgm:cxn modelId="{28691512-C06A-4669-920F-5D3DB76711FE}" srcId="{4CA05335-1272-4287-BDC1-FA10F3378230}" destId="{021C9834-6DF4-49AD-8201-B774A73F7CCD}" srcOrd="4" destOrd="0" parTransId="{BACFBDED-8BB3-41E6-9D1E-F074D5B787C6}" sibTransId="{E5B777F4-2E99-4378-B236-785B3AE5D340}"/>
    <dgm:cxn modelId="{2B74C424-9782-4F35-99F5-09157F7EF330}" type="presOf" srcId="{46EA7EA3-3071-4495-918E-CBF5EE03D908}" destId="{8CC00D23-3B59-4FDB-8F91-F1B55E1E9C0E}" srcOrd="0" destOrd="0" presId="urn:microsoft.com/office/officeart/2005/8/layout/default"/>
    <dgm:cxn modelId="{F9B0922D-E35F-4151-A482-B166FEB15E6B}" type="presOf" srcId="{7F89CC8F-9A26-4890-8F94-2337960E79EC}" destId="{F1033292-55B4-4F9B-A97A-537EDC3A4A5C}" srcOrd="0" destOrd="0" presId="urn:microsoft.com/office/officeart/2005/8/layout/default"/>
    <dgm:cxn modelId="{AD360B3C-9771-4F0A-B3A2-6207A5ABCF21}" type="presOf" srcId="{64BDB7BB-9918-427E-9F2C-EB64E930674E}" destId="{7C65E41F-7E10-4F89-86B4-4AD50AA714A3}" srcOrd="0" destOrd="0" presId="urn:microsoft.com/office/officeart/2005/8/layout/default"/>
    <dgm:cxn modelId="{D617523F-F72E-4EFF-9A02-CE20D0BBB50B}" type="presOf" srcId="{021C9834-6DF4-49AD-8201-B774A73F7CCD}" destId="{97DF541C-1C0D-49B2-816F-0312D970C159}" srcOrd="0" destOrd="0" presId="urn:microsoft.com/office/officeart/2005/8/layout/default"/>
    <dgm:cxn modelId="{35EAFE63-2EB6-45D1-8AA4-418966EE8568}" srcId="{4CA05335-1272-4287-BDC1-FA10F3378230}" destId="{7F89CC8F-9A26-4890-8F94-2337960E79EC}" srcOrd="5" destOrd="0" parTransId="{B32E5698-5C40-49F0-BC57-F5B1440C1509}" sibTransId="{0DBF5C24-2B10-4639-99BE-E36114D3C031}"/>
    <dgm:cxn modelId="{8C6EF34A-25FC-4C0F-9777-5DEC1D32E5E8}" srcId="{4CA05335-1272-4287-BDC1-FA10F3378230}" destId="{64BDB7BB-9918-427E-9F2C-EB64E930674E}" srcOrd="3" destOrd="0" parTransId="{B7547488-8A4B-46BF-A305-BE72562CFC94}" sibTransId="{B0BD1DAF-DEB0-4EB8-B221-B5FB35B6ED62}"/>
    <dgm:cxn modelId="{CD4F554E-3AA9-4EC4-918B-66D519384BCE}" type="presOf" srcId="{4CA05335-1272-4287-BDC1-FA10F3378230}" destId="{B314CE5A-E0FB-4264-AE67-0DC8515917FA}" srcOrd="0" destOrd="0" presId="urn:microsoft.com/office/officeart/2005/8/layout/default"/>
    <dgm:cxn modelId="{87998350-8CA7-494F-90E7-9C9D237822C4}" srcId="{4CA05335-1272-4287-BDC1-FA10F3378230}" destId="{ED80FB28-4384-4B68-8A17-E2229CF116A6}" srcOrd="1" destOrd="0" parTransId="{BC0C0902-5149-458C-B66D-419C6D5BAFBF}" sibTransId="{AFEDEA82-967E-467F-8E13-1EB6F094A0BF}"/>
    <dgm:cxn modelId="{E65B0C55-F211-474F-B24F-4B477D117D5E}" type="presOf" srcId="{BD1999B0-B635-4DD5-BB5A-3AF7485B11C0}" destId="{5D487EE7-E444-4FB9-995C-FADA2F7157C0}" srcOrd="0" destOrd="0" presId="urn:microsoft.com/office/officeart/2005/8/layout/default"/>
    <dgm:cxn modelId="{13D0BF86-64A7-4ACD-9E5A-0F27CC4E2E0E}" srcId="{4CA05335-1272-4287-BDC1-FA10F3378230}" destId="{BD1999B0-B635-4DD5-BB5A-3AF7485B11C0}" srcOrd="7" destOrd="0" parTransId="{B33F7C27-28EE-4AF8-BF58-3EE383EDD398}" sibTransId="{8E3F4633-373B-4C03-AE71-E0CC74F09027}"/>
    <dgm:cxn modelId="{A07ED1A1-EB97-4124-84EF-B484F53AC392}" srcId="{4CA05335-1272-4287-BDC1-FA10F3378230}" destId="{5951D897-7D03-4D8F-ABC0-01784A1BCFA2}" srcOrd="0" destOrd="0" parTransId="{B1AA1876-5121-459D-98F7-2C6A11593D1A}" sibTransId="{1AA0BB55-CFE7-4FB7-9BEB-9A0C5427094C}"/>
    <dgm:cxn modelId="{139B6EA7-2DF2-490A-977B-F47127A9C0E8}" type="presOf" srcId="{5951D897-7D03-4D8F-ABC0-01784A1BCFA2}" destId="{4803A585-F349-4B8D-8FF2-AE49805E5B40}" srcOrd="0" destOrd="0" presId="urn:microsoft.com/office/officeart/2005/8/layout/default"/>
    <dgm:cxn modelId="{237AE9C7-B4BB-4EB7-A850-B69C2ADFE430}" type="presOf" srcId="{ED80FB28-4384-4B68-8A17-E2229CF116A6}" destId="{D2F395A4-2579-43C8-B620-16A5F0373409}" srcOrd="0" destOrd="0" presId="urn:microsoft.com/office/officeart/2005/8/layout/default"/>
    <dgm:cxn modelId="{76B8B4DB-780C-4475-A510-540CEFDFC0CE}" type="presOf" srcId="{BDA8AA5C-113D-4B50-9C21-E4649770CFAA}" destId="{DAC3EFEE-19AD-4EE6-8A9F-828DEF415C9C}" srcOrd="0" destOrd="0" presId="urn:microsoft.com/office/officeart/2005/8/layout/default"/>
    <dgm:cxn modelId="{0D7F27EB-1337-4D7F-850D-D89CF282AED4}" srcId="{4CA05335-1272-4287-BDC1-FA10F3378230}" destId="{BDA8AA5C-113D-4B50-9C21-E4649770CFAA}" srcOrd="6" destOrd="0" parTransId="{1661D2D3-72A4-4837-AAEA-5715C02A071C}" sibTransId="{3C89233A-B8B4-440A-8337-FC0A04AC9ABE}"/>
    <dgm:cxn modelId="{8FED02EC-336F-4C0F-ACE7-5F796445659F}" srcId="{4CA05335-1272-4287-BDC1-FA10F3378230}" destId="{46EA7EA3-3071-4495-918E-CBF5EE03D908}" srcOrd="2" destOrd="0" parTransId="{905C5742-3625-48A4-A246-BBCE1343BB9C}" sibTransId="{4302C57D-8479-4C78-90BE-324658974770}"/>
    <dgm:cxn modelId="{927B939D-5AEF-4706-82B6-E0664504A776}" type="presParOf" srcId="{B314CE5A-E0FB-4264-AE67-0DC8515917FA}" destId="{4803A585-F349-4B8D-8FF2-AE49805E5B40}" srcOrd="0" destOrd="0" presId="urn:microsoft.com/office/officeart/2005/8/layout/default"/>
    <dgm:cxn modelId="{5BE314A1-1EF6-4FFB-AE4C-7236E5E31CA1}" type="presParOf" srcId="{B314CE5A-E0FB-4264-AE67-0DC8515917FA}" destId="{4783276E-3883-425F-B175-D754B8B9B71F}" srcOrd="1" destOrd="0" presId="urn:microsoft.com/office/officeart/2005/8/layout/default"/>
    <dgm:cxn modelId="{1CDF9814-84E5-4D47-8C0D-E94ED2D1365A}" type="presParOf" srcId="{B314CE5A-E0FB-4264-AE67-0DC8515917FA}" destId="{D2F395A4-2579-43C8-B620-16A5F0373409}" srcOrd="2" destOrd="0" presId="urn:microsoft.com/office/officeart/2005/8/layout/default"/>
    <dgm:cxn modelId="{384833E8-8533-4606-AA8A-F4C8FFEE5425}" type="presParOf" srcId="{B314CE5A-E0FB-4264-AE67-0DC8515917FA}" destId="{E22F56FC-41CB-4F5A-8300-ED8AEF93DBB6}" srcOrd="3" destOrd="0" presId="urn:microsoft.com/office/officeart/2005/8/layout/default"/>
    <dgm:cxn modelId="{85B441FE-ED6B-498A-87C6-135E3F4E0A86}" type="presParOf" srcId="{B314CE5A-E0FB-4264-AE67-0DC8515917FA}" destId="{8CC00D23-3B59-4FDB-8F91-F1B55E1E9C0E}" srcOrd="4" destOrd="0" presId="urn:microsoft.com/office/officeart/2005/8/layout/default"/>
    <dgm:cxn modelId="{488123D4-0908-44E9-B3E6-B09189E6F52F}" type="presParOf" srcId="{B314CE5A-E0FB-4264-AE67-0DC8515917FA}" destId="{C044DFA7-034F-4790-A1D1-8D3919C9C02B}" srcOrd="5" destOrd="0" presId="urn:microsoft.com/office/officeart/2005/8/layout/default"/>
    <dgm:cxn modelId="{5176D8FE-7E63-44B8-8571-A0497675F125}" type="presParOf" srcId="{B314CE5A-E0FB-4264-AE67-0DC8515917FA}" destId="{7C65E41F-7E10-4F89-86B4-4AD50AA714A3}" srcOrd="6" destOrd="0" presId="urn:microsoft.com/office/officeart/2005/8/layout/default"/>
    <dgm:cxn modelId="{62E74BD4-C59F-4656-969F-3C65FFB5A597}" type="presParOf" srcId="{B314CE5A-E0FB-4264-AE67-0DC8515917FA}" destId="{BE9DCF39-ACC7-4BD3-8427-B3209DDB6A81}" srcOrd="7" destOrd="0" presId="urn:microsoft.com/office/officeart/2005/8/layout/default"/>
    <dgm:cxn modelId="{4FE69CA6-0015-4C8A-A60C-023512BF4AE4}" type="presParOf" srcId="{B314CE5A-E0FB-4264-AE67-0DC8515917FA}" destId="{97DF541C-1C0D-49B2-816F-0312D970C159}" srcOrd="8" destOrd="0" presId="urn:microsoft.com/office/officeart/2005/8/layout/default"/>
    <dgm:cxn modelId="{36EDEEC8-F586-47B3-94A6-92EC9AC02EEA}" type="presParOf" srcId="{B314CE5A-E0FB-4264-AE67-0DC8515917FA}" destId="{A1DA8064-832A-4B5E-9414-09CF9F6784D6}" srcOrd="9" destOrd="0" presId="urn:microsoft.com/office/officeart/2005/8/layout/default"/>
    <dgm:cxn modelId="{9A280AEA-ACC9-4202-893D-A47AD497B3C9}" type="presParOf" srcId="{B314CE5A-E0FB-4264-AE67-0DC8515917FA}" destId="{F1033292-55B4-4F9B-A97A-537EDC3A4A5C}" srcOrd="10" destOrd="0" presId="urn:microsoft.com/office/officeart/2005/8/layout/default"/>
    <dgm:cxn modelId="{721E0E11-E7A9-479F-9A79-D62B7475E519}" type="presParOf" srcId="{B314CE5A-E0FB-4264-AE67-0DC8515917FA}" destId="{B8DCD595-6B0F-4601-9F49-CA1BFB9E7433}" srcOrd="11" destOrd="0" presId="urn:microsoft.com/office/officeart/2005/8/layout/default"/>
    <dgm:cxn modelId="{8F0D6311-5A96-4571-ABD2-78A50BB6EAB0}" type="presParOf" srcId="{B314CE5A-E0FB-4264-AE67-0DC8515917FA}" destId="{DAC3EFEE-19AD-4EE6-8A9F-828DEF415C9C}" srcOrd="12" destOrd="0" presId="urn:microsoft.com/office/officeart/2005/8/layout/default"/>
    <dgm:cxn modelId="{64B94C8D-8FF2-453A-9394-613FF74B8F5F}" type="presParOf" srcId="{B314CE5A-E0FB-4264-AE67-0DC8515917FA}" destId="{74751134-19B4-4798-A8EA-8CC23A5CCC8B}" srcOrd="13" destOrd="0" presId="urn:microsoft.com/office/officeart/2005/8/layout/default"/>
    <dgm:cxn modelId="{42DCACC0-B0F7-4792-8768-B33562C9FDF5}" type="presParOf" srcId="{B314CE5A-E0FB-4264-AE67-0DC8515917FA}" destId="{5D487EE7-E444-4FB9-995C-FADA2F7157C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60E99-712D-455D-9B64-0D450E78BA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485CDC-1616-42A6-8CEE-264D41C3B836}">
      <dgm:prSet custT="1"/>
      <dgm:spPr/>
      <dgm:t>
        <a:bodyPr/>
        <a:lstStyle/>
        <a:p>
          <a:r>
            <a:rPr lang="en-US" sz="1800"/>
            <a:t>Interpolation</a:t>
          </a:r>
        </a:p>
      </dgm:t>
    </dgm:pt>
    <dgm:pt modelId="{AFDDBA6D-20CE-40C8-9802-7670D5047E47}" type="parTrans" cxnId="{DE36C2CE-DABB-4786-92FF-E62556015569}">
      <dgm:prSet/>
      <dgm:spPr/>
      <dgm:t>
        <a:bodyPr/>
        <a:lstStyle/>
        <a:p>
          <a:endParaRPr lang="en-US"/>
        </a:p>
      </dgm:t>
    </dgm:pt>
    <dgm:pt modelId="{90B665EE-7619-4187-81DE-4728D575B061}" type="sibTrans" cxnId="{DE36C2CE-DABB-4786-92FF-E6255601556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5FF3C2F-B21D-4B3E-8252-266FDEC2964E}">
      <dgm:prSet custT="1"/>
      <dgm:spPr/>
      <dgm:t>
        <a:bodyPr/>
        <a:lstStyle/>
        <a:p>
          <a:r>
            <a:rPr lang="en-US" sz="1800"/>
            <a:t>Normalization</a:t>
          </a:r>
        </a:p>
      </dgm:t>
    </dgm:pt>
    <dgm:pt modelId="{23BBF8BE-E223-4FCF-9FC9-F3FDD151CE1F}" type="parTrans" cxnId="{588A28EA-8981-450C-B1F8-48B8F16FA792}">
      <dgm:prSet/>
      <dgm:spPr/>
      <dgm:t>
        <a:bodyPr/>
        <a:lstStyle/>
        <a:p>
          <a:endParaRPr lang="en-US"/>
        </a:p>
      </dgm:t>
    </dgm:pt>
    <dgm:pt modelId="{594BEA87-F523-4550-B14C-04F11651E182}" type="sibTrans" cxnId="{588A28EA-8981-450C-B1F8-48B8F16FA79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CDE281F-86E4-47CD-A044-DA0486DC48B0}">
      <dgm:prSet custT="1"/>
      <dgm:spPr/>
      <dgm:t>
        <a:bodyPr/>
        <a:lstStyle/>
        <a:p>
          <a:r>
            <a:rPr lang="en-US" sz="1800"/>
            <a:t>Removal of ineffective, duplicate and irrelevant columns</a:t>
          </a:r>
          <a:r>
            <a:rPr lang="en-US" sz="1200"/>
            <a:t>.</a:t>
          </a:r>
        </a:p>
      </dgm:t>
    </dgm:pt>
    <dgm:pt modelId="{B1412332-313B-428D-901E-43BA8F9F37BF}" type="parTrans" cxnId="{FBCA0332-A925-468B-B3FC-C65FF2B7A70F}">
      <dgm:prSet/>
      <dgm:spPr/>
      <dgm:t>
        <a:bodyPr/>
        <a:lstStyle/>
        <a:p>
          <a:endParaRPr lang="en-US"/>
        </a:p>
      </dgm:t>
    </dgm:pt>
    <dgm:pt modelId="{6E28BBAE-EB43-4483-819B-2C96A9EC1FD4}" type="sibTrans" cxnId="{FBCA0332-A925-468B-B3FC-C65FF2B7A70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05CAB18-E76E-4497-BE35-C1EA7D47F1BB}">
      <dgm:prSet custT="1"/>
      <dgm:spPr/>
      <dgm:t>
        <a:bodyPr/>
        <a:lstStyle/>
        <a:p>
          <a:r>
            <a:rPr lang="en-US" sz="1800"/>
            <a:t>Removal of columns based on count of unavailable values.</a:t>
          </a:r>
        </a:p>
      </dgm:t>
    </dgm:pt>
    <dgm:pt modelId="{DEEFD5A6-3E50-43D8-B3C5-F1A0A0FE7BA3}" type="parTrans" cxnId="{BEE71ACE-72B4-459A-BB01-9BD098C4A7CD}">
      <dgm:prSet/>
      <dgm:spPr/>
      <dgm:t>
        <a:bodyPr/>
        <a:lstStyle/>
        <a:p>
          <a:endParaRPr lang="en-US"/>
        </a:p>
      </dgm:t>
    </dgm:pt>
    <dgm:pt modelId="{827F9D7D-6C20-4CB2-B635-45311F27568C}" type="sibTrans" cxnId="{BEE71ACE-72B4-459A-BB01-9BD098C4A7C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802DB5B-35DE-452E-BC2E-763C741F4D7A}">
      <dgm:prSet custT="1"/>
      <dgm:spPr/>
      <dgm:t>
        <a:bodyPr/>
        <a:lstStyle/>
        <a:p>
          <a:r>
            <a:rPr lang="en-US" sz="1800"/>
            <a:t>Derived target variable</a:t>
          </a:r>
        </a:p>
      </dgm:t>
    </dgm:pt>
    <dgm:pt modelId="{AC0C6A85-48AC-452A-B36C-6BF21366B1D8}" type="parTrans" cxnId="{8F8297B9-34D3-4127-ADC4-055081925270}">
      <dgm:prSet/>
      <dgm:spPr/>
      <dgm:t>
        <a:bodyPr/>
        <a:lstStyle/>
        <a:p>
          <a:endParaRPr lang="en-US"/>
        </a:p>
      </dgm:t>
    </dgm:pt>
    <dgm:pt modelId="{56990670-D200-4F8C-B21B-108F1BA45A0F}" type="sibTrans" cxnId="{8F8297B9-34D3-4127-ADC4-05508192527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6309696-A300-46F1-99C4-C859F826A31F}">
      <dgm:prSet custT="1"/>
      <dgm:spPr/>
      <dgm:t>
        <a:bodyPr/>
        <a:lstStyle/>
        <a:p>
          <a:r>
            <a:rPr lang="en-US" sz="1800"/>
            <a:t>Data Conversion and Dummy Encoding</a:t>
          </a:r>
        </a:p>
      </dgm:t>
    </dgm:pt>
    <dgm:pt modelId="{34F6BD07-A8E3-4B86-BFE8-FDFC19D3E11B}" type="parTrans" cxnId="{7BCE0293-5068-423A-A9E7-A88D351C1CDA}">
      <dgm:prSet/>
      <dgm:spPr/>
      <dgm:t>
        <a:bodyPr/>
        <a:lstStyle/>
        <a:p>
          <a:endParaRPr lang="en-US"/>
        </a:p>
      </dgm:t>
    </dgm:pt>
    <dgm:pt modelId="{E99D9F1D-C4D9-4FA5-9729-4A43803CE881}" type="sibTrans" cxnId="{7BCE0293-5068-423A-A9E7-A88D351C1CDA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25CCBEA3-3449-4153-A66D-45EDF939351B}" type="pres">
      <dgm:prSet presAssocID="{46B60E99-712D-455D-9B64-0D450E78BAA4}" presName="Name0" presStyleCnt="0">
        <dgm:presLayoutVars>
          <dgm:animLvl val="lvl"/>
          <dgm:resizeHandles val="exact"/>
        </dgm:presLayoutVars>
      </dgm:prSet>
      <dgm:spPr/>
    </dgm:pt>
    <dgm:pt modelId="{7175AA81-C376-4200-9429-B120544217FF}" type="pres">
      <dgm:prSet presAssocID="{41485CDC-1616-42A6-8CEE-264D41C3B836}" presName="compositeNode" presStyleCnt="0">
        <dgm:presLayoutVars>
          <dgm:bulletEnabled val="1"/>
        </dgm:presLayoutVars>
      </dgm:prSet>
      <dgm:spPr/>
    </dgm:pt>
    <dgm:pt modelId="{B8C51C87-89BF-4363-BB99-3FF333690036}" type="pres">
      <dgm:prSet presAssocID="{41485CDC-1616-42A6-8CEE-264D41C3B836}" presName="bgRect" presStyleLbl="alignNode1" presStyleIdx="0" presStyleCnt="6" custScaleY="140762"/>
      <dgm:spPr/>
    </dgm:pt>
    <dgm:pt modelId="{00001503-11AB-4468-8CCF-66A7FF5B1F8E}" type="pres">
      <dgm:prSet presAssocID="{90B665EE-7619-4187-81DE-4728D575B061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691DB8EA-695B-4387-81AA-102DBFE15685}" type="pres">
      <dgm:prSet presAssocID="{41485CDC-1616-42A6-8CEE-264D41C3B836}" presName="nodeRect" presStyleLbl="alignNode1" presStyleIdx="0" presStyleCnt="6">
        <dgm:presLayoutVars>
          <dgm:bulletEnabled val="1"/>
        </dgm:presLayoutVars>
      </dgm:prSet>
      <dgm:spPr/>
    </dgm:pt>
    <dgm:pt modelId="{55176088-5A3F-402B-B7F0-C507BA60C2EB}" type="pres">
      <dgm:prSet presAssocID="{90B665EE-7619-4187-81DE-4728D575B061}" presName="sibTrans" presStyleCnt="0"/>
      <dgm:spPr/>
    </dgm:pt>
    <dgm:pt modelId="{F19CD3CE-FAD1-4109-9159-AEA5C9EFA3BC}" type="pres">
      <dgm:prSet presAssocID="{A5FF3C2F-B21D-4B3E-8252-266FDEC2964E}" presName="compositeNode" presStyleCnt="0">
        <dgm:presLayoutVars>
          <dgm:bulletEnabled val="1"/>
        </dgm:presLayoutVars>
      </dgm:prSet>
      <dgm:spPr/>
    </dgm:pt>
    <dgm:pt modelId="{60C78C62-9C0D-4861-9182-B6ADC16D02FD}" type="pres">
      <dgm:prSet presAssocID="{A5FF3C2F-B21D-4B3E-8252-266FDEC2964E}" presName="bgRect" presStyleLbl="alignNode1" presStyleIdx="1" presStyleCnt="6" custScaleX="113608" custScaleY="141505"/>
      <dgm:spPr/>
    </dgm:pt>
    <dgm:pt modelId="{C856A3C7-354F-45C1-8568-4A1228760345}" type="pres">
      <dgm:prSet presAssocID="{594BEA87-F523-4550-B14C-04F11651E182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322C47B8-2DC9-42A7-AE00-DE0767732F1F}" type="pres">
      <dgm:prSet presAssocID="{A5FF3C2F-B21D-4B3E-8252-266FDEC2964E}" presName="nodeRect" presStyleLbl="alignNode1" presStyleIdx="1" presStyleCnt="6">
        <dgm:presLayoutVars>
          <dgm:bulletEnabled val="1"/>
        </dgm:presLayoutVars>
      </dgm:prSet>
      <dgm:spPr/>
    </dgm:pt>
    <dgm:pt modelId="{8000CDC2-153F-423F-8320-2673632E8A89}" type="pres">
      <dgm:prSet presAssocID="{594BEA87-F523-4550-B14C-04F11651E182}" presName="sibTrans" presStyleCnt="0"/>
      <dgm:spPr/>
    </dgm:pt>
    <dgm:pt modelId="{14435FE6-E7E9-45F3-888B-C57D2B7430D7}" type="pres">
      <dgm:prSet presAssocID="{DCDE281F-86E4-47CD-A044-DA0486DC48B0}" presName="compositeNode" presStyleCnt="0">
        <dgm:presLayoutVars>
          <dgm:bulletEnabled val="1"/>
        </dgm:presLayoutVars>
      </dgm:prSet>
      <dgm:spPr/>
    </dgm:pt>
    <dgm:pt modelId="{944F4342-43CA-42E2-AD0E-6BDA300DA22B}" type="pres">
      <dgm:prSet presAssocID="{DCDE281F-86E4-47CD-A044-DA0486DC48B0}" presName="bgRect" presStyleLbl="alignNode1" presStyleIdx="2" presStyleCnt="6" custScaleY="141505"/>
      <dgm:spPr/>
    </dgm:pt>
    <dgm:pt modelId="{EE7554D9-2A8F-4799-8640-637D8321DA96}" type="pres">
      <dgm:prSet presAssocID="{6E28BBAE-EB43-4483-819B-2C96A9EC1FD4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39296800-94D3-4C10-A920-C9F8C402A232}" type="pres">
      <dgm:prSet presAssocID="{DCDE281F-86E4-47CD-A044-DA0486DC48B0}" presName="nodeRect" presStyleLbl="alignNode1" presStyleIdx="2" presStyleCnt="6">
        <dgm:presLayoutVars>
          <dgm:bulletEnabled val="1"/>
        </dgm:presLayoutVars>
      </dgm:prSet>
      <dgm:spPr/>
    </dgm:pt>
    <dgm:pt modelId="{832126A3-C30F-4E44-AC92-070279B4C9F5}" type="pres">
      <dgm:prSet presAssocID="{6E28BBAE-EB43-4483-819B-2C96A9EC1FD4}" presName="sibTrans" presStyleCnt="0"/>
      <dgm:spPr/>
    </dgm:pt>
    <dgm:pt modelId="{E4B41565-4E39-4B22-BB12-E13389E2A90C}" type="pres">
      <dgm:prSet presAssocID="{405CAB18-E76E-4497-BE35-C1EA7D47F1BB}" presName="compositeNode" presStyleCnt="0">
        <dgm:presLayoutVars>
          <dgm:bulletEnabled val="1"/>
        </dgm:presLayoutVars>
      </dgm:prSet>
      <dgm:spPr/>
    </dgm:pt>
    <dgm:pt modelId="{0F7A39A6-82E2-411C-8738-2295421A952A}" type="pres">
      <dgm:prSet presAssocID="{405CAB18-E76E-4497-BE35-C1EA7D47F1BB}" presName="bgRect" presStyleLbl="alignNode1" presStyleIdx="3" presStyleCnt="6" custScaleY="141505"/>
      <dgm:spPr/>
    </dgm:pt>
    <dgm:pt modelId="{BEE84E35-25B0-46DD-B5DA-9891739287D0}" type="pres">
      <dgm:prSet presAssocID="{827F9D7D-6C20-4CB2-B635-45311F27568C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12567411-AFFD-47A6-AC13-47F2C39CFDFE}" type="pres">
      <dgm:prSet presAssocID="{405CAB18-E76E-4497-BE35-C1EA7D47F1BB}" presName="nodeRect" presStyleLbl="alignNode1" presStyleIdx="3" presStyleCnt="6">
        <dgm:presLayoutVars>
          <dgm:bulletEnabled val="1"/>
        </dgm:presLayoutVars>
      </dgm:prSet>
      <dgm:spPr/>
    </dgm:pt>
    <dgm:pt modelId="{95491238-709A-43E7-BA2E-2888746C748D}" type="pres">
      <dgm:prSet presAssocID="{827F9D7D-6C20-4CB2-B635-45311F27568C}" presName="sibTrans" presStyleCnt="0"/>
      <dgm:spPr/>
    </dgm:pt>
    <dgm:pt modelId="{1A856544-7CCD-44FC-A547-6F2CDD2D92FD}" type="pres">
      <dgm:prSet presAssocID="{8802DB5B-35DE-452E-BC2E-763C741F4D7A}" presName="compositeNode" presStyleCnt="0">
        <dgm:presLayoutVars>
          <dgm:bulletEnabled val="1"/>
        </dgm:presLayoutVars>
      </dgm:prSet>
      <dgm:spPr/>
    </dgm:pt>
    <dgm:pt modelId="{12F4512D-67F2-426F-8D8D-D9D493F64404}" type="pres">
      <dgm:prSet presAssocID="{8802DB5B-35DE-452E-BC2E-763C741F4D7A}" presName="bgRect" presStyleLbl="alignNode1" presStyleIdx="4" presStyleCnt="6" custScaleY="141505"/>
      <dgm:spPr/>
    </dgm:pt>
    <dgm:pt modelId="{6FBB446C-3D86-4920-84BF-239970C0E396}" type="pres">
      <dgm:prSet presAssocID="{56990670-D200-4F8C-B21B-108F1BA45A0F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F5A1EFF-3906-48B5-9E07-377959033D37}" type="pres">
      <dgm:prSet presAssocID="{8802DB5B-35DE-452E-BC2E-763C741F4D7A}" presName="nodeRect" presStyleLbl="alignNode1" presStyleIdx="4" presStyleCnt="6">
        <dgm:presLayoutVars>
          <dgm:bulletEnabled val="1"/>
        </dgm:presLayoutVars>
      </dgm:prSet>
      <dgm:spPr/>
    </dgm:pt>
    <dgm:pt modelId="{F4EE1AC3-BDCD-42CA-A2A7-0FB3196A48D8}" type="pres">
      <dgm:prSet presAssocID="{56990670-D200-4F8C-B21B-108F1BA45A0F}" presName="sibTrans" presStyleCnt="0"/>
      <dgm:spPr/>
    </dgm:pt>
    <dgm:pt modelId="{D6BD2DD6-0C17-495F-83B7-457431B2B1FE}" type="pres">
      <dgm:prSet presAssocID="{F6309696-A300-46F1-99C4-C859F826A31F}" presName="compositeNode" presStyleCnt="0">
        <dgm:presLayoutVars>
          <dgm:bulletEnabled val="1"/>
        </dgm:presLayoutVars>
      </dgm:prSet>
      <dgm:spPr/>
    </dgm:pt>
    <dgm:pt modelId="{E524D5E5-F556-4708-9F9B-824F3C9D17F5}" type="pres">
      <dgm:prSet presAssocID="{F6309696-A300-46F1-99C4-C859F826A31F}" presName="bgRect" presStyleLbl="alignNode1" presStyleIdx="5" presStyleCnt="6" custScaleY="141973"/>
      <dgm:spPr/>
    </dgm:pt>
    <dgm:pt modelId="{02970CAF-A704-4C33-80C5-8A6CD9EC5CBE}" type="pres">
      <dgm:prSet presAssocID="{E99D9F1D-C4D9-4FA5-9729-4A43803CE881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990268AD-4C82-4B6C-B1BE-C79C45410016}" type="pres">
      <dgm:prSet presAssocID="{F6309696-A300-46F1-99C4-C859F826A31F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8E9B3E01-1974-4F75-8AB7-8B131891D37D}" type="presOf" srcId="{8802DB5B-35DE-452E-BC2E-763C741F4D7A}" destId="{12F4512D-67F2-426F-8D8D-D9D493F64404}" srcOrd="0" destOrd="0" presId="urn:microsoft.com/office/officeart/2016/7/layout/LinearBlockProcessNumbered"/>
    <dgm:cxn modelId="{7782B912-AB4F-464F-BCB1-3B719E4F516F}" type="presOf" srcId="{46B60E99-712D-455D-9B64-0D450E78BAA4}" destId="{25CCBEA3-3449-4153-A66D-45EDF939351B}" srcOrd="0" destOrd="0" presId="urn:microsoft.com/office/officeart/2016/7/layout/LinearBlockProcessNumbered"/>
    <dgm:cxn modelId="{91B15021-1C00-4EC2-9A66-4751FB703910}" type="presOf" srcId="{DCDE281F-86E4-47CD-A044-DA0486DC48B0}" destId="{39296800-94D3-4C10-A920-C9F8C402A232}" srcOrd="1" destOrd="0" presId="urn:microsoft.com/office/officeart/2016/7/layout/LinearBlockProcessNumbered"/>
    <dgm:cxn modelId="{4E430032-DAD4-493E-9587-135251B107EE}" type="presOf" srcId="{A5FF3C2F-B21D-4B3E-8252-266FDEC2964E}" destId="{322C47B8-2DC9-42A7-AE00-DE0767732F1F}" srcOrd="1" destOrd="0" presId="urn:microsoft.com/office/officeart/2016/7/layout/LinearBlockProcessNumbered"/>
    <dgm:cxn modelId="{FBCA0332-A925-468B-B3FC-C65FF2B7A70F}" srcId="{46B60E99-712D-455D-9B64-0D450E78BAA4}" destId="{DCDE281F-86E4-47CD-A044-DA0486DC48B0}" srcOrd="2" destOrd="0" parTransId="{B1412332-313B-428D-901E-43BA8F9F37BF}" sibTransId="{6E28BBAE-EB43-4483-819B-2C96A9EC1FD4}"/>
    <dgm:cxn modelId="{7FBFB633-1F70-420A-92C1-E6A705D9C203}" type="presOf" srcId="{405CAB18-E76E-4497-BE35-C1EA7D47F1BB}" destId="{0F7A39A6-82E2-411C-8738-2295421A952A}" srcOrd="0" destOrd="0" presId="urn:microsoft.com/office/officeart/2016/7/layout/LinearBlockProcessNumbered"/>
    <dgm:cxn modelId="{EC14586B-E6A1-45FB-A60D-9E1436FDD456}" type="presOf" srcId="{A5FF3C2F-B21D-4B3E-8252-266FDEC2964E}" destId="{60C78C62-9C0D-4861-9182-B6ADC16D02FD}" srcOrd="0" destOrd="0" presId="urn:microsoft.com/office/officeart/2016/7/layout/LinearBlockProcessNumbered"/>
    <dgm:cxn modelId="{11D66652-E1C0-40E4-9DD1-A4BBEDD3DD62}" type="presOf" srcId="{594BEA87-F523-4550-B14C-04F11651E182}" destId="{C856A3C7-354F-45C1-8568-4A1228760345}" srcOrd="0" destOrd="0" presId="urn:microsoft.com/office/officeart/2016/7/layout/LinearBlockProcessNumbered"/>
    <dgm:cxn modelId="{74C64053-7EB6-4D91-B5C5-E0C18FBA28D1}" type="presOf" srcId="{405CAB18-E76E-4497-BE35-C1EA7D47F1BB}" destId="{12567411-AFFD-47A6-AC13-47F2C39CFDFE}" srcOrd="1" destOrd="0" presId="urn:microsoft.com/office/officeart/2016/7/layout/LinearBlockProcessNumbered"/>
    <dgm:cxn modelId="{9860AA54-F6AB-44D6-AD90-D3EFECF0C88E}" type="presOf" srcId="{DCDE281F-86E4-47CD-A044-DA0486DC48B0}" destId="{944F4342-43CA-42E2-AD0E-6BDA300DA22B}" srcOrd="0" destOrd="0" presId="urn:microsoft.com/office/officeart/2016/7/layout/LinearBlockProcessNumbered"/>
    <dgm:cxn modelId="{2F31E288-AFC7-4F46-8BC2-0A45EFE08689}" type="presOf" srcId="{F6309696-A300-46F1-99C4-C859F826A31F}" destId="{990268AD-4C82-4B6C-B1BE-C79C45410016}" srcOrd="1" destOrd="0" presId="urn:microsoft.com/office/officeart/2016/7/layout/LinearBlockProcessNumbered"/>
    <dgm:cxn modelId="{5443AF91-9423-43D3-8384-BB8459C4867A}" type="presOf" srcId="{F6309696-A300-46F1-99C4-C859F826A31F}" destId="{E524D5E5-F556-4708-9F9B-824F3C9D17F5}" srcOrd="0" destOrd="0" presId="urn:microsoft.com/office/officeart/2016/7/layout/LinearBlockProcessNumbered"/>
    <dgm:cxn modelId="{77D30892-7D8E-493A-87CB-35009C6E226F}" type="presOf" srcId="{8802DB5B-35DE-452E-BC2E-763C741F4D7A}" destId="{9F5A1EFF-3906-48B5-9E07-377959033D37}" srcOrd="1" destOrd="0" presId="urn:microsoft.com/office/officeart/2016/7/layout/LinearBlockProcessNumbered"/>
    <dgm:cxn modelId="{7BCE0293-5068-423A-A9E7-A88D351C1CDA}" srcId="{46B60E99-712D-455D-9B64-0D450E78BAA4}" destId="{F6309696-A300-46F1-99C4-C859F826A31F}" srcOrd="5" destOrd="0" parTransId="{34F6BD07-A8E3-4B86-BFE8-FDFC19D3E11B}" sibTransId="{E99D9F1D-C4D9-4FA5-9729-4A43803CE881}"/>
    <dgm:cxn modelId="{B945089D-4D7E-4B79-A13B-6B78BA06CC86}" type="presOf" srcId="{6E28BBAE-EB43-4483-819B-2C96A9EC1FD4}" destId="{EE7554D9-2A8F-4799-8640-637D8321DA96}" srcOrd="0" destOrd="0" presId="urn:microsoft.com/office/officeart/2016/7/layout/LinearBlockProcessNumbered"/>
    <dgm:cxn modelId="{F135D2B6-7D36-4AD9-9EB2-5B32A8E351EA}" type="presOf" srcId="{90B665EE-7619-4187-81DE-4728D575B061}" destId="{00001503-11AB-4468-8CCF-66A7FF5B1F8E}" srcOrd="0" destOrd="0" presId="urn:microsoft.com/office/officeart/2016/7/layout/LinearBlockProcessNumbered"/>
    <dgm:cxn modelId="{8F8297B9-34D3-4127-ADC4-055081925270}" srcId="{46B60E99-712D-455D-9B64-0D450E78BAA4}" destId="{8802DB5B-35DE-452E-BC2E-763C741F4D7A}" srcOrd="4" destOrd="0" parTransId="{AC0C6A85-48AC-452A-B36C-6BF21366B1D8}" sibTransId="{56990670-D200-4F8C-B21B-108F1BA45A0F}"/>
    <dgm:cxn modelId="{13D8E4C4-A7F0-4D65-8ABF-E593AB4DF90B}" type="presOf" srcId="{41485CDC-1616-42A6-8CEE-264D41C3B836}" destId="{B8C51C87-89BF-4363-BB99-3FF333690036}" srcOrd="0" destOrd="0" presId="urn:microsoft.com/office/officeart/2016/7/layout/LinearBlockProcessNumbered"/>
    <dgm:cxn modelId="{FBA638CD-91BB-499B-A75F-DA8A118E3E5D}" type="presOf" srcId="{56990670-D200-4F8C-B21B-108F1BA45A0F}" destId="{6FBB446C-3D86-4920-84BF-239970C0E396}" srcOrd="0" destOrd="0" presId="urn:microsoft.com/office/officeart/2016/7/layout/LinearBlockProcessNumbered"/>
    <dgm:cxn modelId="{BEE71ACE-72B4-459A-BB01-9BD098C4A7CD}" srcId="{46B60E99-712D-455D-9B64-0D450E78BAA4}" destId="{405CAB18-E76E-4497-BE35-C1EA7D47F1BB}" srcOrd="3" destOrd="0" parTransId="{DEEFD5A6-3E50-43D8-B3C5-F1A0A0FE7BA3}" sibTransId="{827F9D7D-6C20-4CB2-B635-45311F27568C}"/>
    <dgm:cxn modelId="{DE36C2CE-DABB-4786-92FF-E62556015569}" srcId="{46B60E99-712D-455D-9B64-0D450E78BAA4}" destId="{41485CDC-1616-42A6-8CEE-264D41C3B836}" srcOrd="0" destOrd="0" parTransId="{AFDDBA6D-20CE-40C8-9802-7670D5047E47}" sibTransId="{90B665EE-7619-4187-81DE-4728D575B061}"/>
    <dgm:cxn modelId="{8BA798E2-5D5E-4AC4-B90B-620274984C0A}" type="presOf" srcId="{E99D9F1D-C4D9-4FA5-9729-4A43803CE881}" destId="{02970CAF-A704-4C33-80C5-8A6CD9EC5CBE}" srcOrd="0" destOrd="0" presId="urn:microsoft.com/office/officeart/2016/7/layout/LinearBlockProcessNumbered"/>
    <dgm:cxn modelId="{95B68AE3-CC50-40D3-A3DF-7E4D5F8220D3}" type="presOf" srcId="{827F9D7D-6C20-4CB2-B635-45311F27568C}" destId="{BEE84E35-25B0-46DD-B5DA-9891739287D0}" srcOrd="0" destOrd="0" presId="urn:microsoft.com/office/officeart/2016/7/layout/LinearBlockProcessNumbered"/>
    <dgm:cxn modelId="{588A28EA-8981-450C-B1F8-48B8F16FA792}" srcId="{46B60E99-712D-455D-9B64-0D450E78BAA4}" destId="{A5FF3C2F-B21D-4B3E-8252-266FDEC2964E}" srcOrd="1" destOrd="0" parTransId="{23BBF8BE-E223-4FCF-9FC9-F3FDD151CE1F}" sibTransId="{594BEA87-F523-4550-B14C-04F11651E182}"/>
    <dgm:cxn modelId="{1E76A7F9-0AE2-4878-933C-26B8D5876505}" type="presOf" srcId="{41485CDC-1616-42A6-8CEE-264D41C3B836}" destId="{691DB8EA-695B-4387-81AA-102DBFE15685}" srcOrd="1" destOrd="0" presId="urn:microsoft.com/office/officeart/2016/7/layout/LinearBlockProcessNumbered"/>
    <dgm:cxn modelId="{C75608A3-6878-4922-9995-4D4AE06F687E}" type="presParOf" srcId="{25CCBEA3-3449-4153-A66D-45EDF939351B}" destId="{7175AA81-C376-4200-9429-B120544217FF}" srcOrd="0" destOrd="0" presId="urn:microsoft.com/office/officeart/2016/7/layout/LinearBlockProcessNumbered"/>
    <dgm:cxn modelId="{3C94C0A7-A421-4C69-AA65-088B86D1425C}" type="presParOf" srcId="{7175AA81-C376-4200-9429-B120544217FF}" destId="{B8C51C87-89BF-4363-BB99-3FF333690036}" srcOrd="0" destOrd="0" presId="urn:microsoft.com/office/officeart/2016/7/layout/LinearBlockProcessNumbered"/>
    <dgm:cxn modelId="{8E4E40ED-7307-4263-B4FF-FFE86F557E46}" type="presParOf" srcId="{7175AA81-C376-4200-9429-B120544217FF}" destId="{00001503-11AB-4468-8CCF-66A7FF5B1F8E}" srcOrd="1" destOrd="0" presId="urn:microsoft.com/office/officeart/2016/7/layout/LinearBlockProcessNumbered"/>
    <dgm:cxn modelId="{EF9A5CEC-410A-42B5-B763-B0D8052CEF41}" type="presParOf" srcId="{7175AA81-C376-4200-9429-B120544217FF}" destId="{691DB8EA-695B-4387-81AA-102DBFE15685}" srcOrd="2" destOrd="0" presId="urn:microsoft.com/office/officeart/2016/7/layout/LinearBlockProcessNumbered"/>
    <dgm:cxn modelId="{0BF66335-8A72-4CB4-8D20-3E352FCC9B8C}" type="presParOf" srcId="{25CCBEA3-3449-4153-A66D-45EDF939351B}" destId="{55176088-5A3F-402B-B7F0-C507BA60C2EB}" srcOrd="1" destOrd="0" presId="urn:microsoft.com/office/officeart/2016/7/layout/LinearBlockProcessNumbered"/>
    <dgm:cxn modelId="{C4D4E481-6D7B-494A-B2D2-67C3986ED19A}" type="presParOf" srcId="{25CCBEA3-3449-4153-A66D-45EDF939351B}" destId="{F19CD3CE-FAD1-4109-9159-AEA5C9EFA3BC}" srcOrd="2" destOrd="0" presId="urn:microsoft.com/office/officeart/2016/7/layout/LinearBlockProcessNumbered"/>
    <dgm:cxn modelId="{44FAE5E0-A91C-44A9-AF89-29B9775C22F2}" type="presParOf" srcId="{F19CD3CE-FAD1-4109-9159-AEA5C9EFA3BC}" destId="{60C78C62-9C0D-4861-9182-B6ADC16D02FD}" srcOrd="0" destOrd="0" presId="urn:microsoft.com/office/officeart/2016/7/layout/LinearBlockProcessNumbered"/>
    <dgm:cxn modelId="{685FD043-A7D2-490A-BF7B-9000950CD832}" type="presParOf" srcId="{F19CD3CE-FAD1-4109-9159-AEA5C9EFA3BC}" destId="{C856A3C7-354F-45C1-8568-4A1228760345}" srcOrd="1" destOrd="0" presId="urn:microsoft.com/office/officeart/2016/7/layout/LinearBlockProcessNumbered"/>
    <dgm:cxn modelId="{FF99E10C-C5AC-4956-A688-FA4FD6497CF3}" type="presParOf" srcId="{F19CD3CE-FAD1-4109-9159-AEA5C9EFA3BC}" destId="{322C47B8-2DC9-42A7-AE00-DE0767732F1F}" srcOrd="2" destOrd="0" presId="urn:microsoft.com/office/officeart/2016/7/layout/LinearBlockProcessNumbered"/>
    <dgm:cxn modelId="{610E267F-6F30-45C2-BF22-C0036B3F7368}" type="presParOf" srcId="{25CCBEA3-3449-4153-A66D-45EDF939351B}" destId="{8000CDC2-153F-423F-8320-2673632E8A89}" srcOrd="3" destOrd="0" presId="urn:microsoft.com/office/officeart/2016/7/layout/LinearBlockProcessNumbered"/>
    <dgm:cxn modelId="{822C09F2-2B6C-413F-92F0-E70D9676303E}" type="presParOf" srcId="{25CCBEA3-3449-4153-A66D-45EDF939351B}" destId="{14435FE6-E7E9-45F3-888B-C57D2B7430D7}" srcOrd="4" destOrd="0" presId="urn:microsoft.com/office/officeart/2016/7/layout/LinearBlockProcessNumbered"/>
    <dgm:cxn modelId="{C1AD70BB-A224-4541-AC2E-B7FFAA991B2A}" type="presParOf" srcId="{14435FE6-E7E9-45F3-888B-C57D2B7430D7}" destId="{944F4342-43CA-42E2-AD0E-6BDA300DA22B}" srcOrd="0" destOrd="0" presId="urn:microsoft.com/office/officeart/2016/7/layout/LinearBlockProcessNumbered"/>
    <dgm:cxn modelId="{3EBE6B98-8D31-4F3E-9654-F4F194A89E1F}" type="presParOf" srcId="{14435FE6-E7E9-45F3-888B-C57D2B7430D7}" destId="{EE7554D9-2A8F-4799-8640-637D8321DA96}" srcOrd="1" destOrd="0" presId="urn:microsoft.com/office/officeart/2016/7/layout/LinearBlockProcessNumbered"/>
    <dgm:cxn modelId="{2171BED6-E2B8-4BDD-A087-6A02C3DE1040}" type="presParOf" srcId="{14435FE6-E7E9-45F3-888B-C57D2B7430D7}" destId="{39296800-94D3-4C10-A920-C9F8C402A232}" srcOrd="2" destOrd="0" presId="urn:microsoft.com/office/officeart/2016/7/layout/LinearBlockProcessNumbered"/>
    <dgm:cxn modelId="{A60FF1B9-3F89-4798-A11D-18F66BAA5E41}" type="presParOf" srcId="{25CCBEA3-3449-4153-A66D-45EDF939351B}" destId="{832126A3-C30F-4E44-AC92-070279B4C9F5}" srcOrd="5" destOrd="0" presId="urn:microsoft.com/office/officeart/2016/7/layout/LinearBlockProcessNumbered"/>
    <dgm:cxn modelId="{FE456EC2-2569-427E-B44B-D5A786929ACB}" type="presParOf" srcId="{25CCBEA3-3449-4153-A66D-45EDF939351B}" destId="{E4B41565-4E39-4B22-BB12-E13389E2A90C}" srcOrd="6" destOrd="0" presId="urn:microsoft.com/office/officeart/2016/7/layout/LinearBlockProcessNumbered"/>
    <dgm:cxn modelId="{0F6110C5-D2D4-49E1-B117-DB3628463F3E}" type="presParOf" srcId="{E4B41565-4E39-4B22-BB12-E13389E2A90C}" destId="{0F7A39A6-82E2-411C-8738-2295421A952A}" srcOrd="0" destOrd="0" presId="urn:microsoft.com/office/officeart/2016/7/layout/LinearBlockProcessNumbered"/>
    <dgm:cxn modelId="{1245A8E5-68AD-4467-BBE2-45CDAA37E4F1}" type="presParOf" srcId="{E4B41565-4E39-4B22-BB12-E13389E2A90C}" destId="{BEE84E35-25B0-46DD-B5DA-9891739287D0}" srcOrd="1" destOrd="0" presId="urn:microsoft.com/office/officeart/2016/7/layout/LinearBlockProcessNumbered"/>
    <dgm:cxn modelId="{37C201DA-0D88-4BFD-B31D-52120F9C2D99}" type="presParOf" srcId="{E4B41565-4E39-4B22-BB12-E13389E2A90C}" destId="{12567411-AFFD-47A6-AC13-47F2C39CFDFE}" srcOrd="2" destOrd="0" presId="urn:microsoft.com/office/officeart/2016/7/layout/LinearBlockProcessNumbered"/>
    <dgm:cxn modelId="{594C5788-2FBE-4B0B-AF4E-5AC24C694BCA}" type="presParOf" srcId="{25CCBEA3-3449-4153-A66D-45EDF939351B}" destId="{95491238-709A-43E7-BA2E-2888746C748D}" srcOrd="7" destOrd="0" presId="urn:microsoft.com/office/officeart/2016/7/layout/LinearBlockProcessNumbered"/>
    <dgm:cxn modelId="{F277CDC8-5E20-4360-A845-821EC0D36484}" type="presParOf" srcId="{25CCBEA3-3449-4153-A66D-45EDF939351B}" destId="{1A856544-7CCD-44FC-A547-6F2CDD2D92FD}" srcOrd="8" destOrd="0" presId="urn:microsoft.com/office/officeart/2016/7/layout/LinearBlockProcessNumbered"/>
    <dgm:cxn modelId="{539A5685-3CDF-462B-A0C3-8CE0A4E289AF}" type="presParOf" srcId="{1A856544-7CCD-44FC-A547-6F2CDD2D92FD}" destId="{12F4512D-67F2-426F-8D8D-D9D493F64404}" srcOrd="0" destOrd="0" presId="urn:microsoft.com/office/officeart/2016/7/layout/LinearBlockProcessNumbered"/>
    <dgm:cxn modelId="{DF34F1BB-C09A-4660-8ADD-E7F3BA75BC53}" type="presParOf" srcId="{1A856544-7CCD-44FC-A547-6F2CDD2D92FD}" destId="{6FBB446C-3D86-4920-84BF-239970C0E396}" srcOrd="1" destOrd="0" presId="urn:microsoft.com/office/officeart/2016/7/layout/LinearBlockProcessNumbered"/>
    <dgm:cxn modelId="{B06751F2-A57C-4F5F-B675-8A9D570858E0}" type="presParOf" srcId="{1A856544-7CCD-44FC-A547-6F2CDD2D92FD}" destId="{9F5A1EFF-3906-48B5-9E07-377959033D37}" srcOrd="2" destOrd="0" presId="urn:microsoft.com/office/officeart/2016/7/layout/LinearBlockProcessNumbered"/>
    <dgm:cxn modelId="{BE4218B0-9C41-4FD6-8C84-1EF1C505032F}" type="presParOf" srcId="{25CCBEA3-3449-4153-A66D-45EDF939351B}" destId="{F4EE1AC3-BDCD-42CA-A2A7-0FB3196A48D8}" srcOrd="9" destOrd="0" presId="urn:microsoft.com/office/officeart/2016/7/layout/LinearBlockProcessNumbered"/>
    <dgm:cxn modelId="{1336E59A-880D-4605-B7F5-92AFA8548B9D}" type="presParOf" srcId="{25CCBEA3-3449-4153-A66D-45EDF939351B}" destId="{D6BD2DD6-0C17-495F-83B7-457431B2B1FE}" srcOrd="10" destOrd="0" presId="urn:microsoft.com/office/officeart/2016/7/layout/LinearBlockProcessNumbered"/>
    <dgm:cxn modelId="{2BF43B13-9A68-4613-9C64-8B851184BB08}" type="presParOf" srcId="{D6BD2DD6-0C17-495F-83B7-457431B2B1FE}" destId="{E524D5E5-F556-4708-9F9B-824F3C9D17F5}" srcOrd="0" destOrd="0" presId="urn:microsoft.com/office/officeart/2016/7/layout/LinearBlockProcessNumbered"/>
    <dgm:cxn modelId="{47E77B0A-99C7-423A-AE01-DBF3DF29B461}" type="presParOf" srcId="{D6BD2DD6-0C17-495F-83B7-457431B2B1FE}" destId="{02970CAF-A704-4C33-80C5-8A6CD9EC5CBE}" srcOrd="1" destOrd="0" presId="urn:microsoft.com/office/officeart/2016/7/layout/LinearBlockProcessNumbered"/>
    <dgm:cxn modelId="{F944C436-525C-49C4-B051-8AC362E07B02}" type="presParOf" srcId="{D6BD2DD6-0C17-495F-83B7-457431B2B1FE}" destId="{990268AD-4C82-4B6C-B1BE-C79C4541001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F54C-5C48-467A-9A9F-B221F306EDC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3A2A8-083C-4BD4-B4C6-E5BC1489DDC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7D0AC-838B-401F-82A9-340512486FD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machine learning model to forecast key global economic indicators, aiding policymakers and investors in strategic decision-making and risk management.</a:t>
          </a:r>
        </a:p>
      </dsp:txBody>
      <dsp:txXfrm>
        <a:off x="1509882" y="708097"/>
        <a:ext cx="9005717" cy="1307257"/>
      </dsp:txXfrm>
    </dsp:sp>
    <dsp:sp modelId="{1B70A9DB-4FC2-4F24-967E-3AF9F4CBDED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F5C08-26DF-43FE-B98D-7D9B30B926DE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CF665-A45E-468B-9C53-A12303C89C6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Framework: Utilized CRISP-DM (Cross-Industry Standard Process for Data Mining)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3A585-F349-4B8D-8FF2-AE49805E5B40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Source: World Bank.</a:t>
          </a:r>
        </a:p>
      </dsp:txBody>
      <dsp:txXfrm>
        <a:off x="3080" y="587032"/>
        <a:ext cx="2444055" cy="1466433"/>
      </dsp:txXfrm>
    </dsp:sp>
    <dsp:sp modelId="{D2F395A4-2579-43C8-B620-16A5F0373409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Variables: GDP,GDP growth rate, population, per capita GNI, sectoral contributions.</a:t>
          </a:r>
        </a:p>
      </dsp:txBody>
      <dsp:txXfrm>
        <a:off x="2691541" y="587032"/>
        <a:ext cx="2444055" cy="1466433"/>
      </dsp:txXfrm>
    </dsp:sp>
    <dsp:sp modelId="{8CC00D23-3B59-4FDB-8F91-F1B55E1E9C0E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Collection Methodology: Compiled from national stats, international trade, and financial markets.</a:t>
          </a:r>
        </a:p>
      </dsp:txBody>
      <dsp:txXfrm>
        <a:off x="5380002" y="587032"/>
        <a:ext cx="2444055" cy="1466433"/>
      </dsp:txXfrm>
    </dsp:sp>
    <dsp:sp modelId="{7C65E41F-7E10-4F89-86B4-4AD50AA714A3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Granularity Level: Annual data from 1970 to 2021 for countries.</a:t>
          </a:r>
        </a:p>
      </dsp:txBody>
      <dsp:txXfrm>
        <a:off x="8068463" y="587032"/>
        <a:ext cx="2444055" cy="1466433"/>
      </dsp:txXfrm>
    </dsp:sp>
    <dsp:sp modelId="{97DF541C-1C0D-49B2-816F-0312D970C159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Worldwide coverage: Includes data for defunct and newly formed countries.</a:t>
          </a:r>
        </a:p>
      </dsp:txBody>
      <dsp:txXfrm>
        <a:off x="3080" y="2297871"/>
        <a:ext cx="2444055" cy="1466433"/>
      </dsp:txXfrm>
    </dsp:sp>
    <dsp:sp modelId="{F1033292-55B4-4F9B-A97A-537EDC3A4A5C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Limitations: Some incomplete country records; recent data may be provisional, null values in data, normalization of columns like GDP and GNI.</a:t>
          </a:r>
        </a:p>
      </dsp:txBody>
      <dsp:txXfrm>
        <a:off x="2691541" y="2297871"/>
        <a:ext cx="2444055" cy="1466433"/>
      </dsp:txXfrm>
    </dsp:sp>
    <dsp:sp modelId="{DAC3EFEE-19AD-4EE6-8A9F-828DEF415C9C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Preparation: Data has been cleaned, normalized, and validated.</a:t>
          </a:r>
        </a:p>
      </dsp:txBody>
      <dsp:txXfrm>
        <a:off x="5380002" y="2297871"/>
        <a:ext cx="2444055" cy="1466433"/>
      </dsp:txXfrm>
    </dsp:sp>
    <dsp:sp modelId="{5D487EE7-E444-4FB9-995C-FADA2F7157C0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Case: Historical trend analysis, economic performance comparison, future GDP growth forecasting.</a:t>
          </a:r>
        </a:p>
      </dsp:txBody>
      <dsp:txXfrm>
        <a:off x="806846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51C87-89BF-4363-BB99-3FF333690036}">
      <dsp:nvSpPr>
        <dsp:cNvPr id="0" name=""/>
        <dsp:cNvSpPr/>
      </dsp:nvSpPr>
      <dsp:spPr>
        <a:xfrm>
          <a:off x="5665" y="807265"/>
          <a:ext cx="1607120" cy="2714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Interpolation</a:t>
          </a:r>
        </a:p>
      </dsp:txBody>
      <dsp:txXfrm>
        <a:off x="5665" y="1893128"/>
        <a:ext cx="1607120" cy="1628794"/>
      </dsp:txXfrm>
    </dsp:sp>
    <dsp:sp modelId="{00001503-11AB-4468-8CCF-66A7FF5B1F8E}">
      <dsp:nvSpPr>
        <dsp:cNvPr id="0" name=""/>
        <dsp:cNvSpPr/>
      </dsp:nvSpPr>
      <dsp:spPr>
        <a:xfrm>
          <a:off x="5665" y="1200322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5665" y="1200322"/>
        <a:ext cx="1607120" cy="771417"/>
      </dsp:txXfrm>
    </dsp:sp>
    <dsp:sp modelId="{60C78C62-9C0D-4861-9182-B6ADC16D02FD}">
      <dsp:nvSpPr>
        <dsp:cNvPr id="0" name=""/>
        <dsp:cNvSpPr/>
      </dsp:nvSpPr>
      <dsp:spPr>
        <a:xfrm>
          <a:off x="1741356" y="807265"/>
          <a:ext cx="1825817" cy="2728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Normalization</a:t>
          </a:r>
        </a:p>
      </dsp:txBody>
      <dsp:txXfrm>
        <a:off x="1741356" y="1898860"/>
        <a:ext cx="1825817" cy="1637392"/>
      </dsp:txXfrm>
    </dsp:sp>
    <dsp:sp modelId="{C856A3C7-354F-45C1-8568-4A1228760345}">
      <dsp:nvSpPr>
        <dsp:cNvPr id="0" name=""/>
        <dsp:cNvSpPr/>
      </dsp:nvSpPr>
      <dsp:spPr>
        <a:xfrm>
          <a:off x="1850704" y="1207486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850704" y="1207486"/>
        <a:ext cx="1607120" cy="771417"/>
      </dsp:txXfrm>
    </dsp:sp>
    <dsp:sp modelId="{944F4342-43CA-42E2-AD0E-6BDA300DA22B}">
      <dsp:nvSpPr>
        <dsp:cNvPr id="0" name=""/>
        <dsp:cNvSpPr/>
      </dsp:nvSpPr>
      <dsp:spPr>
        <a:xfrm>
          <a:off x="3695743" y="807265"/>
          <a:ext cx="1607120" cy="2728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Removal of ineffective, duplicate and irrelevant columns</a:t>
          </a:r>
          <a:r>
            <a:rPr lang="en-US" sz="1200" kern="1200"/>
            <a:t>.</a:t>
          </a:r>
        </a:p>
      </dsp:txBody>
      <dsp:txXfrm>
        <a:off x="3695743" y="1898860"/>
        <a:ext cx="1607120" cy="1637392"/>
      </dsp:txXfrm>
    </dsp:sp>
    <dsp:sp modelId="{EE7554D9-2A8F-4799-8640-637D8321DA96}">
      <dsp:nvSpPr>
        <dsp:cNvPr id="0" name=""/>
        <dsp:cNvSpPr/>
      </dsp:nvSpPr>
      <dsp:spPr>
        <a:xfrm>
          <a:off x="3695743" y="1207486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695743" y="1207486"/>
        <a:ext cx="1607120" cy="771417"/>
      </dsp:txXfrm>
    </dsp:sp>
    <dsp:sp modelId="{0F7A39A6-82E2-411C-8738-2295421A952A}">
      <dsp:nvSpPr>
        <dsp:cNvPr id="0" name=""/>
        <dsp:cNvSpPr/>
      </dsp:nvSpPr>
      <dsp:spPr>
        <a:xfrm>
          <a:off x="5431433" y="807265"/>
          <a:ext cx="1607120" cy="27289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Removal of columns based on count of unavailable values.</a:t>
          </a:r>
        </a:p>
      </dsp:txBody>
      <dsp:txXfrm>
        <a:off x="5431433" y="1898860"/>
        <a:ext cx="1607120" cy="1637392"/>
      </dsp:txXfrm>
    </dsp:sp>
    <dsp:sp modelId="{BEE84E35-25B0-46DD-B5DA-9891739287D0}">
      <dsp:nvSpPr>
        <dsp:cNvPr id="0" name=""/>
        <dsp:cNvSpPr/>
      </dsp:nvSpPr>
      <dsp:spPr>
        <a:xfrm>
          <a:off x="5431433" y="1207486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5431433" y="1207486"/>
        <a:ext cx="1607120" cy="771417"/>
      </dsp:txXfrm>
    </dsp:sp>
    <dsp:sp modelId="{12F4512D-67F2-426F-8D8D-D9D493F64404}">
      <dsp:nvSpPr>
        <dsp:cNvPr id="0" name=""/>
        <dsp:cNvSpPr/>
      </dsp:nvSpPr>
      <dsp:spPr>
        <a:xfrm>
          <a:off x="7167123" y="807265"/>
          <a:ext cx="1607120" cy="27289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Derived target variable</a:t>
          </a:r>
        </a:p>
      </dsp:txBody>
      <dsp:txXfrm>
        <a:off x="7167123" y="1898860"/>
        <a:ext cx="1607120" cy="1637392"/>
      </dsp:txXfrm>
    </dsp:sp>
    <dsp:sp modelId="{6FBB446C-3D86-4920-84BF-239970C0E396}">
      <dsp:nvSpPr>
        <dsp:cNvPr id="0" name=""/>
        <dsp:cNvSpPr/>
      </dsp:nvSpPr>
      <dsp:spPr>
        <a:xfrm>
          <a:off x="7167123" y="1207486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05</a:t>
          </a:r>
        </a:p>
      </dsp:txBody>
      <dsp:txXfrm>
        <a:off x="7167123" y="1207486"/>
        <a:ext cx="1607120" cy="771417"/>
      </dsp:txXfrm>
    </dsp:sp>
    <dsp:sp modelId="{E524D5E5-F556-4708-9F9B-824F3C9D17F5}">
      <dsp:nvSpPr>
        <dsp:cNvPr id="0" name=""/>
        <dsp:cNvSpPr/>
      </dsp:nvSpPr>
      <dsp:spPr>
        <a:xfrm>
          <a:off x="8902813" y="807265"/>
          <a:ext cx="1607120" cy="2738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0" rIns="1587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Conversion and Dummy Encoding</a:t>
          </a:r>
        </a:p>
      </dsp:txBody>
      <dsp:txXfrm>
        <a:off x="8902813" y="1902470"/>
        <a:ext cx="1607120" cy="1642807"/>
      </dsp:txXfrm>
    </dsp:sp>
    <dsp:sp modelId="{02970CAF-A704-4C33-80C5-8A6CD9EC5CBE}">
      <dsp:nvSpPr>
        <dsp:cNvPr id="0" name=""/>
        <dsp:cNvSpPr/>
      </dsp:nvSpPr>
      <dsp:spPr>
        <a:xfrm>
          <a:off x="8902813" y="1211999"/>
          <a:ext cx="1607120" cy="7714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48" tIns="165100" rIns="15874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06</a:t>
          </a:r>
        </a:p>
      </dsp:txBody>
      <dsp:txXfrm>
        <a:off x="8902813" y="1211999"/>
        <a:ext cx="1607120" cy="77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ECCF-65C0-4406-89B3-A10AB83D183E}" type="datetimeFigureOut"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FA96-B7CA-4B35-BA8E-C16B6D18B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Steps Taken: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Interpolation:- Averaging the missing values based on previous and next years' values.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Normalization:-  According to data type, values are normalized.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Removal of ineffective, duplicate and irrelevant columns.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Removal of columns based on count of unavailable values.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Derived target variable:- Target variable is derived using a formula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Data Conversion and Dummy Encoding:- Converted categorical variables to numerical and dummy 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3FA96-B7CA-4B35-BA8E-C16B6D18B37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0320-FF75-DDB3-724E-A460369C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83F4-6590-2B0E-20E9-382D4E8B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4B51-61F2-743C-1444-072483A7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662C-8D96-2E5C-7064-882C1082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2EE4-5BD5-F9B6-AC36-25F1B197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80D-D26A-8E22-E170-F39220D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E6AD-0B6A-8B4B-0529-B2A1F2D1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21E9-6F85-F360-0AEA-488AF1C4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03D0-A268-F0D4-E72C-66C82D7A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C2B3-6F1A-CD77-B288-CB12B24A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C9BC3-DA30-5673-E6BF-3C21E2387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15F96-D31A-B92B-F40C-A89DE0D8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15A5-958A-815E-B79B-2B202C94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F603-C4FF-A27E-D5EB-B4B2C673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4C79-B0EC-D01F-503D-61F7900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CF43-D884-B4AD-E0B8-074FAE9F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DC02-70C4-2742-9E0F-DDBAE8F3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7462-BAC7-6CC0-A667-614BD695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6F63C-E162-9EC8-47F3-CDF70AA2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C7F1-B362-383F-4FFB-06F0C12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BB37-5A2B-22BD-6AA5-8225112C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32FEA-F548-5E66-CC44-4351CE84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C00A-B4B9-4578-0ADD-C3581C32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E0D9-F81C-F2DB-7AF2-129B1B8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073E-27B5-CE99-7B90-76A7C038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6C9-BACE-8693-F6BE-A332B1D1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66F9-3DC7-31DD-1542-8B86FDB8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85385-228E-8E76-9984-AE845A0D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5E8E-1D1B-3D0F-A67B-EFB73C44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9CFC-D6BE-E7CA-C59F-7D8FFDAF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F45D-4257-9BDB-1D87-0A61D538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C70-9E2C-8B2B-C9CE-924C2702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9883-F028-38F4-F0E6-0699690A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DB16-B3A8-BA60-0AE9-9D9BB56F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00AFA-7E31-5989-F24A-E80F728A2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4D434-4F44-F711-829A-B8AF0BCCF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D426F-51B6-4623-C591-7BDE426B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B7D1C-0D88-266F-3C4D-543913DA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EAC6-2FFA-4734-8F6C-9EE8CC4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89D-A1F5-DAD6-2ACA-F4E8336F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26D2F-352C-EEC7-AAD7-E73C383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036E-7982-9524-F90D-CD20D502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C3B0B-0C9C-7F07-746F-F0801A1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91B95-40E1-CF39-368C-796202F3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B943A-1A27-5453-3CA5-97808CF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B426-4426-35B9-6978-49F223FE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69D6-0B86-BD7A-AA24-B8CBCDBB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DE42-B0B9-147A-9031-3118121F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0E3D4-0B32-C5D5-D5A6-41D1A619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A00E-F772-CD69-BFF9-B6ECB491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FAE4-4ACD-99C9-0748-92A8A6E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DDF94-4825-DBDE-7DB7-E2900272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53-5C92-D260-FF16-9EB9240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D56B6-9416-4EC6-093F-17BA8027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EA63-88AE-DBE6-223D-4CA81236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4549-C1E7-44FF-2038-2269F46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F726-7ED0-F708-7D84-16888B21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0189-DD49-0498-7CE1-6E998B84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D9DCD-0A15-A127-97C4-48A6ABD8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5C3A-DBCD-C38F-9A60-6C29C4FF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7124-8256-9EA8-3BA7-3B4308948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9868B-C0AD-4EB4-880A-2CC9C19BFCD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5152-29B5-D065-8C37-280723C2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234F-B472-CA3A-0643-6AB905883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DCFB0-9145-42EA-B6C8-B8B6067F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gital business graph and charts">
            <a:extLst>
              <a:ext uri="{FF2B5EF4-FFF2-40B4-BE49-F238E27FC236}">
                <a16:creationId xmlns:a16="http://schemas.microsoft.com/office/drawing/2014/main" id="{45ACFDA9-348E-A7BF-54C0-87CBDFA6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3330" r="1782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D5C25-00DA-912D-605C-366840D1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Global Economic Indicator Forecasting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B6F37-295B-96BA-D15E-1F4A1D94810A}"/>
              </a:ext>
            </a:extLst>
          </p:cNvPr>
          <p:cNvSpPr txBox="1"/>
          <p:nvPr/>
        </p:nvSpPr>
        <p:spPr>
          <a:xfrm>
            <a:off x="6185986" y="1671566"/>
            <a:ext cx="5170861" cy="407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Team: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Musharraf Shaikh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Aastha Kshatriya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Deepak Deokar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Ajay </a:t>
            </a:r>
            <a:r>
              <a:rPr lang="en-US" sz="2000" err="1">
                <a:solidFill>
                  <a:srgbClr val="FFFFFF"/>
                </a:solidFill>
              </a:rPr>
              <a:t>Tupe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6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 : Implementation and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otted lines and blue dots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47" y="364143"/>
            <a:ext cx="4392900" cy="342646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4922CB-B532-2A41-D4C8-AA09E7A8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223381"/>
            <a:ext cx="5136795" cy="17079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Multiple Linear Regression: Using High Impacting Columns as Predictors</a:t>
            </a:r>
          </a:p>
        </p:txBody>
      </p:sp>
    </p:spTree>
    <p:extLst>
      <p:ext uri="{BB962C8B-B14F-4D97-AF65-F5344CB8AC3E}">
        <p14:creationId xmlns:p14="http://schemas.microsoft.com/office/powerpoint/2010/main" val="29262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00C1-41C7-DF62-C2CD-E788FDFB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10856-BF9B-F5A0-B74F-4657076FD98D}"/>
              </a:ext>
            </a:extLst>
          </p:cNvPr>
          <p:cNvSpPr txBox="1"/>
          <p:nvPr/>
        </p:nvSpPr>
        <p:spPr>
          <a:xfrm>
            <a:off x="7658840" y="5045529"/>
            <a:ext cx="3951414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Vector Regression (SVR)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18F61581-83F8-69FA-8A8F-6DFEE5C64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7" y="1055673"/>
            <a:ext cx="5608830" cy="45992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658840" y="5045529"/>
            <a:ext cx="3951414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MLP Model 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1BF97417-47DA-3BBE-D713-D8BB79C2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7" y="1048662"/>
            <a:ext cx="5608830" cy="46132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930A3D-658D-48F5-A13E-C57BA0B2B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96" y="679730"/>
            <a:ext cx="4475848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178595" y="5045529"/>
            <a:ext cx="4475848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blue line and a red line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79" r="-163" b="-355"/>
          <a:stretch/>
        </p:blipFill>
        <p:spPr>
          <a:xfrm>
            <a:off x="731125" y="729128"/>
            <a:ext cx="5135567" cy="540054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930A3D-658D-48F5-A13E-C57BA0B2B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96" y="679730"/>
            <a:ext cx="4475848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178595" y="5045529"/>
            <a:ext cx="4475848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colorful squares&#10;&#10;Description automatically generated">
            <a:extLst>
              <a:ext uri="{FF2B5EF4-FFF2-40B4-BE49-F238E27FC236}">
                <a16:creationId xmlns:a16="http://schemas.microsoft.com/office/drawing/2014/main" id="{284922CB-B532-2A41-D4C8-AA09E7A8E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43" t="-7362" r="-4412" b="-2045"/>
          <a:stretch/>
        </p:blipFill>
        <p:spPr>
          <a:xfrm>
            <a:off x="567614" y="1448895"/>
            <a:ext cx="5529966" cy="4487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26719"/>
            <a:ext cx="9795638" cy="6931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>
                <a:ea typeface="+mj-lt"/>
                <a:cs typeface="+mj-lt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1198181" y="1129256"/>
            <a:ext cx="9795638" cy="5556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/>
              <a:t>Random Forest Model: Feature Engineering</a:t>
            </a:r>
          </a:p>
        </p:txBody>
      </p:sp>
      <p:pic>
        <p:nvPicPr>
          <p:cNvPr id="4" name="Content Placeholder 3" descr="A green dotted graph with red line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44" y="2450425"/>
            <a:ext cx="5022832" cy="4092027"/>
          </a:xfrm>
          <a:prstGeom prst="rect">
            <a:avLst/>
          </a:prstGeom>
        </p:spPr>
      </p:pic>
      <p:pic>
        <p:nvPicPr>
          <p:cNvPr id="6" name="Picture 5" descr="A graph with a purple line&#10;&#10;Description automatically generated">
            <a:extLst>
              <a:ext uri="{FF2B5EF4-FFF2-40B4-BE49-F238E27FC236}">
                <a16:creationId xmlns:a16="http://schemas.microsoft.com/office/drawing/2014/main" id="{284922CB-B532-2A41-D4C8-AA09E7A8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54" y="2548546"/>
            <a:ext cx="4905837" cy="3996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04242-1BA2-0E22-8FEC-0653746191D9}"/>
              </a:ext>
            </a:extLst>
          </p:cNvPr>
          <p:cNvSpPr txBox="1"/>
          <p:nvPr/>
        </p:nvSpPr>
        <p:spPr>
          <a:xfrm>
            <a:off x="871779" y="1711270"/>
            <a:ext cx="77414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Segoe UI"/>
                <a:cs typeface="Segoe UI"/>
              </a:rPr>
              <a:t>Polynomial Features: Created interaction terms for better prediction</a:t>
            </a:r>
          </a:p>
          <a:p>
            <a:r>
              <a:rPr lang="en-US" sz="1400">
                <a:latin typeface="Segoe UI"/>
                <a:cs typeface="Segoe UI"/>
              </a:rPr>
              <a:t>Select From Model: Selected top 20 features using Random Forest Regressor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658840" y="5045529"/>
            <a:ext cx="3951414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Model with Top 10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7" y="1069695"/>
            <a:ext cx="5608830" cy="457119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658840" y="5045529"/>
            <a:ext cx="3951414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Boosting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a blue line and a red line&#10;&#10;Description automatically generated">
            <a:extLst>
              <a:ext uri="{FF2B5EF4-FFF2-40B4-BE49-F238E27FC236}">
                <a16:creationId xmlns:a16="http://schemas.microsoft.com/office/drawing/2014/main" id="{FA61E28C-8C57-CEF6-BE0B-30849CC2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7" y="1055673"/>
            <a:ext cx="5608830" cy="45992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7658840" y="5045529"/>
            <a:ext cx="3951414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Boosting Model For Top 10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ar graph with text&#10;&#10;Description automatically generated">
            <a:extLst>
              <a:ext uri="{FF2B5EF4-FFF2-40B4-BE49-F238E27FC236}">
                <a16:creationId xmlns:a16="http://schemas.microsoft.com/office/drawing/2014/main" id="{2B2FF09E-02A2-539E-4DCA-2F9140B9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125783"/>
            <a:ext cx="5608830" cy="445901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A60C47-9F76-46D7-9D57-E0C7BA4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DBDA5-0D61-9402-AF8D-80740DF8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96" y="679730"/>
            <a:ext cx="4475848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Model : Implementation and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AF4EF-B9C3-BE75-C2F7-6AF4F121CABF}"/>
              </a:ext>
            </a:extLst>
          </p:cNvPr>
          <p:cNvSpPr txBox="1"/>
          <p:nvPr/>
        </p:nvSpPr>
        <p:spPr>
          <a:xfrm>
            <a:off x="7178595" y="5045529"/>
            <a:ext cx="4475848" cy="1322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H2O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blue line&#10;&#10;Description automatically generated">
            <a:extLst>
              <a:ext uri="{FF2B5EF4-FFF2-40B4-BE49-F238E27FC236}">
                <a16:creationId xmlns:a16="http://schemas.microsoft.com/office/drawing/2014/main" id="{51116685-F300-44DA-B815-DAD94BD4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421" y="425052"/>
            <a:ext cx="3445726" cy="2825496"/>
          </a:xfrm>
          <a:prstGeom prst="rect">
            <a:avLst/>
          </a:prstGeom>
        </p:spPr>
      </p:pic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7A403EA9-F321-EE5E-AC32-3FCD5865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05" y="4061724"/>
            <a:ext cx="5127395" cy="15766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A52A-FC3F-4223-E9E3-93E80CBF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4A79-8ED9-3CC4-7AB7-65F7FE61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Objective</a:t>
            </a:r>
          </a:p>
          <a:p>
            <a:r>
              <a:rPr lang="en-US" sz="1800" dirty="0"/>
              <a:t>CRISP-DM Process Overview</a:t>
            </a:r>
          </a:p>
          <a:p>
            <a:r>
              <a:rPr lang="en-US" sz="1800" dirty="0"/>
              <a:t>Data usage and limitation</a:t>
            </a:r>
          </a:p>
          <a:p>
            <a:r>
              <a:rPr lang="en-US" sz="1800" dirty="0"/>
              <a:t>Data Preparation</a:t>
            </a:r>
          </a:p>
          <a:p>
            <a:r>
              <a:rPr lang="en-US" sz="1800" dirty="0"/>
              <a:t>Implementation &amp; Results</a:t>
            </a:r>
          </a:p>
          <a:p>
            <a:r>
              <a:rPr lang="en-US" sz="1800" dirty="0"/>
              <a:t>Model Evaluation &amp; Comparison</a:t>
            </a:r>
          </a:p>
          <a:p>
            <a:r>
              <a:rPr lang="en-US" sz="1800" dirty="0"/>
              <a:t>Time Series</a:t>
            </a:r>
          </a:p>
          <a:p>
            <a:r>
              <a:rPr lang="en-US" sz="1800" dirty="0"/>
              <a:t>Future Work &amp;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AFD2A-8CAF-091A-6076-7C706B04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2" r="2747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81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1D4F0-1173-6E20-2D79-36FA1D8E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Evaluation : Comparison</a:t>
            </a:r>
            <a:br>
              <a:rPr lang="en-US" sz="4800"/>
            </a:br>
            <a:endParaRPr lang="en-US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a blue bar and green bar&#10;&#10;Description automatically generated">
            <a:extLst>
              <a:ext uri="{FF2B5EF4-FFF2-40B4-BE49-F238E27FC236}">
                <a16:creationId xmlns:a16="http://schemas.microsoft.com/office/drawing/2014/main" id="{D13EA0DF-4251-76B6-41E4-04342887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31" y="1890057"/>
            <a:ext cx="9731049" cy="3416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07BDB9-9943-32A5-B70A-2FE0EB435FD3}"/>
              </a:ext>
            </a:extLst>
          </p:cNvPr>
          <p:cNvSpPr>
            <a:spLocks noGrp="1"/>
          </p:cNvSpPr>
          <p:nvPr/>
        </p:nvSpPr>
        <p:spPr>
          <a:xfrm>
            <a:off x="6046932" y="5645652"/>
            <a:ext cx="3261775" cy="791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84632">
              <a:spcBef>
                <a:spcPts val="530"/>
              </a:spcBef>
              <a:buNone/>
            </a:pPr>
            <a:r>
              <a:rPr lang="en-US" sz="1450" dirty="0"/>
              <a:t>H2O </a:t>
            </a:r>
            <a:r>
              <a:rPr lang="en-US" sz="1450" dirty="0" err="1"/>
              <a:t>AutoML</a:t>
            </a:r>
            <a:r>
              <a:rPr lang="en-US" sz="1450" dirty="0"/>
              <a:t> </a:t>
            </a:r>
            <a:r>
              <a:rPr lang="en-US" sz="1450" dirty="0" err="1"/>
              <a:t>StackedEnsemble</a:t>
            </a:r>
            <a:endParaRPr lang="en-US" sz="1450"/>
          </a:p>
          <a:p>
            <a:pPr marL="0" indent="0" defTabSz="484632">
              <a:spcBef>
                <a:spcPts val="530"/>
              </a:spcBef>
              <a:buNone/>
            </a:pPr>
            <a:r>
              <a:rPr lang="en-US" sz="1450" kern="1200" dirty="0">
                <a:latin typeface="+mn-lt"/>
                <a:ea typeface="+mn-ea"/>
                <a:cs typeface="+mn-cs"/>
              </a:rPr>
              <a:t>Decision Tree Regressor </a:t>
            </a:r>
            <a:endParaRPr lang="en-US" sz="1450" dirty="0"/>
          </a:p>
          <a:p>
            <a:pPr marL="0" indent="0" defTabSz="484632">
              <a:spcBef>
                <a:spcPts val="530"/>
              </a:spcBef>
              <a:buNone/>
            </a:pPr>
            <a:r>
              <a:rPr lang="en-US" sz="1450" kern="1200" dirty="0">
                <a:latin typeface="+mn-lt"/>
                <a:ea typeface="+mn-ea"/>
                <a:cs typeface="+mn-cs"/>
              </a:rPr>
              <a:t>Random Forest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461AC-DD91-7A66-08DF-7B5BEC796311}"/>
              </a:ext>
            </a:extLst>
          </p:cNvPr>
          <p:cNvSpPr txBox="1"/>
          <p:nvPr/>
        </p:nvSpPr>
        <p:spPr>
          <a:xfrm>
            <a:off x="3567099" y="5602119"/>
            <a:ext cx="2476708" cy="353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84632">
              <a:spcAft>
                <a:spcPts val="600"/>
              </a:spcAft>
            </a:pPr>
            <a:r>
              <a:rPr lang="en-US" sz="16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Prediction Model: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8247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4A5ED-4677-21F1-1137-EB807D2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Time Series Analysis</a:t>
            </a:r>
          </a:p>
        </p:txBody>
      </p:sp>
      <p:pic>
        <p:nvPicPr>
          <p:cNvPr id="4" name="Content Placeholder 3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53743ED2-CA9C-E50B-9B19-A547B152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764006"/>
            <a:ext cx="5069590" cy="281362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1BE95B-22D0-CCB0-39A1-B0B6B83C5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112" y="671201"/>
            <a:ext cx="2460566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8530-474E-D243-6155-5EA62C8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2"/>
            <a:ext cx="4491821" cy="653456"/>
          </a:xfrm>
        </p:spPr>
        <p:txBody>
          <a:bodyPr anchor="b">
            <a:normAutofit/>
          </a:bodyPr>
          <a:lstStyle/>
          <a:p>
            <a:r>
              <a:rPr lang="en-US" sz="3200"/>
              <a:t>Future Work &amp; Conclusion</a:t>
            </a: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14344A50-D007-2CEB-1CFD-E66F0C2C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4" r="1807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ADA-FCB0-A2C1-6419-1B3C2262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1751308"/>
            <a:ext cx="4491820" cy="42300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Future Work:</a:t>
            </a:r>
          </a:p>
          <a:p>
            <a:r>
              <a:rPr lang="en-US" sz="1600"/>
              <a:t>Incorporate more economic indicators to refine the model.</a:t>
            </a:r>
          </a:p>
          <a:p>
            <a:r>
              <a:rPr lang="en-US" sz="1600"/>
              <a:t>Expand the model for forecasting other economic parameters.</a:t>
            </a:r>
          </a:p>
          <a:p>
            <a:r>
              <a:rPr lang="en-US" sz="1600"/>
              <a:t>Create a web-based application for real-time prediction</a:t>
            </a:r>
          </a:p>
          <a:p>
            <a:pPr marL="0" indent="0">
              <a:buNone/>
            </a:pPr>
            <a:r>
              <a:rPr lang="en-US" sz="1800" b="1"/>
              <a:t>Conclusion:</a:t>
            </a:r>
          </a:p>
          <a:p>
            <a:r>
              <a:rPr lang="en-US" sz="1600"/>
              <a:t>The project successfully demonstrated the application of machine learning models to predict GDP growth rates.</a:t>
            </a:r>
          </a:p>
          <a:p>
            <a:r>
              <a:rPr lang="en-US" sz="1600"/>
              <a:t>H2O </a:t>
            </a:r>
            <a:r>
              <a:rPr lang="en-US" sz="1600" err="1"/>
              <a:t>AutoML</a:t>
            </a:r>
            <a:r>
              <a:rPr lang="en-US" sz="1600"/>
              <a:t> provided an efficient and accurate solution for model selection.</a:t>
            </a:r>
          </a:p>
          <a:p>
            <a:r>
              <a:rPr lang="en-US" sz="1600"/>
              <a:t>Further feature engineering and model optimization can significantly enhance prediction accuracy.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7596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E06468-14A7-C506-1756-F8524E2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28" y="1536179"/>
            <a:ext cx="4987793" cy="213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Thank you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40AC5-9C05-AF15-3F33-8952A56D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2" r="29758" b="-2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D8FD8-D53D-8A91-1F85-FA4C2FED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0AA7C2A-3BDB-C005-0EB3-5D7B15784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5547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2F53-AAED-99F9-880C-824168F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3400"/>
              <a:t>CRISP-DM Process Overview</a:t>
            </a:r>
            <a:br>
              <a:rPr lang="en-US" sz="3400"/>
            </a:br>
            <a:endParaRPr lang="en-US" sz="34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File:CRISP-DM Process Diagram.png">
            <a:extLst>
              <a:ext uri="{FF2B5EF4-FFF2-40B4-BE49-F238E27FC236}">
                <a16:creationId xmlns:a16="http://schemas.microsoft.com/office/drawing/2014/main" id="{07DDD250-8D85-E9F8-3628-3A35B415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749508"/>
            <a:ext cx="5703247" cy="56363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0556-76E8-B7AD-FE75-819BF5B7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CRISP-DM Process Content:</a:t>
            </a:r>
          </a:p>
          <a:p>
            <a:r>
              <a:rPr lang="en-US"/>
              <a:t>1. Business Understanding		</a:t>
            </a:r>
          </a:p>
          <a:p>
            <a:r>
              <a:rPr lang="en-US"/>
              <a:t>2. Data Understanding</a:t>
            </a:r>
          </a:p>
          <a:p>
            <a:r>
              <a:rPr lang="en-US"/>
              <a:t>3. Data Preparation</a:t>
            </a:r>
          </a:p>
          <a:p>
            <a:r>
              <a:rPr lang="en-US"/>
              <a:t>4. Modeling</a:t>
            </a:r>
          </a:p>
          <a:p>
            <a:r>
              <a:rPr lang="en-US"/>
              <a:t>5. Evaluation</a:t>
            </a:r>
          </a:p>
          <a:p>
            <a:r>
              <a:rPr lang="en-US"/>
              <a:t>6. Deployment	</a:t>
            </a:r>
          </a:p>
        </p:txBody>
      </p:sp>
    </p:spTree>
    <p:extLst>
      <p:ext uri="{BB962C8B-B14F-4D97-AF65-F5344CB8AC3E}">
        <p14:creationId xmlns:p14="http://schemas.microsoft.com/office/powerpoint/2010/main" val="38747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C8911-9327-8532-4D94-B84946B22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6CC6C-63EE-8081-368B-5622FA8A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usage and limitation 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345DC-7F7A-DE56-7F8B-7A58DB8C8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46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96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D8C27-4179-954D-6FA3-85C2AA0C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5278"/>
            <a:ext cx="11090275" cy="321627"/>
          </a:xfrm>
        </p:spPr>
        <p:txBody>
          <a:bodyPr>
            <a:normAutofit fontScale="90000"/>
          </a:bodyPr>
          <a:lstStyle/>
          <a:p>
            <a:r>
              <a:rPr lang="en-US" sz="3600"/>
              <a:t>Target variable: </a:t>
            </a:r>
            <a:br>
              <a:rPr lang="en-US" sz="800"/>
            </a:br>
            <a:endParaRPr lang="en-US" sz="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F2D4-8B02-9D9D-EBC7-E98630D51478}"/>
              </a:ext>
            </a:extLst>
          </p:cNvPr>
          <p:cNvSpPr>
            <a:spLocks/>
          </p:cNvSpPr>
          <p:nvPr/>
        </p:nvSpPr>
        <p:spPr>
          <a:xfrm>
            <a:off x="550864" y="1218020"/>
            <a:ext cx="11090274" cy="5044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60120">
              <a:spcAft>
                <a:spcPts val="600"/>
              </a:spcAft>
            </a:pPr>
            <a:endParaRPr lang="en-US" sz="23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60120">
              <a:spcAft>
                <a:spcPts val="600"/>
              </a:spcAft>
            </a:pPr>
            <a:r>
              <a:rPr lang="en-US" sz="231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GDP Growth Rate (%) </a:t>
            </a:r>
            <a:endParaRPr lang="en-US" sz="2310" b="1" kern="1200">
              <a:solidFill>
                <a:schemeClr val="tx1"/>
              </a:solidFill>
              <a:latin typeface="Aptos" panose="02110004020202020204"/>
              <a:ea typeface="+mn-ea"/>
              <a:cs typeface="+mn-cs"/>
            </a:endParaRPr>
          </a:p>
          <a:p>
            <a:pPr algn="ctr" defTabSz="960120">
              <a:spcAft>
                <a:spcPts val="600"/>
              </a:spcAft>
            </a:pPr>
            <a:r>
              <a:rPr lang="en-US" sz="2310" b="1" kern="120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= (Most recent year's real GDP - Last year's real GDP) </a:t>
            </a:r>
            <a:endParaRPr lang="en-US" sz="2310" b="1" kern="12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algn="ctr" defTabSz="960120">
              <a:spcAft>
                <a:spcPts val="600"/>
              </a:spcAft>
            </a:pPr>
            <a:r>
              <a:rPr lang="en-US" sz="2310" b="1" kern="120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Last year's real GDP</a:t>
            </a:r>
            <a:r>
              <a:rPr lang="en-US" sz="2310" kern="12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.</a:t>
            </a:r>
            <a:endParaRPr lang="en-US" sz="2310" b="1" kern="120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defTabSz="960120">
              <a:spcAft>
                <a:spcPts val="600"/>
              </a:spcAft>
            </a:pPr>
            <a:r>
              <a:rPr lang="en-US" sz="18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Aspects:</a:t>
            </a:r>
          </a:p>
          <a:p>
            <a:pPr defTabSz="960120">
              <a:spcAft>
                <a:spcPts val="600"/>
              </a:spcAft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Positive or Negative Rate		</a:t>
            </a:r>
          </a:p>
          <a:p>
            <a:pPr defTabSz="960120">
              <a:spcAft>
                <a:spcPts val="600"/>
              </a:spcAft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Value of all Goods and Services</a:t>
            </a:r>
          </a:p>
          <a:p>
            <a:pPr defTabSz="960120">
              <a:spcAft>
                <a:spcPts val="600"/>
              </a:spcAft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Policy Decisions by Government</a:t>
            </a:r>
          </a:p>
          <a:p>
            <a:pPr defTabSz="960120">
              <a:spcAft>
                <a:spcPts val="600"/>
              </a:spcAft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Economic Trends</a:t>
            </a:r>
          </a:p>
          <a:p>
            <a:pPr defTabSz="960120">
              <a:spcAft>
                <a:spcPts val="600"/>
              </a:spcAft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Investment Decisions</a:t>
            </a:r>
            <a:endParaRPr 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8D8BE8-BC86-8333-8668-BA15AE6D4CD9}"/>
              </a:ext>
            </a:extLst>
          </p:cNvPr>
          <p:cNvCxnSpPr/>
          <p:nvPr/>
        </p:nvCxnSpPr>
        <p:spPr>
          <a:xfrm flipV="1">
            <a:off x="3221185" y="2522023"/>
            <a:ext cx="6842784" cy="1181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a graph showing a couple of bags of money&#10;&#10;Description automatically generated">
            <a:extLst>
              <a:ext uri="{FF2B5EF4-FFF2-40B4-BE49-F238E27FC236}">
                <a16:creationId xmlns:a16="http://schemas.microsoft.com/office/drawing/2014/main" id="{27AE1F5E-C71C-306E-1E0A-147E32A4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92" y="3096907"/>
            <a:ext cx="5626308" cy="37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2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79367-C115-EB2E-39E1-5A2ACF54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/>
            </a:br>
            <a:br>
              <a:rPr lang="en-US" sz="1300"/>
            </a:br>
            <a:r>
              <a:rPr lang="en-US" sz="3800"/>
              <a:t>Data Preparation</a:t>
            </a:r>
            <a:br>
              <a:rPr lang="en-US" sz="1300"/>
            </a:br>
            <a:br>
              <a:rPr lang="en-US" sz="1300"/>
            </a:br>
            <a:br>
              <a:rPr lang="en-US" sz="1300"/>
            </a:br>
            <a:endParaRPr lang="en-US" sz="13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296901-6DB2-5E8E-FE1C-8DF749C60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35065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9B8E59-33BB-864F-E0F0-D50E037B9627}"/>
              </a:ext>
            </a:extLst>
          </p:cNvPr>
          <p:cNvSpPr txBox="1"/>
          <p:nvPr/>
        </p:nvSpPr>
        <p:spPr>
          <a:xfrm>
            <a:off x="434714" y="1166485"/>
            <a:ext cx="90690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/>
            </a:br>
            <a:r>
              <a:rPr lang="en-US" sz="1800"/>
              <a:t>				</a:t>
            </a:r>
            <a:br>
              <a:rPr lang="en-US" sz="1800"/>
            </a:br>
            <a:br>
              <a:rPr lang="en-US" sz="1800"/>
            </a:br>
            <a:r>
              <a:rPr lang="en-US" sz="2800"/>
              <a:t>Steps Taken:</a:t>
            </a:r>
          </a:p>
        </p:txBody>
      </p:sp>
    </p:spTree>
    <p:extLst>
      <p:ext uri="{BB962C8B-B14F-4D97-AF65-F5344CB8AC3E}">
        <p14:creationId xmlns:p14="http://schemas.microsoft.com/office/powerpoint/2010/main" val="371432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: Implementation and Results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1113809" y="1016076"/>
            <a:ext cx="4900143" cy="1709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Linear Regression: Using GNI column as predictor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68" r="-1" b="-1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84922CB-B532-2A41-D4C8-AA09E7A8E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18" r="28672" b="-2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4F7-7DC5-1D21-03D1-5130488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Model : Implementation and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otted lines and blue dots&#10;&#10;Description automatically generated">
            <a:extLst>
              <a:ext uri="{FF2B5EF4-FFF2-40B4-BE49-F238E27FC236}">
                <a16:creationId xmlns:a16="http://schemas.microsoft.com/office/drawing/2014/main" id="{B63906B9-B550-30F1-C7B8-36AECFAA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47" y="364143"/>
            <a:ext cx="4392900" cy="342646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4922CB-B532-2A41-D4C8-AA09E7A8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082119"/>
            <a:ext cx="5136795" cy="19905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2CC8-9747-4971-5A9E-B3D607058795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Multiple Linear Regression: Using multiple columns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408932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93e4b2-a1ee-422b-975c-29929009cd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E1E1390878E4FA712289E596BFC5F" ma:contentTypeVersion="8" ma:contentTypeDescription="Create a new document." ma:contentTypeScope="" ma:versionID="2e70b71334422e4fbf4ce60ddafa205c">
  <xsd:schema xmlns:xsd="http://www.w3.org/2001/XMLSchema" xmlns:xs="http://www.w3.org/2001/XMLSchema" xmlns:p="http://schemas.microsoft.com/office/2006/metadata/properties" xmlns:ns3="c393e4b2-a1ee-422b-975c-29929009cd2c" xmlns:ns4="ae0b81b3-b2b9-4a92-95b5-f2819a2b5e40" targetNamespace="http://schemas.microsoft.com/office/2006/metadata/properties" ma:root="true" ma:fieldsID="a2db0348abe4563949f9a8f605b18e16" ns3:_="" ns4:_="">
    <xsd:import namespace="c393e4b2-a1ee-422b-975c-29929009cd2c"/>
    <xsd:import namespace="ae0b81b3-b2b9-4a92-95b5-f2819a2b5e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SearchProperties" minOccurs="0"/>
                <xsd:element ref="ns3:MediaServiceObjectDetectorVersions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3e4b2-a1ee-422b-975c-29929009c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b81b3-b2b9-4a92-95b5-f2819a2b5e4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3ABF37-3163-4F56-998A-8BAE8D78A83E}">
  <ds:schemaRefs>
    <ds:schemaRef ds:uri="ae0b81b3-b2b9-4a92-95b5-f2819a2b5e40"/>
    <ds:schemaRef ds:uri="c393e4b2-a1ee-422b-975c-29929009cd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8C37F-8FD6-431E-B5C6-859BB3695B18}">
  <ds:schemaRefs>
    <ds:schemaRef ds:uri="ae0b81b3-b2b9-4a92-95b5-f2819a2b5e40"/>
    <ds:schemaRef ds:uri="c393e4b2-a1ee-422b-975c-29929009cd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2D9496-97AC-4623-9093-4E22EEC986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Global Economic Indicator Forecasting</vt:lpstr>
      <vt:lpstr>Agenda:</vt:lpstr>
      <vt:lpstr>Objective</vt:lpstr>
      <vt:lpstr>CRISP-DM Process Overview </vt:lpstr>
      <vt:lpstr>Data usage and limitation  </vt:lpstr>
      <vt:lpstr>Target variable:  </vt:lpstr>
      <vt:lpstr>  Data Preparation   </vt:lpstr>
      <vt:lpstr>Model : Implementation and Results 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Model : Implementation and Results</vt:lpstr>
      <vt:lpstr>Evaluation : Comparison </vt:lpstr>
      <vt:lpstr>Time Series Analysis</vt:lpstr>
      <vt:lpstr>Future Work &amp; 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Annual GDP Growth </dc:title>
  <dc:creator>Aastha kshatriya</dc:creator>
  <cp:revision>114</cp:revision>
  <dcterms:created xsi:type="dcterms:W3CDTF">2024-05-07T07:24:37Z</dcterms:created>
  <dcterms:modified xsi:type="dcterms:W3CDTF">2024-05-08T08:04:38Z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0x010100CD0E1E1390878E4FA712289E596BFC5F</vt:lpwstr>
  </property>
</Properties>
</file>