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78" r:id="rId5"/>
    <p:sldId id="267" r:id="rId6"/>
    <p:sldId id="282" r:id="rId7"/>
    <p:sldId id="283" r:id="rId8"/>
    <p:sldId id="264" r:id="rId9"/>
    <p:sldId id="284" r:id="rId10"/>
    <p:sldId id="291" r:id="rId11"/>
    <p:sldId id="294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D21205B-D6AA-40DF-832C-4F8CDF87CE4E}">
          <p14:sldIdLst>
            <p14:sldId id="278"/>
            <p14:sldId id="267"/>
            <p14:sldId id="282"/>
            <p14:sldId id="283"/>
            <p14:sldId id="264"/>
            <p14:sldId id="284"/>
            <p14:sldId id="291"/>
            <p14:sldId id="294"/>
            <p14:sldId id="268"/>
          </p14:sldIdLst>
        </p14:section>
        <p14:section name="Untitled Section" id="{91A98F74-3F83-465D-AF4B-C02E7D8411A3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3ED"/>
    <a:srgbClr val="FFF4ED"/>
    <a:srgbClr val="D1D8B7"/>
    <a:srgbClr val="A09D79"/>
    <a:srgbClr val="AD5C4D"/>
    <a:srgbClr val="543E35"/>
    <a:srgbClr val="637700"/>
    <a:srgbClr val="5E6A76"/>
    <a:srgbClr val="000000"/>
    <a:srgbClr val="F8F3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830"/>
  </p:normalViewPr>
  <p:slideViewPr>
    <p:cSldViewPr snapToGrid="0">
      <p:cViewPr varScale="1">
        <p:scale>
          <a:sx n="77" d="100"/>
          <a:sy n="77" d="100"/>
        </p:scale>
        <p:origin x="102" y="960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8/31/2023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8/31/2023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21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7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0" y="3078480"/>
            <a:ext cx="5597091" cy="1773555"/>
          </a:xfrm>
        </p:spPr>
        <p:txBody>
          <a:bodyPr/>
          <a:lstStyle/>
          <a:p>
            <a:r>
              <a:rPr lang="en-US" dirty="0"/>
              <a:t>Gilman Application:</a:t>
            </a:r>
            <a:br>
              <a:rPr lang="en-US" dirty="0"/>
            </a:br>
            <a:r>
              <a:rPr lang="en-US" dirty="0"/>
              <a:t>Crash Course</a:t>
            </a:r>
          </a:p>
        </p:txBody>
      </p:sp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679D-DC49-184B-33D7-D460C700C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704088"/>
            <a:ext cx="9144000" cy="676656"/>
          </a:xfrm>
        </p:spPr>
        <p:txBody>
          <a:bodyPr/>
          <a:lstStyle/>
          <a:p>
            <a:r>
              <a:rPr lang="en-US" dirty="0"/>
              <a:t>Eligibility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5CC3A7-DD9A-E887-A929-DE6D4C1E47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US Citizen</a:t>
            </a:r>
          </a:p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1A076CC-9414-293E-8AB1-B8C2EA1C5FE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Pell grant Recipient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E754D37-3AA6-7249-76D8-52F85F4C15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Proof of Program Acceptance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FCA4FA2-1095-105E-5606-3D90E73136C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Good </a:t>
            </a:r>
            <a:r>
              <a:rPr lang="en-US" dirty="0" err="1"/>
              <a:t>utsa</a:t>
            </a:r>
            <a:r>
              <a:rPr lang="en-US" dirty="0"/>
              <a:t> standing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71694C6-64CB-2042-D079-8D98D610ED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Countries with low travel advisories</a:t>
            </a:r>
          </a:p>
        </p:txBody>
      </p:sp>
      <p:sp>
        <p:nvSpPr>
          <p:cNvPr id="3" name="Explosion: 14 Points 2">
            <a:extLst>
              <a:ext uri="{FF2B5EF4-FFF2-40B4-BE49-F238E27FC236}">
                <a16:creationId xmlns:a16="http://schemas.microsoft.com/office/drawing/2014/main" id="{242E5D71-8E61-C8A0-0313-17BEE0915BF9}"/>
              </a:ext>
            </a:extLst>
          </p:cNvPr>
          <p:cNvSpPr/>
          <p:nvPr/>
        </p:nvSpPr>
        <p:spPr>
          <a:xfrm>
            <a:off x="3363651" y="49426"/>
            <a:ext cx="6000832" cy="3040836"/>
          </a:xfrm>
          <a:prstGeom prst="irregularSeal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+mj-lt"/>
              </a:rPr>
              <a:t>NO MINIMUM GPA OR PROGRAM  LENGTH!!!</a:t>
            </a:r>
          </a:p>
        </p:txBody>
      </p:sp>
    </p:spTree>
    <p:extLst>
      <p:ext uri="{BB962C8B-B14F-4D97-AF65-F5344CB8AC3E}">
        <p14:creationId xmlns:p14="http://schemas.microsoft.com/office/powerpoint/2010/main" val="32725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47179F7-8740-03DE-F133-BBA41988A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Essays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B8956B-A56B-EDCF-EBC0-2683C44A22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Statement of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BF9C1-9009-C934-C11C-54570A523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1" y="2505075"/>
            <a:ext cx="3529583" cy="3684588"/>
          </a:xfrm>
        </p:spPr>
        <p:txBody>
          <a:bodyPr/>
          <a:lstStyle/>
          <a:p>
            <a:r>
              <a:rPr lang="en-US" dirty="0"/>
              <a:t>7,000 characters (including spaces)</a:t>
            </a:r>
          </a:p>
          <a:p>
            <a:endParaRPr lang="en-US" dirty="0"/>
          </a:p>
          <a:p>
            <a:r>
              <a:rPr lang="en-US" dirty="0"/>
              <a:t>How will studying or interning abroad help you achieve your future academic or professional goals?</a:t>
            </a:r>
          </a:p>
          <a:p>
            <a:endParaRPr lang="en-US" dirty="0"/>
          </a:p>
          <a:p>
            <a:r>
              <a:rPr lang="en-US" dirty="0"/>
              <a:t>What can you draw on to meet the challenges of going abroad?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27F3E1-56D0-3EB8-15CC-D50D6E064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Autofit/>
          </a:bodyPr>
          <a:lstStyle/>
          <a:p>
            <a:r>
              <a:rPr lang="en-US" dirty="0"/>
              <a:t>Building mutual understanding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5EB57E-48A5-AA9B-7682-56298F1431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3304036" cy="3684588"/>
          </a:xfrm>
        </p:spPr>
        <p:txBody>
          <a:bodyPr/>
          <a:lstStyle/>
          <a:p>
            <a:r>
              <a:rPr lang="en-US" dirty="0"/>
              <a:t>3,000 characters (including spaces)</a:t>
            </a:r>
          </a:p>
          <a:p>
            <a:endParaRPr lang="en-US" dirty="0"/>
          </a:p>
          <a:p>
            <a:r>
              <a:rPr lang="en-US" dirty="0"/>
              <a:t>As a U.S. citizen, how will you represent and share what it means to be an American during your program?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4BC0BBB-72F7-8CAB-4F61-F844747737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dirty="0"/>
              <a:t>Follow-on service project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8D6AC14-9AD9-9C42-046A-6E2B3E9561B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7"/>
            <a:ext cx="3146980" cy="38081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3,000 characters (including spaces)</a:t>
            </a:r>
          </a:p>
          <a:p>
            <a:endParaRPr lang="en-US" dirty="0"/>
          </a:p>
          <a:p>
            <a:r>
              <a:rPr lang="en-US" dirty="0"/>
              <a:t>What is your project and how will it increase awareness of study abroad and the Gilman Program</a:t>
            </a:r>
          </a:p>
          <a:p>
            <a:endParaRPr lang="en-US" dirty="0"/>
          </a:p>
          <a:p>
            <a:r>
              <a:rPr lang="en-US" dirty="0"/>
              <a:t>How will you integrate the impact of your experience abroad into your project?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Ex: K-12 outreach, campus outreach, study abroad mentor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941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B6F8CFD-AC95-BB8C-4E5D-C1964DD1B7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281856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Fall 2023: October 5, 2023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CBF5C-910B-3C5E-ECB1-B7BC28681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824419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Spring 2024: March 7, 2024</a:t>
            </a:r>
          </a:p>
          <a:p>
            <a:pPr lvl="1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1712489-453E-3D74-7933-2860E476C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Timeline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25DCFE5-3834-D63B-7932-328811653FC1}"/>
              </a:ext>
            </a:extLst>
          </p:cNvPr>
          <p:cNvSpPr/>
          <p:nvPr/>
        </p:nvSpPr>
        <p:spPr>
          <a:xfrm>
            <a:off x="6509645" y="2674263"/>
            <a:ext cx="4844155" cy="1208805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DA0006B-3100-95B0-26AC-61494C24284A}"/>
              </a:ext>
            </a:extLst>
          </p:cNvPr>
          <p:cNvSpPr/>
          <p:nvPr/>
        </p:nvSpPr>
        <p:spPr>
          <a:xfrm>
            <a:off x="576071" y="2674263"/>
            <a:ext cx="4844155" cy="1208805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33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BE14C3C8-CE39-133E-31F8-E2A69DFA9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Applicant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237C2FF-8AE7-02AF-7E17-D62F80F65FA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1755" y="4339207"/>
            <a:ext cx="2423160" cy="568453"/>
          </a:xfrm>
        </p:spPr>
        <p:txBody>
          <a:bodyPr/>
          <a:lstStyle/>
          <a:p>
            <a:r>
              <a:rPr lang="en-US" dirty="0"/>
              <a:t>Never gone abroad before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00C27F86-4C80-C4F3-6CE8-D40C84F6493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829004" y="4355971"/>
            <a:ext cx="2118851" cy="365760"/>
          </a:xfrm>
        </p:spPr>
        <p:txBody>
          <a:bodyPr/>
          <a:lstStyle/>
          <a:p>
            <a:r>
              <a:rPr lang="en-US" dirty="0"/>
              <a:t>diversity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437F270A-5AE8-3D7C-4649-C8CE5C3BBE7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031402" y="4359780"/>
            <a:ext cx="1884933" cy="365760"/>
          </a:xfrm>
        </p:spPr>
        <p:txBody>
          <a:bodyPr/>
          <a:lstStyle/>
          <a:p>
            <a:r>
              <a:rPr lang="en-US" dirty="0"/>
              <a:t>Veteran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88C30139-2108-5DD5-D7B5-F4C5CA6CCBF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335104" y="4359780"/>
            <a:ext cx="1884933" cy="365760"/>
          </a:xfrm>
        </p:spPr>
        <p:txBody>
          <a:bodyPr/>
          <a:lstStyle/>
          <a:p>
            <a:r>
              <a:rPr lang="en-US" dirty="0"/>
              <a:t>Stem</a:t>
            </a:r>
          </a:p>
        </p:txBody>
      </p:sp>
      <p:sp>
        <p:nvSpPr>
          <p:cNvPr id="13" name="Rectangle: Single Corner Snipped 12">
            <a:extLst>
              <a:ext uri="{FF2B5EF4-FFF2-40B4-BE49-F238E27FC236}">
                <a16:creationId xmlns:a16="http://schemas.microsoft.com/office/drawing/2014/main" id="{B8930089-2AA0-F372-AF1C-35DBFE78B2A2}"/>
              </a:ext>
            </a:extLst>
          </p:cNvPr>
          <p:cNvSpPr/>
          <p:nvPr/>
        </p:nvSpPr>
        <p:spPr>
          <a:xfrm>
            <a:off x="9574783" y="2570447"/>
            <a:ext cx="2041145" cy="1580167"/>
          </a:xfrm>
          <a:prstGeom prst="snip1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Single Corner Snipped 15">
            <a:extLst>
              <a:ext uri="{FF2B5EF4-FFF2-40B4-BE49-F238E27FC236}">
                <a16:creationId xmlns:a16="http://schemas.microsoft.com/office/drawing/2014/main" id="{DD04EF17-EC6D-C26A-1425-B137AD6C2E66}"/>
              </a:ext>
            </a:extLst>
          </p:cNvPr>
          <p:cNvSpPr/>
          <p:nvPr/>
        </p:nvSpPr>
        <p:spPr>
          <a:xfrm>
            <a:off x="7259067" y="2679412"/>
            <a:ext cx="2027958" cy="1571023"/>
          </a:xfrm>
          <a:prstGeom prst="snip1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Single Corner Snipped 20">
            <a:extLst>
              <a:ext uri="{FF2B5EF4-FFF2-40B4-BE49-F238E27FC236}">
                <a16:creationId xmlns:a16="http://schemas.microsoft.com/office/drawing/2014/main" id="{3FC42A28-8AFD-B6C8-672D-E9BA3273E249}"/>
              </a:ext>
            </a:extLst>
          </p:cNvPr>
          <p:cNvSpPr/>
          <p:nvPr/>
        </p:nvSpPr>
        <p:spPr>
          <a:xfrm>
            <a:off x="5031402" y="2626835"/>
            <a:ext cx="2027958" cy="1566451"/>
          </a:xfrm>
          <a:prstGeom prst="snip1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Single Corner Snipped 21">
            <a:extLst>
              <a:ext uri="{FF2B5EF4-FFF2-40B4-BE49-F238E27FC236}">
                <a16:creationId xmlns:a16="http://schemas.microsoft.com/office/drawing/2014/main" id="{FF299C98-337C-8066-DADC-F940A08528A0}"/>
              </a:ext>
            </a:extLst>
          </p:cNvPr>
          <p:cNvSpPr/>
          <p:nvPr/>
        </p:nvSpPr>
        <p:spPr>
          <a:xfrm>
            <a:off x="2803737" y="2712560"/>
            <a:ext cx="2027958" cy="1551834"/>
          </a:xfrm>
          <a:prstGeom prst="snip1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Single Corner Snipped 22">
            <a:extLst>
              <a:ext uri="{FF2B5EF4-FFF2-40B4-BE49-F238E27FC236}">
                <a16:creationId xmlns:a16="http://schemas.microsoft.com/office/drawing/2014/main" id="{87924F7E-22E4-0418-70BB-49DA5C32FEB1}"/>
              </a:ext>
            </a:extLst>
          </p:cNvPr>
          <p:cNvSpPr/>
          <p:nvPr/>
        </p:nvSpPr>
        <p:spPr>
          <a:xfrm>
            <a:off x="576072" y="2703035"/>
            <a:ext cx="2027958" cy="1561879"/>
          </a:xfrm>
          <a:prstGeom prst="snip1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 Placeholder 27">
            <a:extLst>
              <a:ext uri="{FF2B5EF4-FFF2-40B4-BE49-F238E27FC236}">
                <a16:creationId xmlns:a16="http://schemas.microsoft.com/office/drawing/2014/main" id="{0FF7DB0C-5107-EEC7-52B9-F84B03E6268A}"/>
              </a:ext>
            </a:extLst>
          </p:cNvPr>
          <p:cNvSpPr txBox="1">
            <a:spLocks/>
          </p:cNvSpPr>
          <p:nvPr/>
        </p:nvSpPr>
        <p:spPr>
          <a:xfrm>
            <a:off x="9534202" y="4362826"/>
            <a:ext cx="1875558" cy="3657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latin typeface="Gill Sans Nova" panose="020B06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gen</a:t>
            </a:r>
          </a:p>
        </p:txBody>
      </p: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648CB470-613B-74E7-C12D-297B275AE5AB}"/>
              </a:ext>
            </a:extLst>
          </p:cNvPr>
          <p:cNvSpPr/>
          <p:nvPr/>
        </p:nvSpPr>
        <p:spPr>
          <a:xfrm>
            <a:off x="0" y="2957104"/>
            <a:ext cx="3058327" cy="1101851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04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41926-4B5D-9ED9-E69D-6151D8146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Gilman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F9DB4-C2D6-8B5E-13E9-0E94546A6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UTSA:</a:t>
            </a:r>
          </a:p>
          <a:p>
            <a:pPr lvl="1"/>
            <a:r>
              <a:rPr lang="en-US" dirty="0"/>
              <a:t>Record 27 recipients last year</a:t>
            </a:r>
          </a:p>
          <a:p>
            <a:pPr lvl="1"/>
            <a:r>
              <a:rPr lang="en-US" dirty="0"/>
              <a:t>Total: $102,500</a:t>
            </a:r>
          </a:p>
          <a:p>
            <a:r>
              <a:rPr lang="en-US" dirty="0"/>
              <a:t>70% minority students</a:t>
            </a:r>
          </a:p>
          <a:p>
            <a:r>
              <a:rPr lang="en-US" dirty="0"/>
              <a:t>50% 1</a:t>
            </a:r>
            <a:r>
              <a:rPr lang="en-US" baseline="30000" dirty="0"/>
              <a:t>st</a:t>
            </a:r>
            <a:r>
              <a:rPr lang="en-US" dirty="0"/>
              <a:t> gen </a:t>
            </a:r>
          </a:p>
          <a:p>
            <a:r>
              <a:rPr lang="en-US" dirty="0"/>
              <a:t>Gilman-McCain Award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733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41926-4B5D-9ED9-E69D-6151D8146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Gilman+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F9DB4-C2D6-8B5E-13E9-0E94546A6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 to $5,000</a:t>
            </a:r>
          </a:p>
          <a:p>
            <a:r>
              <a:rPr lang="en-US" dirty="0"/>
              <a:t>Critical Need Language Award- up to $3,000</a:t>
            </a:r>
          </a:p>
          <a:p>
            <a:r>
              <a:rPr lang="en-US" dirty="0"/>
              <a:t>STEM Supplemental Award- up to $1,000 (research)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048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B4C0A-CECD-98ED-641E-2E8027C96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Scholarships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E9D46-6B4B-02AB-1F82-554C9A8E2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Fulbright us student Program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Boren scholarships and fellowships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Barry Goldwater Scholarship and Excellence in Education Program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…And many more!</a:t>
            </a:r>
          </a:p>
        </p:txBody>
      </p:sp>
    </p:spTree>
    <p:extLst>
      <p:ext uri="{BB962C8B-B14F-4D97-AF65-F5344CB8AC3E}">
        <p14:creationId xmlns:p14="http://schemas.microsoft.com/office/powerpoint/2010/main" val="4165748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DC31-1488-8091-935A-1B03A14A5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50689-D84C-7977-0A2B-2F0FFFB20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24281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https://www.irasutoya.com/</a:t>
            </a:r>
          </a:p>
          <a:p>
            <a:pPr algn="just"/>
            <a:r>
              <a:rPr lang="en-US" dirty="0"/>
              <a:t>https://www.gilmanscholarship.org/ 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60039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s_Organic_Presentation_Win32_SW_v10.potx" id="{F6C2ABF3-C322-42BE-B48A-63C78EC4C218}" vid="{F577DF72-62B0-42B0-B34E-786789A797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13FD1EE-2EF1-42E3-9260-53F7A9198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07964E6-3618-4106-9F0D-0B5B915068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9A499FA-9FE2-4A54-8493-B62A0ECF167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{641C573A-FC6A-4174-A378-3F46D1DDDE98}tf11964407_win32</Template>
  <TotalTime>755</TotalTime>
  <Words>272</Words>
  <Application>Microsoft Office PowerPoint</Application>
  <PresentationFormat>Widescreen</PresentationFormat>
  <Paragraphs>69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Courier New</vt:lpstr>
      <vt:lpstr>Gill Sans Nova</vt:lpstr>
      <vt:lpstr>Gill Sans Nova Light</vt:lpstr>
      <vt:lpstr>Sagona Book</vt:lpstr>
      <vt:lpstr>Custom</vt:lpstr>
      <vt:lpstr>Gilman Application: Crash Course</vt:lpstr>
      <vt:lpstr>Eligibility</vt:lpstr>
      <vt:lpstr>3 Essays</vt:lpstr>
      <vt:lpstr>Application Timeline</vt:lpstr>
      <vt:lpstr>Strong Applicant</vt:lpstr>
      <vt:lpstr>Gilman Impact</vt:lpstr>
      <vt:lpstr>Gilman+</vt:lpstr>
      <vt:lpstr>Other Scholarships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Gilman Scholarship: Studying in Japan</dc:title>
  <dc:creator>Ian Caldwell (student)</dc:creator>
  <cp:lastModifiedBy>Ian Caldwell (student)</cp:lastModifiedBy>
  <cp:revision>11</cp:revision>
  <dcterms:created xsi:type="dcterms:W3CDTF">2023-08-14T23:20:33Z</dcterms:created>
  <dcterms:modified xsi:type="dcterms:W3CDTF">2023-08-31T23:41:03Z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