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Lato" panose="020F0502020204030203" pitchFamily="34" charset="0"/>
      <p:regular r:id="rId9"/>
      <p:bold r:id="rId10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7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4134" y="1143833"/>
            <a:ext cx="7755731" cy="25656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700"/>
              </a:lnSpc>
              <a:buNone/>
            </a:pPr>
            <a:r>
              <a:rPr lang="en-US" sz="53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Анализ конкурентов в сфере электронной коммерции</a:t>
            </a:r>
            <a:endParaRPr lang="en-US" sz="5350" dirty="0"/>
          </a:p>
        </p:txBody>
      </p:sp>
      <p:sp>
        <p:nvSpPr>
          <p:cNvPr id="4" name="Text 1"/>
          <p:cNvSpPr/>
          <p:nvPr/>
        </p:nvSpPr>
        <p:spPr>
          <a:xfrm>
            <a:off x="694134" y="4006929"/>
            <a:ext cx="7755731" cy="12692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 этом анализе мы рассмотрим трех основных конкурентов на российском рынке электронной коммерции: Ozon, Wildberries и Яндекс Маркет. Каждый из этих маркетплейсов имеет свои уникальные характеристики, сильные и слабые стороны, а также возможности и угрозы на рынке.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94134" y="5499140"/>
            <a:ext cx="7755731" cy="1586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Мы проведем сравнительный анализ этих платформ, рассмотрим их SWOT-анализы и предоставим выводы и рекомендации для каждого маркетплейса. Это поможет лучше понять текущую ситуацию на рынке электронной коммерции в России и потенциальные направления развития для каждой компании.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4505" y="818078"/>
            <a:ext cx="11889105" cy="718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50"/>
              </a:lnSpc>
              <a:buNone/>
            </a:pPr>
            <a:r>
              <a:rPr lang="en-US" sz="45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Сравнение параметров маркетплейсов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804505" y="2110740"/>
            <a:ext cx="287321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Яндекс.Маркет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804505" y="2699623"/>
            <a:ext cx="3966091" cy="367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Маркетплейс с доставкой. 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04505" y="3274219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Целевая аудитория: 53,2% мужчин, 46,8% женщин, возраст 18-24. 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804505" y="4216598"/>
            <a:ext cx="3966091" cy="367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Специализация: техника. 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804505" y="4791194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Средний ценник с частыми скидками. 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04505" y="5733574"/>
            <a:ext cx="3966091" cy="1103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Уникальное предложение: интеграция с сервисами Яндекс, кэшбэк.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5339001" y="2110740"/>
            <a:ext cx="287321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Ozon</a:t>
            </a:r>
            <a:endParaRPr lang="en-US" sz="2250" dirty="0"/>
          </a:p>
        </p:txBody>
      </p:sp>
      <p:sp>
        <p:nvSpPr>
          <p:cNvPr id="10" name="Text 8"/>
          <p:cNvSpPr/>
          <p:nvPr/>
        </p:nvSpPr>
        <p:spPr>
          <a:xfrm>
            <a:off x="5339001" y="2699623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Маркетплейс, финтех, Ozon Premium. 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5339001" y="3642003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Целевая аудитория: 61,9% мужчин, 38,1% женщин, возраст 25-34. 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5339001" y="4584383"/>
            <a:ext cx="3966091" cy="367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Специализация: продукты. 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5339001" y="5158978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Высокий и средний ценники с частыми скидками. 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5339001" y="6101358"/>
            <a:ext cx="3966091" cy="1103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Уникальное предложение: программа лояльности, подписка Premium.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9873496" y="2110740"/>
            <a:ext cx="2873216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Wildberries</a:t>
            </a:r>
            <a:endParaRPr lang="en-US" sz="2250" dirty="0"/>
          </a:p>
        </p:txBody>
      </p:sp>
      <p:sp>
        <p:nvSpPr>
          <p:cNvPr id="16" name="Text 14"/>
          <p:cNvSpPr/>
          <p:nvPr/>
        </p:nvSpPr>
        <p:spPr>
          <a:xfrm>
            <a:off x="9873496" y="2699623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Маркетплейс с сетью пунктов выдачи. 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9873496" y="3642003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Целевая аудитория: 37,9% мужчин, 62,1% женщин, возраст 25-34. 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9873496" y="4584383"/>
            <a:ext cx="3966091" cy="3677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Специализация: одежда. 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9873496" y="5158978"/>
            <a:ext cx="3966091" cy="735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Средний и низкий ценник с постоянными акциями. </a:t>
            </a:r>
            <a:endParaRPr lang="en-US" sz="1800" dirty="0"/>
          </a:p>
        </p:txBody>
      </p:sp>
      <p:sp>
        <p:nvSpPr>
          <p:cNvPr id="20" name="Text 18"/>
          <p:cNvSpPr/>
          <p:nvPr/>
        </p:nvSpPr>
        <p:spPr>
          <a:xfrm>
            <a:off x="9873496" y="6101358"/>
            <a:ext cx="3966091" cy="1103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Уникальное предложение: широкая сеть пунктов выдачи, низкие цены.</a:t>
            </a:r>
            <a:endParaRPr lang="en-US" sz="1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BE90962-5ABB-89A3-CAF9-E308D141E4DA}"/>
              </a:ext>
            </a:extLst>
          </p:cNvPr>
          <p:cNvSpPr/>
          <p:nvPr/>
        </p:nvSpPr>
        <p:spPr>
          <a:xfrm>
            <a:off x="12746712" y="7630886"/>
            <a:ext cx="1883688" cy="598714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843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583" y="2908816"/>
            <a:ext cx="7476173" cy="59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SWOT-анализ Яндекс.Маркета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67583" y="3790950"/>
            <a:ext cx="6552248" cy="1709380"/>
          </a:xfrm>
          <a:prstGeom prst="roundRect">
            <a:avLst>
              <a:gd name="adj" fmla="val 167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858322" y="3981688"/>
            <a:ext cx="2384346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Сильные стороны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58322" y="4394121"/>
            <a:ext cx="6170771" cy="915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Широкий ассортимент товаров, интеграция с экосистемой Яндекса, большое количество данных для аналитики, сильный и узнаваемый бренд.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7410569" y="3790950"/>
            <a:ext cx="6552248" cy="1709380"/>
          </a:xfrm>
          <a:prstGeom prst="roundRect">
            <a:avLst>
              <a:gd name="adj" fmla="val 167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7601307" y="3981688"/>
            <a:ext cx="2384346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Слабые стороны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601307" y="4394121"/>
            <a:ext cx="6170771" cy="915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Высокие операционные расходы, конкуренция внутри экосистемы, проблемы с международным масштабированием, разница в ценах для разных клиентов.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67583" y="5691068"/>
            <a:ext cx="6552248" cy="2014538"/>
          </a:xfrm>
          <a:prstGeom prst="roundRect">
            <a:avLst>
              <a:gd name="adj" fmla="val 1420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858322" y="5881807"/>
            <a:ext cx="2384346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Возможности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858322" y="6294239"/>
            <a:ext cx="6170771" cy="915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Рост популярности онлайн-шопинга, инвестиции в логистику и собственные склады, улучшение аналитических и персонализированных рекомендаций.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7410569" y="5691068"/>
            <a:ext cx="6552248" cy="2014538"/>
          </a:xfrm>
          <a:prstGeom prst="roundRect">
            <a:avLst>
              <a:gd name="adj" fmla="val 1420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7601307" y="5881807"/>
            <a:ext cx="2384346" cy="298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Угрозы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7601307" y="6294239"/>
            <a:ext cx="6170771" cy="12206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Высокий уровень конкуренции, изменение законодательства, нестабильность экономической ситуации, зависимость от технологий и киберугрозы, потенциальные проблемы с логистикой.</a:t>
            </a:r>
            <a:endParaRPr lang="en-US" sz="15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20385B-526A-BA9F-55AF-A0A9276F2327}"/>
              </a:ext>
            </a:extLst>
          </p:cNvPr>
          <p:cNvSpPr/>
          <p:nvPr/>
        </p:nvSpPr>
        <p:spPr>
          <a:xfrm>
            <a:off x="12659626" y="7705606"/>
            <a:ext cx="1883688" cy="523993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802" y="810935"/>
            <a:ext cx="6263521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SWOT-анализ Wildberries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00802" y="1962269"/>
            <a:ext cx="450533" cy="450533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838914" y="2037278"/>
            <a:ext cx="17418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1351478" y="1962269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Сильные стороны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351478" y="2395180"/>
            <a:ext cx="3625453" cy="25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Минимальные требования к оформлению магазина для продавцов, инвестирование в развитие собственной логистики и автопарка, отсутствие абонентской платы для продавцов, бесплатный и оперативный доступ к аналитике продаж.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177076" y="1962269"/>
            <a:ext cx="450533" cy="450533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6"/>
          <p:cNvSpPr/>
          <p:nvPr/>
        </p:nvSpPr>
        <p:spPr>
          <a:xfrm>
            <a:off x="5315188" y="2037278"/>
            <a:ext cx="17418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7"/>
          <p:cNvSpPr/>
          <p:nvPr/>
        </p:nvSpPr>
        <p:spPr>
          <a:xfrm>
            <a:off x="5827752" y="1962269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Слабые стороны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827752" y="2395180"/>
            <a:ext cx="3625453" cy="192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Качество клиентской поддержки, более строгая политика возврата, отсутствие программы подписок для покупателей, стагнация развития оборудования складов, логистики и рекламы.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9653349" y="1962269"/>
            <a:ext cx="450533" cy="450533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10"/>
          <p:cNvSpPr/>
          <p:nvPr/>
        </p:nvSpPr>
        <p:spPr>
          <a:xfrm>
            <a:off x="9791462" y="2037278"/>
            <a:ext cx="17418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11"/>
          <p:cNvSpPr/>
          <p:nvPr/>
        </p:nvSpPr>
        <p:spPr>
          <a:xfrm>
            <a:off x="10304026" y="1962269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Возможности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304026" y="2395180"/>
            <a:ext cx="3625453" cy="32039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Развитие фулфилмента и логистики для продавцов, улучшение клиентской поддержки и сервиса, запуск подписочной программы, развитие программы поддержки локальных производителей, расширение экосистемы услуг, инвестиции в улучшение интерфейса и функционала мобильного приложения.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00802" y="6024563"/>
            <a:ext cx="450533" cy="450533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Text 14"/>
          <p:cNvSpPr/>
          <p:nvPr/>
        </p:nvSpPr>
        <p:spPr>
          <a:xfrm>
            <a:off x="838914" y="6099572"/>
            <a:ext cx="17418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350" dirty="0"/>
          </a:p>
        </p:txBody>
      </p:sp>
      <p:sp>
        <p:nvSpPr>
          <p:cNvPr id="17" name="Text 15"/>
          <p:cNvSpPr/>
          <p:nvPr/>
        </p:nvSpPr>
        <p:spPr>
          <a:xfrm>
            <a:off x="1351478" y="6024563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Угрозы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1351478" y="6457474"/>
            <a:ext cx="12578120" cy="961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Ужесточение конкуренции со стороны Ozon, Яндекс.Маркет и других игроков, растущие ожидания потребителей в области сервиса и логистики, проблемы с логистикой и внешние поставки, технологическое отставание, экономическая нестабильность и снижение покупательской способности.</a:t>
            </a:r>
            <a:endParaRPr lang="en-US" sz="155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11C8152-59E9-E02C-E8F4-8FB8505D267F}"/>
              </a:ext>
            </a:extLst>
          </p:cNvPr>
          <p:cNvSpPr/>
          <p:nvPr/>
        </p:nvSpPr>
        <p:spPr>
          <a:xfrm>
            <a:off x="12746712" y="7630886"/>
            <a:ext cx="1883688" cy="598714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4926" y="729258"/>
            <a:ext cx="4204097" cy="525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SWOT-анализ Ozon</a:t>
            </a:r>
            <a:endParaRPr lang="en-US" sz="3300" dirty="0"/>
          </a:p>
        </p:txBody>
      </p:sp>
      <p:sp>
        <p:nvSpPr>
          <p:cNvPr id="4" name="Shape 1"/>
          <p:cNvSpPr/>
          <p:nvPr/>
        </p:nvSpPr>
        <p:spPr>
          <a:xfrm>
            <a:off x="6315670" y="1506855"/>
            <a:ext cx="22860" cy="5993368"/>
          </a:xfrm>
          <a:prstGeom prst="roundRect">
            <a:avLst>
              <a:gd name="adj" fmla="val 110346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6493371" y="1873568"/>
            <a:ext cx="588526" cy="22860"/>
          </a:xfrm>
          <a:prstGeom prst="roundRect">
            <a:avLst>
              <a:gd name="adj" fmla="val 110346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>
          <a:xfrm>
            <a:off x="6137970" y="1695926"/>
            <a:ext cx="378262" cy="378262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6253936" y="1758910"/>
            <a:ext cx="146328" cy="252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7251978" y="1674971"/>
            <a:ext cx="2102048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Сильные стороны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251978" y="2038588"/>
            <a:ext cx="6789896" cy="806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Обширный ассортимент и доступность товаров, развитая логистика и быстрая доставка, инвестиции в технологии и клиентский опыт, сильная позиция на российском рынке.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6493371" y="3548420"/>
            <a:ext cx="588526" cy="22860"/>
          </a:xfrm>
          <a:prstGeom prst="roundRect">
            <a:avLst>
              <a:gd name="adj" fmla="val 110346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>
          <a:xfrm>
            <a:off x="6137970" y="3370778"/>
            <a:ext cx="378262" cy="378262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6253936" y="3433763"/>
            <a:ext cx="146328" cy="252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7251978" y="3349823"/>
            <a:ext cx="2102048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Слабые стороны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7251978" y="3713440"/>
            <a:ext cx="6789896" cy="537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Зависимость от российских рынков, высокие операционные затраты, конкуренция за партнеров и поставщиков, влияние на маржу за счет скидок и акций.</a:t>
            </a:r>
            <a:endParaRPr lang="en-US" sz="1300" dirty="0"/>
          </a:p>
        </p:txBody>
      </p:sp>
      <p:sp>
        <p:nvSpPr>
          <p:cNvPr id="15" name="Shape 12"/>
          <p:cNvSpPr/>
          <p:nvPr/>
        </p:nvSpPr>
        <p:spPr>
          <a:xfrm>
            <a:off x="6493371" y="4954310"/>
            <a:ext cx="588526" cy="22860"/>
          </a:xfrm>
          <a:prstGeom prst="roundRect">
            <a:avLst>
              <a:gd name="adj" fmla="val 110346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>
          <a:xfrm>
            <a:off x="6137970" y="4776668"/>
            <a:ext cx="378262" cy="378262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>
          <a:xfrm>
            <a:off x="6253936" y="4839653"/>
            <a:ext cx="146328" cy="252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7251978" y="4755713"/>
            <a:ext cx="2102048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Возможности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7251978" y="5119330"/>
            <a:ext cx="6789896" cy="5379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Рост онлайн-торговли в регионах, интеграция дополнительных услуг, внедрение передовых технологий, сотрудничество с иностранными поставщиками.</a:t>
            </a:r>
            <a:endParaRPr lang="en-US" sz="1300" dirty="0"/>
          </a:p>
        </p:txBody>
      </p:sp>
      <p:sp>
        <p:nvSpPr>
          <p:cNvPr id="20" name="Shape 17"/>
          <p:cNvSpPr/>
          <p:nvPr/>
        </p:nvSpPr>
        <p:spPr>
          <a:xfrm>
            <a:off x="6493371" y="6360200"/>
            <a:ext cx="588526" cy="22860"/>
          </a:xfrm>
          <a:prstGeom prst="roundRect">
            <a:avLst>
              <a:gd name="adj" fmla="val 110346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1" name="Shape 18"/>
          <p:cNvSpPr/>
          <p:nvPr/>
        </p:nvSpPr>
        <p:spPr>
          <a:xfrm>
            <a:off x="6137970" y="6182558"/>
            <a:ext cx="378262" cy="378262"/>
          </a:xfrm>
          <a:prstGeom prst="roundRect">
            <a:avLst>
              <a:gd name="adj" fmla="val 6669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22" name="Text 19"/>
          <p:cNvSpPr/>
          <p:nvPr/>
        </p:nvSpPr>
        <p:spPr>
          <a:xfrm>
            <a:off x="6253936" y="6245543"/>
            <a:ext cx="146328" cy="252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1950" dirty="0"/>
          </a:p>
        </p:txBody>
      </p:sp>
      <p:sp>
        <p:nvSpPr>
          <p:cNvPr id="23" name="Text 20"/>
          <p:cNvSpPr/>
          <p:nvPr/>
        </p:nvSpPr>
        <p:spPr>
          <a:xfrm>
            <a:off x="7251978" y="6161603"/>
            <a:ext cx="2102048" cy="262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Угрозы</a:t>
            </a:r>
            <a:endParaRPr lang="en-US" sz="1650" dirty="0"/>
          </a:p>
        </p:txBody>
      </p:sp>
      <p:sp>
        <p:nvSpPr>
          <p:cNvPr id="24" name="Text 21"/>
          <p:cNvSpPr/>
          <p:nvPr/>
        </p:nvSpPr>
        <p:spPr>
          <a:xfrm>
            <a:off x="7251978" y="6525220"/>
            <a:ext cx="6789896" cy="806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Сильная конкуренция на рынке, изменения в законодательстве, экономическая нестабильность и инфляция, киберугрозы и конфиденциальность данных, природные и социальные факторы.</a:t>
            </a:r>
            <a:endParaRPr lang="en-US" sz="13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9AFAA94-8918-0877-3000-3D3C9FE8CF8C}"/>
              </a:ext>
            </a:extLst>
          </p:cNvPr>
          <p:cNvSpPr/>
          <p:nvPr/>
        </p:nvSpPr>
        <p:spPr>
          <a:xfrm>
            <a:off x="12746712" y="7630886"/>
            <a:ext cx="1883688" cy="598714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6480" y="794861"/>
            <a:ext cx="6101834" cy="571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Выводы и рекомендации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640681"/>
            <a:ext cx="914400" cy="1931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15200" y="1823561"/>
            <a:ext cx="2286119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Яндекс.Маркет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7315200" y="2218968"/>
            <a:ext cx="6675120" cy="1170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Укрепить лояльность через эксклюзивные предложения и интеграцию с сервисами Яндекса. Развивать логистику для быстрой доставки в регионы. Внедрить AI и ML для персонализации предложений и улучшения поиска товаров.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3571994"/>
            <a:ext cx="914400" cy="19313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15200" y="3754874"/>
            <a:ext cx="2286119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Wildberries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7315200" y="4150281"/>
            <a:ext cx="6675120" cy="1170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Инвестировать в автоматизацию логистики и складов. Запустить программу подписки для лояльных клиентов. Развивать клиентскую поддержку и упростить возвраты. Расширить фулфилмент-услуги для продавцов. Улучшить качество информации о товарах.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5503307"/>
            <a:ext cx="914400" cy="19313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15200" y="5686187"/>
            <a:ext cx="2286119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Ozon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7315200" y="6081593"/>
            <a:ext cx="6675120" cy="1170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Расширять логистическую сеть, особенно в регионах. Использовать AI и ML для персонализации. Запустить новые услуги и предложения. Укреплять сотрудничество с поставщиками. Повышать защиту данных и инвестировать в кибербезопасность.</a:t>
            </a:r>
            <a:endParaRPr lang="en-US" sz="1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9946E45-80FB-B110-C060-C9B786877DC8}"/>
              </a:ext>
            </a:extLst>
          </p:cNvPr>
          <p:cNvSpPr/>
          <p:nvPr/>
        </p:nvSpPr>
        <p:spPr>
          <a:xfrm>
            <a:off x="12746712" y="7630886"/>
            <a:ext cx="1883688" cy="598714"/>
          </a:xfrm>
          <a:prstGeom prst="rect">
            <a:avLst/>
          </a:prstGeom>
          <a:solidFill>
            <a:srgbClr val="EFECE6"/>
          </a:solidFill>
          <a:ln>
            <a:solidFill>
              <a:srgbClr val="EFEC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663</Words>
  <Application>Microsoft Office PowerPoint</Application>
  <PresentationFormat>Произвольный</PresentationFormat>
  <Paragraphs>70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Lato Bold</vt:lpstr>
      <vt:lpstr>Arial</vt:lpstr>
      <vt:lpstr>Lato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Ткалич Павел Евгеньевич</cp:lastModifiedBy>
  <cp:revision>2</cp:revision>
  <dcterms:created xsi:type="dcterms:W3CDTF">2024-11-01T23:57:21Z</dcterms:created>
  <dcterms:modified xsi:type="dcterms:W3CDTF">2024-11-02T00:01:55Z</dcterms:modified>
</cp:coreProperties>
</file>