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565900" cx="10515600"/>
  <p:notesSz cx="10515600" cy="6565900"/>
  <p:embeddedFontLst>
    <p:embeddedFont>
      <p:font typeface="Helvetica Neu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regular.fntdata"/><Relationship Id="rId14" Type="http://schemas.openxmlformats.org/officeDocument/2006/relationships/slide" Target="slides/slide9.xml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52950" y="492425"/>
            <a:ext cx="7010750" cy="24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51550" y="3118800"/>
            <a:ext cx="8412475" cy="2954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1051550" y="3118800"/>
            <a:ext cx="8412475" cy="295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1752950" y="492425"/>
            <a:ext cx="7010750" cy="24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3c6cfc292_0_0:notes"/>
          <p:cNvSpPr txBox="1"/>
          <p:nvPr>
            <p:ph idx="1" type="body"/>
          </p:nvPr>
        </p:nvSpPr>
        <p:spPr>
          <a:xfrm>
            <a:off x="1051550" y="3118800"/>
            <a:ext cx="8412600" cy="29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313c6cfc292_0_0:notes"/>
          <p:cNvSpPr/>
          <p:nvPr>
            <p:ph idx="2" type="sldImg"/>
          </p:nvPr>
        </p:nvSpPr>
        <p:spPr>
          <a:xfrm>
            <a:off x="1752950" y="492425"/>
            <a:ext cx="7010700" cy="2462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13c6cfc292_0_18:notes"/>
          <p:cNvSpPr txBox="1"/>
          <p:nvPr>
            <p:ph idx="1" type="body"/>
          </p:nvPr>
        </p:nvSpPr>
        <p:spPr>
          <a:xfrm>
            <a:off x="1051550" y="3118800"/>
            <a:ext cx="8412600" cy="29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313c6cfc292_0_18:notes"/>
          <p:cNvSpPr/>
          <p:nvPr>
            <p:ph idx="2" type="sldImg"/>
          </p:nvPr>
        </p:nvSpPr>
        <p:spPr>
          <a:xfrm>
            <a:off x="1752950" y="492425"/>
            <a:ext cx="7010700" cy="2462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3c6cfc292_0_50:notes"/>
          <p:cNvSpPr txBox="1"/>
          <p:nvPr>
            <p:ph idx="1" type="body"/>
          </p:nvPr>
        </p:nvSpPr>
        <p:spPr>
          <a:xfrm>
            <a:off x="1051550" y="3118800"/>
            <a:ext cx="8412600" cy="29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313c6cfc292_0_50:notes"/>
          <p:cNvSpPr/>
          <p:nvPr>
            <p:ph idx="2" type="sldImg"/>
          </p:nvPr>
        </p:nvSpPr>
        <p:spPr>
          <a:xfrm>
            <a:off x="1752950" y="492425"/>
            <a:ext cx="7010700" cy="2462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:notes"/>
          <p:cNvSpPr txBox="1"/>
          <p:nvPr>
            <p:ph idx="1" type="body"/>
          </p:nvPr>
        </p:nvSpPr>
        <p:spPr>
          <a:xfrm>
            <a:off x="1051550" y="3118800"/>
            <a:ext cx="8412475" cy="295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:notes"/>
          <p:cNvSpPr/>
          <p:nvPr>
            <p:ph idx="2" type="sldImg"/>
          </p:nvPr>
        </p:nvSpPr>
        <p:spPr>
          <a:xfrm>
            <a:off x="1752950" y="492425"/>
            <a:ext cx="7010750" cy="24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1051550" y="3118800"/>
            <a:ext cx="8412475" cy="295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752950" y="492425"/>
            <a:ext cx="7010750" cy="246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3c206bbf7_0_2:notes"/>
          <p:cNvSpPr txBox="1"/>
          <p:nvPr>
            <p:ph idx="1" type="body"/>
          </p:nvPr>
        </p:nvSpPr>
        <p:spPr>
          <a:xfrm>
            <a:off x="1051550" y="3118800"/>
            <a:ext cx="8412600" cy="29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13c206bbf7_0_2:notes"/>
          <p:cNvSpPr/>
          <p:nvPr>
            <p:ph idx="2" type="sldImg"/>
          </p:nvPr>
        </p:nvSpPr>
        <p:spPr>
          <a:xfrm>
            <a:off x="1752950" y="492425"/>
            <a:ext cx="7010700" cy="2462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3c206bbf7_0_9:notes"/>
          <p:cNvSpPr txBox="1"/>
          <p:nvPr>
            <p:ph idx="1" type="body"/>
          </p:nvPr>
        </p:nvSpPr>
        <p:spPr>
          <a:xfrm>
            <a:off x="1051550" y="3118800"/>
            <a:ext cx="8412600" cy="29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313c206bbf7_0_9:notes"/>
          <p:cNvSpPr/>
          <p:nvPr>
            <p:ph idx="2" type="sldImg"/>
          </p:nvPr>
        </p:nvSpPr>
        <p:spPr>
          <a:xfrm>
            <a:off x="1752950" y="492425"/>
            <a:ext cx="7010700" cy="2462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3c6cfc292_0_60:notes"/>
          <p:cNvSpPr txBox="1"/>
          <p:nvPr>
            <p:ph idx="1" type="body"/>
          </p:nvPr>
        </p:nvSpPr>
        <p:spPr>
          <a:xfrm>
            <a:off x="1051550" y="3118800"/>
            <a:ext cx="8412600" cy="29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13c6cfc292_0_60:notes"/>
          <p:cNvSpPr/>
          <p:nvPr>
            <p:ph idx="2" type="sldImg"/>
          </p:nvPr>
        </p:nvSpPr>
        <p:spPr>
          <a:xfrm>
            <a:off x="1752950" y="492425"/>
            <a:ext cx="7010700" cy="2462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obj">
  <p:cSld name="OBJECT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1370210" y="2263968"/>
            <a:ext cx="7775178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15925" y="5620003"/>
            <a:ext cx="405130" cy="109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50">
                <a:solidFill>
                  <a:srgbClr val="9D9D9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525780" y="5492115"/>
            <a:ext cx="2418588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0249644" y="5627433"/>
            <a:ext cx="14224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1" type="ftr"/>
          </p:nvPr>
        </p:nvSpPr>
        <p:spPr>
          <a:xfrm>
            <a:off x="415925" y="5620003"/>
            <a:ext cx="405130" cy="109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50">
                <a:solidFill>
                  <a:srgbClr val="9D9D9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525780" y="5492115"/>
            <a:ext cx="2418588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0249644" y="5627433"/>
            <a:ext cx="14224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1370210" y="2263968"/>
            <a:ext cx="7775178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525780" y="1358265"/>
            <a:ext cx="9464040" cy="3897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415925" y="5620003"/>
            <a:ext cx="405130" cy="109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50">
                <a:solidFill>
                  <a:srgbClr val="9D9D9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525780" y="5492115"/>
            <a:ext cx="2418588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10249644" y="5627433"/>
            <a:ext cx="14224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ctrTitle"/>
          </p:nvPr>
        </p:nvSpPr>
        <p:spPr>
          <a:xfrm>
            <a:off x="788670" y="1830705"/>
            <a:ext cx="8938260" cy="1240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577340" y="3307080"/>
            <a:ext cx="7360920" cy="1476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415925" y="5620003"/>
            <a:ext cx="405130" cy="109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50">
                <a:solidFill>
                  <a:srgbClr val="9D9D9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525780" y="5492115"/>
            <a:ext cx="2418588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10249644" y="5627433"/>
            <a:ext cx="14224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70210" y="2263968"/>
            <a:ext cx="7775178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525780" y="1358265"/>
            <a:ext cx="4574286" cy="3897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415534" y="1358265"/>
            <a:ext cx="4574286" cy="3897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415925" y="5620003"/>
            <a:ext cx="405130" cy="109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50">
                <a:solidFill>
                  <a:srgbClr val="9D9D9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525780" y="5492115"/>
            <a:ext cx="2418588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10249644" y="5627433"/>
            <a:ext cx="14224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8333"/>
              </a:lnSpc>
              <a:spcBef>
                <a:spcPts val="0"/>
              </a:spcBef>
              <a:buNone/>
              <a:defRPr b="0" i="0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61924" y="5581648"/>
            <a:ext cx="190500" cy="190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1370210" y="2263968"/>
            <a:ext cx="7775178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525780" y="1358265"/>
            <a:ext cx="9464040" cy="3897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5925" y="5620003"/>
            <a:ext cx="405130" cy="109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50" u="none" cap="none" strike="noStrike">
                <a:solidFill>
                  <a:srgbClr val="9D9D9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525780" y="5492115"/>
            <a:ext cx="2418588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0249644" y="5627433"/>
            <a:ext cx="14224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18333"/>
              </a:lnSpc>
              <a:spcBef>
                <a:spcPts val="0"/>
              </a:spcBef>
              <a:buNone/>
              <a:defRPr b="0" i="0" sz="600" u="none" cap="none" strike="noStrike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724" y="6169624"/>
            <a:ext cx="190500" cy="190499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/>
          <p:nvPr/>
        </p:nvSpPr>
        <p:spPr>
          <a:xfrm>
            <a:off x="4010024" y="1851719"/>
            <a:ext cx="2495550" cy="180975"/>
          </a:xfrm>
          <a:custGeom>
            <a:rect b="b" l="l" r="r" t="t"/>
            <a:pathLst>
              <a:path extrusionOk="0" h="180975" w="2495550">
                <a:moveTo>
                  <a:pt x="2473242" y="180974"/>
                </a:moveTo>
                <a:lnTo>
                  <a:pt x="22307" y="180974"/>
                </a:lnTo>
                <a:lnTo>
                  <a:pt x="19026" y="180322"/>
                </a:lnTo>
                <a:lnTo>
                  <a:pt x="0" y="158667"/>
                </a:lnTo>
                <a:lnTo>
                  <a:pt x="0" y="155257"/>
                </a:lnTo>
                <a:lnTo>
                  <a:pt x="0" y="22307"/>
                </a:lnTo>
                <a:lnTo>
                  <a:pt x="22307" y="0"/>
                </a:lnTo>
                <a:lnTo>
                  <a:pt x="2473242" y="0"/>
                </a:lnTo>
                <a:lnTo>
                  <a:pt x="2495550" y="22307"/>
                </a:lnTo>
                <a:lnTo>
                  <a:pt x="2495550" y="158667"/>
                </a:lnTo>
                <a:lnTo>
                  <a:pt x="2476523" y="180322"/>
                </a:lnTo>
                <a:lnTo>
                  <a:pt x="2473242" y="180974"/>
                </a:lnTo>
                <a:close/>
              </a:path>
            </a:pathLst>
          </a:custGeom>
          <a:solidFill>
            <a:srgbClr val="FFEDC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376725" y="6207975"/>
            <a:ext cx="737100" cy="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Брагин Роман</a:t>
            </a:r>
            <a:endParaRPr/>
          </a:p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10249644" y="5627433"/>
            <a:ext cx="14224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7"/>
          <p:cNvSpPr txBox="1"/>
          <p:nvPr>
            <p:ph type="title"/>
          </p:nvPr>
        </p:nvSpPr>
        <p:spPr>
          <a:xfrm>
            <a:off x="2188914" y="2273740"/>
            <a:ext cx="6058535" cy="175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5080" rtl="0" algn="ctr">
              <a:lnSpc>
                <a:spcPct val="118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Фрактальные Множества</a:t>
            </a:r>
            <a:r>
              <a:rPr b="0" lang="en-US" sz="1750"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lang="en-US" sz="3200"/>
              <a:t>Искусство Построения и  Визуализации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4256702" y="4738265"/>
            <a:ext cx="60585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5080" rtl="0" algn="r">
              <a:lnSpc>
                <a:spcPct val="118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Брагин Роман </a:t>
            </a:r>
            <a:endParaRPr sz="1800"/>
          </a:p>
          <a:p>
            <a:pPr indent="0" lvl="0" marL="12700" marR="5080" rtl="0" algn="r">
              <a:lnSpc>
                <a:spcPct val="118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Рахимов Ильнар</a:t>
            </a:r>
            <a:endParaRPr sz="1800"/>
          </a:p>
          <a:p>
            <a:pPr indent="0" lvl="0" marL="12700" marR="5080" rtl="0" algn="r">
              <a:lnSpc>
                <a:spcPct val="118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Малышев Никита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724" y="6169624"/>
            <a:ext cx="190500" cy="1904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/>
          <p:nvPr/>
        </p:nvSpPr>
        <p:spPr>
          <a:xfrm>
            <a:off x="4010024" y="969719"/>
            <a:ext cx="2495550" cy="180975"/>
          </a:xfrm>
          <a:custGeom>
            <a:rect b="b" l="l" r="r" t="t"/>
            <a:pathLst>
              <a:path extrusionOk="0" h="180975" w="2495550">
                <a:moveTo>
                  <a:pt x="2473242" y="180974"/>
                </a:moveTo>
                <a:lnTo>
                  <a:pt x="22307" y="180974"/>
                </a:lnTo>
                <a:lnTo>
                  <a:pt x="19026" y="180322"/>
                </a:lnTo>
                <a:lnTo>
                  <a:pt x="0" y="158667"/>
                </a:lnTo>
                <a:lnTo>
                  <a:pt x="0" y="155257"/>
                </a:lnTo>
                <a:lnTo>
                  <a:pt x="0" y="22307"/>
                </a:lnTo>
                <a:lnTo>
                  <a:pt x="22307" y="0"/>
                </a:lnTo>
                <a:lnTo>
                  <a:pt x="2473242" y="0"/>
                </a:lnTo>
                <a:lnTo>
                  <a:pt x="2495550" y="22307"/>
                </a:lnTo>
                <a:lnTo>
                  <a:pt x="2495550" y="158667"/>
                </a:lnTo>
                <a:lnTo>
                  <a:pt x="2476523" y="180322"/>
                </a:lnTo>
                <a:lnTo>
                  <a:pt x="2473242" y="180974"/>
                </a:lnTo>
                <a:close/>
              </a:path>
            </a:pathLst>
          </a:custGeom>
          <a:solidFill>
            <a:srgbClr val="FFEDC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76725" y="6207975"/>
            <a:ext cx="737100" cy="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Брагин Роман</a:t>
            </a:r>
            <a:endParaRPr/>
          </a:p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10249644" y="5627433"/>
            <a:ext cx="142200" cy="1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8"/>
          <p:cNvSpPr txBox="1"/>
          <p:nvPr>
            <p:ph type="title"/>
          </p:nvPr>
        </p:nvSpPr>
        <p:spPr>
          <a:xfrm>
            <a:off x="2189339" y="362765"/>
            <a:ext cx="60585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5080" rtl="0" algn="ctr">
              <a:lnSpc>
                <a:spcPct val="118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Доказательство 1 свойства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5875" y="1249144"/>
            <a:ext cx="6431974" cy="5110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724" y="6169624"/>
            <a:ext cx="190500" cy="1904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/>
          <p:nvPr/>
        </p:nvSpPr>
        <p:spPr>
          <a:xfrm>
            <a:off x="4010024" y="969719"/>
            <a:ext cx="2495550" cy="180975"/>
          </a:xfrm>
          <a:custGeom>
            <a:rect b="b" l="l" r="r" t="t"/>
            <a:pathLst>
              <a:path extrusionOk="0" h="180975" w="2495550">
                <a:moveTo>
                  <a:pt x="2473242" y="180974"/>
                </a:moveTo>
                <a:lnTo>
                  <a:pt x="22307" y="180974"/>
                </a:lnTo>
                <a:lnTo>
                  <a:pt x="19026" y="180322"/>
                </a:lnTo>
                <a:lnTo>
                  <a:pt x="0" y="158667"/>
                </a:lnTo>
                <a:lnTo>
                  <a:pt x="0" y="155257"/>
                </a:lnTo>
                <a:lnTo>
                  <a:pt x="0" y="22307"/>
                </a:lnTo>
                <a:lnTo>
                  <a:pt x="22307" y="0"/>
                </a:lnTo>
                <a:lnTo>
                  <a:pt x="2473242" y="0"/>
                </a:lnTo>
                <a:lnTo>
                  <a:pt x="2495550" y="22307"/>
                </a:lnTo>
                <a:lnTo>
                  <a:pt x="2495550" y="158667"/>
                </a:lnTo>
                <a:lnTo>
                  <a:pt x="2476523" y="180322"/>
                </a:lnTo>
                <a:lnTo>
                  <a:pt x="2473242" y="180974"/>
                </a:lnTo>
                <a:close/>
              </a:path>
            </a:pathLst>
          </a:custGeom>
          <a:solidFill>
            <a:srgbClr val="FFEDC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76725" y="6207975"/>
            <a:ext cx="737100" cy="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Брагин Роман</a:t>
            </a:r>
            <a:endParaRPr/>
          </a:p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0249644" y="5627433"/>
            <a:ext cx="142200" cy="1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2189339" y="362765"/>
            <a:ext cx="60585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5080" rtl="0" algn="ctr">
              <a:lnSpc>
                <a:spcPct val="118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Доказательство 2 свойства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1625" y="1249144"/>
            <a:ext cx="7133392" cy="5110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724" y="6169624"/>
            <a:ext cx="190500" cy="1904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/>
          <p:nvPr/>
        </p:nvSpPr>
        <p:spPr>
          <a:xfrm>
            <a:off x="4010024" y="969719"/>
            <a:ext cx="2495550" cy="180975"/>
          </a:xfrm>
          <a:custGeom>
            <a:rect b="b" l="l" r="r" t="t"/>
            <a:pathLst>
              <a:path extrusionOk="0" h="180975" w="2495550">
                <a:moveTo>
                  <a:pt x="2473242" y="180974"/>
                </a:moveTo>
                <a:lnTo>
                  <a:pt x="22307" y="180974"/>
                </a:lnTo>
                <a:lnTo>
                  <a:pt x="19026" y="180322"/>
                </a:lnTo>
                <a:lnTo>
                  <a:pt x="0" y="158667"/>
                </a:lnTo>
                <a:lnTo>
                  <a:pt x="0" y="155257"/>
                </a:lnTo>
                <a:lnTo>
                  <a:pt x="0" y="22307"/>
                </a:lnTo>
                <a:lnTo>
                  <a:pt x="22307" y="0"/>
                </a:lnTo>
                <a:lnTo>
                  <a:pt x="2473242" y="0"/>
                </a:lnTo>
                <a:lnTo>
                  <a:pt x="2495550" y="22307"/>
                </a:lnTo>
                <a:lnTo>
                  <a:pt x="2495550" y="158667"/>
                </a:lnTo>
                <a:lnTo>
                  <a:pt x="2476523" y="180322"/>
                </a:lnTo>
                <a:lnTo>
                  <a:pt x="2473242" y="180974"/>
                </a:lnTo>
                <a:close/>
              </a:path>
            </a:pathLst>
          </a:custGeom>
          <a:solidFill>
            <a:srgbClr val="FFEDC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376725" y="6207975"/>
            <a:ext cx="737100" cy="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Брагин Роман</a:t>
            </a:r>
            <a:endParaRPr/>
          </a:p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10249644" y="5627433"/>
            <a:ext cx="142200" cy="1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10"/>
          <p:cNvSpPr txBox="1"/>
          <p:nvPr>
            <p:ph type="title"/>
          </p:nvPr>
        </p:nvSpPr>
        <p:spPr>
          <a:xfrm>
            <a:off x="2189339" y="362765"/>
            <a:ext cx="60585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5080" rtl="0" algn="ctr">
              <a:lnSpc>
                <a:spcPct val="118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Доказательство 2 свойства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03094"/>
            <a:ext cx="9944845" cy="4677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/>
        </p:nvSpPr>
        <p:spPr>
          <a:xfrm>
            <a:off x="1418310" y="641510"/>
            <a:ext cx="77610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12700" marR="5080" rtl="0" algn="ctr">
              <a:lnSpc>
                <a:spcPct val="117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rPr>
              <a:t>Ссылки на документацию</a:t>
            </a:r>
            <a:endParaRPr sz="3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Google Shape;85;p11"/>
          <p:cNvSpPr txBox="1"/>
          <p:nvPr/>
        </p:nvSpPr>
        <p:spPr>
          <a:xfrm>
            <a:off x="10183862" y="5627433"/>
            <a:ext cx="208279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9D9D9D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1"/>
          <p:cNvSpPr txBox="1"/>
          <p:nvPr/>
        </p:nvSpPr>
        <p:spPr>
          <a:xfrm>
            <a:off x="1756795" y="1512375"/>
            <a:ext cx="1672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rPr>
              <a:t>Гитхаб с кодом </a:t>
            </a:r>
            <a:endParaRPr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7" name="Google Shape;8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724" y="6169624"/>
            <a:ext cx="190500" cy="1904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376725" y="6207975"/>
            <a:ext cx="1007700" cy="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Брагин Роман</a:t>
            </a:r>
            <a:endParaRPr/>
          </a:p>
        </p:txBody>
      </p:sp>
      <p:pic>
        <p:nvPicPr>
          <p:cNvPr id="89" name="Google Shape;8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725" y="5378627"/>
            <a:ext cx="4857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2000" y="1811335"/>
            <a:ext cx="2943225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/>
          <p:nvPr/>
        </p:nvSpPr>
        <p:spPr>
          <a:xfrm>
            <a:off x="6639045" y="1445025"/>
            <a:ext cx="16722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rPr>
              <a:t>Отчет</a:t>
            </a:r>
            <a:endParaRPr sz="115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2" name="Google Shape;92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0950" y="1917075"/>
            <a:ext cx="2743600" cy="27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10249644" y="5627433"/>
            <a:ext cx="14224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8" name="Google Shape;9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724" y="6169624"/>
            <a:ext cx="190500" cy="1904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376725" y="6207975"/>
            <a:ext cx="683700" cy="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Брагин Роман</a:t>
            </a:r>
            <a:endParaRPr/>
          </a:p>
        </p:txBody>
      </p:sp>
      <p:pic>
        <p:nvPicPr>
          <p:cNvPr id="100" name="Google Shape;10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725" y="5464238"/>
            <a:ext cx="4857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500" y="1227900"/>
            <a:ext cx="3636100" cy="363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2"/>
          <p:cNvSpPr txBox="1"/>
          <p:nvPr/>
        </p:nvSpPr>
        <p:spPr>
          <a:xfrm>
            <a:off x="1391600" y="432775"/>
            <a:ext cx="9064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rPr>
              <a:t>Визуализация множества Мандельброта.</a:t>
            </a:r>
            <a:endParaRPr b="1" sz="32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3" name="Google Shape;103;p12"/>
          <p:cNvPicPr preferRelativeResize="0"/>
          <p:nvPr/>
        </p:nvPicPr>
        <p:blipFill rotWithShape="1">
          <a:blip r:embed="rId6">
            <a:alphaModFix/>
          </a:blip>
          <a:srcRect b="3892" l="0" r="4187" t="0"/>
          <a:stretch/>
        </p:blipFill>
        <p:spPr>
          <a:xfrm>
            <a:off x="3893600" y="1371400"/>
            <a:ext cx="3308875" cy="331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2"/>
          <p:cNvPicPr preferRelativeResize="0"/>
          <p:nvPr/>
        </p:nvPicPr>
        <p:blipFill rotWithShape="1">
          <a:blip r:embed="rId7">
            <a:alphaModFix/>
          </a:blip>
          <a:srcRect b="0" l="0" r="7501" t="0"/>
          <a:stretch/>
        </p:blipFill>
        <p:spPr>
          <a:xfrm>
            <a:off x="7330300" y="1612750"/>
            <a:ext cx="2737275" cy="29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2"/>
          <p:cNvSpPr txBox="1"/>
          <p:nvPr/>
        </p:nvSpPr>
        <p:spPr>
          <a:xfrm>
            <a:off x="1511625" y="4473150"/>
            <a:ext cx="7782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0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6" name="Google Shape;106;p12"/>
          <p:cNvSpPr txBox="1"/>
          <p:nvPr/>
        </p:nvSpPr>
        <p:spPr>
          <a:xfrm>
            <a:off x="5027925" y="4572000"/>
            <a:ext cx="7782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0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rPr>
              <a:t>100</a:t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" name="Google Shape;107;p12"/>
          <p:cNvSpPr txBox="1"/>
          <p:nvPr/>
        </p:nvSpPr>
        <p:spPr>
          <a:xfrm>
            <a:off x="8363375" y="4572000"/>
            <a:ext cx="7782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0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rPr>
              <a:t>1000</a:t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10249644" y="5627433"/>
            <a:ext cx="142200" cy="1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3" name="Google Shape;11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25" y="5424825"/>
            <a:ext cx="4857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724" y="6169624"/>
            <a:ext cx="190500" cy="190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3"/>
          <p:cNvSpPr txBox="1"/>
          <p:nvPr>
            <p:ph idx="11" type="ftr"/>
          </p:nvPr>
        </p:nvSpPr>
        <p:spPr>
          <a:xfrm>
            <a:off x="376725" y="6207975"/>
            <a:ext cx="683700" cy="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Брагин Роман</a:t>
            </a:r>
            <a:endParaRPr/>
          </a:p>
        </p:txBody>
      </p:sp>
      <p:sp>
        <p:nvSpPr>
          <p:cNvPr id="116" name="Google Shape;116;p13"/>
          <p:cNvSpPr txBox="1"/>
          <p:nvPr/>
        </p:nvSpPr>
        <p:spPr>
          <a:xfrm>
            <a:off x="608500" y="370250"/>
            <a:ext cx="94107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2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rPr>
              <a:t>Визуализация </a:t>
            </a:r>
            <a:r>
              <a:rPr b="1" lang="en-US" sz="32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rPr>
              <a:t>заполненного множество Жюлиа.</a:t>
            </a:r>
            <a:endParaRPr b="1" sz="32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1137825" y="4429375"/>
            <a:ext cx="7782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0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rPr>
              <a:t>10</a:t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13"/>
          <p:cNvSpPr txBox="1"/>
          <p:nvPr/>
        </p:nvSpPr>
        <p:spPr>
          <a:xfrm>
            <a:off x="4554038" y="4664575"/>
            <a:ext cx="7782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0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rPr>
              <a:t>100</a:t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9" name="Google Shape;119;p13"/>
          <p:cNvSpPr txBox="1"/>
          <p:nvPr/>
        </p:nvSpPr>
        <p:spPr>
          <a:xfrm>
            <a:off x="7970250" y="4429375"/>
            <a:ext cx="7782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0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rPr>
              <a:t>1000</a:t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0" name="Google Shape;120;p13"/>
          <p:cNvPicPr preferRelativeResize="0"/>
          <p:nvPr/>
        </p:nvPicPr>
        <p:blipFill rotWithShape="1">
          <a:blip r:embed="rId5">
            <a:alphaModFix/>
          </a:blip>
          <a:srcRect b="8147" l="0" r="8147" t="0"/>
          <a:stretch/>
        </p:blipFill>
        <p:spPr>
          <a:xfrm>
            <a:off x="0" y="1320325"/>
            <a:ext cx="2855825" cy="28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5350" y="1227750"/>
            <a:ext cx="3293150" cy="329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38600" y="1161713"/>
            <a:ext cx="3173050" cy="31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>
            <p:ph idx="12" type="sldNum"/>
          </p:nvPr>
        </p:nvSpPr>
        <p:spPr>
          <a:xfrm>
            <a:off x="10249644" y="5627433"/>
            <a:ext cx="142200" cy="1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8" name="Google Shape;12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25" y="5465013"/>
            <a:ext cx="4857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724" y="6169624"/>
            <a:ext cx="190500" cy="190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4"/>
          <p:cNvSpPr txBox="1"/>
          <p:nvPr>
            <p:ph idx="11" type="ftr"/>
          </p:nvPr>
        </p:nvSpPr>
        <p:spPr>
          <a:xfrm>
            <a:off x="376725" y="6207975"/>
            <a:ext cx="683700" cy="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Брагин Роман</a:t>
            </a:r>
            <a:endParaRPr/>
          </a:p>
        </p:txBody>
      </p:sp>
      <p:pic>
        <p:nvPicPr>
          <p:cNvPr id="131" name="Google Shape;131;p14"/>
          <p:cNvPicPr preferRelativeResize="0"/>
          <p:nvPr/>
        </p:nvPicPr>
        <p:blipFill rotWithShape="1">
          <a:blip r:embed="rId5">
            <a:alphaModFix/>
          </a:blip>
          <a:srcRect b="3670" l="0" r="0" t="0"/>
          <a:stretch/>
        </p:blipFill>
        <p:spPr>
          <a:xfrm>
            <a:off x="2030025" y="191451"/>
            <a:ext cx="5791950" cy="558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4"/>
          <p:cNvSpPr txBox="1"/>
          <p:nvPr/>
        </p:nvSpPr>
        <p:spPr>
          <a:xfrm>
            <a:off x="2289825" y="442575"/>
            <a:ext cx="58401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0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rPr>
              <a:t>Визуализация бассейнов Ньютона.</a:t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3" name="Google Shape;13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7525" y="744538"/>
            <a:ext cx="1314450" cy="50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idx="12" type="sldNum"/>
          </p:nvPr>
        </p:nvSpPr>
        <p:spPr>
          <a:xfrm>
            <a:off x="10249644" y="5627433"/>
            <a:ext cx="142200" cy="1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9" name="Google Shape;13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25" y="5465013"/>
            <a:ext cx="4857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724" y="6169624"/>
            <a:ext cx="190500" cy="190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>
            <p:ph idx="11" type="ftr"/>
          </p:nvPr>
        </p:nvSpPr>
        <p:spPr>
          <a:xfrm>
            <a:off x="376725" y="6207975"/>
            <a:ext cx="683700" cy="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Брагин Роман</a:t>
            </a:r>
            <a:endParaRPr/>
          </a:p>
        </p:txBody>
      </p:sp>
      <p:sp>
        <p:nvSpPr>
          <p:cNvPr id="142" name="Google Shape;142;p15"/>
          <p:cNvSpPr txBox="1"/>
          <p:nvPr/>
        </p:nvSpPr>
        <p:spPr>
          <a:xfrm>
            <a:off x="2946425" y="2363350"/>
            <a:ext cx="5840100" cy="15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marR="5080" rtl="0" algn="just">
              <a:lnSpc>
                <a:spcPct val="1188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0000">
                <a:solidFill>
                  <a:srgbClr val="0D0C0C"/>
                </a:solidFill>
                <a:latin typeface="Verdana"/>
                <a:ea typeface="Verdana"/>
                <a:cs typeface="Verdana"/>
                <a:sym typeface="Verdana"/>
              </a:rPr>
              <a:t>КОНЕЦ</a:t>
            </a:r>
            <a:endParaRPr b="1" sz="10000">
              <a:solidFill>
                <a:srgbClr val="0D0C0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