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905500" cx="10515600"/>
  <p:notesSz cx="10515600" cy="5905500"/>
  <p:embeddedFontLst>
    <p:embeddedFont>
      <p:font typeface="Amatic SC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gYVg9z+Xx5JWzObV3E8rsvh60H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52950" y="442900"/>
            <a:ext cx="7010750" cy="2214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51550" y="2805100"/>
            <a:ext cx="8412475" cy="2657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e8f44cbcf_0_125:notes"/>
          <p:cNvSpPr txBox="1"/>
          <p:nvPr>
            <p:ph idx="1" type="body"/>
          </p:nvPr>
        </p:nvSpPr>
        <p:spPr>
          <a:xfrm>
            <a:off x="1051550" y="2805100"/>
            <a:ext cx="84126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31e8f44cbcf_0_125:notes"/>
          <p:cNvSpPr/>
          <p:nvPr>
            <p:ph idx="2" type="sldImg"/>
          </p:nvPr>
        </p:nvSpPr>
        <p:spPr>
          <a:xfrm>
            <a:off x="1752950" y="442900"/>
            <a:ext cx="7010700" cy="22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e8f44cbcf_0_396:notes"/>
          <p:cNvSpPr txBox="1"/>
          <p:nvPr>
            <p:ph idx="1" type="body"/>
          </p:nvPr>
        </p:nvSpPr>
        <p:spPr>
          <a:xfrm>
            <a:off x="1051550" y="2805100"/>
            <a:ext cx="84126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1e8f44cbcf_0_396:notes"/>
          <p:cNvSpPr/>
          <p:nvPr>
            <p:ph idx="2" type="sldImg"/>
          </p:nvPr>
        </p:nvSpPr>
        <p:spPr>
          <a:xfrm>
            <a:off x="1752950" y="442900"/>
            <a:ext cx="7010700" cy="22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8f44cbcf_0_346:notes"/>
          <p:cNvSpPr txBox="1"/>
          <p:nvPr>
            <p:ph idx="1" type="body"/>
          </p:nvPr>
        </p:nvSpPr>
        <p:spPr>
          <a:xfrm>
            <a:off x="1051550" y="2805100"/>
            <a:ext cx="84126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1e8f44cbcf_0_346:notes"/>
          <p:cNvSpPr/>
          <p:nvPr>
            <p:ph idx="2" type="sldImg"/>
          </p:nvPr>
        </p:nvSpPr>
        <p:spPr>
          <a:xfrm>
            <a:off x="1752950" y="442900"/>
            <a:ext cx="7010700" cy="22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1051550" y="2805100"/>
            <a:ext cx="8412475" cy="26574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752950" y="442900"/>
            <a:ext cx="7010750" cy="2214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e8f44cbcf_0_13:notes"/>
          <p:cNvSpPr txBox="1"/>
          <p:nvPr>
            <p:ph idx="1" type="body"/>
          </p:nvPr>
        </p:nvSpPr>
        <p:spPr>
          <a:xfrm>
            <a:off x="1051550" y="2805100"/>
            <a:ext cx="84126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31e8f44cbcf_0_13:notes"/>
          <p:cNvSpPr/>
          <p:nvPr>
            <p:ph idx="2" type="sldImg"/>
          </p:nvPr>
        </p:nvSpPr>
        <p:spPr>
          <a:xfrm>
            <a:off x="1752950" y="442900"/>
            <a:ext cx="7010700" cy="22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e8f44cbcf_0_27:notes"/>
          <p:cNvSpPr txBox="1"/>
          <p:nvPr>
            <p:ph idx="1" type="body"/>
          </p:nvPr>
        </p:nvSpPr>
        <p:spPr>
          <a:xfrm>
            <a:off x="1051550" y="2805100"/>
            <a:ext cx="84126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1e8f44cbcf_0_27:notes"/>
          <p:cNvSpPr/>
          <p:nvPr>
            <p:ph idx="2" type="sldImg"/>
          </p:nvPr>
        </p:nvSpPr>
        <p:spPr>
          <a:xfrm>
            <a:off x="1752950" y="442900"/>
            <a:ext cx="7010700" cy="22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e8f44cbcf_0_199:notes"/>
          <p:cNvSpPr txBox="1"/>
          <p:nvPr>
            <p:ph idx="1" type="body"/>
          </p:nvPr>
        </p:nvSpPr>
        <p:spPr>
          <a:xfrm>
            <a:off x="1051550" y="2805100"/>
            <a:ext cx="84126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1e8f44cbcf_0_199:notes"/>
          <p:cNvSpPr/>
          <p:nvPr>
            <p:ph idx="2" type="sldImg"/>
          </p:nvPr>
        </p:nvSpPr>
        <p:spPr>
          <a:xfrm>
            <a:off x="1752950" y="442900"/>
            <a:ext cx="7010700" cy="22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e8f44cbcf_0_227:notes"/>
          <p:cNvSpPr txBox="1"/>
          <p:nvPr>
            <p:ph idx="1" type="body"/>
          </p:nvPr>
        </p:nvSpPr>
        <p:spPr>
          <a:xfrm>
            <a:off x="1051550" y="2805100"/>
            <a:ext cx="84126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e8f44cbcf_0_227:notes"/>
          <p:cNvSpPr/>
          <p:nvPr>
            <p:ph idx="2" type="sldImg"/>
          </p:nvPr>
        </p:nvSpPr>
        <p:spPr>
          <a:xfrm>
            <a:off x="1752950" y="442900"/>
            <a:ext cx="7010700" cy="22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e8f44cbcf_0_429:notes"/>
          <p:cNvSpPr txBox="1"/>
          <p:nvPr>
            <p:ph idx="1" type="body"/>
          </p:nvPr>
        </p:nvSpPr>
        <p:spPr>
          <a:xfrm>
            <a:off x="1051550" y="2805100"/>
            <a:ext cx="84126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1e8f44cbcf_0_429:notes"/>
          <p:cNvSpPr/>
          <p:nvPr>
            <p:ph idx="2" type="sldImg"/>
          </p:nvPr>
        </p:nvSpPr>
        <p:spPr>
          <a:xfrm>
            <a:off x="1752950" y="442900"/>
            <a:ext cx="7010700" cy="22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8f44cbcf_0_284:notes"/>
          <p:cNvSpPr txBox="1"/>
          <p:nvPr>
            <p:ph idx="1" type="body"/>
          </p:nvPr>
        </p:nvSpPr>
        <p:spPr>
          <a:xfrm>
            <a:off x="1051550" y="2805100"/>
            <a:ext cx="84126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1e8f44cbcf_0_284:notes"/>
          <p:cNvSpPr/>
          <p:nvPr>
            <p:ph idx="2" type="sldImg"/>
          </p:nvPr>
        </p:nvSpPr>
        <p:spPr>
          <a:xfrm>
            <a:off x="1752950" y="442900"/>
            <a:ext cx="7010700" cy="22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e8f44cbcf_0_254:notes"/>
          <p:cNvSpPr txBox="1"/>
          <p:nvPr>
            <p:ph idx="1" type="body"/>
          </p:nvPr>
        </p:nvSpPr>
        <p:spPr>
          <a:xfrm>
            <a:off x="1051550" y="2805100"/>
            <a:ext cx="84126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1e8f44cbcf_0_254:notes"/>
          <p:cNvSpPr/>
          <p:nvPr>
            <p:ph idx="2" type="sldImg"/>
          </p:nvPr>
        </p:nvSpPr>
        <p:spPr>
          <a:xfrm>
            <a:off x="1752950" y="442900"/>
            <a:ext cx="7010700" cy="22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4" y="5581649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/>
          <p:nvPr/>
        </p:nvSpPr>
        <p:spPr>
          <a:xfrm>
            <a:off x="4162424" y="2427833"/>
            <a:ext cx="2190750" cy="180975"/>
          </a:xfrm>
          <a:custGeom>
            <a:rect b="b" l="l" r="r" t="t"/>
            <a:pathLst>
              <a:path extrusionOk="0" h="180975" w="2190750">
                <a:moveTo>
                  <a:pt x="2168442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168442" y="0"/>
                </a:lnTo>
                <a:lnTo>
                  <a:pt x="2190749" y="22307"/>
                </a:lnTo>
                <a:lnTo>
                  <a:pt x="2190749" y="158667"/>
                </a:lnTo>
                <a:lnTo>
                  <a:pt x="2171723" y="180322"/>
                </a:lnTo>
                <a:lnTo>
                  <a:pt x="2168442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2"/>
          <p:cNvSpPr txBox="1"/>
          <p:nvPr>
            <p:ph type="title"/>
          </p:nvPr>
        </p:nvSpPr>
        <p:spPr>
          <a:xfrm>
            <a:off x="1714450" y="2937103"/>
            <a:ext cx="7086699" cy="519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3575304" y="5492115"/>
            <a:ext cx="336499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4" y="5581649"/>
            <a:ext cx="190500" cy="19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7775" y="742950"/>
            <a:ext cx="3295649" cy="44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>
            <a:off x="4781549" y="1850156"/>
            <a:ext cx="2314575" cy="180975"/>
          </a:xfrm>
          <a:custGeom>
            <a:rect b="b" l="l" r="r" t="t"/>
            <a:pathLst>
              <a:path extrusionOk="0" h="180975" w="2314575">
                <a:moveTo>
                  <a:pt x="2292267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292267" y="0"/>
                </a:lnTo>
                <a:lnTo>
                  <a:pt x="2314574" y="22307"/>
                </a:lnTo>
                <a:lnTo>
                  <a:pt x="2314574" y="158667"/>
                </a:lnTo>
                <a:lnTo>
                  <a:pt x="2295547" y="180322"/>
                </a:lnTo>
                <a:lnTo>
                  <a:pt x="2292267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575304" y="5492115"/>
            <a:ext cx="336499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1714450" y="2937103"/>
            <a:ext cx="7086699" cy="519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525780" y="1358265"/>
            <a:ext cx="946404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3575304" y="5492115"/>
            <a:ext cx="336499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4" y="5581648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5"/>
          <p:cNvSpPr/>
          <p:nvPr/>
        </p:nvSpPr>
        <p:spPr>
          <a:xfrm>
            <a:off x="5305424" y="3486150"/>
            <a:ext cx="3962400" cy="1676400"/>
          </a:xfrm>
          <a:custGeom>
            <a:rect b="b" l="l" r="r" t="t"/>
            <a:pathLst>
              <a:path extrusionOk="0" h="1676400" w="3962400">
                <a:moveTo>
                  <a:pt x="3866284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3866284" y="0"/>
                </a:lnTo>
                <a:lnTo>
                  <a:pt x="3905136" y="10415"/>
                </a:lnTo>
                <a:lnTo>
                  <a:pt x="3937045" y="34906"/>
                </a:lnTo>
                <a:lnTo>
                  <a:pt x="3957153" y="69743"/>
                </a:lnTo>
                <a:lnTo>
                  <a:pt x="3962399" y="96115"/>
                </a:lnTo>
                <a:lnTo>
                  <a:pt x="3962399" y="1580284"/>
                </a:lnTo>
                <a:lnTo>
                  <a:pt x="3951983" y="1619136"/>
                </a:lnTo>
                <a:lnTo>
                  <a:pt x="3927493" y="1651045"/>
                </a:lnTo>
                <a:lnTo>
                  <a:pt x="3892655" y="1671154"/>
                </a:lnTo>
                <a:lnTo>
                  <a:pt x="3872973" y="1675740"/>
                </a:lnTo>
                <a:lnTo>
                  <a:pt x="3866284" y="1676399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15"/>
          <p:cNvSpPr txBox="1"/>
          <p:nvPr>
            <p:ph type="title"/>
          </p:nvPr>
        </p:nvSpPr>
        <p:spPr>
          <a:xfrm>
            <a:off x="1714450" y="2937103"/>
            <a:ext cx="7086699" cy="519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525780" y="1358265"/>
            <a:ext cx="45742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5415534" y="1358265"/>
            <a:ext cx="45742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575304" y="5492115"/>
            <a:ext cx="336499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ctrTitle"/>
          </p:nvPr>
        </p:nvSpPr>
        <p:spPr>
          <a:xfrm>
            <a:off x="788670" y="1830705"/>
            <a:ext cx="8938260" cy="12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subTitle"/>
          </p:nvPr>
        </p:nvSpPr>
        <p:spPr>
          <a:xfrm>
            <a:off x="1577340" y="3307080"/>
            <a:ext cx="736092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3575304" y="5492115"/>
            <a:ext cx="336499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924" y="5581648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>
            <p:ph type="title"/>
          </p:nvPr>
        </p:nvSpPr>
        <p:spPr>
          <a:xfrm>
            <a:off x="1714450" y="2937103"/>
            <a:ext cx="7086699" cy="519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525780" y="1358265"/>
            <a:ext cx="946404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575304" y="5492115"/>
            <a:ext cx="336499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8f44cbcf_0_125"/>
          <p:cNvSpPr txBox="1"/>
          <p:nvPr/>
        </p:nvSpPr>
        <p:spPr>
          <a:xfrm>
            <a:off x="1370210" y="4628644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g31e8f44cbcf_0_125"/>
          <p:cNvSpPr txBox="1"/>
          <p:nvPr/>
        </p:nvSpPr>
        <p:spPr>
          <a:xfrm>
            <a:off x="678800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g31e8f44cbcf_0_125"/>
          <p:cNvSpPr txBox="1"/>
          <p:nvPr>
            <p:ph idx="12" type="sldNum"/>
          </p:nvPr>
        </p:nvSpPr>
        <p:spPr>
          <a:xfrm>
            <a:off x="10183862" y="5627433"/>
            <a:ext cx="208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" name="Google Shape;54;g31e8f44cbcf_0_125"/>
          <p:cNvGrpSpPr/>
          <p:nvPr/>
        </p:nvGrpSpPr>
        <p:grpSpPr>
          <a:xfrm>
            <a:off x="1546026" y="1207150"/>
            <a:ext cx="3076000" cy="3076025"/>
            <a:chOff x="2048501" y="1414725"/>
            <a:chExt cx="3076000" cy="3076025"/>
          </a:xfrm>
        </p:grpSpPr>
        <p:sp>
          <p:nvSpPr>
            <p:cNvPr id="55" name="Google Shape;55;g31e8f44cbcf_0_125"/>
            <p:cNvSpPr txBox="1"/>
            <p:nvPr/>
          </p:nvSpPr>
          <p:spPr>
            <a:xfrm>
              <a:off x="4079031" y="2847469"/>
              <a:ext cx="3468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5875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5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6" name="Google Shape;56;g31e8f44cbcf_0_125"/>
            <p:cNvSpPr/>
            <p:nvPr/>
          </p:nvSpPr>
          <p:spPr>
            <a:xfrm>
              <a:off x="2048550" y="1414725"/>
              <a:ext cx="3075900" cy="3075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" name="Google Shape;57;g31e8f44cbcf_0_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8501" y="1414750"/>
              <a:ext cx="3076000" cy="307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g31e8f44cbcf_0_125"/>
          <p:cNvSpPr txBox="1"/>
          <p:nvPr/>
        </p:nvSpPr>
        <p:spPr>
          <a:xfrm>
            <a:off x="7718650" y="4214488"/>
            <a:ext cx="3396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Б</a:t>
            </a:r>
            <a:r>
              <a:rPr b="1" lang="en-US" sz="20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рагин Роман Андреевич P3216</a:t>
            </a:r>
            <a:endParaRPr b="1" sz="20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Ткалич Павел Евгеньевич R3280</a:t>
            </a:r>
            <a:endParaRPr b="1" sz="20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Джалалпур Рамин R3243</a:t>
            </a:r>
            <a:endParaRPr b="1" sz="20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" name="Google Shape;59;g31e8f44cbcf_0_125"/>
          <p:cNvSpPr txBox="1"/>
          <p:nvPr/>
        </p:nvSpPr>
        <p:spPr>
          <a:xfrm>
            <a:off x="6453175" y="1588800"/>
            <a:ext cx="20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карта</a:t>
            </a:r>
            <a:r>
              <a:rPr b="1" lang="en-US" sz="22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 Остервальдера</a:t>
            </a:r>
            <a:endParaRPr b="1" sz="22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0" name="Google Shape;60;g31e8f44cbcf_0_125"/>
          <p:cNvSpPr/>
          <p:nvPr/>
        </p:nvSpPr>
        <p:spPr>
          <a:xfrm flipH="1">
            <a:off x="5363393" y="2112011"/>
            <a:ext cx="4095512" cy="1588389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mymeet.ai</a:t>
            </a:r>
            <a:endParaRPr b="1" sz="10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1" name="Google Shape;61;g31e8f44cbcf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75" y="5558778"/>
            <a:ext cx="241100" cy="2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e8f44cbcf_0_396"/>
          <p:cNvSpPr/>
          <p:nvPr/>
        </p:nvSpPr>
        <p:spPr>
          <a:xfrm>
            <a:off x="6667500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g31e8f44cbcf_0_396"/>
          <p:cNvSpPr/>
          <p:nvPr/>
        </p:nvSpPr>
        <p:spPr>
          <a:xfrm>
            <a:off x="1247774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" name="Google Shape;226;g31e8f44cbcf_0_396"/>
          <p:cNvSpPr/>
          <p:nvPr/>
        </p:nvSpPr>
        <p:spPr>
          <a:xfrm>
            <a:off x="3952875" y="3486150"/>
            <a:ext cx="2609850" cy="1685925"/>
          </a:xfrm>
          <a:custGeom>
            <a:rect b="b" l="l" r="r" t="t"/>
            <a:pathLst>
              <a:path extrusionOk="0" h="1685925" w="2609850">
                <a:moveTo>
                  <a:pt x="2513734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9809"/>
                </a:lnTo>
                <a:lnTo>
                  <a:pt x="2599434" y="1628661"/>
                </a:lnTo>
                <a:lnTo>
                  <a:pt x="2574943" y="1660571"/>
                </a:lnTo>
                <a:lnTo>
                  <a:pt x="2540106" y="1680678"/>
                </a:lnTo>
                <a:lnTo>
                  <a:pt x="2520424" y="1685265"/>
                </a:lnTo>
                <a:lnTo>
                  <a:pt x="2513734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g31e8f44cbcf_0_396"/>
          <p:cNvSpPr txBox="1"/>
          <p:nvPr/>
        </p:nvSpPr>
        <p:spPr>
          <a:xfrm>
            <a:off x="1370210" y="4628644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g31e8f44cbcf_0_396"/>
          <p:cNvSpPr/>
          <p:nvPr/>
        </p:nvSpPr>
        <p:spPr>
          <a:xfrm>
            <a:off x="6667500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g31e8f44cbcf_0_396"/>
          <p:cNvSpPr txBox="1"/>
          <p:nvPr/>
        </p:nvSpPr>
        <p:spPr>
          <a:xfrm>
            <a:off x="678800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g31e8f44cbcf_0_396"/>
          <p:cNvSpPr txBox="1"/>
          <p:nvPr/>
        </p:nvSpPr>
        <p:spPr>
          <a:xfrm>
            <a:off x="407903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g31e8f44cbcf_0_396"/>
          <p:cNvSpPr/>
          <p:nvPr/>
        </p:nvSpPr>
        <p:spPr>
          <a:xfrm flipH="1">
            <a:off x="1247774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32" name="Google Shape;232;g31e8f44cbcf_0_396"/>
          <p:cNvSpPr/>
          <p:nvPr/>
        </p:nvSpPr>
        <p:spPr>
          <a:xfrm>
            <a:off x="3952875" y="1704975"/>
            <a:ext cx="2609850" cy="1676400"/>
          </a:xfrm>
          <a:custGeom>
            <a:rect b="b" l="l" r="r" t="t"/>
            <a:pathLst>
              <a:path extrusionOk="0" h="1676400" w="2609850">
                <a:moveTo>
                  <a:pt x="2513734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0284"/>
                </a:lnTo>
                <a:lnTo>
                  <a:pt x="2599434" y="1619136"/>
                </a:lnTo>
                <a:lnTo>
                  <a:pt x="2574943" y="1651045"/>
                </a:lnTo>
                <a:lnTo>
                  <a:pt x="2540106" y="1671154"/>
                </a:lnTo>
                <a:lnTo>
                  <a:pt x="2520424" y="1675740"/>
                </a:lnTo>
                <a:lnTo>
                  <a:pt x="2513734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g31e8f44cbcf_0_396"/>
          <p:cNvSpPr txBox="1"/>
          <p:nvPr>
            <p:ph idx="12" type="sldNum"/>
          </p:nvPr>
        </p:nvSpPr>
        <p:spPr>
          <a:xfrm>
            <a:off x="10183862" y="5627433"/>
            <a:ext cx="208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g31e8f44cbcf_0_396"/>
          <p:cNvSpPr txBox="1"/>
          <p:nvPr>
            <p:ph type="title"/>
          </p:nvPr>
        </p:nvSpPr>
        <p:spPr>
          <a:xfrm>
            <a:off x="1370210" y="898842"/>
            <a:ext cx="3773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ИСТОЧНИКИ ДОХОДОВ</a:t>
            </a:r>
            <a:endParaRPr sz="36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5" name="Google Shape;235;g31e8f44cbcf_0_396"/>
          <p:cNvSpPr txBox="1"/>
          <p:nvPr>
            <p:ph type="title"/>
          </p:nvPr>
        </p:nvSpPr>
        <p:spPr>
          <a:xfrm>
            <a:off x="1406141" y="1767519"/>
            <a:ext cx="22836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Подписка на базовый функционал.</a:t>
            </a:r>
            <a:endParaRPr sz="2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6" name="Google Shape;236;g31e8f44cbcf_0_396"/>
          <p:cNvSpPr txBox="1"/>
          <p:nvPr>
            <p:ph type="title"/>
          </p:nvPr>
        </p:nvSpPr>
        <p:spPr>
          <a:xfrm>
            <a:off x="4116004" y="1767519"/>
            <a:ext cx="22836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Платные премиум-шаблоны отчетов.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7" name="Google Shape;237;g31e8f44cbcf_0_396"/>
          <p:cNvSpPr txBox="1"/>
          <p:nvPr>
            <p:ph type="title"/>
          </p:nvPr>
        </p:nvSpPr>
        <p:spPr>
          <a:xfrm>
            <a:off x="6770954" y="1873144"/>
            <a:ext cx="22836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Индивидуальные корпоративные решения.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8" name="Google Shape;238;g31e8f44cbcf_0_396"/>
          <p:cNvSpPr txBox="1"/>
          <p:nvPr>
            <p:ph type="title"/>
          </p:nvPr>
        </p:nvSpPr>
        <p:spPr>
          <a:xfrm>
            <a:off x="1461054" y="3621106"/>
            <a:ext cx="22836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Монетизация через API-доступ для крупных клиентов.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9" name="Google Shape;239;g31e8f44cbcf_0_396"/>
          <p:cNvSpPr txBox="1"/>
          <p:nvPr>
            <p:ph type="title"/>
          </p:nvPr>
        </p:nvSpPr>
        <p:spPr>
          <a:xfrm>
            <a:off x="4116000" y="3621100"/>
            <a:ext cx="24468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Возможные партнерские интеграции.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40" name="Google Shape;240;g31e8f44cbcf_0_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550" y="3490912"/>
            <a:ext cx="16764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e8f44cbcf_0_346"/>
          <p:cNvSpPr txBox="1"/>
          <p:nvPr>
            <p:ph type="title"/>
          </p:nvPr>
        </p:nvSpPr>
        <p:spPr>
          <a:xfrm>
            <a:off x="4526850" y="2407950"/>
            <a:ext cx="14619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КОНЕЦ</a:t>
            </a:r>
            <a:endParaRPr sz="70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5540900" y="3486188"/>
            <a:ext cx="3705463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3"/>
          <p:cNvSpPr txBox="1"/>
          <p:nvPr/>
        </p:nvSpPr>
        <p:spPr>
          <a:xfrm>
            <a:off x="1370210" y="4628644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247775" y="3490950"/>
            <a:ext cx="3705463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3"/>
          <p:cNvSpPr txBox="1"/>
          <p:nvPr/>
        </p:nvSpPr>
        <p:spPr>
          <a:xfrm>
            <a:off x="678800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407903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3"/>
          <p:cNvSpPr/>
          <p:nvPr/>
        </p:nvSpPr>
        <p:spPr>
          <a:xfrm flipH="1">
            <a:off x="1247787" y="1632538"/>
            <a:ext cx="3705463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5540650" y="1672063"/>
            <a:ext cx="3705987" cy="1676400"/>
          </a:xfrm>
          <a:custGeom>
            <a:rect b="b" l="l" r="r" t="t"/>
            <a:pathLst>
              <a:path extrusionOk="0" h="1676400" w="2609850">
                <a:moveTo>
                  <a:pt x="2513734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0284"/>
                </a:lnTo>
                <a:lnTo>
                  <a:pt x="2599434" y="1619136"/>
                </a:lnTo>
                <a:lnTo>
                  <a:pt x="2574943" y="1651045"/>
                </a:lnTo>
                <a:lnTo>
                  <a:pt x="2540106" y="1671154"/>
                </a:lnTo>
                <a:lnTo>
                  <a:pt x="2520424" y="1675740"/>
                </a:lnTo>
                <a:lnTo>
                  <a:pt x="2513734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3" name="Google Shape;73;p3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"/>
          <p:cNvSpPr txBox="1"/>
          <p:nvPr>
            <p:ph type="title"/>
          </p:nvPr>
        </p:nvSpPr>
        <p:spPr>
          <a:xfrm>
            <a:off x="1370210" y="898842"/>
            <a:ext cx="3773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КЛЮЧЕВЫЕ</a:t>
            </a:r>
            <a:r>
              <a:rPr lang="en-US" sz="36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 ПАРТНЕРЫ</a:t>
            </a:r>
            <a:endParaRPr sz="36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" name="Google Shape;75;p3"/>
          <p:cNvSpPr txBox="1"/>
          <p:nvPr>
            <p:ph type="title"/>
          </p:nvPr>
        </p:nvSpPr>
        <p:spPr>
          <a:xfrm>
            <a:off x="1315000" y="1808375"/>
            <a:ext cx="34455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MyMeet.ai работает с Zoom и Google Meet, автоматически подключаясь к встречам и записывая их.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" name="Google Shape;76;p3"/>
          <p:cNvSpPr txBox="1"/>
          <p:nvPr>
            <p:ph type="title"/>
          </p:nvPr>
        </p:nvSpPr>
        <p:spPr>
          <a:xfrm>
            <a:off x="5670888" y="1762325"/>
            <a:ext cx="3445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Интеграция с Google Calendar и различными CRM позволяет автоматически сохранять и обрабатывать данные встреч для удобного использования.</a:t>
            </a:r>
            <a:endParaRPr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" name="Google Shape;77;p3"/>
          <p:cNvSpPr txBox="1"/>
          <p:nvPr>
            <p:ph type="title"/>
          </p:nvPr>
        </p:nvSpPr>
        <p:spPr>
          <a:xfrm>
            <a:off x="5670900" y="3576575"/>
            <a:ext cx="35388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Компания активно сотрудничает с предприятиями :</a:t>
            </a:r>
            <a:endParaRPr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СБербанк, OZON,ЯНДЕКС, САМОКАТ, ЮРЕНТ, ВКОНТАКТЕ, WILDBERRIES CDEK и т.д</a:t>
            </a:r>
            <a:endParaRPr sz="2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8" name="Google Shape;78;p3"/>
          <p:cNvSpPr txBox="1"/>
          <p:nvPr>
            <p:ph type="title"/>
          </p:nvPr>
        </p:nvSpPr>
        <p:spPr>
          <a:xfrm>
            <a:off x="1370200" y="3645725"/>
            <a:ext cx="34455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Также</a:t>
            </a:r>
            <a:r>
              <a:rPr lang="en-U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есть интеграция с </a:t>
            </a:r>
            <a:r>
              <a:rPr lang="en-U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telegramm</a:t>
            </a:r>
            <a:r>
              <a:rPr lang="en-U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в виде тг бота, который можно интегрировать в группы и звонки</a:t>
            </a:r>
            <a:endParaRPr sz="2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e8f44cbcf_0_13"/>
          <p:cNvSpPr/>
          <p:nvPr/>
        </p:nvSpPr>
        <p:spPr>
          <a:xfrm>
            <a:off x="6667500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g31e8f44cbcf_0_13"/>
          <p:cNvSpPr/>
          <p:nvPr/>
        </p:nvSpPr>
        <p:spPr>
          <a:xfrm>
            <a:off x="1247774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g31e8f44cbcf_0_13"/>
          <p:cNvSpPr/>
          <p:nvPr/>
        </p:nvSpPr>
        <p:spPr>
          <a:xfrm>
            <a:off x="3952875" y="3486150"/>
            <a:ext cx="2609850" cy="1685925"/>
          </a:xfrm>
          <a:custGeom>
            <a:rect b="b" l="l" r="r" t="t"/>
            <a:pathLst>
              <a:path extrusionOk="0" h="1685925" w="2609850">
                <a:moveTo>
                  <a:pt x="2513734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9809"/>
                </a:lnTo>
                <a:lnTo>
                  <a:pt x="2599434" y="1628661"/>
                </a:lnTo>
                <a:lnTo>
                  <a:pt x="2574943" y="1660571"/>
                </a:lnTo>
                <a:lnTo>
                  <a:pt x="2540106" y="1680678"/>
                </a:lnTo>
                <a:lnTo>
                  <a:pt x="2520424" y="1685265"/>
                </a:lnTo>
                <a:lnTo>
                  <a:pt x="2513734" y="1685924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g31e8f44cbcf_0_13"/>
          <p:cNvSpPr txBox="1"/>
          <p:nvPr/>
        </p:nvSpPr>
        <p:spPr>
          <a:xfrm>
            <a:off x="1370210" y="4628644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g31e8f44cbcf_0_13"/>
          <p:cNvSpPr/>
          <p:nvPr/>
        </p:nvSpPr>
        <p:spPr>
          <a:xfrm>
            <a:off x="6667500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g31e8f44cbcf_0_13"/>
          <p:cNvSpPr txBox="1"/>
          <p:nvPr/>
        </p:nvSpPr>
        <p:spPr>
          <a:xfrm>
            <a:off x="678800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g31e8f44cbcf_0_13"/>
          <p:cNvSpPr txBox="1"/>
          <p:nvPr/>
        </p:nvSpPr>
        <p:spPr>
          <a:xfrm>
            <a:off x="407903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g31e8f44cbcf_0_13"/>
          <p:cNvSpPr/>
          <p:nvPr/>
        </p:nvSpPr>
        <p:spPr>
          <a:xfrm flipH="1">
            <a:off x="1247774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Ключевые активности</a:t>
            </a:r>
            <a:endParaRPr b="1" sz="3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1" name="Google Shape;91;g31e8f44cbcf_0_13"/>
          <p:cNvSpPr/>
          <p:nvPr/>
        </p:nvSpPr>
        <p:spPr>
          <a:xfrm>
            <a:off x="3952875" y="1704975"/>
            <a:ext cx="2609850" cy="1676400"/>
          </a:xfrm>
          <a:custGeom>
            <a:rect b="b" l="l" r="r" t="t"/>
            <a:pathLst>
              <a:path extrusionOk="0" h="1676400" w="2609850">
                <a:moveTo>
                  <a:pt x="2513734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0284"/>
                </a:lnTo>
                <a:lnTo>
                  <a:pt x="2599434" y="1619136"/>
                </a:lnTo>
                <a:lnTo>
                  <a:pt x="2574943" y="1651045"/>
                </a:lnTo>
                <a:lnTo>
                  <a:pt x="2540106" y="1671154"/>
                </a:lnTo>
                <a:lnTo>
                  <a:pt x="2520424" y="1675740"/>
                </a:lnTo>
                <a:lnTo>
                  <a:pt x="2513734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g31e8f44cbcf_0_13"/>
          <p:cNvSpPr txBox="1"/>
          <p:nvPr>
            <p:ph idx="12" type="sldNum"/>
          </p:nvPr>
        </p:nvSpPr>
        <p:spPr>
          <a:xfrm>
            <a:off x="10183862" y="5627433"/>
            <a:ext cx="208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g31e8f44cbcf_0_13"/>
          <p:cNvSpPr txBox="1"/>
          <p:nvPr>
            <p:ph type="title"/>
          </p:nvPr>
        </p:nvSpPr>
        <p:spPr>
          <a:xfrm>
            <a:off x="1370210" y="898842"/>
            <a:ext cx="3773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КЛЮЧЕВЫЕ</a:t>
            </a:r>
            <a:r>
              <a:rPr lang="en-US" sz="36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 ДЕЯТЕЛЬНОСТИ</a:t>
            </a:r>
            <a:endParaRPr sz="36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" name="Google Shape;94;g31e8f44cbcf_0_13"/>
          <p:cNvSpPr txBox="1"/>
          <p:nvPr>
            <p:ph type="title"/>
          </p:nvPr>
        </p:nvSpPr>
        <p:spPr>
          <a:xfrm>
            <a:off x="1370204" y="1873144"/>
            <a:ext cx="22836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Разработка новых AI-функций и улучшение существующих.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" name="Google Shape;95;g31e8f44cbcf_0_13"/>
          <p:cNvSpPr txBox="1"/>
          <p:nvPr>
            <p:ph type="title"/>
          </p:nvPr>
        </p:nvSpPr>
        <p:spPr>
          <a:xfrm>
            <a:off x="4116004" y="1915444"/>
            <a:ext cx="2283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Обеспечение безопасности данных.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" name="Google Shape;96;g31e8f44cbcf_0_13"/>
          <p:cNvSpPr txBox="1"/>
          <p:nvPr>
            <p:ph type="title"/>
          </p:nvPr>
        </p:nvSpPr>
        <p:spPr>
          <a:xfrm>
            <a:off x="1370054" y="3706344"/>
            <a:ext cx="2283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Постоянное тестирование и обучение моделей.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" name="Google Shape;97;g31e8f44cbcf_0_13"/>
          <p:cNvSpPr txBox="1"/>
          <p:nvPr>
            <p:ph type="title"/>
          </p:nvPr>
        </p:nvSpPr>
        <p:spPr>
          <a:xfrm>
            <a:off x="4079029" y="3768856"/>
            <a:ext cx="2283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Сбор и анализ обратной связи от клиентов.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8" name="Google Shape;98;g31e8f44cbcf_0_13"/>
          <p:cNvSpPr txBox="1"/>
          <p:nvPr>
            <p:ph type="title"/>
          </p:nvPr>
        </p:nvSpPr>
        <p:spPr>
          <a:xfrm>
            <a:off x="6788004" y="3768856"/>
            <a:ext cx="2283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Продвижение продукта на новых рынках.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" name="Google Shape;99;g31e8f44cbcf_0_13"/>
          <p:cNvSpPr txBox="1"/>
          <p:nvPr>
            <p:ph type="title"/>
          </p:nvPr>
        </p:nvSpPr>
        <p:spPr>
          <a:xfrm>
            <a:off x="6861804" y="1873144"/>
            <a:ext cx="22836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Поддержание актуальных интеграций с платформами.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e8f44cbcf_0_27"/>
          <p:cNvSpPr/>
          <p:nvPr/>
        </p:nvSpPr>
        <p:spPr>
          <a:xfrm>
            <a:off x="6667500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g31e8f44cbcf_0_27"/>
          <p:cNvSpPr/>
          <p:nvPr/>
        </p:nvSpPr>
        <p:spPr>
          <a:xfrm>
            <a:off x="1247774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g31e8f44cbcf_0_27"/>
          <p:cNvSpPr/>
          <p:nvPr/>
        </p:nvSpPr>
        <p:spPr>
          <a:xfrm>
            <a:off x="3952875" y="3486150"/>
            <a:ext cx="2609850" cy="1685925"/>
          </a:xfrm>
          <a:custGeom>
            <a:rect b="b" l="l" r="r" t="t"/>
            <a:pathLst>
              <a:path extrusionOk="0" h="1685925" w="2609850">
                <a:moveTo>
                  <a:pt x="2513734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9809"/>
                </a:lnTo>
                <a:lnTo>
                  <a:pt x="2599434" y="1628661"/>
                </a:lnTo>
                <a:lnTo>
                  <a:pt x="2574943" y="1660571"/>
                </a:lnTo>
                <a:lnTo>
                  <a:pt x="2540106" y="1680678"/>
                </a:lnTo>
                <a:lnTo>
                  <a:pt x="2520424" y="1685265"/>
                </a:lnTo>
                <a:lnTo>
                  <a:pt x="2513734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g31e8f44cbcf_0_27"/>
          <p:cNvSpPr txBox="1"/>
          <p:nvPr/>
        </p:nvSpPr>
        <p:spPr>
          <a:xfrm>
            <a:off x="1370210" y="4628644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g31e8f44cbcf_0_27"/>
          <p:cNvSpPr/>
          <p:nvPr/>
        </p:nvSpPr>
        <p:spPr>
          <a:xfrm>
            <a:off x="6667500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g31e8f44cbcf_0_27"/>
          <p:cNvSpPr txBox="1"/>
          <p:nvPr/>
        </p:nvSpPr>
        <p:spPr>
          <a:xfrm>
            <a:off x="678800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g31e8f44cbcf_0_27"/>
          <p:cNvSpPr txBox="1"/>
          <p:nvPr/>
        </p:nvSpPr>
        <p:spPr>
          <a:xfrm>
            <a:off x="407903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g31e8f44cbcf_0_27"/>
          <p:cNvSpPr/>
          <p:nvPr/>
        </p:nvSpPr>
        <p:spPr>
          <a:xfrm flipH="1">
            <a:off x="1247774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12" name="Google Shape;112;g31e8f44cbcf_0_27"/>
          <p:cNvSpPr/>
          <p:nvPr/>
        </p:nvSpPr>
        <p:spPr>
          <a:xfrm>
            <a:off x="3952875" y="1704975"/>
            <a:ext cx="2609850" cy="1676400"/>
          </a:xfrm>
          <a:custGeom>
            <a:rect b="b" l="l" r="r" t="t"/>
            <a:pathLst>
              <a:path extrusionOk="0" h="1676400" w="2609850">
                <a:moveTo>
                  <a:pt x="2513734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0284"/>
                </a:lnTo>
                <a:lnTo>
                  <a:pt x="2599434" y="1619136"/>
                </a:lnTo>
                <a:lnTo>
                  <a:pt x="2574943" y="1651045"/>
                </a:lnTo>
                <a:lnTo>
                  <a:pt x="2540106" y="1671154"/>
                </a:lnTo>
                <a:lnTo>
                  <a:pt x="2520424" y="1675740"/>
                </a:lnTo>
                <a:lnTo>
                  <a:pt x="2513734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g31e8f44cbcf_0_27"/>
          <p:cNvSpPr txBox="1"/>
          <p:nvPr>
            <p:ph idx="12" type="sldNum"/>
          </p:nvPr>
        </p:nvSpPr>
        <p:spPr>
          <a:xfrm>
            <a:off x="10183862" y="5627433"/>
            <a:ext cx="208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g31e8f44cbcf_0_27"/>
          <p:cNvSpPr txBox="1"/>
          <p:nvPr>
            <p:ph type="title"/>
          </p:nvPr>
        </p:nvSpPr>
        <p:spPr>
          <a:xfrm>
            <a:off x="1370210" y="898842"/>
            <a:ext cx="3773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КЛЮЧЕВЫЕ РЕСУРСЫ</a:t>
            </a:r>
            <a:endParaRPr sz="36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5" name="Google Shape;115;g31e8f44cbcf_0_27"/>
          <p:cNvSpPr txBox="1"/>
          <p:nvPr>
            <p:ph type="title"/>
          </p:nvPr>
        </p:nvSpPr>
        <p:spPr>
          <a:xfrm>
            <a:off x="1370204" y="1873144"/>
            <a:ext cx="22836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Команда разработчиков и AI-специалистов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6" name="Google Shape;116;g31e8f44cbcf_0_27"/>
          <p:cNvSpPr txBox="1"/>
          <p:nvPr>
            <p:ph type="title"/>
          </p:nvPr>
        </p:nvSpPr>
        <p:spPr>
          <a:xfrm>
            <a:off x="4116004" y="1915444"/>
            <a:ext cx="22836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Собственные алгоритмы для анализа аудио и текста.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7" name="Google Shape;117;g31e8f44cbcf_0_27"/>
          <p:cNvSpPr txBox="1"/>
          <p:nvPr>
            <p:ph type="title"/>
          </p:nvPr>
        </p:nvSpPr>
        <p:spPr>
          <a:xfrm>
            <a:off x="6788004" y="1982919"/>
            <a:ext cx="22836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Платформы и сервера для хранения и обработки данных.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8" name="Google Shape;118;g31e8f44cbcf_0_27"/>
          <p:cNvSpPr txBox="1"/>
          <p:nvPr>
            <p:ph type="title"/>
          </p:nvPr>
        </p:nvSpPr>
        <p:spPr>
          <a:xfrm>
            <a:off x="1461054" y="3768856"/>
            <a:ext cx="22836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Партнерства с видеоконференц-сервисами.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9" name="Google Shape;119;g31e8f44cbcf_0_27"/>
          <p:cNvSpPr txBox="1"/>
          <p:nvPr>
            <p:ph type="title"/>
          </p:nvPr>
        </p:nvSpPr>
        <p:spPr>
          <a:xfrm>
            <a:off x="4116004" y="3716094"/>
            <a:ext cx="22836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База знаний для клиентов и сотрудников.</a:t>
            </a:r>
            <a:endParaRPr sz="2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" name="Google Shape;120;g31e8f44cbcf_0_27"/>
          <p:cNvSpPr txBox="1"/>
          <p:nvPr>
            <p:ph type="title"/>
          </p:nvPr>
        </p:nvSpPr>
        <p:spPr>
          <a:xfrm>
            <a:off x="6825866" y="3716094"/>
            <a:ext cx="22836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Финансирование для масштабирования бизнеса.</a:t>
            </a:r>
            <a:endParaRPr sz="2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e8f44cbcf_0_199"/>
          <p:cNvSpPr/>
          <p:nvPr/>
        </p:nvSpPr>
        <p:spPr>
          <a:xfrm>
            <a:off x="6667500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g31e8f44cbcf_0_199"/>
          <p:cNvSpPr/>
          <p:nvPr/>
        </p:nvSpPr>
        <p:spPr>
          <a:xfrm>
            <a:off x="1247774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g31e8f44cbcf_0_199"/>
          <p:cNvSpPr/>
          <p:nvPr/>
        </p:nvSpPr>
        <p:spPr>
          <a:xfrm>
            <a:off x="3952875" y="3486150"/>
            <a:ext cx="2609850" cy="1685925"/>
          </a:xfrm>
          <a:custGeom>
            <a:rect b="b" l="l" r="r" t="t"/>
            <a:pathLst>
              <a:path extrusionOk="0" h="1685925" w="2609850">
                <a:moveTo>
                  <a:pt x="2513734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9809"/>
                </a:lnTo>
                <a:lnTo>
                  <a:pt x="2599434" y="1628661"/>
                </a:lnTo>
                <a:lnTo>
                  <a:pt x="2574943" y="1660571"/>
                </a:lnTo>
                <a:lnTo>
                  <a:pt x="2540106" y="1680678"/>
                </a:lnTo>
                <a:lnTo>
                  <a:pt x="2520424" y="1685265"/>
                </a:lnTo>
                <a:lnTo>
                  <a:pt x="2513734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g31e8f44cbcf_0_199"/>
          <p:cNvSpPr txBox="1"/>
          <p:nvPr/>
        </p:nvSpPr>
        <p:spPr>
          <a:xfrm>
            <a:off x="1370210" y="4628644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g31e8f44cbcf_0_199"/>
          <p:cNvSpPr/>
          <p:nvPr/>
        </p:nvSpPr>
        <p:spPr>
          <a:xfrm>
            <a:off x="6667500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g31e8f44cbcf_0_199"/>
          <p:cNvSpPr txBox="1"/>
          <p:nvPr/>
        </p:nvSpPr>
        <p:spPr>
          <a:xfrm>
            <a:off x="678800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g31e8f44cbcf_0_199"/>
          <p:cNvSpPr txBox="1"/>
          <p:nvPr/>
        </p:nvSpPr>
        <p:spPr>
          <a:xfrm>
            <a:off x="407903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g31e8f44cbcf_0_199"/>
          <p:cNvSpPr/>
          <p:nvPr/>
        </p:nvSpPr>
        <p:spPr>
          <a:xfrm flipH="1">
            <a:off x="1247774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33" name="Google Shape;133;g31e8f44cbcf_0_199"/>
          <p:cNvSpPr/>
          <p:nvPr/>
        </p:nvSpPr>
        <p:spPr>
          <a:xfrm>
            <a:off x="3952875" y="1704975"/>
            <a:ext cx="2609850" cy="1676400"/>
          </a:xfrm>
          <a:custGeom>
            <a:rect b="b" l="l" r="r" t="t"/>
            <a:pathLst>
              <a:path extrusionOk="0" h="1676400" w="2609850">
                <a:moveTo>
                  <a:pt x="2513734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0284"/>
                </a:lnTo>
                <a:lnTo>
                  <a:pt x="2599434" y="1619136"/>
                </a:lnTo>
                <a:lnTo>
                  <a:pt x="2574943" y="1651045"/>
                </a:lnTo>
                <a:lnTo>
                  <a:pt x="2540106" y="1671154"/>
                </a:lnTo>
                <a:lnTo>
                  <a:pt x="2520424" y="1675740"/>
                </a:lnTo>
                <a:lnTo>
                  <a:pt x="2513734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g31e8f44cbcf_0_199"/>
          <p:cNvSpPr txBox="1"/>
          <p:nvPr>
            <p:ph idx="12" type="sldNum"/>
          </p:nvPr>
        </p:nvSpPr>
        <p:spPr>
          <a:xfrm>
            <a:off x="10183862" y="5627433"/>
            <a:ext cx="208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1e8f44cbcf_0_199"/>
          <p:cNvSpPr txBox="1"/>
          <p:nvPr>
            <p:ph type="title"/>
          </p:nvPr>
        </p:nvSpPr>
        <p:spPr>
          <a:xfrm>
            <a:off x="1370210" y="898842"/>
            <a:ext cx="3773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highlight>
                  <a:srgbClr val="000000"/>
                </a:highlight>
                <a:latin typeface="Amatic SC"/>
                <a:ea typeface="Amatic SC"/>
                <a:cs typeface="Amatic SC"/>
                <a:sym typeface="Amatic SC"/>
              </a:rPr>
              <a:t>ЦЕННОСТНЫЕ ПРЕДЛОЖЕНИЯ</a:t>
            </a:r>
            <a:endParaRPr sz="3600">
              <a:solidFill>
                <a:schemeClr val="lt1"/>
              </a:solidFill>
              <a:highlight>
                <a:srgbClr val="000000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6" name="Google Shape;136;g31e8f44cbcf_0_199"/>
          <p:cNvSpPr txBox="1"/>
          <p:nvPr>
            <p:ph type="title"/>
          </p:nvPr>
        </p:nvSpPr>
        <p:spPr>
          <a:xfrm>
            <a:off x="1370204" y="1873144"/>
            <a:ext cx="22836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Автоматизация составления отчетов после встреч.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7" name="Google Shape;137;g31e8f44cbcf_0_199"/>
          <p:cNvSpPr txBox="1"/>
          <p:nvPr>
            <p:ph type="title"/>
          </p:nvPr>
        </p:nvSpPr>
        <p:spPr>
          <a:xfrm>
            <a:off x="4116004" y="1915444"/>
            <a:ext cx="22836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Экономия времени благодаря сокращению ручных операций.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8" name="Google Shape;138;g31e8f44cbcf_0_199"/>
          <p:cNvSpPr txBox="1"/>
          <p:nvPr>
            <p:ph type="title"/>
          </p:nvPr>
        </p:nvSpPr>
        <p:spPr>
          <a:xfrm>
            <a:off x="6788004" y="1982919"/>
            <a:ext cx="22836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Адаптация под разные типы встреч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" name="Google Shape;139;g31e8f44cbcf_0_199"/>
          <p:cNvSpPr txBox="1"/>
          <p:nvPr>
            <p:ph type="title"/>
          </p:nvPr>
        </p:nvSpPr>
        <p:spPr>
          <a:xfrm>
            <a:off x="1461054" y="3621106"/>
            <a:ext cx="22836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Упрощение командной коммуникации через структурированные данные.</a:t>
            </a:r>
            <a:endParaRPr sz="2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0" name="Google Shape;140;g31e8f44cbcf_0_199"/>
          <p:cNvSpPr txBox="1"/>
          <p:nvPr>
            <p:ph type="title"/>
          </p:nvPr>
        </p:nvSpPr>
        <p:spPr>
          <a:xfrm>
            <a:off x="4116004" y="3621094"/>
            <a:ext cx="22836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Уменьшение человеческого фактора и улучшение качества анализа.</a:t>
            </a:r>
            <a:endParaRPr sz="2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1" name="Google Shape;141;g31e8f44cbcf_0_199"/>
          <p:cNvSpPr txBox="1"/>
          <p:nvPr>
            <p:ph type="title"/>
          </p:nvPr>
        </p:nvSpPr>
        <p:spPr>
          <a:xfrm>
            <a:off x="6770941" y="3584206"/>
            <a:ext cx="2283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Постоянное обновление функционала для удовлетворения запросов пользователей.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e8f44cbcf_0_227"/>
          <p:cNvSpPr/>
          <p:nvPr/>
        </p:nvSpPr>
        <p:spPr>
          <a:xfrm>
            <a:off x="6667500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g31e8f44cbcf_0_227"/>
          <p:cNvSpPr/>
          <p:nvPr/>
        </p:nvSpPr>
        <p:spPr>
          <a:xfrm>
            <a:off x="1247774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g31e8f44cbcf_0_227"/>
          <p:cNvSpPr/>
          <p:nvPr/>
        </p:nvSpPr>
        <p:spPr>
          <a:xfrm>
            <a:off x="3952875" y="3486150"/>
            <a:ext cx="2609850" cy="1685925"/>
          </a:xfrm>
          <a:custGeom>
            <a:rect b="b" l="l" r="r" t="t"/>
            <a:pathLst>
              <a:path extrusionOk="0" h="1685925" w="2609850">
                <a:moveTo>
                  <a:pt x="2513734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9809"/>
                </a:lnTo>
                <a:lnTo>
                  <a:pt x="2599434" y="1628661"/>
                </a:lnTo>
                <a:lnTo>
                  <a:pt x="2574943" y="1660571"/>
                </a:lnTo>
                <a:lnTo>
                  <a:pt x="2540106" y="1680678"/>
                </a:lnTo>
                <a:lnTo>
                  <a:pt x="2520424" y="1685265"/>
                </a:lnTo>
                <a:lnTo>
                  <a:pt x="2513734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g31e8f44cbcf_0_227"/>
          <p:cNvSpPr txBox="1"/>
          <p:nvPr/>
        </p:nvSpPr>
        <p:spPr>
          <a:xfrm>
            <a:off x="1370210" y="4628644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g31e8f44cbcf_0_227"/>
          <p:cNvSpPr/>
          <p:nvPr/>
        </p:nvSpPr>
        <p:spPr>
          <a:xfrm>
            <a:off x="6667500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g31e8f44cbcf_0_227"/>
          <p:cNvSpPr txBox="1"/>
          <p:nvPr/>
        </p:nvSpPr>
        <p:spPr>
          <a:xfrm>
            <a:off x="678800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g31e8f44cbcf_0_227"/>
          <p:cNvSpPr txBox="1"/>
          <p:nvPr/>
        </p:nvSpPr>
        <p:spPr>
          <a:xfrm>
            <a:off x="407903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g31e8f44cbcf_0_227"/>
          <p:cNvSpPr/>
          <p:nvPr/>
        </p:nvSpPr>
        <p:spPr>
          <a:xfrm flipH="1">
            <a:off x="1247774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54" name="Google Shape;154;g31e8f44cbcf_0_227"/>
          <p:cNvSpPr/>
          <p:nvPr/>
        </p:nvSpPr>
        <p:spPr>
          <a:xfrm>
            <a:off x="3952875" y="1704975"/>
            <a:ext cx="2609850" cy="1676400"/>
          </a:xfrm>
          <a:custGeom>
            <a:rect b="b" l="l" r="r" t="t"/>
            <a:pathLst>
              <a:path extrusionOk="0" h="1676400" w="2609850">
                <a:moveTo>
                  <a:pt x="2513734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0284"/>
                </a:lnTo>
                <a:lnTo>
                  <a:pt x="2599434" y="1619136"/>
                </a:lnTo>
                <a:lnTo>
                  <a:pt x="2574943" y="1651045"/>
                </a:lnTo>
                <a:lnTo>
                  <a:pt x="2540106" y="1671154"/>
                </a:lnTo>
                <a:lnTo>
                  <a:pt x="2520424" y="1675740"/>
                </a:lnTo>
                <a:lnTo>
                  <a:pt x="2513734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g31e8f44cbcf_0_227"/>
          <p:cNvSpPr txBox="1"/>
          <p:nvPr>
            <p:ph idx="12" type="sldNum"/>
          </p:nvPr>
        </p:nvSpPr>
        <p:spPr>
          <a:xfrm>
            <a:off x="10183862" y="5627433"/>
            <a:ext cx="208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31e8f44cbcf_0_227"/>
          <p:cNvSpPr txBox="1"/>
          <p:nvPr>
            <p:ph type="title"/>
          </p:nvPr>
        </p:nvSpPr>
        <p:spPr>
          <a:xfrm>
            <a:off x="1370210" y="898842"/>
            <a:ext cx="3773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ОТНОШЕНИЯ С КЛИЕНТАМИ</a:t>
            </a:r>
            <a:endParaRPr sz="36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7" name="Google Shape;157;g31e8f44cbcf_0_227"/>
          <p:cNvSpPr txBox="1"/>
          <p:nvPr>
            <p:ph type="title"/>
          </p:nvPr>
        </p:nvSpPr>
        <p:spPr>
          <a:xfrm>
            <a:off x="1370204" y="1873144"/>
            <a:ext cx="22836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Индивидуализированные отчеты на основе типа встречи.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8" name="Google Shape;158;g31e8f44cbcf_0_227"/>
          <p:cNvSpPr txBox="1"/>
          <p:nvPr>
            <p:ph type="title"/>
          </p:nvPr>
        </p:nvSpPr>
        <p:spPr>
          <a:xfrm>
            <a:off x="4116004" y="1915444"/>
            <a:ext cx="22836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Регулярная обратная связь для улучшения функций.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9" name="Google Shape;159;g31e8f44cbcf_0_227"/>
          <p:cNvSpPr txBox="1"/>
          <p:nvPr>
            <p:ph type="title"/>
          </p:nvPr>
        </p:nvSpPr>
        <p:spPr>
          <a:xfrm>
            <a:off x="6770954" y="1873144"/>
            <a:ext cx="22836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Техническая поддержка и инструкции для интеграции.</a:t>
            </a:r>
            <a:endParaRPr sz="2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0" name="Google Shape;160;g31e8f44cbcf_0_227"/>
          <p:cNvSpPr txBox="1"/>
          <p:nvPr>
            <p:ph type="title"/>
          </p:nvPr>
        </p:nvSpPr>
        <p:spPr>
          <a:xfrm>
            <a:off x="1461054" y="3621106"/>
            <a:ext cx="22836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Возможность кастомизации функций под запросы корпоративных клиентов.</a:t>
            </a:r>
            <a:endParaRPr sz="2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1" name="Google Shape;161;g31e8f44cbcf_0_227"/>
          <p:cNvSpPr txBox="1"/>
          <p:nvPr>
            <p:ph type="title"/>
          </p:nvPr>
        </p:nvSpPr>
        <p:spPr>
          <a:xfrm>
            <a:off x="4116004" y="3621094"/>
            <a:ext cx="22836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Обновления продукта с учетом пожеланий пользователей.</a:t>
            </a:r>
            <a:endParaRPr sz="2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" name="Google Shape;162;g31e8f44cbcf_0_227"/>
          <p:cNvSpPr txBox="1"/>
          <p:nvPr>
            <p:ph type="title"/>
          </p:nvPr>
        </p:nvSpPr>
        <p:spPr>
          <a:xfrm>
            <a:off x="6770941" y="3584206"/>
            <a:ext cx="22836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Долгосрочные подписки для поддержания лояльности клиентов.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e8f44cbcf_0_429"/>
          <p:cNvSpPr/>
          <p:nvPr/>
        </p:nvSpPr>
        <p:spPr>
          <a:xfrm>
            <a:off x="1247776" y="3486150"/>
            <a:ext cx="5246156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g31e8f44cbcf_0_429"/>
          <p:cNvSpPr txBox="1"/>
          <p:nvPr/>
        </p:nvSpPr>
        <p:spPr>
          <a:xfrm>
            <a:off x="1370210" y="4628644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g31e8f44cbcf_0_429"/>
          <p:cNvSpPr/>
          <p:nvPr/>
        </p:nvSpPr>
        <p:spPr>
          <a:xfrm>
            <a:off x="6667500" y="1704975"/>
            <a:ext cx="2600325" cy="3465957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g31e8f44cbcf_0_429"/>
          <p:cNvSpPr txBox="1"/>
          <p:nvPr/>
        </p:nvSpPr>
        <p:spPr>
          <a:xfrm>
            <a:off x="678800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g31e8f44cbcf_0_429"/>
          <p:cNvSpPr txBox="1"/>
          <p:nvPr/>
        </p:nvSpPr>
        <p:spPr>
          <a:xfrm>
            <a:off x="407903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g31e8f44cbcf_0_429"/>
          <p:cNvSpPr/>
          <p:nvPr/>
        </p:nvSpPr>
        <p:spPr>
          <a:xfrm flipH="1">
            <a:off x="1246995" y="1704975"/>
            <a:ext cx="5246156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73" name="Google Shape;173;g31e8f44cbcf_0_429"/>
          <p:cNvSpPr txBox="1"/>
          <p:nvPr>
            <p:ph idx="12" type="sldNum"/>
          </p:nvPr>
        </p:nvSpPr>
        <p:spPr>
          <a:xfrm>
            <a:off x="10183862" y="5627433"/>
            <a:ext cx="208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31e8f44cbcf_0_429"/>
          <p:cNvSpPr txBox="1"/>
          <p:nvPr>
            <p:ph type="title"/>
          </p:nvPr>
        </p:nvSpPr>
        <p:spPr>
          <a:xfrm>
            <a:off x="1370210" y="898842"/>
            <a:ext cx="3773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КАНАЛЫ СБЫТА</a:t>
            </a:r>
            <a:endParaRPr sz="36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5" name="Google Shape;175;g31e8f44cbcf_0_429"/>
          <p:cNvSpPr txBox="1"/>
          <p:nvPr>
            <p:ph type="title"/>
          </p:nvPr>
        </p:nvSpPr>
        <p:spPr>
          <a:xfrm>
            <a:off x="1406150" y="1767525"/>
            <a:ext cx="49416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MyMeet.ai использует веб-платформу как основной канал для регистрации пользователей и предоставления доступа к своим инструментам анализа встреч.</a:t>
            </a:r>
            <a:endParaRPr sz="2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6" name="Google Shape;176;g31e8f44cbcf_0_429"/>
          <p:cNvSpPr txBox="1"/>
          <p:nvPr>
            <p:ph type="title"/>
          </p:nvPr>
        </p:nvSpPr>
        <p:spPr>
          <a:xfrm>
            <a:off x="6770954" y="1873144"/>
            <a:ext cx="22836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Интеграции с популярными сервисами видеоконференций, такими как Zoom, Google Meet и Microsoft Teams, обеспечивают автоматическое подключение и анализ встреч.</a:t>
            </a:r>
            <a:endParaRPr sz="2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7" name="Google Shape;177;g31e8f44cbcf_0_429"/>
          <p:cNvSpPr txBox="1"/>
          <p:nvPr>
            <p:ph type="title"/>
          </p:nvPr>
        </p:nvSpPr>
        <p:spPr>
          <a:xfrm>
            <a:off x="1461050" y="3621100"/>
            <a:ext cx="48867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Telegram-бот позволяет пользователям управлять обработкой данных встреч, получать транскрипции и отчеты прямо в мессенджере.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e8f44cbcf_0_284"/>
          <p:cNvSpPr/>
          <p:nvPr/>
        </p:nvSpPr>
        <p:spPr>
          <a:xfrm>
            <a:off x="6667500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g31e8f44cbcf_0_284"/>
          <p:cNvSpPr/>
          <p:nvPr/>
        </p:nvSpPr>
        <p:spPr>
          <a:xfrm>
            <a:off x="1247774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g31e8f44cbcf_0_284"/>
          <p:cNvSpPr/>
          <p:nvPr/>
        </p:nvSpPr>
        <p:spPr>
          <a:xfrm>
            <a:off x="3952875" y="3486150"/>
            <a:ext cx="2609850" cy="1685925"/>
          </a:xfrm>
          <a:custGeom>
            <a:rect b="b" l="l" r="r" t="t"/>
            <a:pathLst>
              <a:path extrusionOk="0" h="1685925" w="2609850">
                <a:moveTo>
                  <a:pt x="2513734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9809"/>
                </a:lnTo>
                <a:lnTo>
                  <a:pt x="2599434" y="1628661"/>
                </a:lnTo>
                <a:lnTo>
                  <a:pt x="2574943" y="1660571"/>
                </a:lnTo>
                <a:lnTo>
                  <a:pt x="2540106" y="1680678"/>
                </a:lnTo>
                <a:lnTo>
                  <a:pt x="2520424" y="1685265"/>
                </a:lnTo>
                <a:lnTo>
                  <a:pt x="2513734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g31e8f44cbcf_0_284"/>
          <p:cNvSpPr txBox="1"/>
          <p:nvPr/>
        </p:nvSpPr>
        <p:spPr>
          <a:xfrm>
            <a:off x="1370210" y="4628644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g31e8f44cbcf_0_284"/>
          <p:cNvSpPr/>
          <p:nvPr/>
        </p:nvSpPr>
        <p:spPr>
          <a:xfrm>
            <a:off x="6667500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g31e8f44cbcf_0_284"/>
          <p:cNvSpPr txBox="1"/>
          <p:nvPr/>
        </p:nvSpPr>
        <p:spPr>
          <a:xfrm>
            <a:off x="678800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g31e8f44cbcf_0_284"/>
          <p:cNvSpPr txBox="1"/>
          <p:nvPr/>
        </p:nvSpPr>
        <p:spPr>
          <a:xfrm>
            <a:off x="407903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g31e8f44cbcf_0_284"/>
          <p:cNvSpPr/>
          <p:nvPr/>
        </p:nvSpPr>
        <p:spPr>
          <a:xfrm flipH="1">
            <a:off x="1247774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90" name="Google Shape;190;g31e8f44cbcf_0_284"/>
          <p:cNvSpPr/>
          <p:nvPr/>
        </p:nvSpPr>
        <p:spPr>
          <a:xfrm>
            <a:off x="3952875" y="1704975"/>
            <a:ext cx="2609850" cy="1676400"/>
          </a:xfrm>
          <a:custGeom>
            <a:rect b="b" l="l" r="r" t="t"/>
            <a:pathLst>
              <a:path extrusionOk="0" h="1676400" w="2609850">
                <a:moveTo>
                  <a:pt x="2513734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0284"/>
                </a:lnTo>
                <a:lnTo>
                  <a:pt x="2599434" y="1619136"/>
                </a:lnTo>
                <a:lnTo>
                  <a:pt x="2574943" y="1651045"/>
                </a:lnTo>
                <a:lnTo>
                  <a:pt x="2540106" y="1671154"/>
                </a:lnTo>
                <a:lnTo>
                  <a:pt x="2520424" y="1675740"/>
                </a:lnTo>
                <a:lnTo>
                  <a:pt x="2513734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g31e8f44cbcf_0_284"/>
          <p:cNvSpPr txBox="1"/>
          <p:nvPr>
            <p:ph idx="12" type="sldNum"/>
          </p:nvPr>
        </p:nvSpPr>
        <p:spPr>
          <a:xfrm>
            <a:off x="10183862" y="5627433"/>
            <a:ext cx="208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31e8f44cbcf_0_284"/>
          <p:cNvSpPr txBox="1"/>
          <p:nvPr>
            <p:ph type="title"/>
          </p:nvPr>
        </p:nvSpPr>
        <p:spPr>
          <a:xfrm>
            <a:off x="1370210" y="898842"/>
            <a:ext cx="3773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СЕГМЕНТЫ ПОТРЕБИТЕЛЕЙ</a:t>
            </a:r>
            <a:endParaRPr sz="36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3" name="Google Shape;193;g31e8f44cbcf_0_284"/>
          <p:cNvSpPr txBox="1"/>
          <p:nvPr>
            <p:ph type="title"/>
          </p:nvPr>
        </p:nvSpPr>
        <p:spPr>
          <a:xfrm>
            <a:off x="1406141" y="1767519"/>
            <a:ext cx="22836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Компании с большими командами, которые проводят регулярные встречи.</a:t>
            </a:r>
            <a:endParaRPr sz="2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4" name="Google Shape;194;g31e8f44cbcf_0_284"/>
          <p:cNvSpPr txBox="1"/>
          <p:nvPr>
            <p:ph type="title"/>
          </p:nvPr>
        </p:nvSpPr>
        <p:spPr>
          <a:xfrm>
            <a:off x="4116004" y="1767519"/>
            <a:ext cx="22836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Отделы продаж для анализа переговоров и повышения эффективности.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5" name="Google Shape;195;g31e8f44cbcf_0_284"/>
          <p:cNvSpPr txBox="1"/>
          <p:nvPr>
            <p:ph type="title"/>
          </p:nvPr>
        </p:nvSpPr>
        <p:spPr>
          <a:xfrm>
            <a:off x="6770954" y="1873144"/>
            <a:ext cx="22836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HR для интервью и оценки кандидатов.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6" name="Google Shape;196;g31e8f44cbcf_0_284"/>
          <p:cNvSpPr txBox="1"/>
          <p:nvPr>
            <p:ph type="title"/>
          </p:nvPr>
        </p:nvSpPr>
        <p:spPr>
          <a:xfrm>
            <a:off x="1461054" y="3621106"/>
            <a:ext cx="22836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Проектные менеджеры для контроля задач и планирования.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7" name="Google Shape;197;g31e8f44cbcf_0_284"/>
          <p:cNvSpPr txBox="1"/>
          <p:nvPr>
            <p:ph type="title"/>
          </p:nvPr>
        </p:nvSpPr>
        <p:spPr>
          <a:xfrm>
            <a:off x="4116000" y="3621100"/>
            <a:ext cx="244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Руководители, которым нужен обзор процессов и контроль качества работы.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8" name="Google Shape;198;g31e8f44cbcf_0_284"/>
          <p:cNvSpPr txBox="1"/>
          <p:nvPr>
            <p:ph type="title"/>
          </p:nvPr>
        </p:nvSpPr>
        <p:spPr>
          <a:xfrm>
            <a:off x="6770941" y="3584206"/>
            <a:ext cx="22836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Исследователи, обрабатывающие большие объемы интервью.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e8f44cbcf_0_254"/>
          <p:cNvSpPr/>
          <p:nvPr/>
        </p:nvSpPr>
        <p:spPr>
          <a:xfrm>
            <a:off x="6667500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g31e8f44cbcf_0_254"/>
          <p:cNvSpPr/>
          <p:nvPr/>
        </p:nvSpPr>
        <p:spPr>
          <a:xfrm>
            <a:off x="1247774" y="3486150"/>
            <a:ext cx="2600325" cy="1685925"/>
          </a:xfrm>
          <a:custGeom>
            <a:rect b="b" l="l" r="r" t="t"/>
            <a:pathLst>
              <a:path extrusionOk="0" h="1685925" w="2600325">
                <a:moveTo>
                  <a:pt x="2504209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9809"/>
                </a:lnTo>
                <a:lnTo>
                  <a:pt x="2589909" y="1628661"/>
                </a:lnTo>
                <a:lnTo>
                  <a:pt x="2565418" y="1660571"/>
                </a:lnTo>
                <a:lnTo>
                  <a:pt x="2530580" y="1680678"/>
                </a:lnTo>
                <a:lnTo>
                  <a:pt x="2510898" y="1685265"/>
                </a:lnTo>
                <a:lnTo>
                  <a:pt x="2504209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g31e8f44cbcf_0_254"/>
          <p:cNvSpPr/>
          <p:nvPr/>
        </p:nvSpPr>
        <p:spPr>
          <a:xfrm>
            <a:off x="3952875" y="3486150"/>
            <a:ext cx="2609850" cy="1685925"/>
          </a:xfrm>
          <a:custGeom>
            <a:rect b="b" l="l" r="r" t="t"/>
            <a:pathLst>
              <a:path extrusionOk="0" h="1685925" w="2609850">
                <a:moveTo>
                  <a:pt x="2513734" y="1685924"/>
                </a:moveTo>
                <a:lnTo>
                  <a:pt x="96115" y="1685924"/>
                </a:lnTo>
                <a:lnTo>
                  <a:pt x="89425" y="1685265"/>
                </a:lnTo>
                <a:lnTo>
                  <a:pt x="51334" y="1672340"/>
                </a:lnTo>
                <a:lnTo>
                  <a:pt x="21089" y="1645822"/>
                </a:lnTo>
                <a:lnTo>
                  <a:pt x="3294" y="1609748"/>
                </a:lnTo>
                <a:lnTo>
                  <a:pt x="0" y="1589809"/>
                </a:lnTo>
                <a:lnTo>
                  <a:pt x="0" y="1583054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9809"/>
                </a:lnTo>
                <a:lnTo>
                  <a:pt x="2599434" y="1628661"/>
                </a:lnTo>
                <a:lnTo>
                  <a:pt x="2574943" y="1660571"/>
                </a:lnTo>
                <a:lnTo>
                  <a:pt x="2540106" y="1680678"/>
                </a:lnTo>
                <a:lnTo>
                  <a:pt x="2520424" y="1685265"/>
                </a:lnTo>
                <a:lnTo>
                  <a:pt x="2513734" y="168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g31e8f44cbcf_0_254"/>
          <p:cNvSpPr txBox="1"/>
          <p:nvPr/>
        </p:nvSpPr>
        <p:spPr>
          <a:xfrm>
            <a:off x="1370210" y="4628644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g31e8f44cbcf_0_254"/>
          <p:cNvSpPr/>
          <p:nvPr/>
        </p:nvSpPr>
        <p:spPr>
          <a:xfrm>
            <a:off x="6667500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g31e8f44cbcf_0_254"/>
          <p:cNvSpPr txBox="1"/>
          <p:nvPr/>
        </p:nvSpPr>
        <p:spPr>
          <a:xfrm>
            <a:off x="678800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g31e8f44cbcf_0_254"/>
          <p:cNvSpPr txBox="1"/>
          <p:nvPr/>
        </p:nvSpPr>
        <p:spPr>
          <a:xfrm>
            <a:off x="4079031" y="2847469"/>
            <a:ext cx="34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g31e8f44cbcf_0_254"/>
          <p:cNvSpPr/>
          <p:nvPr/>
        </p:nvSpPr>
        <p:spPr>
          <a:xfrm flipH="1">
            <a:off x="1247774" y="1704975"/>
            <a:ext cx="2600325" cy="1676400"/>
          </a:xfrm>
          <a:custGeom>
            <a:rect b="b" l="l" r="r" t="t"/>
            <a:pathLst>
              <a:path extrusionOk="0" h="1676400" w="2600325">
                <a:moveTo>
                  <a:pt x="2504209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04209" y="0"/>
                </a:lnTo>
                <a:lnTo>
                  <a:pt x="2543061" y="10415"/>
                </a:lnTo>
                <a:lnTo>
                  <a:pt x="2574970" y="34906"/>
                </a:lnTo>
                <a:lnTo>
                  <a:pt x="2595078" y="69743"/>
                </a:lnTo>
                <a:lnTo>
                  <a:pt x="2600324" y="96115"/>
                </a:lnTo>
                <a:lnTo>
                  <a:pt x="2600324" y="1580284"/>
                </a:lnTo>
                <a:lnTo>
                  <a:pt x="2589909" y="1619136"/>
                </a:lnTo>
                <a:lnTo>
                  <a:pt x="2565418" y="1651045"/>
                </a:lnTo>
                <a:lnTo>
                  <a:pt x="2530580" y="1671154"/>
                </a:lnTo>
                <a:lnTo>
                  <a:pt x="2510898" y="1675740"/>
                </a:lnTo>
                <a:lnTo>
                  <a:pt x="2504209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11" name="Google Shape;211;g31e8f44cbcf_0_254"/>
          <p:cNvSpPr/>
          <p:nvPr/>
        </p:nvSpPr>
        <p:spPr>
          <a:xfrm>
            <a:off x="3952875" y="1704975"/>
            <a:ext cx="2609850" cy="1676400"/>
          </a:xfrm>
          <a:custGeom>
            <a:rect b="b" l="l" r="r" t="t"/>
            <a:pathLst>
              <a:path extrusionOk="0" h="1676400" w="2609850">
                <a:moveTo>
                  <a:pt x="2513734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2513734" y="0"/>
                </a:lnTo>
                <a:lnTo>
                  <a:pt x="2552586" y="10415"/>
                </a:lnTo>
                <a:lnTo>
                  <a:pt x="2584495" y="34906"/>
                </a:lnTo>
                <a:lnTo>
                  <a:pt x="2604603" y="69743"/>
                </a:lnTo>
                <a:lnTo>
                  <a:pt x="2609849" y="96115"/>
                </a:lnTo>
                <a:lnTo>
                  <a:pt x="2609849" y="1580284"/>
                </a:lnTo>
                <a:lnTo>
                  <a:pt x="2599434" y="1619136"/>
                </a:lnTo>
                <a:lnTo>
                  <a:pt x="2574943" y="1651045"/>
                </a:lnTo>
                <a:lnTo>
                  <a:pt x="2540106" y="1671154"/>
                </a:lnTo>
                <a:lnTo>
                  <a:pt x="2520424" y="1675740"/>
                </a:lnTo>
                <a:lnTo>
                  <a:pt x="2513734" y="16763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g31e8f44cbcf_0_254"/>
          <p:cNvSpPr txBox="1"/>
          <p:nvPr>
            <p:ph idx="12" type="sldNum"/>
          </p:nvPr>
        </p:nvSpPr>
        <p:spPr>
          <a:xfrm>
            <a:off x="10183862" y="5627433"/>
            <a:ext cx="208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g31e8f44cbcf_0_254"/>
          <p:cNvSpPr txBox="1"/>
          <p:nvPr>
            <p:ph type="title"/>
          </p:nvPr>
        </p:nvSpPr>
        <p:spPr>
          <a:xfrm>
            <a:off x="1370210" y="898842"/>
            <a:ext cx="3773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СТРУКТУРА ИЗДЕРЖЕК</a:t>
            </a:r>
            <a:endParaRPr sz="36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14" name="Google Shape;214;g31e8f44cbcf_0_254"/>
          <p:cNvSpPr txBox="1"/>
          <p:nvPr>
            <p:ph type="title"/>
          </p:nvPr>
        </p:nvSpPr>
        <p:spPr>
          <a:xfrm>
            <a:off x="1406141" y="1767519"/>
            <a:ext cx="22836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Расходы на разработку и поддержку AI-решений.</a:t>
            </a:r>
            <a:endParaRPr sz="2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15" name="Google Shape;215;g31e8f44cbcf_0_254"/>
          <p:cNvSpPr txBox="1"/>
          <p:nvPr>
            <p:ph type="title"/>
          </p:nvPr>
        </p:nvSpPr>
        <p:spPr>
          <a:xfrm>
            <a:off x="4116004" y="1767519"/>
            <a:ext cx="22836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Обслуживание серверной инфраструктуры.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16" name="Google Shape;216;g31e8f44cbcf_0_254"/>
          <p:cNvSpPr txBox="1"/>
          <p:nvPr>
            <p:ph type="title"/>
          </p:nvPr>
        </p:nvSpPr>
        <p:spPr>
          <a:xfrm>
            <a:off x="6770954" y="1873144"/>
            <a:ext cx="22836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Оплата труда команды специалистов.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17" name="Google Shape;217;g31e8f44cbcf_0_254"/>
          <p:cNvSpPr txBox="1"/>
          <p:nvPr>
            <p:ph type="title"/>
          </p:nvPr>
        </p:nvSpPr>
        <p:spPr>
          <a:xfrm>
            <a:off x="1461054" y="3621106"/>
            <a:ext cx="2283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Маркетинговые кампании и PR.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18" name="Google Shape;218;g31e8f44cbcf_0_254"/>
          <p:cNvSpPr txBox="1"/>
          <p:nvPr>
            <p:ph type="title"/>
          </p:nvPr>
        </p:nvSpPr>
        <p:spPr>
          <a:xfrm>
            <a:off x="4116000" y="3621100"/>
            <a:ext cx="244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Обеспечение безопасности данных (сертификация, защита).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19" name="Google Shape;219;g31e8f44cbcf_0_254"/>
          <p:cNvSpPr txBox="1"/>
          <p:nvPr>
            <p:ph type="title"/>
          </p:nvPr>
        </p:nvSpPr>
        <p:spPr>
          <a:xfrm>
            <a:off x="6770941" y="3584206"/>
            <a:ext cx="2283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Исследования и разработки для поддержания конкурентоспособности.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2024-12-13T13:50:25Z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2024-12-13T00:00:00Z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2024-12-13T00:00:00Z</vt:filetime>
  </property>
</Properties>
</file>