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8229600" cx="14630400"/>
  <p:notesSz cx="8229600" cy="14630400"/>
  <p:embeddedFontLst>
    <p:embeddedFont>
      <p:font typeface="Lato"/>
      <p:bold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3" roundtripDataSignature="AMtx7mgNNpkQJnnyLEC5uW4TEwq+C7E0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bold.fntdata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371850" y="1097275"/>
            <a:ext cx="5486650" cy="54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822950" y="6949425"/>
            <a:ext cx="6583675" cy="65836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" name="Google Shape;33;p1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" name="Google Shape;42;p2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p4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5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" name="Google Shape;139;p6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6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 master">
  <p:cSld name="Slide 1 master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9" name="Google Shape;9;p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 master">
  <p:cSld name="Slide 2 master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3" name="Google Shape;13;p9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master">
  <p:cSld name="Slide 3 mast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7" name="Google Shape;17;p10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4 master">
  <p:cSld name="Slide 4 mast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1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1" name="Google Shape;21;p11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5 master">
  <p:cSld name="Slide 5 mast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1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5" name="Google Shape;25;p12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6 master">
  <p:cSld name="Slide 6 mast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1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9" name="Google Shape;29;p13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6" name="Google Shape;3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1"/>
          <p:cNvSpPr/>
          <p:nvPr/>
        </p:nvSpPr>
        <p:spPr>
          <a:xfrm>
            <a:off x="694134" y="1143833"/>
            <a:ext cx="7755731" cy="25656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233"/>
              </a:lnSpc>
              <a:spcBef>
                <a:spcPts val="0"/>
              </a:spcBef>
              <a:spcAft>
                <a:spcPts val="0"/>
              </a:spcAft>
              <a:buClr>
                <a:srgbClr val="282824"/>
              </a:buClr>
              <a:buSzPts val="5350"/>
              <a:buFont typeface="Lato"/>
              <a:buNone/>
            </a:pPr>
            <a:r>
              <a:rPr b="1" i="0" lang="en-US" sz="5350" u="none" cap="none" strike="noStrike">
                <a:solidFill>
                  <a:srgbClr val="282824"/>
                </a:solidFill>
                <a:latin typeface="Lato"/>
                <a:ea typeface="Lato"/>
                <a:cs typeface="Lato"/>
                <a:sym typeface="Lato"/>
              </a:rPr>
              <a:t>Анализ конкурентов в сфере электронной коммерции</a:t>
            </a:r>
            <a:endParaRPr b="0" i="0" sz="5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"/>
          <p:cNvSpPr/>
          <p:nvPr/>
        </p:nvSpPr>
        <p:spPr>
          <a:xfrm>
            <a:off x="694134" y="4006929"/>
            <a:ext cx="7755731" cy="12692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064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550"/>
              <a:buFont typeface="Lato"/>
              <a:buNone/>
            </a:pPr>
            <a:r>
              <a:rPr b="0" i="0" lang="en-US" sz="1550" u="none" cap="none" strike="noStrik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В этом анализе мы рассмотрим трех основных конкурентов на российском рынке электронной коммерции: Ozon, Wildberries и Яндекс Маркет. Каждый из этих маркетплейсов имеет свои уникальные характеристики, сильные и слабые стороны, а также возможности и угрозы на рынке.</a:t>
            </a:r>
            <a:endParaRPr b="0" i="0" sz="15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94134" y="5499140"/>
            <a:ext cx="7755731" cy="15865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064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550"/>
              <a:buFont typeface="Lato"/>
              <a:buNone/>
            </a:pPr>
            <a:r>
              <a:rPr b="0" i="0" lang="en-US" sz="1550" u="none" cap="none" strike="noStrik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Мы проведем сравнительный анализ этих платформ, рассмотрим их SWOT-анализы и предоставим выводы и рекомендации для каждого маркетплейса. Это поможет лучше понять текущую ситуацию на рынке электронной коммерции в России и потенциальные направления развития для каждой компании.</a:t>
            </a:r>
            <a:endParaRPr b="0" i="0" sz="15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"/>
          <p:cNvSpPr/>
          <p:nvPr/>
        </p:nvSpPr>
        <p:spPr>
          <a:xfrm>
            <a:off x="804505" y="818078"/>
            <a:ext cx="11889105" cy="7181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555"/>
              </a:lnSpc>
              <a:spcBef>
                <a:spcPts val="0"/>
              </a:spcBef>
              <a:spcAft>
                <a:spcPts val="0"/>
              </a:spcAft>
              <a:buClr>
                <a:srgbClr val="282824"/>
              </a:buClr>
              <a:buSzPts val="4500"/>
              <a:buFont typeface="Lato"/>
              <a:buNone/>
            </a:pPr>
            <a:r>
              <a:rPr b="1" lang="en-US" sz="4500">
                <a:solidFill>
                  <a:srgbClr val="282824"/>
                </a:solidFill>
                <a:latin typeface="Lato"/>
                <a:ea typeface="Lato"/>
                <a:cs typeface="Lato"/>
                <a:sym typeface="Lato"/>
              </a:rPr>
              <a:t>Сравнение параметров маркетплейсов</a:t>
            </a:r>
            <a:endParaRPr sz="4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2"/>
          <p:cNvSpPr/>
          <p:nvPr/>
        </p:nvSpPr>
        <p:spPr>
          <a:xfrm>
            <a:off x="804505" y="2110740"/>
            <a:ext cx="2873216" cy="3590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444"/>
              </a:lnSpc>
              <a:spcBef>
                <a:spcPts val="0"/>
              </a:spcBef>
              <a:spcAft>
                <a:spcPts val="0"/>
              </a:spcAft>
              <a:buClr>
                <a:srgbClr val="282824"/>
              </a:buClr>
              <a:buSzPts val="2250"/>
              <a:buFont typeface="Lato"/>
              <a:buNone/>
            </a:pPr>
            <a:r>
              <a:rPr b="1" lang="en-US" sz="2250">
                <a:solidFill>
                  <a:srgbClr val="282824"/>
                </a:solidFill>
                <a:latin typeface="Lato"/>
                <a:ea typeface="Lato"/>
                <a:cs typeface="Lato"/>
                <a:sym typeface="Lato"/>
              </a:rPr>
              <a:t>Яндекс.Маркет</a:t>
            </a:r>
            <a:endParaRPr sz="22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2"/>
          <p:cNvSpPr/>
          <p:nvPr/>
        </p:nvSpPr>
        <p:spPr>
          <a:xfrm>
            <a:off x="804505" y="2699623"/>
            <a:ext cx="3966091" cy="3677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333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800"/>
              <a:buFont typeface="Lato"/>
              <a:buNone/>
            </a:pPr>
            <a:r>
              <a:rPr lang="en-US" sz="1800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Маркетплейс с доставкой.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2"/>
          <p:cNvSpPr/>
          <p:nvPr/>
        </p:nvSpPr>
        <p:spPr>
          <a:xfrm>
            <a:off x="804605" y="3642069"/>
            <a:ext cx="39660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333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800"/>
              <a:buFont typeface="Lato"/>
              <a:buNone/>
            </a:pPr>
            <a:r>
              <a:rPr lang="en-US" sz="1800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Целевая аудитория: 53,2% мужчин, 46,8% женщин, возраст 18-24.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2"/>
          <p:cNvSpPr/>
          <p:nvPr/>
        </p:nvSpPr>
        <p:spPr>
          <a:xfrm>
            <a:off x="804605" y="4584423"/>
            <a:ext cx="39660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333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800"/>
              <a:buFont typeface="Lato"/>
              <a:buNone/>
            </a:pPr>
            <a:r>
              <a:rPr lang="en-US" sz="1800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Специализация: техника.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2"/>
          <p:cNvSpPr/>
          <p:nvPr/>
        </p:nvSpPr>
        <p:spPr>
          <a:xfrm>
            <a:off x="804605" y="5158982"/>
            <a:ext cx="39660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333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800"/>
              <a:buFont typeface="Lato"/>
              <a:buNone/>
            </a:pPr>
            <a:r>
              <a:rPr lang="en-US" sz="1800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Средний ценник с частыми скидками.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2"/>
          <p:cNvSpPr/>
          <p:nvPr/>
        </p:nvSpPr>
        <p:spPr>
          <a:xfrm>
            <a:off x="804605" y="6101324"/>
            <a:ext cx="3966000" cy="11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333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800"/>
              <a:buFont typeface="Lato"/>
              <a:buNone/>
            </a:pPr>
            <a:r>
              <a:rPr lang="en-US" sz="1800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Уникальное предложение: интеграция с сервисами Яндекс, кэшбэк.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2"/>
          <p:cNvSpPr/>
          <p:nvPr/>
        </p:nvSpPr>
        <p:spPr>
          <a:xfrm>
            <a:off x="5339001" y="2110740"/>
            <a:ext cx="2873216" cy="3590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444"/>
              </a:lnSpc>
              <a:spcBef>
                <a:spcPts val="0"/>
              </a:spcBef>
              <a:spcAft>
                <a:spcPts val="0"/>
              </a:spcAft>
              <a:buClr>
                <a:srgbClr val="282824"/>
              </a:buClr>
              <a:buSzPts val="2250"/>
              <a:buFont typeface="Lato"/>
              <a:buNone/>
            </a:pPr>
            <a:r>
              <a:rPr b="1" lang="en-US" sz="2250">
                <a:solidFill>
                  <a:srgbClr val="282824"/>
                </a:solidFill>
                <a:latin typeface="Lato"/>
                <a:ea typeface="Lato"/>
                <a:cs typeface="Lato"/>
                <a:sym typeface="Lato"/>
              </a:rPr>
              <a:t>Ozon</a:t>
            </a:r>
            <a:endParaRPr sz="22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2"/>
          <p:cNvSpPr/>
          <p:nvPr/>
        </p:nvSpPr>
        <p:spPr>
          <a:xfrm>
            <a:off x="5339001" y="2699623"/>
            <a:ext cx="3966091" cy="7355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333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800"/>
              <a:buFont typeface="Lato"/>
              <a:buNone/>
            </a:pPr>
            <a:r>
              <a:rPr lang="en-US" sz="1800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Маркетплейс, финтех, Ozon Premium.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2"/>
          <p:cNvSpPr/>
          <p:nvPr/>
        </p:nvSpPr>
        <p:spPr>
          <a:xfrm>
            <a:off x="5339001" y="3642003"/>
            <a:ext cx="3966091" cy="7355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333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800"/>
              <a:buFont typeface="Lato"/>
              <a:buNone/>
            </a:pPr>
            <a:r>
              <a:rPr lang="en-US" sz="1800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Целевая аудитория: 61,9% мужчин, 38,1% женщин, возраст 25-34.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2"/>
          <p:cNvSpPr/>
          <p:nvPr/>
        </p:nvSpPr>
        <p:spPr>
          <a:xfrm>
            <a:off x="5339001" y="4584383"/>
            <a:ext cx="3966091" cy="3677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333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800"/>
              <a:buFont typeface="Lato"/>
              <a:buNone/>
            </a:pPr>
            <a:r>
              <a:rPr lang="en-US" sz="1800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Специализация: продукты.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2"/>
          <p:cNvSpPr/>
          <p:nvPr/>
        </p:nvSpPr>
        <p:spPr>
          <a:xfrm>
            <a:off x="5339001" y="5158978"/>
            <a:ext cx="3966091" cy="7355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333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800"/>
              <a:buFont typeface="Lato"/>
              <a:buNone/>
            </a:pPr>
            <a:r>
              <a:rPr lang="en-US" sz="1800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Высокий и средний ценники с частыми скидками.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2"/>
          <p:cNvSpPr/>
          <p:nvPr/>
        </p:nvSpPr>
        <p:spPr>
          <a:xfrm>
            <a:off x="5339001" y="6101358"/>
            <a:ext cx="3966091" cy="11033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333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800"/>
              <a:buFont typeface="Lato"/>
              <a:buNone/>
            </a:pPr>
            <a:r>
              <a:rPr lang="en-US" sz="1800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Уникальное предложение: программа лояльности, подписка Premium.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/>
          <p:nvPr/>
        </p:nvSpPr>
        <p:spPr>
          <a:xfrm>
            <a:off x="9873496" y="2110740"/>
            <a:ext cx="2873216" cy="3590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444"/>
              </a:lnSpc>
              <a:spcBef>
                <a:spcPts val="0"/>
              </a:spcBef>
              <a:spcAft>
                <a:spcPts val="0"/>
              </a:spcAft>
              <a:buClr>
                <a:srgbClr val="282824"/>
              </a:buClr>
              <a:buSzPts val="2250"/>
              <a:buFont typeface="Lato"/>
              <a:buNone/>
            </a:pPr>
            <a:r>
              <a:rPr b="1" lang="en-US" sz="2250">
                <a:solidFill>
                  <a:srgbClr val="282824"/>
                </a:solidFill>
                <a:latin typeface="Lato"/>
                <a:ea typeface="Lato"/>
                <a:cs typeface="Lato"/>
                <a:sym typeface="Lato"/>
              </a:rPr>
              <a:t>Wildberries</a:t>
            </a:r>
            <a:endParaRPr sz="22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2"/>
          <p:cNvSpPr/>
          <p:nvPr/>
        </p:nvSpPr>
        <p:spPr>
          <a:xfrm>
            <a:off x="9873496" y="2699623"/>
            <a:ext cx="3966091" cy="7355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333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800"/>
              <a:buFont typeface="Lato"/>
              <a:buNone/>
            </a:pPr>
            <a:r>
              <a:rPr lang="en-US" sz="1800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Маркетплейс с сетью пунктов выдачи.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2"/>
          <p:cNvSpPr/>
          <p:nvPr/>
        </p:nvSpPr>
        <p:spPr>
          <a:xfrm>
            <a:off x="9873496" y="3642003"/>
            <a:ext cx="3966091" cy="7355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333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800"/>
              <a:buFont typeface="Lato"/>
              <a:buNone/>
            </a:pPr>
            <a:r>
              <a:rPr lang="en-US" sz="1800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Целевая аудитория: 37,9% мужчин, 62,1% женщин, возраст 25-34.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2"/>
          <p:cNvSpPr/>
          <p:nvPr/>
        </p:nvSpPr>
        <p:spPr>
          <a:xfrm>
            <a:off x="9873496" y="4584383"/>
            <a:ext cx="3966091" cy="3677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333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800"/>
              <a:buFont typeface="Lato"/>
              <a:buNone/>
            </a:pPr>
            <a:r>
              <a:rPr lang="en-US" sz="1800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Специализация: одежда.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2"/>
          <p:cNvSpPr/>
          <p:nvPr/>
        </p:nvSpPr>
        <p:spPr>
          <a:xfrm>
            <a:off x="9873496" y="5158978"/>
            <a:ext cx="3966091" cy="7355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333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800"/>
              <a:buFont typeface="Lato"/>
              <a:buNone/>
            </a:pPr>
            <a:r>
              <a:rPr lang="en-US" sz="1800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Средний и низкий ценник с постоянными акциями.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2"/>
          <p:cNvSpPr/>
          <p:nvPr/>
        </p:nvSpPr>
        <p:spPr>
          <a:xfrm>
            <a:off x="9873496" y="6101358"/>
            <a:ext cx="3966091" cy="11033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333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800"/>
              <a:buFont typeface="Lato"/>
              <a:buNone/>
            </a:pPr>
            <a:r>
              <a:rPr lang="en-US" sz="1800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Уникальное предложение: широкая сеть пунктов выдачи, низкие цены.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2"/>
          <p:cNvSpPr/>
          <p:nvPr/>
        </p:nvSpPr>
        <p:spPr>
          <a:xfrm>
            <a:off x="12746712" y="7630886"/>
            <a:ext cx="1883700" cy="598800"/>
          </a:xfrm>
          <a:prstGeom prst="rect">
            <a:avLst/>
          </a:prstGeom>
          <a:solidFill>
            <a:srgbClr val="EFECE6"/>
          </a:solidFill>
          <a:ln cap="flat" cmpd="sng" w="12700">
            <a:solidFill>
              <a:srgbClr val="EFECE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70" name="Google Shape;7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238434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3"/>
          <p:cNvSpPr/>
          <p:nvPr/>
        </p:nvSpPr>
        <p:spPr>
          <a:xfrm>
            <a:off x="667583" y="2908816"/>
            <a:ext cx="7476173" cy="5960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>
                <a:srgbClr val="282824"/>
              </a:buClr>
              <a:buSzPts val="3750"/>
              <a:buFont typeface="Lato"/>
              <a:buNone/>
            </a:pPr>
            <a:r>
              <a:rPr b="1" lang="en-US" sz="3750">
                <a:solidFill>
                  <a:srgbClr val="282824"/>
                </a:solidFill>
                <a:latin typeface="Lato"/>
                <a:ea typeface="Lato"/>
                <a:cs typeface="Lato"/>
                <a:sym typeface="Lato"/>
              </a:rPr>
              <a:t>SWOT-анализ Яндекс.Маркета</a:t>
            </a:r>
            <a:endParaRPr sz="3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3"/>
          <p:cNvSpPr/>
          <p:nvPr/>
        </p:nvSpPr>
        <p:spPr>
          <a:xfrm>
            <a:off x="667583" y="3790950"/>
            <a:ext cx="6552248" cy="1709380"/>
          </a:xfrm>
          <a:prstGeom prst="roundRect">
            <a:avLst>
              <a:gd fmla="val 1674" name="adj"/>
            </a:avLst>
          </a:prstGeom>
          <a:solidFill>
            <a:srgbClr val="E5DFD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3"/>
          <p:cNvSpPr/>
          <p:nvPr/>
        </p:nvSpPr>
        <p:spPr>
          <a:xfrm>
            <a:off x="858322" y="3981688"/>
            <a:ext cx="2384346" cy="2980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324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850"/>
              <a:buFont typeface="Lato"/>
              <a:buNone/>
            </a:pPr>
            <a:r>
              <a:rPr b="1" lang="en-US" sz="1850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Сильные стороны</a:t>
            </a:r>
            <a:endParaRPr sz="18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3"/>
          <p:cNvSpPr/>
          <p:nvPr/>
        </p:nvSpPr>
        <p:spPr>
          <a:xfrm>
            <a:off x="858322" y="4394121"/>
            <a:ext cx="6170771" cy="9154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500"/>
              <a:buFont typeface="Lato"/>
              <a:buNone/>
            </a:pPr>
            <a:r>
              <a:rPr lang="en-US" sz="1500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Широкий ассортимент товаров, интеграция с экосистемой Яндекса, большое количество данных для аналитики, сильный и узнаваемый бренд.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3"/>
          <p:cNvSpPr/>
          <p:nvPr/>
        </p:nvSpPr>
        <p:spPr>
          <a:xfrm>
            <a:off x="7410569" y="3790950"/>
            <a:ext cx="6552248" cy="1709380"/>
          </a:xfrm>
          <a:prstGeom prst="roundRect">
            <a:avLst>
              <a:gd fmla="val 1674" name="adj"/>
            </a:avLst>
          </a:prstGeom>
          <a:solidFill>
            <a:srgbClr val="E5DFD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7601307" y="3981688"/>
            <a:ext cx="2384346" cy="2980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324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850"/>
              <a:buFont typeface="Lato"/>
              <a:buNone/>
            </a:pPr>
            <a:r>
              <a:rPr b="1" lang="en-US" sz="1850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Слабые стороны</a:t>
            </a:r>
            <a:endParaRPr sz="18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3"/>
          <p:cNvSpPr/>
          <p:nvPr/>
        </p:nvSpPr>
        <p:spPr>
          <a:xfrm>
            <a:off x="7601307" y="4394121"/>
            <a:ext cx="6170771" cy="9154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500"/>
              <a:buFont typeface="Lato"/>
              <a:buNone/>
            </a:pPr>
            <a:r>
              <a:rPr lang="en-US" sz="1500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Высокие операционные расходы, конкуренция внутри экосистемы, проблемы с международным масштабированием, разница в ценах для разных клиентов.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3"/>
          <p:cNvSpPr/>
          <p:nvPr/>
        </p:nvSpPr>
        <p:spPr>
          <a:xfrm>
            <a:off x="667583" y="5691068"/>
            <a:ext cx="6552248" cy="2014538"/>
          </a:xfrm>
          <a:prstGeom prst="roundRect">
            <a:avLst>
              <a:gd fmla="val 1420" name="adj"/>
            </a:avLst>
          </a:prstGeom>
          <a:solidFill>
            <a:srgbClr val="E5DFD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3"/>
          <p:cNvSpPr/>
          <p:nvPr/>
        </p:nvSpPr>
        <p:spPr>
          <a:xfrm>
            <a:off x="858322" y="5881807"/>
            <a:ext cx="2384346" cy="2980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324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850"/>
              <a:buFont typeface="Lato"/>
              <a:buNone/>
            </a:pPr>
            <a:r>
              <a:rPr b="1" lang="en-US" sz="1850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Возможности</a:t>
            </a:r>
            <a:endParaRPr sz="18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3"/>
          <p:cNvSpPr/>
          <p:nvPr/>
        </p:nvSpPr>
        <p:spPr>
          <a:xfrm>
            <a:off x="858322" y="6294239"/>
            <a:ext cx="6170771" cy="9154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500"/>
              <a:buFont typeface="Lato"/>
              <a:buNone/>
            </a:pPr>
            <a:r>
              <a:rPr lang="en-US" sz="1500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Рост популярности онлайн-шопинга, инвестиции в логистику и собственные склады, улучшение аналитических и персонализированных рекомендаций.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3"/>
          <p:cNvSpPr/>
          <p:nvPr/>
        </p:nvSpPr>
        <p:spPr>
          <a:xfrm>
            <a:off x="7410569" y="5691068"/>
            <a:ext cx="6552248" cy="2014538"/>
          </a:xfrm>
          <a:prstGeom prst="roundRect">
            <a:avLst>
              <a:gd fmla="val 1420" name="adj"/>
            </a:avLst>
          </a:prstGeom>
          <a:solidFill>
            <a:srgbClr val="E5DFD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3"/>
          <p:cNvSpPr/>
          <p:nvPr/>
        </p:nvSpPr>
        <p:spPr>
          <a:xfrm>
            <a:off x="7601307" y="5881807"/>
            <a:ext cx="2384346" cy="2980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324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850"/>
              <a:buFont typeface="Lato"/>
              <a:buNone/>
            </a:pPr>
            <a:r>
              <a:rPr b="1" lang="en-US" sz="1850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Угрозы</a:t>
            </a:r>
            <a:endParaRPr sz="18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3"/>
          <p:cNvSpPr/>
          <p:nvPr/>
        </p:nvSpPr>
        <p:spPr>
          <a:xfrm>
            <a:off x="7601307" y="6294239"/>
            <a:ext cx="6170771" cy="12206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500"/>
              <a:buFont typeface="Lato"/>
              <a:buNone/>
            </a:pPr>
            <a:r>
              <a:rPr lang="en-US" sz="1500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Высокий уровень конкуренции, изменение законодательства, нестабильность экономической ситуации, зависимость от технологий и киберугрозы, потенциальные проблемы с логистикой.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3"/>
          <p:cNvSpPr/>
          <p:nvPr/>
        </p:nvSpPr>
        <p:spPr>
          <a:xfrm>
            <a:off x="12659626" y="7705606"/>
            <a:ext cx="1883688" cy="523993"/>
          </a:xfrm>
          <a:prstGeom prst="rect">
            <a:avLst/>
          </a:prstGeom>
          <a:solidFill>
            <a:srgbClr val="EFECE6"/>
          </a:solidFill>
          <a:ln cap="flat" cmpd="sng" w="12700">
            <a:solidFill>
              <a:srgbClr val="EFECE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"/>
          <p:cNvSpPr/>
          <p:nvPr/>
        </p:nvSpPr>
        <p:spPr>
          <a:xfrm>
            <a:off x="700802" y="810935"/>
            <a:ext cx="6263521" cy="625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641"/>
              </a:lnSpc>
              <a:spcBef>
                <a:spcPts val="0"/>
              </a:spcBef>
              <a:spcAft>
                <a:spcPts val="0"/>
              </a:spcAft>
              <a:buClr>
                <a:srgbClr val="282824"/>
              </a:buClr>
              <a:buSzPts val="3900"/>
              <a:buFont typeface="Lato"/>
              <a:buNone/>
            </a:pPr>
            <a:r>
              <a:rPr b="1" lang="en-US" sz="3900">
                <a:solidFill>
                  <a:srgbClr val="282824"/>
                </a:solidFill>
                <a:latin typeface="Lato"/>
                <a:ea typeface="Lato"/>
                <a:cs typeface="Lato"/>
                <a:sym typeface="Lato"/>
              </a:rPr>
              <a:t>SWOT-анализ Wildberries</a:t>
            </a:r>
            <a:endParaRPr sz="3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4"/>
          <p:cNvSpPr/>
          <p:nvPr/>
        </p:nvSpPr>
        <p:spPr>
          <a:xfrm>
            <a:off x="700802" y="1962269"/>
            <a:ext cx="450533" cy="450533"/>
          </a:xfrm>
          <a:prstGeom prst="roundRect">
            <a:avLst>
              <a:gd fmla="val 6667" name="adj"/>
            </a:avLst>
          </a:prstGeom>
          <a:solidFill>
            <a:srgbClr val="E5DFD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4"/>
          <p:cNvSpPr/>
          <p:nvPr/>
        </p:nvSpPr>
        <p:spPr>
          <a:xfrm>
            <a:off x="838914" y="2037278"/>
            <a:ext cx="174188" cy="300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2350"/>
              <a:buFont typeface="Lato"/>
              <a:buNone/>
            </a:pPr>
            <a:r>
              <a:rPr b="1" lang="en-US" sz="2350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2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4"/>
          <p:cNvSpPr/>
          <p:nvPr/>
        </p:nvSpPr>
        <p:spPr>
          <a:xfrm>
            <a:off x="1351478" y="1962269"/>
            <a:ext cx="2503051" cy="312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641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950"/>
              <a:buFont typeface="Lato"/>
              <a:buNone/>
            </a:pPr>
            <a:r>
              <a:rPr b="1" lang="en-US" sz="1950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Сильные стороны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4"/>
          <p:cNvSpPr/>
          <p:nvPr/>
        </p:nvSpPr>
        <p:spPr>
          <a:xfrm>
            <a:off x="1351478" y="2395180"/>
            <a:ext cx="3625453" cy="25631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550"/>
              <a:buFont typeface="Lato"/>
              <a:buNone/>
            </a:pPr>
            <a:r>
              <a:rPr lang="en-US" sz="1550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Минимальные требования к оформлению магазина для продавцов, инвестирование в развитие собственной логистики и автопарка, отсутствие абонентской платы для продавцов, бесплатный и оперативный доступ к аналитике продаж.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4"/>
          <p:cNvSpPr/>
          <p:nvPr/>
        </p:nvSpPr>
        <p:spPr>
          <a:xfrm>
            <a:off x="5177076" y="1962269"/>
            <a:ext cx="450533" cy="450533"/>
          </a:xfrm>
          <a:prstGeom prst="roundRect">
            <a:avLst>
              <a:gd fmla="val 6667" name="adj"/>
            </a:avLst>
          </a:prstGeom>
          <a:solidFill>
            <a:srgbClr val="E5DFD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4"/>
          <p:cNvSpPr/>
          <p:nvPr/>
        </p:nvSpPr>
        <p:spPr>
          <a:xfrm>
            <a:off x="5315188" y="2037278"/>
            <a:ext cx="174188" cy="300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2350"/>
              <a:buFont typeface="Lato"/>
              <a:buNone/>
            </a:pPr>
            <a:r>
              <a:rPr b="1" lang="en-US" sz="2350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sz="2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4"/>
          <p:cNvSpPr/>
          <p:nvPr/>
        </p:nvSpPr>
        <p:spPr>
          <a:xfrm>
            <a:off x="5827752" y="1962269"/>
            <a:ext cx="2503051" cy="312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641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950"/>
              <a:buFont typeface="Lato"/>
              <a:buNone/>
            </a:pPr>
            <a:r>
              <a:rPr b="1" lang="en-US" sz="1950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Слабые стороны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4"/>
          <p:cNvSpPr/>
          <p:nvPr/>
        </p:nvSpPr>
        <p:spPr>
          <a:xfrm>
            <a:off x="5827752" y="2395180"/>
            <a:ext cx="3625453" cy="19223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550"/>
              <a:buFont typeface="Lato"/>
              <a:buNone/>
            </a:pPr>
            <a:r>
              <a:rPr lang="en-US" sz="1550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Качество клиентской поддержки, более строгая политика возврата, отсутствие программы подписок для покупателей, стагнация развития оборудования складов, логистики и рекламы.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4"/>
          <p:cNvSpPr/>
          <p:nvPr/>
        </p:nvSpPr>
        <p:spPr>
          <a:xfrm>
            <a:off x="9653349" y="1962269"/>
            <a:ext cx="450533" cy="450533"/>
          </a:xfrm>
          <a:prstGeom prst="roundRect">
            <a:avLst>
              <a:gd fmla="val 6667" name="adj"/>
            </a:avLst>
          </a:prstGeom>
          <a:solidFill>
            <a:srgbClr val="E5DFD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4"/>
          <p:cNvSpPr/>
          <p:nvPr/>
        </p:nvSpPr>
        <p:spPr>
          <a:xfrm>
            <a:off x="9791462" y="2037278"/>
            <a:ext cx="174188" cy="300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2350"/>
              <a:buFont typeface="Lato"/>
              <a:buNone/>
            </a:pPr>
            <a:r>
              <a:rPr b="1" lang="en-US" sz="2350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sz="2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4"/>
          <p:cNvSpPr/>
          <p:nvPr/>
        </p:nvSpPr>
        <p:spPr>
          <a:xfrm>
            <a:off x="10304026" y="1962269"/>
            <a:ext cx="2503051" cy="312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641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950"/>
              <a:buFont typeface="Lato"/>
              <a:buNone/>
            </a:pPr>
            <a:r>
              <a:rPr b="1" lang="en-US" sz="1950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Возможности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4"/>
          <p:cNvSpPr/>
          <p:nvPr/>
        </p:nvSpPr>
        <p:spPr>
          <a:xfrm>
            <a:off x="10304026" y="2395180"/>
            <a:ext cx="3625453" cy="32039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550"/>
              <a:buFont typeface="Lato"/>
              <a:buNone/>
            </a:pPr>
            <a:r>
              <a:rPr lang="en-US" sz="1550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Развитие фулфилмента и логистики для продавцов, улучшение клиентской поддержки и сервиса, запуск подписочной программы, развитие программы поддержки локальных производителей, расширение экосистемы услуг, инвестиции в улучшение интерфейса и функционала мобильного приложения.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4"/>
          <p:cNvSpPr/>
          <p:nvPr/>
        </p:nvSpPr>
        <p:spPr>
          <a:xfrm>
            <a:off x="700802" y="6024563"/>
            <a:ext cx="450533" cy="450533"/>
          </a:xfrm>
          <a:prstGeom prst="roundRect">
            <a:avLst>
              <a:gd fmla="val 6667" name="adj"/>
            </a:avLst>
          </a:prstGeom>
          <a:solidFill>
            <a:srgbClr val="E5DFD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4"/>
          <p:cNvSpPr/>
          <p:nvPr/>
        </p:nvSpPr>
        <p:spPr>
          <a:xfrm>
            <a:off x="838914" y="6099572"/>
            <a:ext cx="174188" cy="300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2350"/>
              <a:buFont typeface="Lato"/>
              <a:buNone/>
            </a:pPr>
            <a:r>
              <a:rPr b="1" lang="en-US" sz="2350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 sz="2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4"/>
          <p:cNvSpPr/>
          <p:nvPr/>
        </p:nvSpPr>
        <p:spPr>
          <a:xfrm>
            <a:off x="1351478" y="6024563"/>
            <a:ext cx="2503051" cy="312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641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950"/>
              <a:buFont typeface="Lato"/>
              <a:buNone/>
            </a:pPr>
            <a:r>
              <a:rPr b="1" lang="en-US" sz="1950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Угрозы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4"/>
          <p:cNvSpPr/>
          <p:nvPr/>
        </p:nvSpPr>
        <p:spPr>
          <a:xfrm>
            <a:off x="1351478" y="6457474"/>
            <a:ext cx="12578120" cy="9611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550"/>
              <a:buFont typeface="Lato"/>
              <a:buNone/>
            </a:pPr>
            <a:r>
              <a:rPr lang="en-US" sz="1550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Ужесточение конкуренции со стороны Ozon, Яндекс.Маркет и других игроков, растущие ожидания потребителей в области сервиса и логистики, проблемы с логистикой и внешние поставки, технологическое отставание, экономическая нестабильность и снижение покупательской способности.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4"/>
          <p:cNvSpPr/>
          <p:nvPr/>
        </p:nvSpPr>
        <p:spPr>
          <a:xfrm>
            <a:off x="12746712" y="7630886"/>
            <a:ext cx="1883688" cy="598714"/>
          </a:xfrm>
          <a:prstGeom prst="rect">
            <a:avLst/>
          </a:prstGeom>
          <a:solidFill>
            <a:srgbClr val="EFECE6"/>
          </a:solidFill>
          <a:ln cap="flat" cmpd="sng" w="12700">
            <a:solidFill>
              <a:srgbClr val="EFECE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13" name="Google Shape;11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5"/>
          <p:cNvSpPr/>
          <p:nvPr/>
        </p:nvSpPr>
        <p:spPr>
          <a:xfrm>
            <a:off x="6074926" y="729258"/>
            <a:ext cx="4204097" cy="5254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242"/>
              </a:lnSpc>
              <a:spcBef>
                <a:spcPts val="0"/>
              </a:spcBef>
              <a:spcAft>
                <a:spcPts val="0"/>
              </a:spcAft>
              <a:buClr>
                <a:srgbClr val="282824"/>
              </a:buClr>
              <a:buSzPts val="3300"/>
              <a:buFont typeface="Lato"/>
              <a:buNone/>
            </a:pPr>
            <a:r>
              <a:rPr b="1" lang="en-US" sz="3300">
                <a:solidFill>
                  <a:srgbClr val="282824"/>
                </a:solidFill>
                <a:latin typeface="Lato"/>
                <a:ea typeface="Lato"/>
                <a:cs typeface="Lato"/>
                <a:sym typeface="Lato"/>
              </a:rPr>
              <a:t>SWOT-анализ Ozon</a:t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5"/>
          <p:cNvSpPr/>
          <p:nvPr/>
        </p:nvSpPr>
        <p:spPr>
          <a:xfrm>
            <a:off x="6315670" y="1506855"/>
            <a:ext cx="22860" cy="5993368"/>
          </a:xfrm>
          <a:prstGeom prst="roundRect">
            <a:avLst>
              <a:gd fmla="val 110346" name="adj"/>
            </a:avLst>
          </a:prstGeom>
          <a:solidFill>
            <a:srgbClr val="CBC5B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5"/>
          <p:cNvSpPr/>
          <p:nvPr/>
        </p:nvSpPr>
        <p:spPr>
          <a:xfrm>
            <a:off x="6493371" y="1873568"/>
            <a:ext cx="588526" cy="22860"/>
          </a:xfrm>
          <a:prstGeom prst="roundRect">
            <a:avLst>
              <a:gd fmla="val 110346" name="adj"/>
            </a:avLst>
          </a:prstGeom>
          <a:solidFill>
            <a:srgbClr val="CBC5B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5"/>
          <p:cNvSpPr/>
          <p:nvPr/>
        </p:nvSpPr>
        <p:spPr>
          <a:xfrm>
            <a:off x="6137970" y="1695926"/>
            <a:ext cx="378262" cy="378262"/>
          </a:xfrm>
          <a:prstGeom prst="roundRect">
            <a:avLst>
              <a:gd fmla="val 6669" name="adj"/>
            </a:avLst>
          </a:prstGeom>
          <a:solidFill>
            <a:srgbClr val="E5DFD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5"/>
          <p:cNvSpPr/>
          <p:nvPr/>
        </p:nvSpPr>
        <p:spPr>
          <a:xfrm>
            <a:off x="6253936" y="1758910"/>
            <a:ext cx="146328" cy="2522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950"/>
              <a:buFont typeface="Lato"/>
              <a:buNone/>
            </a:pPr>
            <a:r>
              <a:rPr b="1" lang="en-US" sz="1950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5"/>
          <p:cNvSpPr/>
          <p:nvPr/>
        </p:nvSpPr>
        <p:spPr>
          <a:xfrm>
            <a:off x="7251978" y="1674971"/>
            <a:ext cx="2102048" cy="2627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242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650"/>
              <a:buFont typeface="Lato"/>
              <a:buNone/>
            </a:pPr>
            <a:r>
              <a:rPr b="1" lang="en-US" sz="1650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Сильные стороны</a:t>
            </a:r>
            <a:endParaRPr sz="1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5"/>
          <p:cNvSpPr/>
          <p:nvPr/>
        </p:nvSpPr>
        <p:spPr>
          <a:xfrm>
            <a:off x="7251978" y="2038588"/>
            <a:ext cx="6789896" cy="806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538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300"/>
              <a:buFont typeface="Lato"/>
              <a:buNone/>
            </a:pPr>
            <a:r>
              <a:rPr lang="en-US" sz="1300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Обширный ассортимент и доступность товаров, развитая логистика и быстрая доставка, инвестиции в технологии и клиентский опыт, сильная позиция на российском рынке.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5"/>
          <p:cNvSpPr/>
          <p:nvPr/>
        </p:nvSpPr>
        <p:spPr>
          <a:xfrm>
            <a:off x="6493371" y="3548420"/>
            <a:ext cx="588526" cy="22860"/>
          </a:xfrm>
          <a:prstGeom prst="roundRect">
            <a:avLst>
              <a:gd fmla="val 110346" name="adj"/>
            </a:avLst>
          </a:prstGeom>
          <a:solidFill>
            <a:srgbClr val="CBC5B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5"/>
          <p:cNvSpPr/>
          <p:nvPr/>
        </p:nvSpPr>
        <p:spPr>
          <a:xfrm>
            <a:off x="6137970" y="3370778"/>
            <a:ext cx="378262" cy="378262"/>
          </a:xfrm>
          <a:prstGeom prst="roundRect">
            <a:avLst>
              <a:gd fmla="val 6669" name="adj"/>
            </a:avLst>
          </a:prstGeom>
          <a:solidFill>
            <a:srgbClr val="E5DFD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5"/>
          <p:cNvSpPr/>
          <p:nvPr/>
        </p:nvSpPr>
        <p:spPr>
          <a:xfrm>
            <a:off x="6253936" y="3433763"/>
            <a:ext cx="146328" cy="2522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950"/>
              <a:buFont typeface="Lato"/>
              <a:buNone/>
            </a:pPr>
            <a:r>
              <a:rPr b="1" lang="en-US" sz="1950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5"/>
          <p:cNvSpPr/>
          <p:nvPr/>
        </p:nvSpPr>
        <p:spPr>
          <a:xfrm>
            <a:off x="7251978" y="3349823"/>
            <a:ext cx="2102048" cy="2627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242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650"/>
              <a:buFont typeface="Lato"/>
              <a:buNone/>
            </a:pPr>
            <a:r>
              <a:rPr b="1" lang="en-US" sz="1650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Слабые стороны</a:t>
            </a:r>
            <a:endParaRPr sz="1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5"/>
          <p:cNvSpPr/>
          <p:nvPr/>
        </p:nvSpPr>
        <p:spPr>
          <a:xfrm>
            <a:off x="7251978" y="3713440"/>
            <a:ext cx="6789896" cy="5379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538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300"/>
              <a:buFont typeface="Lato"/>
              <a:buNone/>
            </a:pPr>
            <a:r>
              <a:rPr lang="en-US" sz="1300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Зависимость от российских рынков, высокие операционные затраты, конкуренция за партнеров и поставщиков, влияние на маржу за счет скидок и акций.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5"/>
          <p:cNvSpPr/>
          <p:nvPr/>
        </p:nvSpPr>
        <p:spPr>
          <a:xfrm>
            <a:off x="6493371" y="4954310"/>
            <a:ext cx="588526" cy="22860"/>
          </a:xfrm>
          <a:prstGeom prst="roundRect">
            <a:avLst>
              <a:gd fmla="val 110346" name="adj"/>
            </a:avLst>
          </a:prstGeom>
          <a:solidFill>
            <a:srgbClr val="CBC5B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5"/>
          <p:cNvSpPr/>
          <p:nvPr/>
        </p:nvSpPr>
        <p:spPr>
          <a:xfrm>
            <a:off x="6137970" y="4776668"/>
            <a:ext cx="378262" cy="378262"/>
          </a:xfrm>
          <a:prstGeom prst="roundRect">
            <a:avLst>
              <a:gd fmla="val 6669" name="adj"/>
            </a:avLst>
          </a:prstGeom>
          <a:solidFill>
            <a:srgbClr val="E5DFD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5"/>
          <p:cNvSpPr/>
          <p:nvPr/>
        </p:nvSpPr>
        <p:spPr>
          <a:xfrm>
            <a:off x="6253936" y="4839653"/>
            <a:ext cx="146328" cy="2522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950"/>
              <a:buFont typeface="Lato"/>
              <a:buNone/>
            </a:pPr>
            <a:r>
              <a:rPr b="1" lang="en-US" sz="1950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5"/>
          <p:cNvSpPr/>
          <p:nvPr/>
        </p:nvSpPr>
        <p:spPr>
          <a:xfrm>
            <a:off x="7251978" y="4755713"/>
            <a:ext cx="2102048" cy="2627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242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650"/>
              <a:buFont typeface="Lato"/>
              <a:buNone/>
            </a:pPr>
            <a:r>
              <a:rPr b="1" lang="en-US" sz="1650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Возможности</a:t>
            </a:r>
            <a:endParaRPr sz="1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5"/>
          <p:cNvSpPr/>
          <p:nvPr/>
        </p:nvSpPr>
        <p:spPr>
          <a:xfrm>
            <a:off x="7251978" y="5119330"/>
            <a:ext cx="6789896" cy="5379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538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300"/>
              <a:buFont typeface="Lato"/>
              <a:buNone/>
            </a:pPr>
            <a:r>
              <a:rPr lang="en-US" sz="1300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Рост онлайн-торговли в регионах, интеграция дополнительных услуг, внедрение передовых технологий, сотрудничество с иностранными поставщиками.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5"/>
          <p:cNvSpPr/>
          <p:nvPr/>
        </p:nvSpPr>
        <p:spPr>
          <a:xfrm>
            <a:off x="6493371" y="6360200"/>
            <a:ext cx="588526" cy="22860"/>
          </a:xfrm>
          <a:prstGeom prst="roundRect">
            <a:avLst>
              <a:gd fmla="val 110346" name="adj"/>
            </a:avLst>
          </a:prstGeom>
          <a:solidFill>
            <a:srgbClr val="CBC5B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5"/>
          <p:cNvSpPr/>
          <p:nvPr/>
        </p:nvSpPr>
        <p:spPr>
          <a:xfrm>
            <a:off x="6137970" y="6182558"/>
            <a:ext cx="378262" cy="378262"/>
          </a:xfrm>
          <a:prstGeom prst="roundRect">
            <a:avLst>
              <a:gd fmla="val 6669" name="adj"/>
            </a:avLst>
          </a:prstGeom>
          <a:solidFill>
            <a:srgbClr val="E5DFD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5"/>
          <p:cNvSpPr/>
          <p:nvPr/>
        </p:nvSpPr>
        <p:spPr>
          <a:xfrm>
            <a:off x="6253936" y="6245543"/>
            <a:ext cx="146328" cy="2522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950"/>
              <a:buFont typeface="Lato"/>
              <a:buNone/>
            </a:pPr>
            <a:r>
              <a:rPr b="1" lang="en-US" sz="1950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5"/>
          <p:cNvSpPr/>
          <p:nvPr/>
        </p:nvSpPr>
        <p:spPr>
          <a:xfrm>
            <a:off x="7251978" y="6161603"/>
            <a:ext cx="2102048" cy="2627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242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650"/>
              <a:buFont typeface="Lato"/>
              <a:buNone/>
            </a:pPr>
            <a:r>
              <a:rPr b="1" lang="en-US" sz="1650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Угрозы</a:t>
            </a:r>
            <a:endParaRPr sz="1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5"/>
          <p:cNvSpPr/>
          <p:nvPr/>
        </p:nvSpPr>
        <p:spPr>
          <a:xfrm>
            <a:off x="7251978" y="6525220"/>
            <a:ext cx="6789896" cy="806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538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300"/>
              <a:buFont typeface="Lato"/>
              <a:buNone/>
            </a:pPr>
            <a:r>
              <a:rPr lang="en-US" sz="1300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Сильная конкуренция на рынке, изменения в законодательстве, экономическая нестабильность и инфляция, киберугрозы и конфиденциальность данных, природные и социальные факторы.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5"/>
          <p:cNvSpPr/>
          <p:nvPr/>
        </p:nvSpPr>
        <p:spPr>
          <a:xfrm>
            <a:off x="12746712" y="7630886"/>
            <a:ext cx="1883688" cy="598714"/>
          </a:xfrm>
          <a:prstGeom prst="rect">
            <a:avLst/>
          </a:prstGeom>
          <a:solidFill>
            <a:srgbClr val="EFECE6"/>
          </a:solidFill>
          <a:ln cap="flat" cmpd="sng" w="12700">
            <a:solidFill>
              <a:srgbClr val="EFECE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42" name="Google Shape;14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6"/>
          <p:cNvSpPr/>
          <p:nvPr/>
        </p:nvSpPr>
        <p:spPr>
          <a:xfrm>
            <a:off x="6126480" y="794861"/>
            <a:ext cx="6101834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82824"/>
              </a:buClr>
              <a:buSzPts val="3600"/>
              <a:buFont typeface="Lato"/>
              <a:buNone/>
            </a:pPr>
            <a:r>
              <a:rPr b="1" lang="en-US" sz="3600">
                <a:solidFill>
                  <a:srgbClr val="282824"/>
                </a:solidFill>
                <a:latin typeface="Lato"/>
                <a:ea typeface="Lato"/>
                <a:cs typeface="Lato"/>
                <a:sym typeface="Lato"/>
              </a:rPr>
              <a:t>Выводы и рекомендации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44" name="Google Shape;14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26480" y="1640681"/>
            <a:ext cx="914400" cy="1931313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6"/>
          <p:cNvSpPr/>
          <p:nvPr/>
        </p:nvSpPr>
        <p:spPr>
          <a:xfrm>
            <a:off x="7315200" y="1823561"/>
            <a:ext cx="2286119" cy="285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800"/>
              <a:buFont typeface="Lato"/>
              <a:buNone/>
            </a:pPr>
            <a:r>
              <a:rPr b="1" lang="en-US" sz="1800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Яндекс.Маркет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6"/>
          <p:cNvSpPr/>
          <p:nvPr/>
        </p:nvSpPr>
        <p:spPr>
          <a:xfrm>
            <a:off x="7315200" y="2218968"/>
            <a:ext cx="6675120" cy="11701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400"/>
              <a:buFont typeface="Lato"/>
              <a:buNone/>
            </a:pPr>
            <a:r>
              <a:rPr lang="en-US" sz="1400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Укрепить лояльность через эксклюзивные предложения и интеграцию с сервисами Яндекса. Развивать логистику для быстрой доставки в регионы. Внедрить AI и ML для персонализации предложений и улучшения поиска товаров.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47" name="Google Shape;147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26480" y="3571994"/>
            <a:ext cx="914400" cy="1931313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6"/>
          <p:cNvSpPr/>
          <p:nvPr/>
        </p:nvSpPr>
        <p:spPr>
          <a:xfrm>
            <a:off x="7315200" y="3754874"/>
            <a:ext cx="2286119" cy="285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800"/>
              <a:buFont typeface="Lato"/>
              <a:buNone/>
            </a:pPr>
            <a:r>
              <a:rPr b="1" lang="en-US" sz="1800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Wildberries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6"/>
          <p:cNvSpPr/>
          <p:nvPr/>
        </p:nvSpPr>
        <p:spPr>
          <a:xfrm>
            <a:off x="7315200" y="4150281"/>
            <a:ext cx="6675120" cy="11701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400"/>
              <a:buFont typeface="Lato"/>
              <a:buNone/>
            </a:pPr>
            <a:r>
              <a:rPr lang="en-US" sz="1400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Инвестировать в автоматизацию логистики и складов. Запустить программу подписки для лояльных клиентов. Развивать клиентскую поддержку и упростить возвраты. Расширить фулфилмент-услуги для продавцов. Улучшить качество информации о товарах.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50" name="Google Shape;150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26480" y="5503307"/>
            <a:ext cx="914400" cy="1931313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6"/>
          <p:cNvSpPr/>
          <p:nvPr/>
        </p:nvSpPr>
        <p:spPr>
          <a:xfrm>
            <a:off x="7315200" y="5686187"/>
            <a:ext cx="2286119" cy="285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800"/>
              <a:buFont typeface="Lato"/>
              <a:buNone/>
            </a:pPr>
            <a:r>
              <a:rPr b="1" lang="en-US" sz="1800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Ozon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6"/>
          <p:cNvSpPr/>
          <p:nvPr/>
        </p:nvSpPr>
        <p:spPr>
          <a:xfrm>
            <a:off x="7315200" y="6081593"/>
            <a:ext cx="6675120" cy="11701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400"/>
              <a:buFont typeface="Lato"/>
              <a:buNone/>
            </a:pPr>
            <a:r>
              <a:rPr lang="en-US" sz="1400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Расширять логистическую сеть, особенно в регионах. Использовать AI и ML для персонализации. Запустить новые услуги и предложения. Укреплять сотрудничество с поставщиками. Повышать защиту данных и инвестировать в кибербезопасность.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6"/>
          <p:cNvSpPr/>
          <p:nvPr/>
        </p:nvSpPr>
        <p:spPr>
          <a:xfrm>
            <a:off x="12746712" y="7630886"/>
            <a:ext cx="1883688" cy="598714"/>
          </a:xfrm>
          <a:prstGeom prst="rect">
            <a:avLst/>
          </a:prstGeom>
          <a:solidFill>
            <a:srgbClr val="EFECE6"/>
          </a:solidFill>
          <a:ln cap="flat" cmpd="sng" w="12700">
            <a:solidFill>
              <a:srgbClr val="EFECE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2024-11-01T23:57:21Z</dcterms:created>
  <dc:creator>PptxGenJS</dc:creator>
</cp:coreProperties>
</file>