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6" r:id="rId13"/>
    <p:sldId id="265" r:id="rId14"/>
    <p:sldId id="267" r:id="rId15"/>
    <p:sldId id="269" r:id="rId16"/>
    <p:sldId id="276" r:id="rId17"/>
    <p:sldId id="270" r:id="rId18"/>
    <p:sldId id="273" r:id="rId19"/>
    <p:sldId id="285" r:id="rId20"/>
    <p:sldId id="286" r:id="rId21"/>
    <p:sldId id="271" r:id="rId22"/>
    <p:sldId id="272" r:id="rId23"/>
    <p:sldId id="275" r:id="rId24"/>
    <p:sldId id="274" r:id="rId25"/>
    <p:sldId id="277" r:id="rId26"/>
    <p:sldId id="280" r:id="rId27"/>
    <p:sldId id="278" r:id="rId28"/>
    <p:sldId id="281" r:id="rId29"/>
    <p:sldId id="282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705E-BB82-4DB7-B6A7-417348662B49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4ABC-1919-42ED-A4B1-78F2D7062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705E-BB82-4DB7-B6A7-417348662B49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4ABC-1919-42ED-A4B1-78F2D7062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4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705E-BB82-4DB7-B6A7-417348662B49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4ABC-1919-42ED-A4B1-78F2D7062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705E-BB82-4DB7-B6A7-417348662B49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4ABC-1919-42ED-A4B1-78F2D7062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2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705E-BB82-4DB7-B6A7-417348662B49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4ABC-1919-42ED-A4B1-78F2D7062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3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705E-BB82-4DB7-B6A7-417348662B49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4ABC-1919-42ED-A4B1-78F2D7062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5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705E-BB82-4DB7-B6A7-417348662B49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4ABC-1919-42ED-A4B1-78F2D7062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6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705E-BB82-4DB7-B6A7-417348662B49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4ABC-1919-42ED-A4B1-78F2D7062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705E-BB82-4DB7-B6A7-417348662B49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4ABC-1919-42ED-A4B1-78F2D7062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3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705E-BB82-4DB7-B6A7-417348662B49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4ABC-1919-42ED-A4B1-78F2D7062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7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705E-BB82-4DB7-B6A7-417348662B49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4ABC-1919-42ED-A4B1-78F2D7062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1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B705E-BB82-4DB7-B6A7-417348662B49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14ABC-1919-42ED-A4B1-78F2D7062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7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adle.org/download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adle.org/docs/current/userguide/java_plugin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android.com/tech-docs/new-build-syste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android.com/tech-docs/new-build-system/user-guid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CJAgPkpmR0" TargetMode="External"/><Relationship Id="rId2" Type="http://schemas.openxmlformats.org/officeDocument/2006/relationships/hyperlink" Target="http://www.gradle.org/docs/current/userguide/userguid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1" dirty="0">
                <a:solidFill>
                  <a:srgbClr val="000000"/>
                </a:solidFill>
                <a:latin typeface="+mj-lt"/>
              </a:rPr>
              <a:t>Hands on Gradle</a:t>
            </a:r>
            <a:endParaRPr dirty="0">
              <a:latin typeface="+mj-lt"/>
            </a:endParaRPr>
          </a:p>
        </p:txBody>
      </p:sp>
      <p:pic>
        <p:nvPicPr>
          <p:cNvPr id="75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381640" y="951840"/>
            <a:ext cx="1428480" cy="1428480"/>
          </a:xfrm>
          <a:prstGeom prst="rect">
            <a:avLst/>
          </a:prstGeom>
        </p:spPr>
      </p:pic>
      <p:sp>
        <p:nvSpPr>
          <p:cNvPr id="76" name="CustomShape 2"/>
          <p:cNvSpPr/>
          <p:nvPr/>
        </p:nvSpPr>
        <p:spPr>
          <a:xfrm>
            <a:off x="6728040" y="4979160"/>
            <a:ext cx="5251680" cy="13701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+mj-lt"/>
              </a:rPr>
              <a:t>Mushfekur Rahman</a:t>
            </a:r>
            <a:endParaRPr b="1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+mj-lt"/>
              </a:rPr>
              <a:t>Associate Software Engineer</a:t>
            </a:r>
            <a:endParaRPr b="1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+mj-lt"/>
              </a:rPr>
              <a:t>Therap BD Ltd.</a:t>
            </a:r>
            <a:endParaRPr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5832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Gradle Basics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</a:p>
          <a:p>
            <a:pPr lvl="1"/>
            <a:r>
              <a:rPr lang="en-US" dirty="0" smtClean="0"/>
              <a:t>Make sure you have </a:t>
            </a:r>
            <a:r>
              <a:rPr lang="en-US" dirty="0" smtClean="0"/>
              <a:t>Java on your machine</a:t>
            </a:r>
          </a:p>
          <a:p>
            <a:pPr lvl="1"/>
            <a:r>
              <a:rPr lang="en-US" dirty="0" smtClean="0"/>
              <a:t>Download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http://www.gradle.org/downloads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Copy (/usr/local or C:\Users\Public\)</a:t>
            </a:r>
          </a:p>
          <a:p>
            <a:pPr lvl="1"/>
            <a:r>
              <a:rPr lang="en-US" dirty="0" smtClean="0"/>
              <a:t>Add to system PATH (.bashrc, .bash_profile, environment variable)</a:t>
            </a:r>
          </a:p>
          <a:p>
            <a:pPr lvl="1"/>
            <a:r>
              <a:rPr lang="en-US" dirty="0" smtClean="0"/>
              <a:t>… and voila!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83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Gradle Basics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Fundamental unit of build activity</a:t>
            </a:r>
          </a:p>
          <a:p>
            <a:pPr lvl="1"/>
            <a:r>
              <a:rPr lang="en-US" dirty="0" smtClean="0"/>
              <a:t>Tasks are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</a:p>
          <a:p>
            <a:pPr lvl="2"/>
            <a:r>
              <a:rPr lang="en-US" dirty="0" smtClean="0"/>
              <a:t>Every task is a subclass of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DefaultTask</a:t>
            </a:r>
            <a:r>
              <a:rPr lang="en-US" dirty="0" smtClean="0"/>
              <a:t> (like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java.lang.Object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66407" y="4001294"/>
            <a:ext cx="46634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 hello &lt;&lt; {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 ‘hello’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57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Gradle Basics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DefaultTask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doFirst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doLast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99905" y="2926080"/>
            <a:ext cx="5163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ello.doFirst 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 ‘before hello’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9658" y="5012575"/>
            <a:ext cx="4979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ello.doLast 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 ‘after hello’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106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Gradle Basics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Dependency</a:t>
            </a:r>
          </a:p>
          <a:p>
            <a:pPr lvl="1"/>
            <a:r>
              <a:rPr lang="en-US" dirty="0" smtClean="0"/>
              <a:t>Links two tasks</a:t>
            </a:r>
          </a:p>
          <a:p>
            <a:pPr lvl="1"/>
            <a:r>
              <a:rPr lang="en-US" dirty="0" smtClean="0"/>
              <a:t>Used to create build lifecycle DAG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6828" y="3616037"/>
            <a:ext cx="70583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 hi(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dependsOn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‘hello’) &lt;&lt; {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 ‘hi’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895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Gradle Basics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Plugins</a:t>
            </a:r>
          </a:p>
          <a:p>
            <a:pPr lvl="1"/>
            <a:r>
              <a:rPr lang="en-US" dirty="0" smtClean="0"/>
              <a:t>Collection of tasks</a:t>
            </a:r>
          </a:p>
          <a:p>
            <a:pPr lvl="1"/>
            <a:r>
              <a:rPr lang="en-US" dirty="0" smtClean="0"/>
              <a:t>Reusable piece of build script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jar</a:t>
            </a:r>
          </a:p>
          <a:p>
            <a:pPr lvl="2"/>
            <a:r>
              <a:rPr lang="en-US" dirty="0" smtClean="0"/>
              <a:t>war</a:t>
            </a:r>
          </a:p>
          <a:p>
            <a:pPr lvl="2"/>
            <a:r>
              <a:rPr lang="en-US" dirty="0" smtClean="0"/>
              <a:t>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564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Gradle Basics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lifecycle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Initialization</a:t>
            </a:r>
          </a:p>
          <a:p>
            <a:pPr lvl="2"/>
            <a:r>
              <a:rPr lang="en-US" dirty="0" smtClean="0"/>
              <a:t>Initializes scope of a build</a:t>
            </a:r>
          </a:p>
          <a:p>
            <a:pPr lvl="2"/>
            <a:r>
              <a:rPr lang="en-US" dirty="0" smtClean="0"/>
              <a:t>Identifies project environment </a:t>
            </a:r>
          </a:p>
          <a:p>
            <a:pPr lvl="3"/>
            <a:r>
              <a:rPr lang="en-US" dirty="0" smtClean="0"/>
              <a:t>e.g. single or multi-module</a:t>
            </a:r>
          </a:p>
          <a:p>
            <a:pPr lvl="2"/>
            <a:r>
              <a:rPr lang="en-US" dirty="0" smtClean="0"/>
              <a:t>Creates project instance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Configuration</a:t>
            </a:r>
          </a:p>
          <a:p>
            <a:pPr lvl="2"/>
            <a:r>
              <a:rPr lang="en-US" dirty="0" smtClean="0"/>
              <a:t>Configures project objects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Execution</a:t>
            </a:r>
          </a:p>
          <a:p>
            <a:pPr lvl="2"/>
            <a:r>
              <a:rPr lang="en-US" dirty="0" smtClean="0"/>
              <a:t>Determines subset of tasks</a:t>
            </a:r>
          </a:p>
          <a:p>
            <a:pPr lvl="2"/>
            <a:r>
              <a:rPr lang="en-US" dirty="0" smtClean="0"/>
              <a:t>Runs the build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127" y="1690688"/>
            <a:ext cx="4236114" cy="392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17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Gradle Basics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scripts</a:t>
            </a:r>
          </a:p>
          <a:p>
            <a:pPr lvl="1"/>
            <a:r>
              <a:rPr lang="en-US" dirty="0" smtClean="0"/>
              <a:t>build.gradle</a:t>
            </a:r>
          </a:p>
          <a:p>
            <a:pPr lvl="1"/>
            <a:r>
              <a:rPr lang="en-US" dirty="0" smtClean="0"/>
              <a:t>settings.gradle</a:t>
            </a:r>
          </a:p>
          <a:p>
            <a:pPr lvl="1"/>
            <a:r>
              <a:rPr lang="en-US" dirty="0" smtClean="0"/>
              <a:t>gradle.properties </a:t>
            </a:r>
            <a:r>
              <a:rPr lang="en-US" dirty="0" smtClean="0"/>
              <a:t>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37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*Hopefully* Your First Gradle Build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Simplest Java Project (hello-</a:t>
            </a:r>
            <a:r>
              <a:rPr lang="en-US" dirty="0" err="1" smtClean="0"/>
              <a:t>gradle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Project layout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65418" y="3175462"/>
            <a:ext cx="141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Hello-</a:t>
            </a:r>
            <a:r>
              <a:rPr lang="en-US" dirty="0" err="1" smtClean="0"/>
              <a:t>gradle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7" name="Elbow Connector 6"/>
          <p:cNvCxnSpPr>
            <a:stCxn id="4" idx="2"/>
          </p:cNvCxnSpPr>
          <p:nvPr/>
        </p:nvCxnSpPr>
        <p:spPr>
          <a:xfrm rot="16200000" flipH="1">
            <a:off x="4706423" y="3412509"/>
            <a:ext cx="340124" cy="60469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78832" y="3700250"/>
            <a:ext cx="130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build.gradle</a:t>
            </a:r>
            <a:endParaRPr lang="en-US" dirty="0"/>
          </a:p>
        </p:txBody>
      </p:sp>
      <p:cxnSp>
        <p:nvCxnSpPr>
          <p:cNvPr id="11" name="Elbow Connector 10"/>
          <p:cNvCxnSpPr/>
          <p:nvPr/>
        </p:nvCxnSpPr>
        <p:spPr>
          <a:xfrm rot="16200000" flipH="1">
            <a:off x="4706423" y="3803592"/>
            <a:ext cx="340124" cy="60469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78832" y="4067754"/>
            <a:ext cx="55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src/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rot="16200000" flipH="1">
            <a:off x="5552164" y="4266616"/>
            <a:ext cx="340124" cy="60469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24573" y="455435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main/</a:t>
            </a:r>
            <a:endParaRPr lang="en-US" dirty="0"/>
          </a:p>
        </p:txBody>
      </p:sp>
      <p:cxnSp>
        <p:nvCxnSpPr>
          <p:cNvPr id="15" name="Elbow Connector 14"/>
          <p:cNvCxnSpPr/>
          <p:nvPr/>
        </p:nvCxnSpPr>
        <p:spPr>
          <a:xfrm rot="16200000" flipH="1">
            <a:off x="6482625" y="4756281"/>
            <a:ext cx="340124" cy="60469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6482625" y="5126295"/>
            <a:ext cx="340124" cy="60469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08744" y="5010490"/>
            <a:ext cx="647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java/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08744" y="541403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37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Hello Gradle!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‘java’ plugin</a:t>
            </a:r>
          </a:p>
          <a:p>
            <a:pPr lvl="1"/>
            <a:r>
              <a:rPr lang="en-US" dirty="0" smtClean="0">
                <a:hlinkClick r:id="rId2"/>
              </a:rPr>
              <a:t>http://www.gradle.org/docs/current/userguide/java_plugin.html</a:t>
            </a:r>
            <a:endParaRPr lang="en-US" dirty="0" smtClean="0"/>
          </a:p>
          <a:p>
            <a:pPr lvl="1"/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Configure source set</a:t>
            </a:r>
          </a:p>
          <a:p>
            <a:pPr lvl="1"/>
            <a:r>
              <a:rPr lang="en-US" dirty="0" smtClean="0"/>
              <a:t>Dependency management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33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SourceSet</a:t>
            </a:r>
            <a:r>
              <a:rPr lang="en-US" b="1" dirty="0" smtClean="0"/>
              <a:t> Configuration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logical group of Java source codes and resources</a:t>
            </a:r>
          </a:p>
          <a:p>
            <a:r>
              <a:rPr lang="en-US" dirty="0" smtClean="0"/>
              <a:t>Can be used to modify conventional project layout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66407" y="3582785"/>
            <a:ext cx="35477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sourceSets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java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resources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87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 to build systems</a:t>
            </a:r>
          </a:p>
          <a:p>
            <a:r>
              <a:rPr lang="en-US" dirty="0" smtClean="0"/>
              <a:t>Java build system evolution</a:t>
            </a:r>
          </a:p>
          <a:p>
            <a:r>
              <a:rPr lang="en-US" dirty="0" smtClean="0"/>
              <a:t>Intro to Gradle</a:t>
            </a:r>
          </a:p>
          <a:p>
            <a:r>
              <a:rPr lang="en-US" dirty="0" smtClean="0"/>
              <a:t>Gradle basics</a:t>
            </a:r>
          </a:p>
          <a:p>
            <a:r>
              <a:rPr lang="en-US" dirty="0" smtClean="0"/>
              <a:t>Building Java project with Gradle</a:t>
            </a:r>
          </a:p>
          <a:p>
            <a:r>
              <a:rPr lang="en-US" dirty="0" smtClean="0"/>
              <a:t>Build web app with Gradle</a:t>
            </a:r>
          </a:p>
          <a:p>
            <a:r>
              <a:rPr lang="en-US" dirty="0" smtClean="0"/>
              <a:t>Building android app with Gradle</a:t>
            </a:r>
          </a:p>
          <a:p>
            <a:r>
              <a:rPr lang="en-US" dirty="0" smtClean="0"/>
              <a:t>Tips &amp; Tricks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609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Dependency Management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most critical part of a build system</a:t>
            </a:r>
          </a:p>
          <a:p>
            <a:r>
              <a:rPr lang="en-US" dirty="0" smtClean="0"/>
              <a:t>Inherits from maven</a:t>
            </a:r>
          </a:p>
          <a:p>
            <a:r>
              <a:rPr lang="en-US" dirty="0" smtClean="0"/>
              <a:t>Dependency scopes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Compile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Runtime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Provided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07102" y="4725939"/>
            <a:ext cx="7863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dependencies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compile ‘org.hibernate:hibernate-validator:5.1.1’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07102" y="3828913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&lt;scope&gt;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artifact_id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&gt;:&lt;version&gt;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7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 Plugin: Under The Hood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237" y="2301081"/>
            <a:ext cx="99155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1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Building Web Apps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make a currency converter - BDT to USD</a:t>
            </a:r>
          </a:p>
          <a:p>
            <a:r>
              <a:rPr lang="en-US" dirty="0" smtClean="0"/>
              <a:t>Project layout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82631" y="2507941"/>
            <a:ext cx="141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Hello-</a:t>
            </a:r>
            <a:r>
              <a:rPr lang="en-US" dirty="0" err="1" smtClean="0"/>
              <a:t>gradle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6" name="Elbow Connector 5"/>
          <p:cNvCxnSpPr>
            <a:stCxn id="5" idx="2"/>
          </p:cNvCxnSpPr>
          <p:nvPr/>
        </p:nvCxnSpPr>
        <p:spPr>
          <a:xfrm rot="16200000" flipH="1">
            <a:off x="4423636" y="2744988"/>
            <a:ext cx="340124" cy="60469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96045" y="3032729"/>
            <a:ext cx="130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build.gradle</a:t>
            </a:r>
            <a:endParaRPr lang="en-US" dirty="0"/>
          </a:p>
        </p:txBody>
      </p:sp>
      <p:cxnSp>
        <p:nvCxnSpPr>
          <p:cNvPr id="8" name="Elbow Connector 7"/>
          <p:cNvCxnSpPr/>
          <p:nvPr/>
        </p:nvCxnSpPr>
        <p:spPr>
          <a:xfrm rot="16200000" flipH="1">
            <a:off x="4423636" y="3136071"/>
            <a:ext cx="340124" cy="60469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6045" y="3400233"/>
            <a:ext cx="55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src/</a:t>
            </a:r>
            <a:endParaRPr lang="en-US" dirty="0"/>
          </a:p>
        </p:txBody>
      </p:sp>
      <p:cxnSp>
        <p:nvCxnSpPr>
          <p:cNvPr id="10" name="Elbow Connector 9"/>
          <p:cNvCxnSpPr/>
          <p:nvPr/>
        </p:nvCxnSpPr>
        <p:spPr>
          <a:xfrm rot="16200000" flipH="1">
            <a:off x="5269377" y="3599095"/>
            <a:ext cx="340124" cy="60469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41786" y="388683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main/</a:t>
            </a:r>
            <a:endParaRPr lang="en-US" dirty="0"/>
          </a:p>
        </p:txBody>
      </p:sp>
      <p:cxnSp>
        <p:nvCxnSpPr>
          <p:cNvPr id="12" name="Elbow Connector 11"/>
          <p:cNvCxnSpPr/>
          <p:nvPr/>
        </p:nvCxnSpPr>
        <p:spPr>
          <a:xfrm rot="16200000" flipH="1">
            <a:off x="6199838" y="4088760"/>
            <a:ext cx="340124" cy="60469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6199838" y="4458774"/>
            <a:ext cx="340124" cy="60469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25957" y="4342969"/>
            <a:ext cx="647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java/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25957" y="4746517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resources/</a:t>
            </a:r>
            <a:endParaRPr lang="en-US" dirty="0"/>
          </a:p>
        </p:txBody>
      </p:sp>
      <p:cxnSp>
        <p:nvCxnSpPr>
          <p:cNvPr id="16" name="Elbow Connector 15"/>
          <p:cNvCxnSpPr/>
          <p:nvPr/>
        </p:nvCxnSpPr>
        <p:spPr>
          <a:xfrm rot="16200000" flipH="1">
            <a:off x="6199838" y="4828789"/>
            <a:ext cx="340124" cy="60469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5956" y="5092659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webapp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8" name="Elbow Connector 17"/>
          <p:cNvCxnSpPr/>
          <p:nvPr/>
        </p:nvCxnSpPr>
        <p:spPr>
          <a:xfrm rot="16200000" flipH="1">
            <a:off x="7182548" y="5291230"/>
            <a:ext cx="340124" cy="60469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54956" y="5576425"/>
            <a:ext cx="109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WEB-INF/</a:t>
            </a:r>
            <a:endParaRPr lang="en-US" dirty="0"/>
          </a:p>
        </p:txBody>
      </p:sp>
      <p:cxnSp>
        <p:nvCxnSpPr>
          <p:cNvPr id="20" name="Elbow Connector 19"/>
          <p:cNvCxnSpPr/>
          <p:nvPr/>
        </p:nvCxnSpPr>
        <p:spPr>
          <a:xfrm rot="16200000" flipH="1">
            <a:off x="7182546" y="5685316"/>
            <a:ext cx="340124" cy="60469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54955" y="5999718"/>
            <a:ext cx="16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&lt;style scripts&gt;/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22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Building Web Apps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‘war’ plugin</a:t>
            </a:r>
          </a:p>
          <a:p>
            <a:r>
              <a:rPr lang="en-US" dirty="0" smtClean="0"/>
              <a:t>Deploying our </a:t>
            </a:r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‘jetty’ plugin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80560" y="4001294"/>
            <a:ext cx="288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gradle jettyRunWar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281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Building Android Apps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Currency converter for android</a:t>
            </a:r>
          </a:p>
          <a:p>
            <a:r>
              <a:rPr lang="en-US" sz="2000" dirty="0" smtClean="0"/>
              <a:t>New android build system</a:t>
            </a:r>
          </a:p>
          <a:p>
            <a:pPr lvl="1"/>
            <a:r>
              <a:rPr lang="en-US" sz="1800" dirty="0" smtClean="0">
                <a:hlinkClick r:id="rId2"/>
              </a:rPr>
              <a:t>http://tools.android.com/tech-docs/new-build-system/</a:t>
            </a:r>
            <a:endParaRPr lang="en-US" sz="1800" dirty="0" smtClean="0"/>
          </a:p>
          <a:p>
            <a:r>
              <a:rPr lang="en-US" sz="2000" dirty="0" smtClean="0"/>
              <a:t>Project layout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3146633" y="3134968"/>
            <a:ext cx="208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currency-converter/</a:t>
            </a:r>
            <a:endParaRPr lang="en-US" dirty="0"/>
          </a:p>
        </p:txBody>
      </p:sp>
      <p:cxnSp>
        <p:nvCxnSpPr>
          <p:cNvPr id="20" name="Elbow Connector 19"/>
          <p:cNvCxnSpPr>
            <a:stCxn id="19" idx="2"/>
            <a:endCxn id="21" idx="1"/>
          </p:cNvCxnSpPr>
          <p:nvPr/>
        </p:nvCxnSpPr>
        <p:spPr>
          <a:xfrm rot="16200000" flipH="1">
            <a:off x="4325672" y="3370227"/>
            <a:ext cx="336549" cy="60469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96293" y="3656183"/>
            <a:ext cx="155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settings.gradle</a:t>
            </a:r>
            <a:endParaRPr lang="en-US" dirty="0"/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4323884" y="3759525"/>
            <a:ext cx="340124" cy="60469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96293" y="4023687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app/</a:t>
            </a:r>
            <a:endParaRPr lang="en-US" dirty="0"/>
          </a:p>
        </p:txBody>
      </p:sp>
      <p:cxnSp>
        <p:nvCxnSpPr>
          <p:cNvPr id="24" name="Elbow Connector 23"/>
          <p:cNvCxnSpPr/>
          <p:nvPr/>
        </p:nvCxnSpPr>
        <p:spPr>
          <a:xfrm rot="16200000" flipH="1">
            <a:off x="5975959" y="4687117"/>
            <a:ext cx="340124" cy="60469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48368" y="497486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main/</a:t>
            </a:r>
            <a:endParaRPr lang="en-US" dirty="0"/>
          </a:p>
        </p:txBody>
      </p:sp>
      <p:cxnSp>
        <p:nvCxnSpPr>
          <p:cNvPr id="26" name="Elbow Connector 25"/>
          <p:cNvCxnSpPr/>
          <p:nvPr/>
        </p:nvCxnSpPr>
        <p:spPr>
          <a:xfrm rot="16200000" flipH="1">
            <a:off x="6906420" y="5176782"/>
            <a:ext cx="340124" cy="60469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16200000" flipH="1">
            <a:off x="6906420" y="5546796"/>
            <a:ext cx="340124" cy="60469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6200000" flipH="1">
            <a:off x="6906420" y="5916811"/>
            <a:ext cx="340124" cy="60469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H="1">
            <a:off x="5157188" y="4222550"/>
            <a:ext cx="340124" cy="60469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05593" y="4507503"/>
            <a:ext cx="5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src/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32538" y="5468590"/>
            <a:ext cx="647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java/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332538" y="5798731"/>
            <a:ext cx="55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res/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40270" y="6204554"/>
            <a:ext cx="215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AndroidManifest.xml</a:t>
            </a:r>
            <a:endParaRPr lang="en-US" dirty="0"/>
          </a:p>
        </p:txBody>
      </p:sp>
      <p:cxnSp>
        <p:nvCxnSpPr>
          <p:cNvPr id="40" name="Elbow Connector 39"/>
          <p:cNvCxnSpPr/>
          <p:nvPr/>
        </p:nvCxnSpPr>
        <p:spPr>
          <a:xfrm rot="16200000" flipH="1">
            <a:off x="5371872" y="5667080"/>
            <a:ext cx="1554844" cy="598151"/>
          </a:xfrm>
          <a:prstGeom prst="bentConnector3">
            <a:avLst>
              <a:gd name="adj1" fmla="val 9972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48368" y="6498204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build.gradle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84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Building Android Apps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‘android’ plugin</a:t>
            </a:r>
          </a:p>
          <a:p>
            <a:pPr lvl="1"/>
            <a:r>
              <a:rPr lang="en-US" dirty="0" smtClean="0">
                <a:hlinkClick r:id="rId2"/>
              </a:rPr>
              <a:t>http://tools.android.com/tech-docs/new-build-system/user-guide</a:t>
            </a:r>
            <a:endParaRPr lang="en-US" dirty="0" smtClean="0"/>
          </a:p>
          <a:p>
            <a:pPr lvl="1"/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Packaging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08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Library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layout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854" y="2362720"/>
            <a:ext cx="37719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86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Gradle Wrapper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can I</a:t>
            </a:r>
            <a:r>
              <a:rPr lang="en-US" dirty="0" smtClean="0"/>
              <a:t> </a:t>
            </a:r>
            <a:r>
              <a:rPr lang="en-US" dirty="0" smtClean="0"/>
              <a:t>manage </a:t>
            </a:r>
            <a:r>
              <a:rPr lang="en-US" dirty="0" err="1" smtClean="0"/>
              <a:t>Gradle’s</a:t>
            </a:r>
            <a:r>
              <a:rPr lang="en-US" dirty="0"/>
              <a:t> </a:t>
            </a:r>
            <a:r>
              <a:rPr lang="en-US" dirty="0" smtClean="0"/>
              <a:t>version?</a:t>
            </a:r>
            <a:endParaRPr lang="en-US" dirty="0" smtClean="0"/>
          </a:p>
          <a:p>
            <a:r>
              <a:rPr lang="en-US" dirty="0" smtClean="0"/>
              <a:t>What if I don’t have gradle installed on my machine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95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Configuring build environment</a:t>
            </a:r>
          </a:p>
          <a:p>
            <a:pPr lvl="1"/>
            <a:r>
              <a:rPr lang="en-US" dirty="0" smtClean="0"/>
              <a:t>gradle.properties</a:t>
            </a:r>
          </a:p>
          <a:p>
            <a:r>
              <a:rPr lang="en-US" dirty="0" smtClean="0"/>
              <a:t>Try to get used to Terminal or command prompt</a:t>
            </a:r>
          </a:p>
          <a:p>
            <a:r>
              <a:rPr lang="en-US" dirty="0" smtClean="0"/>
              <a:t>Pre-build library projects</a:t>
            </a:r>
          </a:p>
          <a:p>
            <a:pPr lvl="1"/>
            <a:r>
              <a:rPr lang="en-US" dirty="0" smtClean="0"/>
              <a:t>Use from local repository</a:t>
            </a:r>
          </a:p>
          <a:p>
            <a:pPr lvl="1"/>
            <a:r>
              <a:rPr lang="en-US" dirty="0" smtClean="0"/>
              <a:t>Saves time (time is money)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21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Official User Guide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www.gradle.org/docs/current/userguide/userguide.html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New android build system (Google IO 2013)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www.youtube.com/watch?v=LCJAgPkpmR0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404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Build Systems?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may need to share your code</a:t>
            </a:r>
          </a:p>
          <a:p>
            <a:r>
              <a:rPr lang="en-US" dirty="0" smtClean="0"/>
              <a:t>You may grow old and forget stuff</a:t>
            </a:r>
          </a:p>
          <a:p>
            <a:r>
              <a:rPr lang="en-US" dirty="0" smtClean="0"/>
              <a:t>IDEs change frequently</a:t>
            </a:r>
          </a:p>
          <a:p>
            <a:r>
              <a:rPr lang="en-US" dirty="0" smtClean="0"/>
              <a:t>Makes life easier</a:t>
            </a:r>
          </a:p>
          <a:p>
            <a:pPr lvl="1"/>
            <a:r>
              <a:rPr lang="en-US" dirty="0" smtClean="0"/>
              <a:t>Automate product development lifecycle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Validate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Compile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Test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Packaging (jar, war, ear, </a:t>
            </a:r>
            <a:r>
              <a:rPr lang="en-US" dirty="0" err="1" smtClean="0"/>
              <a:t>aar</a:t>
            </a:r>
            <a:r>
              <a:rPr lang="en-US" dirty="0" smtClean="0"/>
              <a:t>, </a:t>
            </a:r>
            <a:r>
              <a:rPr lang="en-US" dirty="0" err="1" smtClean="0"/>
              <a:t>apk</a:t>
            </a:r>
            <a:r>
              <a:rPr lang="en-US" dirty="0" smtClean="0"/>
              <a:t>…)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Deploy and/or Publish</a:t>
            </a:r>
          </a:p>
        </p:txBody>
      </p:sp>
    </p:spTree>
    <p:extLst>
      <p:ext uri="{BB962C8B-B14F-4D97-AF65-F5344CB8AC3E}">
        <p14:creationId xmlns:p14="http://schemas.microsoft.com/office/powerpoint/2010/main" val="3433747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338" y="2525068"/>
            <a:ext cx="4639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Happy Building!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2963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Are The Options?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</a:t>
            </a:r>
          </a:p>
          <a:p>
            <a:r>
              <a:rPr lang="en-US" dirty="0" smtClean="0"/>
              <a:t>Maven</a:t>
            </a:r>
          </a:p>
          <a:p>
            <a:r>
              <a:rPr lang="en-US" dirty="0" smtClean="0"/>
              <a:t>Gradle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7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Stands for </a:t>
            </a:r>
            <a:r>
              <a:rPr lang="en-US" sz="2800" b="1" dirty="0" smtClean="0"/>
              <a:t>A</a:t>
            </a:r>
            <a:r>
              <a:rPr lang="en-US" dirty="0" smtClean="0"/>
              <a:t>nother </a:t>
            </a:r>
            <a:r>
              <a:rPr lang="en-US" sz="2800" b="1" dirty="0" smtClean="0"/>
              <a:t>N</a:t>
            </a:r>
            <a:r>
              <a:rPr lang="en-US" dirty="0" smtClean="0"/>
              <a:t>eat </a:t>
            </a:r>
            <a:r>
              <a:rPr lang="en-US" sz="2800" b="1" dirty="0" smtClean="0"/>
              <a:t>T</a:t>
            </a:r>
            <a:r>
              <a:rPr lang="en-US" dirty="0" smtClean="0"/>
              <a:t>ool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Evolved from *NIX based build utility make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Task based build lifecycle</a:t>
            </a:r>
          </a:p>
          <a:p>
            <a:pPr lvl="1"/>
            <a:r>
              <a:rPr lang="en-US" dirty="0" smtClean="0"/>
              <a:t>Concise build flow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Heavy XML (less maintainable)</a:t>
            </a:r>
          </a:p>
          <a:p>
            <a:pPr lvl="1"/>
            <a:r>
              <a:rPr lang="en-US" dirty="0" smtClean="0"/>
              <a:t>Hard to reuse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7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Maven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based system</a:t>
            </a:r>
            <a:endParaRPr lang="en-US" dirty="0" smtClean="0"/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Standard Project Structure</a:t>
            </a:r>
          </a:p>
          <a:p>
            <a:pPr lvl="1"/>
            <a:r>
              <a:rPr lang="en-US" dirty="0" smtClean="0"/>
              <a:t>Project signature</a:t>
            </a:r>
          </a:p>
          <a:p>
            <a:pPr lvl="1"/>
            <a:r>
              <a:rPr lang="en-US" dirty="0" smtClean="0"/>
              <a:t>Dependency Management</a:t>
            </a:r>
          </a:p>
          <a:p>
            <a:pPr lvl="1"/>
            <a:r>
              <a:rPr lang="en-US" dirty="0" smtClean="0"/>
              <a:t>Release and distribution management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Loads of XML</a:t>
            </a:r>
          </a:p>
          <a:p>
            <a:pPr lvl="1"/>
            <a:r>
              <a:rPr lang="en-US" dirty="0" smtClean="0"/>
              <a:t>Hard to implement custom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6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Drum roll… Gradle!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purpose Java build tool</a:t>
            </a:r>
          </a:p>
          <a:p>
            <a:r>
              <a:rPr lang="en-US" dirty="0" smtClean="0"/>
              <a:t>Based on Groovy DSL (Domain Specific Language)</a:t>
            </a:r>
          </a:p>
          <a:p>
            <a:r>
              <a:rPr lang="en-US" dirty="0" smtClean="0"/>
              <a:t>Founder – Hans Dockter</a:t>
            </a:r>
          </a:p>
          <a:p>
            <a:r>
              <a:rPr lang="en-US" dirty="0" smtClean="0"/>
              <a:t>Maintained by Gradleware</a:t>
            </a:r>
          </a:p>
          <a:p>
            <a:r>
              <a:rPr lang="en-US" dirty="0" smtClean="0"/>
              <a:t>Free and open source (published under Apache License 2.0)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6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Gradle?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Combines best of both worlds</a:t>
            </a:r>
          </a:p>
          <a:p>
            <a:pPr lvl="1"/>
            <a:r>
              <a:rPr lang="en-US" dirty="0" smtClean="0"/>
              <a:t>Task based build flow (remember Ant??)</a:t>
            </a:r>
          </a:p>
          <a:p>
            <a:pPr lvl="1"/>
            <a:r>
              <a:rPr lang="en-US" dirty="0" smtClean="0"/>
              <a:t>Robust dependency management (Maven)</a:t>
            </a:r>
          </a:p>
          <a:p>
            <a:r>
              <a:rPr lang="en-US" dirty="0" smtClean="0"/>
              <a:t>Convention over configuration</a:t>
            </a:r>
          </a:p>
          <a:p>
            <a:r>
              <a:rPr lang="en-US" dirty="0" smtClean="0"/>
              <a:t>Flexible, scalable, extensible</a:t>
            </a:r>
          </a:p>
          <a:p>
            <a:r>
              <a:rPr lang="en-US" dirty="0" smtClean="0"/>
              <a:t>Plugins</a:t>
            </a:r>
          </a:p>
          <a:p>
            <a:r>
              <a:rPr lang="en-US" dirty="0" smtClean="0"/>
              <a:t>Easy multi-project building</a:t>
            </a:r>
          </a:p>
          <a:p>
            <a:r>
              <a:rPr lang="en-US" dirty="0" smtClean="0"/>
              <a:t>Awesome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76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Who uses Gradle?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2371725"/>
            <a:ext cx="86772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6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681</Words>
  <Application>Microsoft Office PowerPoint</Application>
  <PresentationFormat>Widescreen</PresentationFormat>
  <Paragraphs>219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Office Theme</vt:lpstr>
      <vt:lpstr>PowerPoint Presentation</vt:lpstr>
      <vt:lpstr>Outline</vt:lpstr>
      <vt:lpstr>Why Build Systems?</vt:lpstr>
      <vt:lpstr>What Are The Options?</vt:lpstr>
      <vt:lpstr>Ant</vt:lpstr>
      <vt:lpstr>Maven</vt:lpstr>
      <vt:lpstr>Drum roll… Gradle!</vt:lpstr>
      <vt:lpstr>Why Gradle?</vt:lpstr>
      <vt:lpstr>Who uses Gradle?</vt:lpstr>
      <vt:lpstr>Gradle Basics</vt:lpstr>
      <vt:lpstr>Gradle Basics</vt:lpstr>
      <vt:lpstr>Gradle Basics (cont.)</vt:lpstr>
      <vt:lpstr>Gradle Basics (cont.)</vt:lpstr>
      <vt:lpstr>Gradle Basics (cont.)</vt:lpstr>
      <vt:lpstr>Gradle Basics (cont.)</vt:lpstr>
      <vt:lpstr>Gradle Basics (cont.)</vt:lpstr>
      <vt:lpstr>*Hopefully* Your First Gradle Build</vt:lpstr>
      <vt:lpstr>Hello Gradle!</vt:lpstr>
      <vt:lpstr>SourceSet Configuration</vt:lpstr>
      <vt:lpstr>Dependency Management</vt:lpstr>
      <vt:lpstr>Java Plugin: Under The Hood</vt:lpstr>
      <vt:lpstr>Building Web Apps</vt:lpstr>
      <vt:lpstr>Building Web Apps</vt:lpstr>
      <vt:lpstr>Building Android Apps</vt:lpstr>
      <vt:lpstr>Building Android Apps (cont.)</vt:lpstr>
      <vt:lpstr>Building Library Projects</vt:lpstr>
      <vt:lpstr>Gradle Wrapper</vt:lpstr>
      <vt:lpstr>Tips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Mushfek</dc:creator>
  <cp:lastModifiedBy>Mushfek</cp:lastModifiedBy>
  <cp:revision>108</cp:revision>
  <dcterms:created xsi:type="dcterms:W3CDTF">2014-10-26T12:59:58Z</dcterms:created>
  <dcterms:modified xsi:type="dcterms:W3CDTF">2014-10-28T15:47:18Z</dcterms:modified>
</cp:coreProperties>
</file>