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80" r:id="rId13"/>
    <p:sldId id="265" r:id="rId14"/>
    <p:sldId id="268" r:id="rId15"/>
    <p:sldId id="267" r:id="rId16"/>
    <p:sldId id="269" r:id="rId17"/>
    <p:sldId id="281" r:id="rId18"/>
    <p:sldId id="270" r:id="rId19"/>
    <p:sldId id="271" r:id="rId20"/>
    <p:sldId id="272" r:id="rId21"/>
    <p:sldId id="273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C418-6329-42B2-8BCA-3E23DE92C73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understanding/REST" TargetMode="External"/><Relationship Id="rId2" Type="http://schemas.openxmlformats.org/officeDocument/2006/relationships/hyperlink" Target="http://apigee.com/about/resources/ebooks/web-api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ushfek0001/javafest-webservice-webiner" TargetMode="External"/><Relationship Id="rId5" Type="http://schemas.openxmlformats.org/officeDocument/2006/relationships/hyperlink" Target="http://www.jayway.com/2013/02/03/improve-your-spring-rest-api-part-iii/" TargetMode="External"/><Relationship Id="rId4" Type="http://schemas.openxmlformats.org/officeDocument/2006/relationships/hyperlink" Target="http://spring.io/blog/2013/11/01/exception-handling-in-spring-mv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Webservices</a:t>
            </a:r>
            <a:r>
              <a:rPr lang="en-US" b="1" dirty="0" smtClean="0"/>
              <a:t>: The </a:t>
            </a:r>
            <a:r>
              <a:rPr lang="en-US" b="1" dirty="0" err="1" smtClean="0"/>
              <a:t>RESTful</a:t>
            </a:r>
            <a:r>
              <a:rPr lang="en-US" b="1" dirty="0" smtClean="0"/>
              <a:t> Approach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97339" y="4954386"/>
            <a:ext cx="3726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Mushfekur Rahman</a:t>
            </a:r>
          </a:p>
          <a:p>
            <a:r>
              <a:rPr lang="en-US" sz="2400" dirty="0" smtClean="0"/>
              <a:t>Associate Software Engineer</a:t>
            </a:r>
          </a:p>
          <a:p>
            <a:r>
              <a:rPr lang="en-US" sz="2400" dirty="0" smtClean="0"/>
              <a:t>Therap BD Ltd.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07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URL as resource locators</a:t>
            </a:r>
          </a:p>
          <a:p>
            <a:r>
              <a:rPr lang="en-US" dirty="0" smtClean="0"/>
              <a:t>HTTP methods as verbs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Media Types</a:t>
            </a:r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application/xml</a:t>
            </a:r>
          </a:p>
          <a:p>
            <a:pPr lvl="1"/>
            <a:r>
              <a:rPr lang="en-US" dirty="0" smtClean="0"/>
              <a:t>JSON (</a:t>
            </a:r>
            <a:r>
              <a:rPr lang="en-US" sz="2800" b="1" dirty="0" smtClean="0"/>
              <a:t>J</a:t>
            </a:r>
            <a:r>
              <a:rPr lang="en-US" dirty="0" smtClean="0"/>
              <a:t>ava</a:t>
            </a:r>
            <a:r>
              <a:rPr lang="en-US" sz="2800" b="1" dirty="0" smtClean="0"/>
              <a:t>S</a:t>
            </a:r>
            <a:r>
              <a:rPr lang="en-US" dirty="0" smtClean="0"/>
              <a:t>cript </a:t>
            </a:r>
            <a:r>
              <a:rPr lang="en-US" sz="2800" b="1" dirty="0" smtClean="0"/>
              <a:t>O</a:t>
            </a:r>
            <a:r>
              <a:rPr lang="en-US" dirty="0" smtClean="0"/>
              <a:t>bject </a:t>
            </a:r>
            <a:r>
              <a:rPr lang="en-US" sz="2800" b="1" dirty="0" smtClean="0"/>
              <a:t>N</a:t>
            </a:r>
            <a:r>
              <a:rPr lang="en-US" dirty="0" smtClean="0"/>
              <a:t>otation)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0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keep in mind when designing APIs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 smtClean="0"/>
              <a:t>design some APIs for </a:t>
            </a:r>
            <a:r>
              <a:rPr lang="en-US" dirty="0" smtClean="0">
                <a:hlinkClick r:id="rId2"/>
              </a:rPr>
              <a:t>http://www.imdb.com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Yep, surprisingly they don’t have anything official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Our resources</a:t>
            </a:r>
          </a:p>
          <a:p>
            <a:pPr lvl="1"/>
            <a:r>
              <a:rPr lang="en-US" dirty="0" smtClean="0"/>
              <a:t>Movies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24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</a:t>
            </a:r>
            <a:r>
              <a:rPr lang="en-US" b="1" dirty="0" smtClean="0"/>
              <a:t>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smtClean="0">
                <a:sym typeface="Wingdings" panose="05000000000000000000" pitchFamily="2" charset="2"/>
              </a:rPr>
              <a:t>possible ‘subset’ of URLs can be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351" y="2285440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/{id}/actors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4145" y="2100774"/>
            <a:ext cx="3624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7069" y="5884575"/>
            <a:ext cx="571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are really on a slippery-slope!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8" y="3837204"/>
            <a:ext cx="2269375" cy="20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base URLs per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for collections 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Another for a specific element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/movies/123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02" y="3718993"/>
            <a:ext cx="2519795" cy="28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Verbs or nouns?</a:t>
            </a:r>
          </a:p>
          <a:p>
            <a:pPr lvl="1"/>
            <a:r>
              <a:rPr lang="en-US" dirty="0" smtClean="0"/>
              <a:t>Nouns are good, verbs are bad</a:t>
            </a:r>
          </a:p>
          <a:p>
            <a:pPr lvl="1"/>
            <a:endParaRPr lang="en-US" dirty="0"/>
          </a:p>
          <a:p>
            <a:r>
              <a:rPr lang="en-US" dirty="0" smtClean="0"/>
              <a:t>Singular or plural?</a:t>
            </a:r>
          </a:p>
          <a:p>
            <a:pPr lvl="1"/>
            <a:r>
              <a:rPr lang="en-US" dirty="0" smtClean="0"/>
              <a:t>Plurals are better</a:t>
            </a:r>
          </a:p>
          <a:p>
            <a:pPr lvl="2"/>
            <a:r>
              <a:rPr lang="en-US" dirty="0" smtClean="0"/>
              <a:t>Foursquare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GroupOn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/deals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Abstract or concrete</a:t>
            </a:r>
          </a:p>
          <a:p>
            <a:pPr lvl="1"/>
            <a:r>
              <a:rPr lang="en-US" dirty="0" smtClean="0"/>
              <a:t>Concretes are more specific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</a:t>
            </a:r>
            <a:r>
              <a:rPr lang="en-US" dirty="0" smtClean="0"/>
              <a:t> better than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/things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9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51879"/>
              </p:ext>
            </p:extLst>
          </p:nvPr>
        </p:nvGraphicFramePr>
        <p:xfrm>
          <a:off x="838200" y="1825625"/>
          <a:ext cx="10515600" cy="18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07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072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/movies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movie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</a:t>
                      </a:r>
                      <a:r>
                        <a:rPr lang="en-US" baseline="0" dirty="0" smtClean="0"/>
                        <a:t> update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7559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/movies/123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movie with id 123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exists update,</a:t>
                      </a:r>
                      <a:r>
                        <a:rPr lang="en-US" baseline="0" dirty="0" smtClean="0"/>
                        <a:t> otherwise error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2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association?</a:t>
            </a:r>
          </a:p>
          <a:p>
            <a:pPr lvl="1"/>
            <a:r>
              <a:rPr lang="en-US" dirty="0" smtClean="0"/>
              <a:t>Maintain hierarchy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/movies/123/actors</a:t>
            </a:r>
          </a:p>
          <a:p>
            <a:pPr lvl="2"/>
            <a:endParaRPr lang="en-US" dirty="0"/>
          </a:p>
          <a:p>
            <a:r>
              <a:rPr lang="en-US" dirty="0" smtClean="0"/>
              <a:t>What about complex variations?</a:t>
            </a:r>
          </a:p>
          <a:p>
            <a:pPr lvl="1"/>
            <a:r>
              <a:rPr lang="en-US" dirty="0" smtClean="0"/>
              <a:t>Use the good old ‘?’ (URL parameters)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movies?releasedIn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=2004&amp;actedBy=Natalie%20Portman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CamelCasing</a:t>
            </a:r>
            <a:r>
              <a:rPr lang="en-US" dirty="0" smtClean="0"/>
              <a:t> for URL parameter naming</a:t>
            </a:r>
          </a:p>
          <a:p>
            <a:pPr lvl="1"/>
            <a:endParaRPr lang="en-US" dirty="0"/>
          </a:p>
          <a:p>
            <a:r>
              <a:rPr lang="en-US" dirty="0" smtClean="0"/>
              <a:t>Should not use GET for any operation that causes state change in server side</a:t>
            </a:r>
          </a:p>
          <a:p>
            <a:pPr lvl="1"/>
            <a:r>
              <a:rPr lang="en-US" dirty="0" smtClean="0"/>
              <a:t>No create/update/delete operation using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Designing Good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authentication?</a:t>
            </a:r>
          </a:p>
          <a:p>
            <a:pPr lvl="1"/>
            <a:r>
              <a:rPr lang="en-US" dirty="0" smtClean="0"/>
              <a:t>Let’s take a look at a few popular services</a:t>
            </a:r>
          </a:p>
          <a:p>
            <a:pPr lvl="2"/>
            <a:r>
              <a:rPr lang="en-US" dirty="0" smtClean="0"/>
              <a:t>PayPal – Permission Service API (proprietary)</a:t>
            </a:r>
          </a:p>
          <a:p>
            <a:pPr lvl="2"/>
            <a:r>
              <a:rPr lang="en-US" dirty="0" smtClean="0"/>
              <a:t>Facebook –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lvl="2"/>
            <a:r>
              <a:rPr lang="en-US" dirty="0" smtClean="0"/>
              <a:t>Twitter - 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1.0a</a:t>
            </a:r>
          </a:p>
          <a:p>
            <a:pPr lvl="2"/>
            <a:endParaRPr lang="en-US" dirty="0"/>
          </a:p>
          <a:p>
            <a:r>
              <a:rPr lang="en-US" dirty="0" smtClean="0"/>
              <a:t>What should you use?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2.0 (if you are allowed) </a:t>
            </a:r>
          </a:p>
          <a:p>
            <a:pPr lvl="1"/>
            <a:r>
              <a:rPr lang="en-US" dirty="0" smtClean="0"/>
              <a:t>Why? Because it’s latest and greatest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2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we live in is not so perfect</a:t>
            </a:r>
          </a:p>
          <a:p>
            <a:pPr lvl="1"/>
            <a:r>
              <a:rPr lang="en-US" dirty="0" smtClean="0"/>
              <a:t>There are errors (and exceptions)</a:t>
            </a:r>
          </a:p>
          <a:p>
            <a:pPr lvl="1"/>
            <a:endParaRPr lang="en-US" dirty="0"/>
          </a:p>
          <a:p>
            <a:r>
              <a:rPr lang="en-US" dirty="0" smtClean="0"/>
              <a:t>How should we act on such times?</a:t>
            </a:r>
          </a:p>
          <a:p>
            <a:pPr lvl="1"/>
            <a:r>
              <a:rPr lang="en-US" dirty="0" smtClean="0"/>
              <a:t>Handle ‘</a:t>
            </a:r>
            <a:r>
              <a:rPr lang="en-US" dirty="0" err="1" smtClean="0"/>
              <a:t>em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Ensures robustness</a:t>
            </a:r>
          </a:p>
          <a:p>
            <a:pPr lvl="1"/>
            <a:r>
              <a:rPr lang="en-US" dirty="0" smtClean="0"/>
              <a:t>Easier for developers (API users) to understand what’s going wrong</a:t>
            </a:r>
          </a:p>
        </p:txBody>
      </p:sp>
    </p:spTree>
    <p:extLst>
      <p:ext uri="{BB962C8B-B14F-4D97-AF65-F5344CB8AC3E}">
        <p14:creationId xmlns:p14="http://schemas.microsoft.com/office/powerpoint/2010/main" val="311937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do it?</a:t>
            </a:r>
          </a:p>
          <a:p>
            <a:pPr lvl="1"/>
            <a:r>
              <a:rPr lang="en-US" dirty="0" smtClean="0"/>
              <a:t>HTTP Status </a:t>
            </a:r>
            <a:r>
              <a:rPr lang="en-US" dirty="0" smtClean="0"/>
              <a:t>Codes e.g.</a:t>
            </a:r>
            <a:endParaRPr lang="en-US" dirty="0" smtClean="0"/>
          </a:p>
          <a:p>
            <a:pPr lvl="2"/>
            <a:r>
              <a:rPr lang="en-US" dirty="0" smtClean="0"/>
              <a:t>200 OK</a:t>
            </a:r>
          </a:p>
          <a:p>
            <a:pPr lvl="2"/>
            <a:r>
              <a:rPr lang="en-US" dirty="0" smtClean="0"/>
              <a:t>404 Not Found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There are about 70 status codes so how many we should use?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GData</a:t>
            </a:r>
            <a:r>
              <a:rPr lang="en-US" dirty="0" smtClean="0"/>
              <a:t> uses 10</a:t>
            </a:r>
          </a:p>
          <a:p>
            <a:pPr lvl="2"/>
            <a:r>
              <a:rPr lang="en-US" dirty="0" smtClean="0"/>
              <a:t>200 201 304 400 401 403 404 409 410 500</a:t>
            </a:r>
          </a:p>
          <a:p>
            <a:pPr lvl="1"/>
            <a:r>
              <a:rPr lang="en-US" dirty="0" smtClean="0"/>
              <a:t>Netflix uses 9</a:t>
            </a:r>
          </a:p>
          <a:p>
            <a:pPr lvl="2"/>
            <a:r>
              <a:rPr lang="en-US" dirty="0" smtClean="0"/>
              <a:t>200 201 304 400 401 403 404 412 500</a:t>
            </a:r>
          </a:p>
        </p:txBody>
      </p:sp>
    </p:spTree>
    <p:extLst>
      <p:ext uri="{BB962C8B-B14F-4D97-AF65-F5344CB8AC3E}">
        <p14:creationId xmlns:p14="http://schemas.microsoft.com/office/powerpoint/2010/main" val="31478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Webservice</a:t>
            </a:r>
          </a:p>
          <a:p>
            <a:r>
              <a:rPr lang="en-US" dirty="0" smtClean="0"/>
              <a:t>What is REST</a:t>
            </a:r>
          </a:p>
          <a:p>
            <a:r>
              <a:rPr lang="en-US" dirty="0" smtClean="0"/>
              <a:t>API Designing Good Practices</a:t>
            </a:r>
          </a:p>
          <a:p>
            <a:r>
              <a:rPr lang="en-US" dirty="0" smtClean="0"/>
              <a:t>A Simple </a:t>
            </a:r>
            <a:r>
              <a:rPr lang="en-US" dirty="0" err="1" smtClean="0"/>
              <a:t>RESTful</a:t>
            </a:r>
            <a:r>
              <a:rPr lang="en-US" dirty="0" smtClean="0"/>
              <a:t> Webservice using Spring</a:t>
            </a:r>
          </a:p>
        </p:txBody>
      </p:sp>
    </p:spTree>
    <p:extLst>
      <p:ext uri="{BB962C8B-B14F-4D97-AF65-F5344CB8AC3E}">
        <p14:creationId xmlns:p14="http://schemas.microsoft.com/office/powerpoint/2010/main" val="189855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very basic possible situations?</a:t>
            </a:r>
          </a:p>
          <a:p>
            <a:pPr lvl="1"/>
            <a:r>
              <a:rPr lang="en-US" dirty="0" smtClean="0"/>
              <a:t>Everything went smooth (200 - OK)</a:t>
            </a:r>
          </a:p>
          <a:p>
            <a:pPr lvl="1"/>
            <a:r>
              <a:rPr lang="en-US" dirty="0" smtClean="0"/>
              <a:t>You messed up (400 - Bad Request)</a:t>
            </a:r>
          </a:p>
          <a:p>
            <a:pPr lvl="1"/>
            <a:r>
              <a:rPr lang="en-US" dirty="0" smtClean="0"/>
              <a:t>Server messed up (500 - Internal Server Error)</a:t>
            </a:r>
          </a:p>
          <a:p>
            <a:pPr lvl="1"/>
            <a:endParaRPr lang="en-US" dirty="0"/>
          </a:p>
          <a:p>
            <a:r>
              <a:rPr lang="en-US" dirty="0" smtClean="0"/>
              <a:t>Ultimately it all boils down to 3</a:t>
            </a:r>
          </a:p>
          <a:p>
            <a:pPr lvl="1"/>
            <a:r>
              <a:rPr lang="en-US" dirty="0" smtClean="0"/>
              <a:t>Start with these 3</a:t>
            </a:r>
          </a:p>
          <a:p>
            <a:pPr lvl="1"/>
            <a:r>
              <a:rPr lang="en-US" dirty="0" smtClean="0"/>
              <a:t>Don’t go over 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2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78" y="1027906"/>
            <a:ext cx="4876800" cy="3467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Code!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68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29448" y="1690688"/>
            <a:ext cx="5070764" cy="428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770" y="2416126"/>
            <a:ext cx="2729667" cy="141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6771" y="4167552"/>
            <a:ext cx="1895302" cy="14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4256" y="3698840"/>
            <a:ext cx="1662546" cy="1762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338350" y="3041506"/>
            <a:ext cx="3516283" cy="15877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8063" y="3650706"/>
            <a:ext cx="27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Serialization/Deserialization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5342" y="3041506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0606" y="2961456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ExceptionHandlerController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783" y="474666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MovieController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789" y="438879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7232073" y="4224991"/>
            <a:ext cx="1030778" cy="49153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apigee</a:t>
            </a:r>
            <a:r>
              <a:rPr lang="en-US" dirty="0" smtClean="0"/>
              <a:t> web API design guide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http://apigee.com/about/resources/ebooks/web-api-design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Spring REST tutorial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spring.io/understanding/REST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Exception Handling in Spring MVC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spring.io/blog/2013/11/01/exception-handling-in-spring-mvc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Your Spring REST API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http://www.jayway.com/2013/02/03/improve-your-spring-rest-api-part-iii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Materials used in this session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github.com/mushfek0001/javafest-webservice-webiner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components that interact with one another via standard protocols (i.e. HTTP)</a:t>
            </a:r>
          </a:p>
          <a:p>
            <a:r>
              <a:rPr lang="en-US" dirty="0" smtClean="0"/>
              <a:t>Applications running on webservers that exposes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Those ‘Powered by Google’ search boxes in websites (functionality)</a:t>
            </a:r>
          </a:p>
          <a:p>
            <a:pPr lvl="1"/>
            <a:r>
              <a:rPr lang="en-US" dirty="0" smtClean="0"/>
              <a:t>Facebook Graph API (data)</a:t>
            </a:r>
          </a:p>
          <a:p>
            <a:r>
              <a:rPr lang="en-US" dirty="0" err="1" smtClean="0"/>
              <a:t>Webservices</a:t>
            </a:r>
            <a:r>
              <a:rPr lang="en-US" dirty="0" smtClean="0"/>
              <a:t> ≈ Web APIs</a:t>
            </a:r>
          </a:p>
        </p:txBody>
      </p:sp>
    </p:spTree>
    <p:extLst>
      <p:ext uri="{BB962C8B-B14F-4D97-AF65-F5344CB8AC3E}">
        <p14:creationId xmlns:p14="http://schemas.microsoft.com/office/powerpoint/2010/main" val="15985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 smtClean="0"/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Transfer protocol (e.g. HTTP)</a:t>
            </a:r>
            <a:endParaRPr lang="en-US" dirty="0" smtClean="0"/>
          </a:p>
          <a:p>
            <a:pPr lvl="1"/>
            <a:r>
              <a:rPr lang="en-US" dirty="0" smtClean="0"/>
              <a:t>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to visualize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703425" y="3308465"/>
            <a:ext cx="2103120" cy="132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48797" y="3264823"/>
            <a:ext cx="2552008" cy="156279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2684" y="41411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684" y="32648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2684" y="2388524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2684" y="50174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0673" y="247402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0598" y="3350320"/>
            <a:ext cx="15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 (</a:t>
            </a:r>
            <a:r>
              <a:rPr lang="en-US" dirty="0" err="1" smtClean="0"/>
              <a:t>wget</a:t>
            </a:r>
            <a:r>
              <a:rPr lang="en-US" dirty="0" smtClean="0"/>
              <a:t>, curl)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9975" y="42266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2424" y="5118451"/>
            <a:ext cx="22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27773" y="386155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9043" y="380515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71411" y="3308465"/>
            <a:ext cx="382385" cy="132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09772" y="3487956"/>
            <a:ext cx="3080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P</a:t>
            </a:r>
          </a:p>
          <a:p>
            <a:r>
              <a:rPr lang="en-US" dirty="0"/>
              <a:t>I</a:t>
            </a:r>
          </a:p>
        </p:txBody>
      </p:sp>
      <p:cxnSp>
        <p:nvCxnSpPr>
          <p:cNvPr id="22" name="Straight Connector 21"/>
          <p:cNvCxnSpPr>
            <a:stCxn id="5" idx="0"/>
          </p:cNvCxnSpPr>
          <p:nvPr/>
        </p:nvCxnSpPr>
        <p:spPr>
          <a:xfrm flipV="1">
            <a:off x="7098678" y="4046219"/>
            <a:ext cx="10727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</p:cNvCxnSpPr>
          <p:nvPr/>
        </p:nvCxnSpPr>
        <p:spPr>
          <a:xfrm>
            <a:off x="3494116" y="2658688"/>
            <a:ext cx="1294015" cy="1146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5" idx="2"/>
          </p:cNvCxnSpPr>
          <p:nvPr/>
        </p:nvCxnSpPr>
        <p:spPr>
          <a:xfrm>
            <a:off x="3494116" y="3534987"/>
            <a:ext cx="1062597" cy="511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</p:cNvCxnSpPr>
          <p:nvPr/>
        </p:nvCxnSpPr>
        <p:spPr>
          <a:xfrm flipV="1">
            <a:off x="3494116" y="4226620"/>
            <a:ext cx="1151142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 flipV="1">
            <a:off x="3494116" y="4411286"/>
            <a:ext cx="1151142" cy="87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0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Architectures</a:t>
            </a:r>
          </a:p>
          <a:p>
            <a:pPr lvl="1"/>
            <a:r>
              <a:rPr lang="en-US" dirty="0" smtClean="0"/>
              <a:t>SOAP</a:t>
            </a:r>
          </a:p>
          <a:p>
            <a:pPr lvl="2"/>
            <a:r>
              <a:rPr lang="en-US" sz="2400" b="1" dirty="0" smtClean="0"/>
              <a:t>S</a:t>
            </a:r>
            <a:r>
              <a:rPr lang="en-US" dirty="0" smtClean="0"/>
              <a:t>imple </a:t>
            </a:r>
            <a:r>
              <a:rPr lang="en-US" sz="2400" b="1" dirty="0" smtClean="0"/>
              <a:t>O</a:t>
            </a:r>
            <a:r>
              <a:rPr lang="en-US" dirty="0" smtClean="0"/>
              <a:t>bject </a:t>
            </a:r>
            <a:r>
              <a:rPr lang="en-US" sz="2400" b="1" dirty="0" smtClean="0"/>
              <a:t>A</a:t>
            </a:r>
            <a:r>
              <a:rPr lang="en-US" dirty="0" smtClean="0"/>
              <a:t>ccess </a:t>
            </a:r>
            <a:r>
              <a:rPr lang="en-US" sz="2400" b="1" dirty="0" smtClean="0"/>
              <a:t>P</a:t>
            </a:r>
            <a:r>
              <a:rPr lang="en-US" dirty="0" smtClean="0"/>
              <a:t>rotocol</a:t>
            </a:r>
          </a:p>
          <a:p>
            <a:pPr lvl="2"/>
            <a:r>
              <a:rPr lang="en-US" dirty="0" smtClean="0"/>
              <a:t>Old school</a:t>
            </a:r>
          </a:p>
          <a:p>
            <a:pPr lvl="1"/>
            <a:r>
              <a:rPr lang="en-US" dirty="0" smtClean="0"/>
              <a:t>REST</a:t>
            </a:r>
          </a:p>
          <a:p>
            <a:pPr lvl="2"/>
            <a:r>
              <a:rPr lang="en-US" sz="2400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sz="2400" b="1" dirty="0" smtClean="0"/>
              <a:t>S</a:t>
            </a:r>
            <a:r>
              <a:rPr lang="en-US" dirty="0" smtClean="0"/>
              <a:t>tate </a:t>
            </a:r>
            <a:r>
              <a:rPr lang="en-US" sz="2400" b="1" dirty="0" smtClean="0"/>
              <a:t>T</a:t>
            </a:r>
            <a:r>
              <a:rPr lang="en-US" dirty="0" smtClean="0"/>
              <a:t>ransfer</a:t>
            </a:r>
          </a:p>
          <a:p>
            <a:pPr lvl="2"/>
            <a:r>
              <a:rPr lang="en-US" dirty="0" smtClean="0"/>
              <a:t>This is how </a:t>
            </a:r>
            <a:r>
              <a:rPr lang="en-US" dirty="0" smtClean="0"/>
              <a:t>the ‘cool </a:t>
            </a:r>
            <a:r>
              <a:rPr lang="en-US" dirty="0" smtClean="0"/>
              <a:t>kids’ do it nowadays!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0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An architectural style to implement web APIs</a:t>
            </a:r>
          </a:p>
          <a:p>
            <a:pPr lvl="1"/>
            <a:r>
              <a:rPr lang="en-US" dirty="0" smtClean="0"/>
              <a:t>Introduced in 2000 by Roy T. Fielding</a:t>
            </a:r>
          </a:p>
          <a:p>
            <a:pPr lvl="2"/>
            <a:r>
              <a:rPr lang="en-US" dirty="0" smtClean="0"/>
              <a:t>His PhD thesis (Ch. 5)</a:t>
            </a:r>
          </a:p>
          <a:p>
            <a:pPr lvl="3"/>
            <a:r>
              <a:rPr lang="en-US" dirty="0" smtClean="0">
                <a:hlinkClick r:id="rId2"/>
              </a:rPr>
              <a:t>http://www.ics.uci.edu/~fielding/pubs/dissertation/rest_arch_style.htm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A framework</a:t>
            </a:r>
          </a:p>
          <a:p>
            <a:pPr lvl="1"/>
            <a:r>
              <a:rPr lang="en-US" dirty="0" smtClean="0"/>
              <a:t>A technology</a:t>
            </a:r>
          </a:p>
          <a:p>
            <a:pPr lvl="1"/>
            <a:r>
              <a:rPr lang="en-US" dirty="0" smtClean="0"/>
              <a:t>A standards specification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Yep, remember </a:t>
            </a:r>
            <a:r>
              <a:rPr lang="en-US" b="1" i="1" dirty="0"/>
              <a:t>i</a:t>
            </a:r>
            <a:r>
              <a:rPr lang="en-US" b="1" i="1" dirty="0" smtClean="0"/>
              <a:t>t’s just an architectural STYLE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2667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properties</a:t>
            </a:r>
          </a:p>
          <a:p>
            <a:pPr lvl="1"/>
            <a:r>
              <a:rPr lang="en-US" dirty="0" smtClean="0"/>
              <a:t>Statelessness</a:t>
            </a:r>
          </a:p>
          <a:p>
            <a:pPr lvl="2"/>
            <a:r>
              <a:rPr lang="en-US" dirty="0" smtClean="0"/>
              <a:t>State resides on client-end</a:t>
            </a:r>
          </a:p>
          <a:p>
            <a:pPr lvl="2"/>
            <a:r>
              <a:rPr lang="en-US" dirty="0" smtClean="0"/>
              <a:t>Improves portability, scalability</a:t>
            </a:r>
          </a:p>
          <a:p>
            <a:pPr lvl="1"/>
            <a:r>
              <a:rPr lang="en-US" dirty="0" smtClean="0"/>
              <a:t>Resource oriented</a:t>
            </a:r>
          </a:p>
          <a:p>
            <a:pPr lvl="2"/>
            <a:r>
              <a:rPr lang="en-US" dirty="0" smtClean="0"/>
              <a:t>Everything that can be named is a resource</a:t>
            </a:r>
          </a:p>
          <a:p>
            <a:pPr lvl="2"/>
            <a:r>
              <a:rPr lang="en-US" dirty="0" smtClean="0"/>
              <a:t>Every resource is mapped with an unique URL (so be careful when choosing one)</a:t>
            </a:r>
          </a:p>
          <a:p>
            <a:pPr lvl="1"/>
            <a:r>
              <a:rPr lang="en-US" dirty="0" smtClean="0"/>
              <a:t>Uniform interface</a:t>
            </a:r>
          </a:p>
          <a:p>
            <a:pPr lvl="2"/>
            <a:r>
              <a:rPr lang="en-US" dirty="0" smtClean="0"/>
              <a:t>Interface is same for any operation (GET, POST, PUT, DELETE)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863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Webservices: The RESTful Approach</vt:lpstr>
      <vt:lpstr>Outline</vt:lpstr>
      <vt:lpstr>Webservice</vt:lpstr>
      <vt:lpstr>Webservice (cont.)</vt:lpstr>
      <vt:lpstr>Try to visualize</vt:lpstr>
      <vt:lpstr>Webservice (cont.)</vt:lpstr>
      <vt:lpstr>REST</vt:lpstr>
      <vt:lpstr>REST (cont.)</vt:lpstr>
      <vt:lpstr>REST (cont.)</vt:lpstr>
      <vt:lpstr>REST (cont.)</vt:lpstr>
      <vt:lpstr>API Designing Good Practices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Let’s Code!</vt:lpstr>
      <vt:lpstr>Components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Webservices: The RESTful Approach</dc:title>
  <dc:creator>Mushfek</dc:creator>
  <cp:lastModifiedBy>Mushfek</cp:lastModifiedBy>
  <cp:revision>120</cp:revision>
  <dcterms:created xsi:type="dcterms:W3CDTF">2014-11-02T04:15:25Z</dcterms:created>
  <dcterms:modified xsi:type="dcterms:W3CDTF">2014-11-12T20:20:17Z</dcterms:modified>
</cp:coreProperties>
</file>