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6" r:id="rId12"/>
    <p:sldId id="265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9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418-6329-42B2-8BCA-3E23DE92C73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418-6329-42B2-8BCA-3E23DE92C73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2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418-6329-42B2-8BCA-3E23DE92C73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418-6329-42B2-8BCA-3E23DE92C73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418-6329-42B2-8BCA-3E23DE92C73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418-6329-42B2-8BCA-3E23DE92C73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418-6329-42B2-8BCA-3E23DE92C73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418-6329-42B2-8BCA-3E23DE92C73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1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418-6329-42B2-8BCA-3E23DE92C73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418-6329-42B2-8BCA-3E23DE92C73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7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C418-6329-42B2-8BCA-3E23DE92C73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5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C418-6329-42B2-8BCA-3E23DE92C734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0B33B-94BD-4293-B503-D91CF2CC0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d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.io/understanding/REST" TargetMode="External"/><Relationship Id="rId2" Type="http://schemas.openxmlformats.org/officeDocument/2006/relationships/hyperlink" Target="http://apigee.com/about/resources/ebooks/web-api-desig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Webservices</a:t>
            </a:r>
            <a:r>
              <a:rPr lang="en-US" b="1" dirty="0" smtClean="0"/>
              <a:t>: The </a:t>
            </a:r>
            <a:r>
              <a:rPr lang="en-US" b="1" dirty="0" err="1" smtClean="0"/>
              <a:t>RESTful</a:t>
            </a:r>
            <a:r>
              <a:rPr lang="en-US" b="1" dirty="0" smtClean="0"/>
              <a:t> Approach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797339" y="4954386"/>
            <a:ext cx="3726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Mushfekur Rahman</a:t>
            </a:r>
          </a:p>
          <a:p>
            <a:r>
              <a:rPr lang="en-US" sz="2400" dirty="0" smtClean="0"/>
              <a:t>Associate Software Engineer</a:t>
            </a:r>
          </a:p>
          <a:p>
            <a:r>
              <a:rPr lang="en-US" sz="2400" dirty="0" smtClean="0"/>
              <a:t>Therap BD Ltd.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207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REST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URL as resource locators</a:t>
            </a:r>
          </a:p>
          <a:p>
            <a:r>
              <a:rPr lang="en-US" dirty="0" smtClean="0"/>
              <a:t>HTTP methods as verbs</a:t>
            </a:r>
            <a:endParaRPr lang="en-US" dirty="0" smtClean="0"/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PUT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  <a:p>
            <a:r>
              <a:rPr lang="en-US" dirty="0" smtClean="0"/>
              <a:t>Media Types</a:t>
            </a:r>
          </a:p>
          <a:p>
            <a:pPr lvl="1"/>
            <a:r>
              <a:rPr lang="en-US" dirty="0" smtClean="0"/>
              <a:t>XML</a:t>
            </a:r>
          </a:p>
          <a:p>
            <a:pPr lvl="2"/>
            <a:r>
              <a:rPr lang="en-US" dirty="0" smtClean="0"/>
              <a:t>application/xml</a:t>
            </a:r>
          </a:p>
          <a:p>
            <a:pPr lvl="1"/>
            <a:r>
              <a:rPr lang="en-US" dirty="0" smtClean="0"/>
              <a:t>JSON (</a:t>
            </a:r>
            <a:r>
              <a:rPr lang="en-US" sz="2800" b="1" dirty="0" smtClean="0"/>
              <a:t>J</a:t>
            </a:r>
            <a:r>
              <a:rPr lang="en-US" dirty="0" smtClean="0"/>
              <a:t>ava</a:t>
            </a:r>
            <a:r>
              <a:rPr lang="en-US" sz="2800" b="1" dirty="0" smtClean="0"/>
              <a:t>S</a:t>
            </a:r>
            <a:r>
              <a:rPr lang="en-US" dirty="0" smtClean="0"/>
              <a:t>cript </a:t>
            </a:r>
            <a:r>
              <a:rPr lang="en-US" sz="2800" b="1" dirty="0" smtClean="0"/>
              <a:t>O</a:t>
            </a:r>
            <a:r>
              <a:rPr lang="en-US" dirty="0" smtClean="0"/>
              <a:t>bject </a:t>
            </a:r>
            <a:r>
              <a:rPr lang="en-US" sz="2800" b="1" dirty="0" smtClean="0"/>
              <a:t>N</a:t>
            </a:r>
            <a:r>
              <a:rPr lang="en-US" dirty="0" smtClean="0"/>
              <a:t>otation)</a:t>
            </a:r>
            <a:endParaRPr lang="en-US" dirty="0" smtClean="0"/>
          </a:p>
          <a:p>
            <a:pPr lvl="2"/>
            <a:r>
              <a:rPr lang="en-US" dirty="0" smtClean="0"/>
              <a:t>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010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 Designing Good Practices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design some APIs for </a:t>
            </a:r>
            <a:r>
              <a:rPr lang="en-US" dirty="0" smtClean="0">
                <a:hlinkClick r:id="rId2"/>
              </a:rPr>
              <a:t>http://www.imdb.com/</a:t>
            </a:r>
            <a:endParaRPr lang="en-US" dirty="0" smtClean="0"/>
          </a:p>
          <a:p>
            <a:r>
              <a:rPr lang="en-US" dirty="0" smtClean="0"/>
              <a:t>Our resources</a:t>
            </a:r>
          </a:p>
          <a:p>
            <a:pPr lvl="1"/>
            <a:r>
              <a:rPr lang="en-US" dirty="0" smtClean="0"/>
              <a:t>Movies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 possible ‘subset’ of URLs can be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8226" y="3715789"/>
            <a:ext cx="24160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getMovie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/{id}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newMovie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updateMovie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/{id}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deleteMovie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/{id}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getAllMovies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updateAllMovies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deleteAllMovies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updateMovie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/{id}/actors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0524" y="3715789"/>
            <a:ext cx="36247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getAllMoviesReleasedInYear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/{year}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getAllMoviesActedBy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actorName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getAllMoviesDirectedBy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updateAllMoviesReleasedInYear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/{year}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updateAllMoviesActedBy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actorName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updateAllMoviesDirectedBy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deleteAllMoviesReleasedInYear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/{year}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deleteAllMoviesActedBy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actorName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deleteAllMoviesDirectedBy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/{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7069" y="5884575"/>
            <a:ext cx="571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 are really on a slippery-slope!</a:t>
            </a:r>
          </a:p>
        </p:txBody>
      </p:sp>
    </p:spTree>
    <p:extLst>
      <p:ext uri="{BB962C8B-B14F-4D97-AF65-F5344CB8AC3E}">
        <p14:creationId xmlns:p14="http://schemas.microsoft.com/office/powerpoint/2010/main" val="385246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 Designing Good Practices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base URLs per resource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One for collections 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/movies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Another for a specific element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/movies/123</a:t>
            </a:r>
          </a:p>
        </p:txBody>
      </p:sp>
    </p:spTree>
    <p:extLst>
      <p:ext uri="{BB962C8B-B14F-4D97-AF65-F5344CB8AC3E}">
        <p14:creationId xmlns:p14="http://schemas.microsoft.com/office/powerpoint/2010/main" val="43520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 Designing Good Practices (cont.)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Verbs or nouns?</a:t>
            </a:r>
          </a:p>
          <a:p>
            <a:pPr lvl="1"/>
            <a:r>
              <a:rPr lang="en-US" dirty="0" smtClean="0"/>
              <a:t>Nouns are good, verbs are bad</a:t>
            </a:r>
          </a:p>
          <a:p>
            <a:pPr lvl="1"/>
            <a:endParaRPr lang="en-US" dirty="0"/>
          </a:p>
          <a:p>
            <a:r>
              <a:rPr lang="en-US" dirty="0" smtClean="0"/>
              <a:t>Singular or plural?</a:t>
            </a:r>
          </a:p>
          <a:p>
            <a:pPr lvl="1"/>
            <a:r>
              <a:rPr lang="en-US" dirty="0" smtClean="0"/>
              <a:t>Plurals are better</a:t>
            </a:r>
          </a:p>
          <a:p>
            <a:pPr lvl="2"/>
            <a:r>
              <a:rPr lang="en-US" dirty="0" err="1" smtClean="0"/>
              <a:t>Forsquare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checkins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GroupOn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/deals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Abstract </a:t>
            </a:r>
            <a:r>
              <a:rPr lang="en-US" dirty="0" smtClean="0"/>
              <a:t>or concrete</a:t>
            </a:r>
          </a:p>
          <a:p>
            <a:pPr lvl="1"/>
            <a:r>
              <a:rPr lang="en-US" dirty="0" smtClean="0"/>
              <a:t>Concretes are more specific 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/movies</a:t>
            </a:r>
            <a:r>
              <a:rPr lang="en-US" dirty="0" smtClean="0"/>
              <a:t> better than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/things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99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 Designing Good Practices (cont.)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551879"/>
              </p:ext>
            </p:extLst>
          </p:nvPr>
        </p:nvGraphicFramePr>
        <p:xfrm>
          <a:off x="838200" y="1825625"/>
          <a:ext cx="10515600" cy="18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50728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Resource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507287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/movies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all movies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new movie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bulk</a:t>
                      </a:r>
                      <a:r>
                        <a:rPr lang="en-US" baseline="0" dirty="0" smtClean="0"/>
                        <a:t> update movies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all movies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875591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/movies/123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the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movie with id 123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exists update,</a:t>
                      </a:r>
                      <a:r>
                        <a:rPr lang="en-US" baseline="0" dirty="0" smtClean="0"/>
                        <a:t> otherwise error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it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32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 Designing Good Practices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about association?</a:t>
            </a:r>
          </a:p>
          <a:p>
            <a:pPr lvl="1"/>
            <a:r>
              <a:rPr lang="en-US" dirty="0" smtClean="0"/>
              <a:t>Maintain hierarchy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/movies/123/actors</a:t>
            </a:r>
          </a:p>
          <a:p>
            <a:pPr lvl="2"/>
            <a:endParaRPr lang="en-US" dirty="0"/>
          </a:p>
          <a:p>
            <a:r>
              <a:rPr lang="en-US" dirty="0" smtClean="0"/>
              <a:t>What about complex variations?</a:t>
            </a:r>
          </a:p>
          <a:p>
            <a:pPr lvl="1"/>
            <a:r>
              <a:rPr lang="en-US" dirty="0" smtClean="0"/>
              <a:t>Use the good old ‘?’ (URL parameters)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movies?releasedIn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=2004&amp;actedBy=Natalie%20Portman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CamelCasing</a:t>
            </a:r>
            <a:r>
              <a:rPr lang="en-US" dirty="0" smtClean="0"/>
              <a:t> for URL parameter </a:t>
            </a:r>
            <a:r>
              <a:rPr lang="en-US" dirty="0" smtClean="0"/>
              <a:t>naming</a:t>
            </a:r>
          </a:p>
          <a:p>
            <a:pPr lvl="1"/>
            <a:endParaRPr lang="en-US" dirty="0"/>
          </a:p>
          <a:p>
            <a:r>
              <a:rPr lang="en-US" dirty="0" smtClean="0"/>
              <a:t>Should not use GET for any operation that causes state change in server side</a:t>
            </a:r>
          </a:p>
          <a:p>
            <a:pPr lvl="1"/>
            <a:r>
              <a:rPr lang="en-US" dirty="0" smtClean="0"/>
              <a:t>No create/update/delete operation using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4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 Designing Good Practices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world we live in is not so perfect</a:t>
            </a:r>
          </a:p>
          <a:p>
            <a:pPr lvl="1"/>
            <a:r>
              <a:rPr lang="en-US" dirty="0" smtClean="0"/>
              <a:t>There are errors </a:t>
            </a:r>
            <a:r>
              <a:rPr lang="en-US" dirty="0" smtClean="0"/>
              <a:t>(and exceptions)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How should we act on such times?</a:t>
            </a:r>
          </a:p>
          <a:p>
            <a:pPr lvl="1"/>
            <a:r>
              <a:rPr lang="en-US" dirty="0" smtClean="0"/>
              <a:t>Handle ‘</a:t>
            </a:r>
            <a:r>
              <a:rPr lang="en-US" dirty="0" err="1" smtClean="0"/>
              <a:t>em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Why it’s important</a:t>
            </a:r>
          </a:p>
          <a:p>
            <a:pPr lvl="1"/>
            <a:r>
              <a:rPr lang="en-US" dirty="0" smtClean="0"/>
              <a:t>Ensures robustness</a:t>
            </a:r>
          </a:p>
          <a:p>
            <a:pPr lvl="1"/>
            <a:r>
              <a:rPr lang="en-US" dirty="0" smtClean="0"/>
              <a:t>Easier for developers (API users) to understand what’s going wrong</a:t>
            </a:r>
          </a:p>
        </p:txBody>
      </p:sp>
    </p:spTree>
    <p:extLst>
      <p:ext uri="{BB962C8B-B14F-4D97-AF65-F5344CB8AC3E}">
        <p14:creationId xmlns:p14="http://schemas.microsoft.com/office/powerpoint/2010/main" val="311937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 Designing Good Practices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should we do it?</a:t>
            </a:r>
          </a:p>
          <a:p>
            <a:pPr lvl="1"/>
            <a:r>
              <a:rPr lang="en-US" dirty="0" smtClean="0"/>
              <a:t>HTTP Status Codes</a:t>
            </a:r>
          </a:p>
          <a:p>
            <a:pPr lvl="2"/>
            <a:r>
              <a:rPr lang="en-US" dirty="0" smtClean="0"/>
              <a:t>200 OK</a:t>
            </a:r>
          </a:p>
          <a:p>
            <a:pPr lvl="2"/>
            <a:r>
              <a:rPr lang="en-US" dirty="0" smtClean="0"/>
              <a:t>404 Not Found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There are about 70 status codes so how many we should use?</a:t>
            </a:r>
          </a:p>
          <a:p>
            <a:pPr lvl="1"/>
            <a:r>
              <a:rPr lang="en-US" dirty="0" smtClean="0"/>
              <a:t>Google </a:t>
            </a:r>
            <a:r>
              <a:rPr lang="en-US" dirty="0" err="1" smtClean="0"/>
              <a:t>GData</a:t>
            </a:r>
            <a:r>
              <a:rPr lang="en-US" dirty="0" smtClean="0"/>
              <a:t> uses 10</a:t>
            </a:r>
          </a:p>
          <a:p>
            <a:pPr lvl="2"/>
            <a:r>
              <a:rPr lang="en-US" dirty="0" smtClean="0"/>
              <a:t>200 201 304 400 401 403 404 409 410 500</a:t>
            </a:r>
          </a:p>
          <a:p>
            <a:pPr lvl="1"/>
            <a:r>
              <a:rPr lang="en-US" dirty="0" smtClean="0"/>
              <a:t>Netflix uses 9</a:t>
            </a:r>
          </a:p>
          <a:p>
            <a:pPr lvl="2"/>
            <a:r>
              <a:rPr lang="en-US" dirty="0" smtClean="0"/>
              <a:t>200 201 304 400 401 403 404 412 500</a:t>
            </a:r>
          </a:p>
        </p:txBody>
      </p:sp>
    </p:spTree>
    <p:extLst>
      <p:ext uri="{BB962C8B-B14F-4D97-AF65-F5344CB8AC3E}">
        <p14:creationId xmlns:p14="http://schemas.microsoft.com/office/powerpoint/2010/main" val="3147872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 Designing Good Practices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very basic possible situations?</a:t>
            </a:r>
          </a:p>
          <a:p>
            <a:pPr lvl="1"/>
            <a:r>
              <a:rPr lang="en-US" dirty="0" smtClean="0"/>
              <a:t>Everything went smooth (200 - OK)</a:t>
            </a:r>
          </a:p>
          <a:p>
            <a:pPr lvl="1"/>
            <a:r>
              <a:rPr lang="en-US" dirty="0" smtClean="0"/>
              <a:t>You messed up (400 - Bad Request)</a:t>
            </a:r>
          </a:p>
          <a:p>
            <a:pPr lvl="1"/>
            <a:r>
              <a:rPr lang="en-US" dirty="0" smtClean="0"/>
              <a:t>Server messed up (500 - Internal Server Error)</a:t>
            </a:r>
          </a:p>
          <a:p>
            <a:pPr lvl="1"/>
            <a:endParaRPr lang="en-US" dirty="0"/>
          </a:p>
          <a:p>
            <a:r>
              <a:rPr lang="en-US" dirty="0" smtClean="0"/>
              <a:t>Ultimately </a:t>
            </a:r>
            <a:r>
              <a:rPr lang="en-US" dirty="0" smtClean="0"/>
              <a:t>it all boils down to </a:t>
            </a:r>
            <a:r>
              <a:rPr lang="en-US" dirty="0" smtClean="0"/>
              <a:t>3</a:t>
            </a:r>
            <a:endParaRPr lang="en-US" dirty="0" smtClean="0"/>
          </a:p>
          <a:p>
            <a:pPr lvl="1"/>
            <a:r>
              <a:rPr lang="en-US" dirty="0" smtClean="0"/>
              <a:t>Start with these </a:t>
            </a:r>
            <a:r>
              <a:rPr lang="en-US" dirty="0" smtClean="0"/>
              <a:t>3</a:t>
            </a:r>
            <a:endParaRPr lang="en-US" dirty="0" smtClean="0"/>
          </a:p>
          <a:p>
            <a:pPr lvl="1"/>
            <a:r>
              <a:rPr lang="en-US" dirty="0" smtClean="0"/>
              <a:t>Don’t go over </a:t>
            </a:r>
            <a:r>
              <a:rPr lang="en-US" dirty="0" smtClean="0"/>
              <a:t>8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23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778" y="1027906"/>
            <a:ext cx="4876800" cy="34671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Let’s Code!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368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to Webservice</a:t>
            </a:r>
          </a:p>
          <a:p>
            <a:r>
              <a:rPr lang="en-US" dirty="0" smtClean="0"/>
              <a:t>What is REST</a:t>
            </a:r>
          </a:p>
          <a:p>
            <a:r>
              <a:rPr lang="en-US" dirty="0" smtClean="0"/>
              <a:t>API Designing Good Practices</a:t>
            </a:r>
          </a:p>
          <a:p>
            <a:r>
              <a:rPr lang="en-US" dirty="0" smtClean="0"/>
              <a:t>A Simple </a:t>
            </a:r>
            <a:r>
              <a:rPr lang="en-US" dirty="0" err="1" smtClean="0"/>
              <a:t>RESTful</a:t>
            </a:r>
            <a:r>
              <a:rPr lang="en-US" dirty="0" smtClean="0"/>
              <a:t> Webservice using Spring</a:t>
            </a:r>
          </a:p>
        </p:txBody>
      </p:sp>
    </p:spTree>
    <p:extLst>
      <p:ext uri="{BB962C8B-B14F-4D97-AF65-F5344CB8AC3E}">
        <p14:creationId xmlns:p14="http://schemas.microsoft.com/office/powerpoint/2010/main" val="1898557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Components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929448" y="1690688"/>
            <a:ext cx="5070764" cy="4289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6770" y="2416126"/>
            <a:ext cx="2729667" cy="1419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6771" y="4167552"/>
            <a:ext cx="1895302" cy="1435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74256" y="3698840"/>
            <a:ext cx="1662546" cy="1762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1338350" y="3041506"/>
            <a:ext cx="3516283" cy="1587731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98063" y="3650706"/>
            <a:ext cx="279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Serialization/Deserialization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5342" y="3041506"/>
            <a:ext cx="902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Jackson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00606" y="2961456"/>
            <a:ext cx="2601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ExceptionHandlerController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4783" y="474666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MovieController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8789" y="4388797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MovieService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7232073" y="4224991"/>
            <a:ext cx="1030778" cy="49153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79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apigee</a:t>
            </a:r>
            <a:r>
              <a:rPr lang="en-US" dirty="0" smtClean="0"/>
              <a:t> web API design guide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http://apigee.com/about/resources/ebooks/web-api-design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Spring REST tutorial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http://spring.io/understanding/REST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8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Webservice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components that interact with one another via standard protocols (i.e. HTTP)</a:t>
            </a:r>
          </a:p>
          <a:p>
            <a:r>
              <a:rPr lang="en-US" dirty="0" smtClean="0"/>
              <a:t>Applications running on webservers that exposes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Functionality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Data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Those ‘Powered by Google’ search boxes in websites (functionality)</a:t>
            </a:r>
          </a:p>
          <a:p>
            <a:pPr lvl="1"/>
            <a:r>
              <a:rPr lang="en-US" dirty="0" smtClean="0"/>
              <a:t>Facebook Graph API (data)</a:t>
            </a:r>
          </a:p>
          <a:p>
            <a:r>
              <a:rPr lang="en-US" dirty="0" err="1" smtClean="0"/>
              <a:t>Webservices</a:t>
            </a:r>
            <a:r>
              <a:rPr lang="en-US" dirty="0" smtClean="0"/>
              <a:t> ≈ Web APIs</a:t>
            </a:r>
          </a:p>
        </p:txBody>
      </p:sp>
    </p:spTree>
    <p:extLst>
      <p:ext uri="{BB962C8B-B14F-4D97-AF65-F5344CB8AC3E}">
        <p14:creationId xmlns:p14="http://schemas.microsoft.com/office/powerpoint/2010/main" val="159855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Webservice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whole scene</a:t>
            </a:r>
          </a:p>
          <a:p>
            <a:pPr lvl="1"/>
            <a:r>
              <a:rPr lang="en-US" dirty="0" smtClean="0"/>
              <a:t>Web application</a:t>
            </a:r>
          </a:p>
          <a:p>
            <a:pPr lvl="1"/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Clients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0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 to visualize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8703425" y="3308465"/>
            <a:ext cx="2103120" cy="1321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4548797" y="3264823"/>
            <a:ext cx="2552008" cy="156279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82684" y="4141123"/>
            <a:ext cx="2111432" cy="540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82684" y="3264823"/>
            <a:ext cx="2111432" cy="540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2684" y="2388524"/>
            <a:ext cx="2111432" cy="540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82684" y="5017423"/>
            <a:ext cx="2111432" cy="540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60673" y="2474021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80598" y="3350320"/>
            <a:ext cx="15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 (</a:t>
            </a:r>
            <a:r>
              <a:rPr lang="en-US" dirty="0" err="1" smtClean="0"/>
              <a:t>wget</a:t>
            </a:r>
            <a:r>
              <a:rPr lang="en-US" dirty="0" smtClean="0"/>
              <a:t>, curl)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69975" y="422662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32424" y="5118451"/>
            <a:ext cx="22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Mobile (</a:t>
            </a:r>
            <a:r>
              <a:rPr lang="en-US" dirty="0" err="1" smtClean="0"/>
              <a:t>iOS</a:t>
            </a:r>
            <a:r>
              <a:rPr lang="en-US" dirty="0" smtClean="0"/>
              <a:t>, Android)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27773" y="3861553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89043" y="3805150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171411" y="3308465"/>
            <a:ext cx="382385" cy="1321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209772" y="3487956"/>
            <a:ext cx="30803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A</a:t>
            </a:r>
          </a:p>
          <a:p>
            <a:r>
              <a:rPr lang="en-US" dirty="0" smtClean="0"/>
              <a:t>P</a:t>
            </a:r>
          </a:p>
          <a:p>
            <a:r>
              <a:rPr lang="en-US" dirty="0"/>
              <a:t>I</a:t>
            </a:r>
          </a:p>
        </p:txBody>
      </p:sp>
      <p:cxnSp>
        <p:nvCxnSpPr>
          <p:cNvPr id="22" name="Straight Connector 21"/>
          <p:cNvCxnSpPr>
            <a:stCxn id="5" idx="0"/>
          </p:cNvCxnSpPr>
          <p:nvPr/>
        </p:nvCxnSpPr>
        <p:spPr>
          <a:xfrm flipV="1">
            <a:off x="7098678" y="4046219"/>
            <a:ext cx="107273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3"/>
          </p:cNvCxnSpPr>
          <p:nvPr/>
        </p:nvCxnSpPr>
        <p:spPr>
          <a:xfrm>
            <a:off x="3494116" y="2658688"/>
            <a:ext cx="1294015" cy="1146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3"/>
            <a:endCxn id="5" idx="2"/>
          </p:cNvCxnSpPr>
          <p:nvPr/>
        </p:nvCxnSpPr>
        <p:spPr>
          <a:xfrm>
            <a:off x="3494116" y="3534987"/>
            <a:ext cx="1062597" cy="5112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</p:cNvCxnSpPr>
          <p:nvPr/>
        </p:nvCxnSpPr>
        <p:spPr>
          <a:xfrm flipV="1">
            <a:off x="3494116" y="4226620"/>
            <a:ext cx="1151142" cy="184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3"/>
          </p:cNvCxnSpPr>
          <p:nvPr/>
        </p:nvCxnSpPr>
        <p:spPr>
          <a:xfrm flipV="1">
            <a:off x="3494116" y="4411286"/>
            <a:ext cx="1151142" cy="8763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20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Webservice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Architectures</a:t>
            </a:r>
          </a:p>
          <a:p>
            <a:pPr lvl="1"/>
            <a:r>
              <a:rPr lang="en-US" dirty="0" smtClean="0"/>
              <a:t>SOAP</a:t>
            </a:r>
          </a:p>
          <a:p>
            <a:pPr lvl="2"/>
            <a:r>
              <a:rPr lang="en-US" sz="2400" b="1" dirty="0" smtClean="0"/>
              <a:t>S</a:t>
            </a:r>
            <a:r>
              <a:rPr lang="en-US" dirty="0" smtClean="0"/>
              <a:t>imple </a:t>
            </a:r>
            <a:r>
              <a:rPr lang="en-US" sz="2400" b="1" dirty="0" smtClean="0"/>
              <a:t>O</a:t>
            </a:r>
            <a:r>
              <a:rPr lang="en-US" dirty="0" smtClean="0"/>
              <a:t>bject </a:t>
            </a:r>
            <a:r>
              <a:rPr lang="en-US" sz="2400" b="1" dirty="0" smtClean="0"/>
              <a:t>A</a:t>
            </a:r>
            <a:r>
              <a:rPr lang="en-US" dirty="0" smtClean="0"/>
              <a:t>ccess </a:t>
            </a:r>
            <a:r>
              <a:rPr lang="en-US" sz="2400" b="1" dirty="0" smtClean="0"/>
              <a:t>P</a:t>
            </a:r>
            <a:r>
              <a:rPr lang="en-US" dirty="0" smtClean="0"/>
              <a:t>rotocol</a:t>
            </a:r>
          </a:p>
          <a:p>
            <a:pPr lvl="2"/>
            <a:r>
              <a:rPr lang="en-US" dirty="0" smtClean="0"/>
              <a:t>Old school</a:t>
            </a:r>
          </a:p>
          <a:p>
            <a:pPr lvl="1"/>
            <a:r>
              <a:rPr lang="en-US" dirty="0" smtClean="0"/>
              <a:t>REST</a:t>
            </a:r>
          </a:p>
          <a:p>
            <a:pPr lvl="2"/>
            <a:r>
              <a:rPr lang="en-US" sz="2400" b="1" dirty="0" err="1" smtClean="0"/>
              <a:t>RE</a:t>
            </a:r>
            <a:r>
              <a:rPr lang="en-US" dirty="0" err="1" smtClean="0"/>
              <a:t>presentational</a:t>
            </a:r>
            <a:r>
              <a:rPr lang="en-US" dirty="0" smtClean="0"/>
              <a:t> </a:t>
            </a:r>
            <a:r>
              <a:rPr lang="en-US" sz="2400" b="1" dirty="0" smtClean="0"/>
              <a:t>S</a:t>
            </a:r>
            <a:r>
              <a:rPr lang="en-US" dirty="0" smtClean="0"/>
              <a:t>tate </a:t>
            </a:r>
            <a:r>
              <a:rPr lang="en-US" sz="2400" b="1" dirty="0" smtClean="0"/>
              <a:t>T</a:t>
            </a:r>
            <a:r>
              <a:rPr lang="en-US" dirty="0" smtClean="0"/>
              <a:t>ransfer</a:t>
            </a:r>
          </a:p>
          <a:p>
            <a:pPr lvl="2"/>
            <a:r>
              <a:rPr lang="en-US" dirty="0" smtClean="0"/>
              <a:t>This is how ‘cool kids’ do it nowadays!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0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An architectural style to implement web APIs</a:t>
            </a:r>
          </a:p>
          <a:p>
            <a:pPr lvl="1"/>
            <a:r>
              <a:rPr lang="en-US" dirty="0" smtClean="0"/>
              <a:t>Introduced in 2000 by Roy T. Fielding</a:t>
            </a:r>
          </a:p>
          <a:p>
            <a:pPr lvl="2"/>
            <a:r>
              <a:rPr lang="en-US" dirty="0" smtClean="0"/>
              <a:t>His PhD thesis (Ch. 5)</a:t>
            </a:r>
          </a:p>
          <a:p>
            <a:pPr lvl="3"/>
            <a:r>
              <a:rPr lang="en-US" dirty="0" smtClean="0">
                <a:hlinkClick r:id="rId2"/>
              </a:rPr>
              <a:t>http://www.ics.uci.edu/~fielding/pubs/dissertation/rest_arch_style.htm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REST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it’s not</a:t>
            </a:r>
          </a:p>
          <a:p>
            <a:pPr lvl="1"/>
            <a:r>
              <a:rPr lang="en-US" dirty="0" smtClean="0"/>
              <a:t>A framework</a:t>
            </a:r>
          </a:p>
          <a:p>
            <a:pPr lvl="1"/>
            <a:r>
              <a:rPr lang="en-US" dirty="0" smtClean="0"/>
              <a:t>A technology</a:t>
            </a:r>
          </a:p>
          <a:p>
            <a:pPr lvl="1"/>
            <a:r>
              <a:rPr lang="en-US" dirty="0" smtClean="0"/>
              <a:t>A standards specification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Yep, remember </a:t>
            </a:r>
            <a:r>
              <a:rPr lang="en-US" i="1" dirty="0"/>
              <a:t>i</a:t>
            </a:r>
            <a:r>
              <a:rPr lang="en-US" i="1" dirty="0" smtClean="0"/>
              <a:t>t’s just an architectural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667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REST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properties</a:t>
            </a:r>
          </a:p>
          <a:p>
            <a:pPr lvl="1"/>
            <a:r>
              <a:rPr lang="en-US" dirty="0" smtClean="0"/>
              <a:t>Statelessness</a:t>
            </a:r>
          </a:p>
          <a:p>
            <a:pPr lvl="2"/>
            <a:r>
              <a:rPr lang="en-US" dirty="0" smtClean="0"/>
              <a:t>State resides on client-end</a:t>
            </a:r>
          </a:p>
          <a:p>
            <a:pPr lvl="2"/>
            <a:r>
              <a:rPr lang="en-US" dirty="0" smtClean="0"/>
              <a:t>Improves portability, scalability</a:t>
            </a:r>
          </a:p>
          <a:p>
            <a:pPr lvl="1"/>
            <a:r>
              <a:rPr lang="en-US" dirty="0" smtClean="0"/>
              <a:t>Resource oriented</a:t>
            </a:r>
          </a:p>
          <a:p>
            <a:pPr lvl="2"/>
            <a:r>
              <a:rPr lang="en-US" dirty="0" smtClean="0"/>
              <a:t>Everything that can be named is a resource</a:t>
            </a:r>
          </a:p>
          <a:p>
            <a:pPr lvl="2"/>
            <a:r>
              <a:rPr lang="en-US" dirty="0" smtClean="0"/>
              <a:t>Every resource is mapped with an unique URL (so be careful when choosing one)</a:t>
            </a:r>
          </a:p>
          <a:p>
            <a:pPr lvl="1"/>
            <a:r>
              <a:rPr lang="en-US" dirty="0" smtClean="0"/>
              <a:t>Uniform interface</a:t>
            </a:r>
          </a:p>
          <a:p>
            <a:pPr lvl="2"/>
            <a:r>
              <a:rPr lang="en-US" dirty="0" smtClean="0"/>
              <a:t>Interface is same for any operation (GET, POST, PUT, DELETE)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0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751</Words>
  <Application>Microsoft Office PowerPoint</Application>
  <PresentationFormat>Widescreen</PresentationFormat>
  <Paragraphs>188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Webservices: The RESTful Approach</vt:lpstr>
      <vt:lpstr>Outline</vt:lpstr>
      <vt:lpstr>Webservice</vt:lpstr>
      <vt:lpstr>Webservice (cont.)</vt:lpstr>
      <vt:lpstr>Try to visualize</vt:lpstr>
      <vt:lpstr>Webservice (cont.)</vt:lpstr>
      <vt:lpstr>REST</vt:lpstr>
      <vt:lpstr>REST (cont.)</vt:lpstr>
      <vt:lpstr>REST (cont.)</vt:lpstr>
      <vt:lpstr>REST (cont.)</vt:lpstr>
      <vt:lpstr>API Designing Good Practices</vt:lpstr>
      <vt:lpstr>API Designing Good Practices (cont.)</vt:lpstr>
      <vt:lpstr>API Designing Good Practices (cont.)</vt:lpstr>
      <vt:lpstr>API Designing Good Practices (cont.)</vt:lpstr>
      <vt:lpstr>API Designing Good Practices (cont.)</vt:lpstr>
      <vt:lpstr>API Designing Good Practices (cont.)</vt:lpstr>
      <vt:lpstr>API Designing Good Practices (cont.)</vt:lpstr>
      <vt:lpstr>API Designing Good Practices (cont.)</vt:lpstr>
      <vt:lpstr>Let’s Code!</vt:lpstr>
      <vt:lpstr>Components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Webservices: The RESTful Approach</dc:title>
  <dc:creator>Mushfek</dc:creator>
  <cp:lastModifiedBy>Mushfek</cp:lastModifiedBy>
  <cp:revision>99</cp:revision>
  <dcterms:created xsi:type="dcterms:W3CDTF">2014-11-02T04:15:25Z</dcterms:created>
  <dcterms:modified xsi:type="dcterms:W3CDTF">2014-11-02T15:10:47Z</dcterms:modified>
</cp:coreProperties>
</file>