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AND_BODY_1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0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y="1583341" x="685800"/>
            <a:ext cy="1159798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y="2840052" x="685800"/>
            <a:ext cy="784798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3pPr>
            <a:lvl4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4pPr>
            <a:lvl5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5pPr>
            <a:lvl6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6pPr>
            <a:lvl7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7pPr>
            <a:lvl8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8pPr>
            <a:lvl9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0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4749850" x="8556790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200150" x="457200"/>
            <a:ext cy="3725698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y="1200150" x="4692273"/>
            <a:ext cy="3725698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y="4749850" x="8556790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4749850" x="8556790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y="4406308" x="457200"/>
            <a:ext cy="519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360"/>
              </a:spcBef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y="4749850" x="8556790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idx="12" type="sldNum"/>
          </p:nvPr>
        </p:nvSpPr>
        <p:spPr>
          <a:xfrm>
            <a:off y="4749850" x="8556790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algn="l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algn="l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algn="l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algn="l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algn="l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algn="l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algn="l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algn="l" rtl="0" marR="0" indent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0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1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6.png" Type="http://schemas.openxmlformats.org/officeDocument/2006/relationships/image" Id="rId4"/><Relationship Target="../media/image11.png" Type="http://schemas.openxmlformats.org/officeDocument/2006/relationships/image" Id="rId3"/><Relationship Target="../media/image15.pn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media/image16.png" Type="http://schemas.openxmlformats.org/officeDocument/2006/relationships/image" Id="rId12"/><Relationship Target="../media/image15.png" Type="http://schemas.openxmlformats.org/officeDocument/2006/relationships/image" Id="rId13"/><Relationship Target="../slideLayouts/slideLayout1.xml" Type="http://schemas.openxmlformats.org/officeDocument/2006/relationships/slideLayout" Id="rId1"/><Relationship Target="../media/image05.png" Type="http://schemas.openxmlformats.org/officeDocument/2006/relationships/image" Id="rId4"/><Relationship Target="../media/image09.png" Type="http://schemas.openxmlformats.org/officeDocument/2006/relationships/image" Id="rId10"/><Relationship Target="../media/image01.png" Type="http://schemas.openxmlformats.org/officeDocument/2006/relationships/image" Id="rId3"/><Relationship Target="../media/image11.png" Type="http://schemas.openxmlformats.org/officeDocument/2006/relationships/image" Id="rId11"/><Relationship Target="../media/image08.png" Type="http://schemas.openxmlformats.org/officeDocument/2006/relationships/image" Id="rId9"/><Relationship Target="../media/image02.png" Type="http://schemas.openxmlformats.org/officeDocument/2006/relationships/image" Id="rId6"/><Relationship Target="../media/image03.png" Type="http://schemas.openxmlformats.org/officeDocument/2006/relationships/image" Id="rId5"/><Relationship Target="../media/image06.png" Type="http://schemas.openxmlformats.org/officeDocument/2006/relationships/image" Id="rId8"/><Relationship Target="../media/image07.png" Type="http://schemas.openxmlformats.org/officeDocument/2006/relationships/image" Id="rId7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3.png" Type="http://schemas.openxmlformats.org/officeDocument/2006/relationships/image" Id="rId4"/><Relationship Target="../media/image10.png" Type="http://schemas.openxmlformats.org/officeDocument/2006/relationships/image" Id="rId3"/><Relationship Target="../media/image14.png" Type="http://schemas.openxmlformats.org/officeDocument/2006/relationships/image" Id="rId6"/><Relationship Target="../media/image12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6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9.png" Type="http://schemas.openxmlformats.org/officeDocument/2006/relationships/image" Id="rId4"/><Relationship Target="../media/image08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0"/>
            <a:ext cy="5143499" cx="31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/>
          <p:nvPr>
            <p:ph idx="1" type="body"/>
          </p:nvPr>
        </p:nvSpPr>
        <p:spPr>
          <a:xfrm>
            <a:off y="586632" x="3296752"/>
            <a:ext cy="3895799" cx="5826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sz="3000" lang="en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Say ‘No’ to </a:t>
            </a:r>
            <a:r>
              <a:rPr strike="noStrike" u="none" b="1" cap="none" baseline="0" sz="3000" lang="en" i="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Sexual Harassment</a:t>
            </a:r>
          </a:p>
          <a:p>
            <a:pPr algn="l" rtl="0" lvl="0" marR="0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sz="2400" lang="en">
                <a:latin typeface="Helvetica Neue"/>
                <a:ea typeface="Helvetica Neue"/>
                <a:cs typeface="Helvetica Neue"/>
                <a:sym typeface="Helvetica Neue"/>
              </a:rPr>
              <a:t>Team 404:Name not Found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sz="1200" lang="en">
                <a:latin typeface="Helvetica Neue"/>
                <a:ea typeface="Helvetica Neue"/>
                <a:cs typeface="Helvetica Neue"/>
                <a:sym typeface="Helvetica Neue"/>
              </a:rPr>
              <a:t>Abdullah Al Mamun </a:t>
            </a:r>
          </a:p>
          <a:p>
            <a:pPr algn="l" rtl="0" lvl="0" marR="0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sz="1200" lang="en">
                <a:latin typeface="Helvetica Neue"/>
                <a:ea typeface="Helvetica Neue"/>
                <a:cs typeface="Helvetica Neue"/>
                <a:sym typeface="Helvetica Neue"/>
              </a:rPr>
              <a:t>Phone No: </a:t>
            </a:r>
            <a:r>
              <a:rPr sz="1200" lang="en">
                <a:solidFill>
                  <a:schemeClr val="dk1"/>
                </a:solidFill>
              </a:rPr>
              <a:t>01717374611</a:t>
            </a:r>
            <a:r>
              <a:rPr sz="1200" lang="en">
                <a:latin typeface="Helvetica Neue"/>
                <a:ea typeface="Helvetica Neue"/>
                <a:cs typeface="Helvetica Neue"/>
                <a:sym typeface="Helvetica Neue"/>
              </a:rPr>
              <a:t> Email Address: </a:t>
            </a:r>
            <a:r>
              <a:rPr sz="1200" lang="en">
                <a:solidFill>
                  <a:schemeClr val="dk1"/>
                </a:solidFill>
              </a:rPr>
              <a:t>oronno@therapservices.net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latin typeface="Helvetica Neue"/>
                <a:ea typeface="Helvetica Neue"/>
                <a:cs typeface="Helvetica Neue"/>
                <a:sym typeface="Helvetica Neue"/>
              </a:rPr>
              <a:t>Sharafat Ibn Mollah Mosharraf</a:t>
            </a:r>
          </a:p>
          <a:p>
            <a:pPr algn="l" rtl="0" lvl="0" marR="0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Phone No: </a:t>
            </a:r>
            <a:r>
              <a:rPr sz="1200" lang="en">
                <a:solidFill>
                  <a:schemeClr val="dk1"/>
                </a:solidFill>
              </a:rPr>
              <a:t>01755529174 </a:t>
            </a:r>
            <a:r>
              <a:rPr sz="1200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Email Address: </a:t>
            </a:r>
            <a:r>
              <a:rPr sz="1200" lang="en">
                <a:solidFill>
                  <a:schemeClr val="dk1"/>
                </a:solidFill>
              </a:rPr>
              <a:t>sharafat@therapservices.net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latin typeface="Helvetica Neue"/>
                <a:ea typeface="Helvetica Neue"/>
                <a:cs typeface="Helvetica Neue"/>
                <a:sym typeface="Helvetica Neue"/>
              </a:rPr>
              <a:t>Anindita Islam</a:t>
            </a:r>
          </a:p>
          <a:p>
            <a:pPr algn="l" rtl="0" lvl="0" marR="0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Phone No: </a:t>
            </a:r>
            <a:r>
              <a:rPr sz="1200" lang="en">
                <a:solidFill>
                  <a:schemeClr val="dk1"/>
                </a:solidFill>
              </a:rPr>
              <a:t>01912063317</a:t>
            </a:r>
            <a:r>
              <a:rPr sz="1200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Email Address: </a:t>
            </a:r>
            <a:r>
              <a:rPr sz="1200" lang="en">
                <a:solidFill>
                  <a:schemeClr val="dk1"/>
                </a:solidFill>
              </a:rPr>
              <a:t>anindita@therapservices.net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latin typeface="Helvetica Neue"/>
                <a:ea typeface="Helvetica Neue"/>
                <a:cs typeface="Helvetica Neue"/>
                <a:sym typeface="Helvetica Neue"/>
              </a:rPr>
              <a:t>A N M Bazlur Rahman</a:t>
            </a:r>
          </a:p>
          <a:p>
            <a:pPr algn="l" rtl="0" lvl="0" marR="0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Phone No: </a:t>
            </a:r>
            <a:r>
              <a:rPr sz="1200" lang="en">
                <a:solidFill>
                  <a:schemeClr val="dk1"/>
                </a:solidFill>
              </a:rPr>
              <a:t>01671865012</a:t>
            </a:r>
            <a:r>
              <a:rPr sz="1200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Email Address: </a:t>
            </a:r>
            <a:r>
              <a:rPr sz="1200" lang="en">
                <a:solidFill>
                  <a:schemeClr val="dk1"/>
                </a:solidFill>
              </a:rPr>
              <a:t>bazlur@therapservices.net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>
                <a:latin typeface="Helvetica Neue"/>
                <a:ea typeface="Helvetica Neue"/>
                <a:cs typeface="Helvetica Neue"/>
                <a:sym typeface="Helvetica Neue"/>
              </a:rPr>
              <a:t>Mushfekur Rahman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Phone No: </a:t>
            </a:r>
            <a:r>
              <a:rPr sz="1200" lang="en">
                <a:solidFill>
                  <a:schemeClr val="dk1"/>
                </a:solidFill>
              </a:rPr>
              <a:t>01622179659</a:t>
            </a:r>
            <a:r>
              <a:rPr sz="1200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Email Address: </a:t>
            </a:r>
            <a:r>
              <a:rPr sz="1200" lang="en">
                <a:solidFill>
                  <a:schemeClr val="dk1"/>
                </a:solidFill>
              </a:rPr>
              <a:t>mushfekur@therapservices.net</a:t>
            </a:r>
          </a:p>
          <a:p>
            <a:pPr algn="l" rtl="0" lvl="0" marR="0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y="1747647" x="6644149"/>
            <a:ext cy="716700" cx="433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strike="noStrike" u="none" b="1" cap="none" baseline="0" sz="2400" lang="en" i="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Heat Map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1400" i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y="2352298" x="6681471"/>
            <a:ext cy="2120100" cx="2358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category</a:t>
            </a:r>
          </a:p>
          <a:p>
            <a:pPr algn="l" rtl="0" lvl="0" marR="0" indent="0" mar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Experienced/ Saw</a:t>
            </a:r>
          </a:p>
          <a:p>
            <a:pPr algn="l" rtl="0" lvl="0" marR="0" indent="0" mar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Description</a:t>
            </a:r>
          </a:p>
          <a:p>
            <a:pPr algn="l" rtl="0" lvl="0" marR="0" indent="0" mar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Area of Incident</a:t>
            </a:r>
          </a:p>
          <a:p>
            <a:pPr algn="l" rtl="0" lvl="0" marR="0" indent="0" mar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Submit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52400" x="182625"/>
            <a:ext cy="4476600" cx="240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384816" x="2162348"/>
            <a:ext cy="4546200" cx="24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634667" x="4204781"/>
            <a:ext cy="4546200" cx="24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y="177353" x="3322487"/>
            <a:ext cy="716700" cx="433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b="1" sz="2400"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1400" i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6334" x="257625"/>
            <a:ext cy="4742889" cx="2996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/>
          <p:nvPr/>
        </p:nvSpPr>
        <p:spPr>
          <a:xfrm>
            <a:off y="1007141" x="3392539"/>
            <a:ext cy="2120100" cx="2358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Features: 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Emergency Help</a:t>
            </a:r>
          </a:p>
          <a:p>
            <a:pPr algn="l" rtl="0" lvl="0" marR="0" indent="0" mar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Complaint</a:t>
            </a:r>
          </a:p>
          <a:p>
            <a:pPr algn="l" rtl="0" lvl="0" marR="0" indent="0" mar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Counseling</a:t>
            </a:r>
          </a:p>
          <a:p>
            <a:pPr algn="l" rtl="0" lvl="0" marR="0" indent="0" mar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Awareness Portal</a:t>
            </a:r>
          </a:p>
          <a:p>
            <a:pPr algn="l" rtl="0" lvl="0" marR="0" indent="0" mar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Heat Map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303898" x="480050"/>
            <a:ext cy="2250000" cx="12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93375" x="2113770"/>
            <a:ext cy="2290881" cx="1209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14411" x="3753432"/>
            <a:ext cy="2120018" cx="1119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85270" x="4709180"/>
            <a:ext cy="2120016" cx="1119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 rotWithShape="1">
          <a:blip r:embed="rId7">
            <a:alphaModFix/>
          </a:blip>
          <a:srcRect t="0" b="0" r="0" l="0"/>
          <a:stretch/>
        </p:blipFill>
        <p:spPr>
          <a:xfrm>
            <a:off y="362664" x="6242021"/>
            <a:ext cy="2266200" cx="123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 rotWithShape="1">
          <a:blip r:embed="rId8">
            <a:alphaModFix/>
          </a:blip>
          <a:srcRect t="0" b="0" r="0" l="0"/>
          <a:stretch/>
        </p:blipFill>
        <p:spPr>
          <a:xfrm>
            <a:off y="551697" x="7234885"/>
            <a:ext cy="2266200" cx="123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9">
            <a:alphaModFix/>
          </a:blip>
          <a:srcRect t="0" b="0" r="0" l="0"/>
          <a:stretch/>
        </p:blipFill>
        <p:spPr>
          <a:xfrm>
            <a:off y="2906895" x="1914569"/>
            <a:ext cy="2110200" cx="114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3085443" x="2884924"/>
            <a:ext cy="2071600" cx="1113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11">
            <a:alphaModFix/>
          </a:blip>
          <a:srcRect t="0" b="0" r="0" l="0"/>
          <a:stretch/>
        </p:blipFill>
        <p:spPr>
          <a:xfrm>
            <a:off y="3064494" x="4638504"/>
            <a:ext cy="1925399" cx="103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 rotWithShape="1">
          <a:blip r:embed="rId12">
            <a:alphaModFix/>
          </a:blip>
          <a:srcRect t="0" b="0" r="0" l="0"/>
          <a:stretch/>
        </p:blipFill>
        <p:spPr>
          <a:xfrm>
            <a:off y="3164451" x="5489933"/>
            <a:ext cy="1955399" cx="10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13">
            <a:alphaModFix/>
          </a:blip>
          <a:srcRect t="0" b="0" r="0" l="0"/>
          <a:stretch/>
        </p:blipFill>
        <p:spPr>
          <a:xfrm>
            <a:off y="3271906" x="6368333"/>
            <a:ext cy="1955399" cx="10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139994" x="661116"/>
            <a:ext cy="3657600" cx="185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42049" x="2596980"/>
            <a:ext cy="3851050" cx="20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030585" x="4577314"/>
            <a:ext cy="3884197" cx="205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019179" x="6572984"/>
            <a:ext cy="3884225" cx="2051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>
            <p:ph idx="1" type="body"/>
          </p:nvPr>
        </p:nvSpPr>
        <p:spPr>
          <a:xfrm>
            <a:off y="177362" x="2325381"/>
            <a:ext cy="907799" cx="642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b="1" sz="2400"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Registration and Verification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1400" i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y="1351191" x="4620642"/>
            <a:ext cy="716700" cx="433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strike="noStrike" u="none" b="1" cap="none" baseline="0" sz="2400" lang="en" i="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Features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1400" i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y="1955841" x="4657964"/>
            <a:ext cy="2120100" cx="2358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Emergency Help</a:t>
            </a:r>
          </a:p>
          <a:p>
            <a:pPr algn="l" rtl="0" lvl="0" marR="0" indent="0" mar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Complaint</a:t>
            </a:r>
          </a:p>
          <a:p>
            <a:pPr algn="l" rtl="0" lvl="0" marR="0" indent="0" mar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Counseling</a:t>
            </a:r>
          </a:p>
          <a:p>
            <a:pPr algn="l" rtl="0" lvl="0" marR="0" indent="0" mar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Awareness Portal</a:t>
            </a:r>
          </a:p>
          <a:p>
            <a:pPr algn="l" rtl="0" lvl="0" marR="0" indent="0" mar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Heat Map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43483" x="2133600"/>
            <a:ext cy="4414266" cx="2373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y="1351191" x="4620642"/>
            <a:ext cy="716700" cx="433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strike="noStrike" u="none" b="1" cap="none" baseline="0" sz="2400" lang="en" i="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Emergency Help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1400" i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y="1955841" x="4657964"/>
            <a:ext cy="2120100" cx="258103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Tracking</a:t>
            </a:r>
          </a:p>
          <a:p>
            <a:pPr algn="l" rtl="0" lvl="0" marR="0" indent="0" mar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Call National Helpline 10921</a:t>
            </a:r>
          </a:p>
          <a:p>
            <a:pPr algn="l" rtl="0" lvl="0" marR="0" indent="0" mar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Call Nearby Police Station</a:t>
            </a:r>
          </a:p>
          <a:p>
            <a:pPr algn="l" rtl="0" lvl="0" marR="0" indent="0" mar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Personal Contacts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98800" x="2133598"/>
            <a:ext cy="4472412" cx="236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y="1351191" x="5389553"/>
            <a:ext cy="716700" cx="433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b="1" sz="2400"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File Complaint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1400" i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y="1955850" x="5426875"/>
            <a:ext cy="2467800" cx="337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Experience/saw</a:t>
            </a:r>
          </a:p>
          <a:p>
            <a:pPr algn="l" rtl="0" lvl="0" marR="0" indent="0" mar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Title</a:t>
            </a:r>
          </a:p>
          <a:p>
            <a:pPr algn="l" rtl="0" lvl="0" marR="0" indent="0" mar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Details</a:t>
            </a:r>
          </a:p>
          <a:p>
            <a:pPr algn="l" rtl="0" lvl="0" marR="0" indent="0" mar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Attachments</a:t>
            </a:r>
          </a:p>
          <a:p>
            <a:pPr algn="l" rtl="0" lvl="0" marR="0" indent="0" mar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Phone Number</a:t>
            </a:r>
          </a:p>
          <a:p>
            <a:pPr algn="l" rtl="0" lvl="0" marR="0" indent="0" mar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</a:p>
          <a:p>
            <a:pPr algn="l" rtl="0" lvl="0" marR="0" indent="0" mar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 and Relationship (If others)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5487" x="1096502"/>
            <a:ext cy="4466162" cx="235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585427" x="3109928"/>
            <a:ext cy="4466160" cx="235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y="1351191" x="5389553"/>
            <a:ext cy="716700" cx="433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strike="noStrike" u="none" b="1" cap="none" baseline="0" sz="2400" lang="en" i="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Counselling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1400" i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y="1955841" x="5426876"/>
            <a:ext cy="2120100" cx="2358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Policy</a:t>
            </a:r>
          </a:p>
          <a:p>
            <a:pPr algn="l" rtl="0" lvl="0" marR="0" indent="0" mar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sends </a:t>
            </a:r>
          </a:p>
          <a:p>
            <a:pPr algn="l" rtl="0" lvl="0" marR="0" indent="0" mar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Counsellor Replies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31488" x="997425"/>
            <a:ext cy="4546220" cx="2476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610650" x="2988906"/>
            <a:ext cy="4546170" cx="2476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y="1351191" x="5389553"/>
            <a:ext cy="716700" cx="433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strike="noStrike" u="none" b="1" cap="none" baseline="0" sz="2400" lang="en" i="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Awareness Portal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1400" i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y="1955841" x="5426876"/>
            <a:ext cy="2120100" cx="2358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Categories</a:t>
            </a:r>
          </a:p>
          <a:p>
            <a:pPr algn="l" rtl="0" lvl="0" marR="0" indent="0" mar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Categories</a:t>
            </a:r>
          </a:p>
          <a:p>
            <a:pPr algn="l" rtl="0" lvl="0" marR="0" indent="0" mar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rtl="0" lvl="0" marR="0" indent="0" mar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Thread</a:t>
            </a:r>
          </a:p>
          <a:p>
            <a:pPr algn="l" rtl="0" lvl="0" marR="0" indent="0" mar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Reply to Thread</a:t>
            </a:r>
          </a:p>
          <a:p>
            <a:pPr algn="l" rtl="0" lvl="0" marR="0" indent="0" mar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New Thread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28639" x="998471"/>
            <a:ext cy="4546199" cx="2476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613274" x="3088834"/>
            <a:ext cy="4462724" cx="239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