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6" r:id="rId6"/>
  </p:sldMasterIdLst>
  <p:notesMasterIdLst>
    <p:notesMasterId r:id="rId12"/>
  </p:notesMasterIdLst>
  <p:sldIdLst>
    <p:sldId id="257" r:id="rId7"/>
    <p:sldId id="258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50EA-078A-CF4D-FFAC-35CCBCA3613E}" v="55" dt="2022-04-09T03:11:15.936"/>
    <p1510:client id="{8DCB0C4E-340C-3A3F-4816-802B40AE5AD8}" v="1" dt="2022-04-11T18:31:07.330"/>
    <p1510:client id="{F9C3DFBE-416A-52F1-BFA3-7A712DD9219B}" v="59" dt="2021-11-01T17:58:5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D79E-BD8E-41A7-B339-7035B135CD0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0D71-7DC6-449A-868F-E7498A2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29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768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90489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09600" y="90489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3467100" y="-1257300"/>
            <a:ext cx="5257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 rot="5400000">
            <a:off x="6827044" y="2102644"/>
            <a:ext cx="676751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 rot="5400000">
            <a:off x="1239044" y="-538956"/>
            <a:ext cx="6767512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9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None/>
              <a:defRPr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Char char="l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71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1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Helvetica Neue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0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 rot="5400000">
            <a:off x="1774032" y="-570705"/>
            <a:ext cx="5811838" cy="7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8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>
            <a:spLocks noGrp="1"/>
          </p:cNvSpPr>
          <p:nvPr>
            <p:ph type="title"/>
          </p:nvPr>
        </p:nvSpPr>
        <p:spPr>
          <a:xfrm>
            <a:off x="914400" y="973137"/>
            <a:ext cx="10363200" cy="1144588"/>
          </a:xfrm>
          <a:prstGeom prst="rect">
            <a:avLst/>
          </a:prstGeom>
        </p:spPr>
        <p:txBody>
          <a:bodyPr lIns="46037" tIns="46037" rIns="46037" bIns="46037" anchor="b"/>
          <a:lstStyle/>
          <a:p>
            <a:r>
              <a:t>Title Text</a:t>
            </a:r>
          </a:p>
        </p:txBody>
      </p:sp>
      <p:sp>
        <p:nvSpPr>
          <p:cNvPr id="1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828800" y="2895600"/>
            <a:ext cx="8534400" cy="1752600"/>
          </a:xfrm>
          <a:prstGeom prst="rect">
            <a:avLst/>
          </a:prstGeom>
        </p:spPr>
        <p:txBody>
          <a:bodyPr lIns="46037" tIns="46037" rIns="46037" bIns="46037"/>
          <a:lstStyle>
            <a:lvl1pPr marL="0" indent="0"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333876"/>
            <a:ext cx="6705600" cy="252412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/>
          <p:cNvSpPr/>
          <p:nvPr/>
        </p:nvSpPr>
        <p:spPr>
          <a:xfrm>
            <a:off x="0" y="2133600"/>
            <a:ext cx="12192000" cy="1031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318126"/>
            <a:ext cx="2859616" cy="13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 Box 20"/>
          <p:cNvSpPr/>
          <p:nvPr/>
        </p:nvSpPr>
        <p:spPr>
          <a:xfrm>
            <a:off x="4385732" y="6348412"/>
            <a:ext cx="31125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Where Innovation Is Tradition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63084" y="2906714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defRPr sz="2000"/>
            </a:lvl1pPr>
            <a:lvl2pPr marL="0" indent="0">
              <a:spcBef>
                <a:spcPts val="400"/>
              </a:spcBef>
              <a:buSzTx/>
              <a:buNone/>
              <a:defRPr sz="2000"/>
            </a:lvl2pPr>
            <a:lvl3pPr marL="0" indent="0">
              <a:spcBef>
                <a:spcPts val="400"/>
              </a:spcBef>
              <a:buSzTx/>
              <a:buNone/>
              <a:defRPr sz="2000"/>
            </a:lvl3pPr>
            <a:lvl4pPr marL="0" indent="0">
              <a:spcBef>
                <a:spcPts val="400"/>
              </a:spcBef>
              <a:buSzTx/>
              <a:buNone/>
              <a:defRPr sz="2000"/>
            </a:lvl4pPr>
            <a:lvl5pPr marL="0" indent="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>
            <a:spLocks noGrp="1"/>
          </p:cNvSpPr>
          <p:nvPr>
            <p:ph type="body" sz="half" idx="1"/>
          </p:nvPr>
        </p:nvSpPr>
        <p:spPr>
          <a:xfrm>
            <a:off x="812800" y="1371600"/>
            <a:ext cx="5334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 b="1"/>
            </a:lvl1pPr>
            <a:lvl2pPr marL="0" indent="0">
              <a:spcBef>
                <a:spcPts val="500"/>
              </a:spcBef>
              <a:buSzTx/>
              <a:buNone/>
              <a:defRPr sz="2400" b="1"/>
            </a:lvl2pPr>
            <a:lvl3pPr marL="0" indent="0">
              <a:spcBef>
                <a:spcPts val="500"/>
              </a:spcBef>
              <a:buSzTx/>
              <a:buNone/>
              <a:defRPr sz="2400" b="1"/>
            </a:lvl3pPr>
            <a:lvl4pPr marL="0" indent="0">
              <a:spcBef>
                <a:spcPts val="500"/>
              </a:spcBef>
              <a:buSzTx/>
              <a:buNone/>
              <a:defRPr sz="2400" b="1"/>
            </a:lvl4pPr>
            <a:lvl5pPr marL="0" indent="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1"/>
            <a:ext cx="5389033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20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sz="18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6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597" y="1435101"/>
            <a:ext cx="4011088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7" y="612775"/>
            <a:ext cx="73152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389717" y="5367337"/>
            <a:ext cx="7315203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xfrm>
            <a:off x="11379200" y="6248400"/>
            <a:ext cx="451402" cy="461661"/>
          </a:xfrm>
          <a:prstGeom prst="rect">
            <a:avLst/>
          </a:prstGeom>
        </p:spPr>
        <p:txBody>
          <a:bodyPr anchor="t"/>
          <a:lstStyle>
            <a:lvl1pPr algn="l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722741" y="251536"/>
            <a:ext cx="474651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095379" y="2483904"/>
            <a:ext cx="7122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456667" y="6405435"/>
            <a:ext cx="4019127" cy="2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08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600" y="90489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l"/>
              <a:defRPr/>
            </a:lvl1pPr>
            <a:lvl2pPr marL="914400" lvl="1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28003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489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l"/>
              <a:defRPr sz="3200"/>
            </a:lvl1pPr>
            <a:lvl2pPr marL="914400" lvl="1" indent="-3619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800"/>
            </a:lvl2pPr>
            <a:lvl3pPr marL="1371600" lvl="2" indent="-29718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•"/>
              <a:defRPr sz="2400"/>
            </a:lvl3pPr>
            <a:lvl4pPr marL="1828800" lvl="3" indent="-3238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2000"/>
            </a:lvl4pPr>
            <a:lvl5pPr marL="2286000" lvl="4" indent="-2857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None/>
              <a:defRPr sz="1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486401" y="4343400"/>
            <a:ext cx="6703484" cy="25225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 descr="CustomShape 1"/>
          <p:cNvSpPr/>
          <p:nvPr/>
        </p:nvSpPr>
        <p:spPr>
          <a:xfrm>
            <a:off x="1" y="990600"/>
            <a:ext cx="12189884" cy="101600"/>
          </a:xfrm>
          <a:prstGeom prst="rect">
            <a:avLst/>
          </a:prstGeom>
          <a:gradFill>
            <a:gsLst>
              <a:gs pos="0">
                <a:srgbClr val="0066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 descr="Pictur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1084" y="5318126"/>
            <a:ext cx="2859616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 descr="CustomShape 2"/>
          <p:cNvSpPr/>
          <p:nvPr/>
        </p:nvSpPr>
        <p:spPr>
          <a:xfrm>
            <a:off x="4404785" y="6346826"/>
            <a:ext cx="4127500" cy="34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Innovation Is Tradition</a:t>
            </a:r>
            <a:endParaRPr sz="1800"/>
          </a:p>
        </p:txBody>
      </p:sp>
      <p:pic>
        <p:nvPicPr>
          <p:cNvPr id="10" name="Google Shape;10;p1" descr="Pictur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486401" y="4333875"/>
            <a:ext cx="6703484" cy="252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 descr="CustomShape 3"/>
          <p:cNvSpPr/>
          <p:nvPr/>
        </p:nvSpPr>
        <p:spPr>
          <a:xfrm>
            <a:off x="1" y="2133600"/>
            <a:ext cx="12189884" cy="101600"/>
          </a:xfrm>
          <a:prstGeom prst="rect">
            <a:avLst/>
          </a:prstGeom>
          <a:gradFill>
            <a:gsLst>
              <a:gs pos="0">
                <a:srgbClr val="0066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Pictur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1084" y="5318126"/>
            <a:ext cx="2859616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 descr="CustomShape 4"/>
          <p:cNvSpPr/>
          <p:nvPr/>
        </p:nvSpPr>
        <p:spPr>
          <a:xfrm>
            <a:off x="4404785" y="6346826"/>
            <a:ext cx="4127500" cy="34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Innovation Is Tradition</a:t>
            </a:r>
            <a:endParaRPr sz="1800"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09600" y="90489"/>
            <a:ext cx="10972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l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00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8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 descr="Picture 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486401" y="4343400"/>
            <a:ext cx="6703484" cy="25225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 descr="CustomShape 1"/>
          <p:cNvSpPr/>
          <p:nvPr/>
        </p:nvSpPr>
        <p:spPr>
          <a:xfrm>
            <a:off x="1" y="990600"/>
            <a:ext cx="12189884" cy="101600"/>
          </a:xfrm>
          <a:prstGeom prst="rect">
            <a:avLst/>
          </a:prstGeom>
          <a:gradFill>
            <a:gsLst>
              <a:gs pos="0">
                <a:srgbClr val="0066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 descr="Pictur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1084" y="5318126"/>
            <a:ext cx="2859616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 descr="CustomShape 2"/>
          <p:cNvSpPr/>
          <p:nvPr/>
        </p:nvSpPr>
        <p:spPr>
          <a:xfrm>
            <a:off x="4404785" y="6346826"/>
            <a:ext cx="4127500" cy="34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Innovation Is Tradition</a:t>
            </a:r>
            <a:endParaRPr sz="180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7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4344150"/>
            <a:ext cx="6705600" cy="25241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9"/>
          <p:cNvSpPr/>
          <p:nvPr/>
        </p:nvSpPr>
        <p:spPr>
          <a:xfrm>
            <a:off x="0" y="990600"/>
            <a:ext cx="12192000" cy="1031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" name="Picture 18" descr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200" y="5318126"/>
            <a:ext cx="2859616" cy="13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Box 20"/>
          <p:cNvSpPr/>
          <p:nvPr/>
        </p:nvSpPr>
        <p:spPr>
          <a:xfrm>
            <a:off x="4385732" y="6348412"/>
            <a:ext cx="311257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Where Innovation Is Tradition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836084" y="80963"/>
            <a:ext cx="10871201" cy="1038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812800" y="1371600"/>
            <a:ext cx="108712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8465736" y="6217854"/>
            <a:ext cx="271865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50" r:id="rId2"/>
    <p:sldLayoutId id="2147483651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 descr="CustomShape 1"/>
          <p:cNvSpPr/>
          <p:nvPr/>
        </p:nvSpPr>
        <p:spPr>
          <a:xfrm>
            <a:off x="2209801" y="1345970"/>
            <a:ext cx="7770813" cy="7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75" tIns="46075" rIns="46075" bIns="46075" anchor="b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4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8, CS 112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25" descr="CustomShape 2"/>
          <p:cNvSpPr/>
          <p:nvPr/>
        </p:nvSpPr>
        <p:spPr>
          <a:xfrm>
            <a:off x="2894013" y="2590898"/>
            <a:ext cx="6400800" cy="23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75" tIns="46075" rIns="46075" bIns="46075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2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</a:pPr>
            <a:r>
              <a:rPr lang="en-US" sz="400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 sz="40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</a:pPr>
            <a:r>
              <a:rPr lang="en-US" sz="400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Practice Examples</a:t>
            </a:r>
            <a:endParaRPr sz="36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</a:pPr>
            <a:endParaRPr sz="32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 descr="CustomShape 1"/>
          <p:cNvSpPr/>
          <p:nvPr/>
        </p:nvSpPr>
        <p:spPr>
          <a:xfrm>
            <a:off x="2151063" y="214495"/>
            <a:ext cx="8151812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440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 - Review</a:t>
            </a:r>
            <a:endParaRPr sz="4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6" descr="CustomShape 2"/>
          <p:cNvSpPr/>
          <p:nvPr/>
        </p:nvSpPr>
        <p:spPr>
          <a:xfrm>
            <a:off x="613985" y="1373910"/>
            <a:ext cx="10964030" cy="463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 marL="457200" indent="-406400"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Way of programming in which a function calls itself until a condition is met:</a:t>
            </a:r>
            <a:endParaRPr sz="2400" kern="0" dirty="0"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Two parts:</a:t>
            </a:r>
            <a:endParaRPr sz="2400" kern="0" dirty="0"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  <a:p>
            <a:pPr marL="1200150" lvl="1" indent="-406400"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Calibri"/>
                <a:cs typeface="Calibri"/>
                <a:sym typeface="Calibri"/>
              </a:rPr>
              <a:t>Base case/ termination condition: </a:t>
            </a:r>
            <a:endParaRPr sz="2400" kern="0" dirty="0">
              <a:solidFill>
                <a:srgbClr val="FF0000"/>
              </a:solidFill>
              <a:latin typeface="Arial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		Define when to terminate the recursion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00150" lvl="1" indent="-406400"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Calibri"/>
                <a:cs typeface="Calibri"/>
                <a:sym typeface="Calibri"/>
              </a:rPr>
              <a:t>Recursive case: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		Define the recursion function</a:t>
            </a:r>
          </a:p>
          <a:p>
            <a:pPr>
              <a:buClr>
                <a:srgbClr val="000000"/>
              </a:buClr>
            </a:pPr>
            <a:endParaRPr lang="en-US" sz="2000" b="1" kern="0" dirty="0">
              <a:solidFill>
                <a:srgbClr val="000000"/>
              </a:solidFill>
              <a:latin typeface="Arial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Arial"/>
                <a:cs typeface="Calibri"/>
                <a:sym typeface="Calibri"/>
              </a:rPr>
              <a:t>If a problem can be broken down into multiple identical subproblems, and the result of the base case is a known constant value, you can use recursion to solve it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Calibri"/>
                <a:sym typeface="Calibri"/>
              </a:rPr>
              <a:t>.</a:t>
            </a:r>
            <a:endParaRPr sz="3600" b="1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 descr="CustomShape 1"/>
          <p:cNvSpPr/>
          <p:nvPr/>
        </p:nvSpPr>
        <p:spPr>
          <a:xfrm>
            <a:off x="1843911" y="345776"/>
            <a:ext cx="8151812" cy="1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ctr" anchorCtr="0">
            <a:noAutofit/>
          </a:bodyPr>
          <a:lstStyle/>
          <a:p>
            <a:pPr algn="ctr"/>
            <a:r>
              <a:rPr lang="en-US" sz="32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Practice 1 </a:t>
            </a:r>
            <a:r>
              <a:rPr lang="en-US" sz="3200" b="1" kern="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+mn-lt"/>
                <a:cs typeface="Arial"/>
                <a:sym typeface="Arial"/>
              </a:rPr>
              <a:t>(Ungraded)</a:t>
            </a:r>
            <a:endParaRPr lang="en-US" sz="3200" b="1" kern="0" dirty="0">
              <a:highlight>
                <a:srgbClr val="FFFF00"/>
              </a:highlight>
              <a:ea typeface="+mn-lt"/>
              <a:cs typeface="+mn-lt"/>
            </a:endParaRPr>
          </a:p>
          <a:p>
            <a:pPr algn="ctr">
              <a:buClr>
                <a:srgbClr val="000000"/>
              </a:buClr>
            </a:pPr>
            <a:endParaRPr lang="en-US" sz="4400" b="1" kern="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135" name="Google Shape;135;p27" descr="CustomShape 2"/>
          <p:cNvSpPr/>
          <p:nvPr/>
        </p:nvSpPr>
        <p:spPr>
          <a:xfrm>
            <a:off x="1111624" y="1353671"/>
            <a:ext cx="9973235" cy="40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number, compute the sum of its digits using recursion:</a:t>
            </a:r>
            <a:endParaRPr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7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r="61247"/>
          <a:stretch/>
        </p:blipFill>
        <p:spPr>
          <a:xfrm>
            <a:off x="1107141" y="2367651"/>
            <a:ext cx="2330762" cy="21537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CB450-F30B-4A98-8881-5D31E6E2B824}"/>
              </a:ext>
            </a:extLst>
          </p:cNvPr>
          <p:cNvSpPr txBox="1"/>
          <p:nvPr/>
        </p:nvSpPr>
        <p:spPr>
          <a:xfrm>
            <a:off x="3725967" y="2491717"/>
            <a:ext cx="867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sumDigit</a:t>
            </a:r>
            <a:r>
              <a:rPr lang="en-US" sz="2800" dirty="0">
                <a:latin typeface="Consolas" panose="020B0609020204030204" pitchFamily="49" charset="0"/>
              </a:rPr>
              <a:t>( n ):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n == 0: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return (n % 10 + </a:t>
            </a:r>
            <a:r>
              <a:rPr lang="en-US" sz="2800" dirty="0" err="1">
                <a:latin typeface="Consolas" panose="020B0609020204030204" pitchFamily="49" charset="0"/>
              </a:rPr>
              <a:t>sumDigit</a:t>
            </a:r>
            <a:r>
              <a:rPr lang="en-US" sz="2800" dirty="0">
                <a:latin typeface="Consolas" panose="020B0609020204030204" pitchFamily="49" charset="0"/>
              </a:rPr>
              <a:t>(int(n/10)))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0061-FCE0-4102-9346-5AD8F2E9D833}"/>
              </a:ext>
            </a:extLst>
          </p:cNvPr>
          <p:cNvSpPr txBox="1"/>
          <p:nvPr/>
        </p:nvSpPr>
        <p:spPr>
          <a:xfrm>
            <a:off x="3690534" y="5956238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Copy/Paste the above code and try it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 descr="CustomShape 1"/>
          <p:cNvSpPr/>
          <p:nvPr/>
        </p:nvSpPr>
        <p:spPr>
          <a:xfrm>
            <a:off x="1829002" y="331169"/>
            <a:ext cx="8151812" cy="1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ctr" anchorCtr="0">
            <a:noAutofit/>
          </a:bodyPr>
          <a:lstStyle/>
          <a:p>
            <a:pPr algn="ctr"/>
            <a:r>
              <a:rPr lang="en-US" sz="3200" b="1" kern="0" dirty="0">
                <a:solidFill>
                  <a:srgbClr val="000000"/>
                </a:solidFill>
                <a:latin typeface="Arial"/>
                <a:ea typeface="+mn-lt"/>
                <a:cs typeface="Arial"/>
                <a:sym typeface="Arial"/>
              </a:rPr>
              <a:t>Practice 2 </a:t>
            </a:r>
            <a:r>
              <a:rPr lang="en-US" sz="3200" b="1" kern="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+mn-lt"/>
                <a:cs typeface="Arial"/>
                <a:sym typeface="Arial"/>
              </a:rPr>
              <a:t>(Ungraded)</a:t>
            </a:r>
            <a:endParaRPr lang="en-US" sz="3200" b="1" kern="0" dirty="0">
              <a:highlight>
                <a:srgbClr val="FFFF00"/>
              </a:highlight>
              <a:ea typeface="+mn-lt"/>
              <a:cs typeface="+mn-lt"/>
            </a:endParaRPr>
          </a:p>
          <a:p>
            <a:pPr algn="ctr">
              <a:buClr>
                <a:srgbClr val="000000"/>
              </a:buClr>
            </a:pPr>
            <a:endParaRPr lang="en-US" sz="4400" b="1" kern="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135" name="Google Shape;135;p27" descr="CustomShape 2"/>
          <p:cNvSpPr/>
          <p:nvPr/>
        </p:nvSpPr>
        <p:spPr>
          <a:xfrm>
            <a:off x="1191809" y="1268032"/>
            <a:ext cx="9973235" cy="40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00" tIns="45000" rIns="45000" bIns="450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a given string in reverse using recursion:</a:t>
            </a:r>
            <a:endParaRPr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32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45582-5C02-4261-8DDD-D0AD30BD7395}"/>
              </a:ext>
            </a:extLst>
          </p:cNvPr>
          <p:cNvSpPr txBox="1"/>
          <p:nvPr/>
        </p:nvSpPr>
        <p:spPr>
          <a:xfrm>
            <a:off x="4896337" y="2063982"/>
            <a:ext cx="6590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print_reverse</a:t>
            </a:r>
            <a:r>
              <a:rPr lang="en-US" sz="2800" dirty="0">
                <a:latin typeface="Consolas" panose="020B0609020204030204" pitchFamily="49" charset="0"/>
              </a:rPr>
              <a:t>(str):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(str) == 0: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r = str[0]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print_reverse</a:t>
            </a:r>
            <a:r>
              <a:rPr lang="en-US" sz="2800" dirty="0">
                <a:latin typeface="Consolas" panose="020B0609020204030204" pitchFamily="49" charset="0"/>
              </a:rPr>
              <a:t>(str[1:])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5DC0F-315E-4FC0-A09D-CB45BDFA315E}"/>
              </a:ext>
            </a:extLst>
          </p:cNvPr>
          <p:cNvSpPr txBox="1"/>
          <p:nvPr/>
        </p:nvSpPr>
        <p:spPr>
          <a:xfrm>
            <a:off x="1246475" y="1926298"/>
            <a:ext cx="2754025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Sans Typewriter" panose="020B0509030504030204" pitchFamily="49" charset="0"/>
              </a:rPr>
              <a:t>Input: "programming"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Output: 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g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n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i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m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m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a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r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g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o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r</a:t>
            </a:r>
          </a:p>
          <a:p>
            <a:r>
              <a:rPr lang="pt-BR" dirty="0">
                <a:latin typeface="Lucida Sans Typewriter" panose="020B0509030504030204" pitchFamily="49" charset="0"/>
              </a:rPr>
              <a:t>p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6FF2D-9C4F-480F-8CBF-F4E8FDE4321A}"/>
              </a:ext>
            </a:extLst>
          </p:cNvPr>
          <p:cNvSpPr txBox="1"/>
          <p:nvPr/>
        </p:nvSpPr>
        <p:spPr>
          <a:xfrm>
            <a:off x="3690534" y="5968475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Copy/Paste the above code and try it out</a:t>
            </a:r>
          </a:p>
        </p:txBody>
      </p:sp>
    </p:spTree>
    <p:extLst>
      <p:ext uri="{BB962C8B-B14F-4D97-AF65-F5344CB8AC3E}">
        <p14:creationId xmlns:p14="http://schemas.microsoft.com/office/powerpoint/2010/main" val="220996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772975" y="194086"/>
            <a:ext cx="640715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n-US" dirty="0">
                <a:latin typeface="Lora"/>
                <a:ea typeface="Lora"/>
                <a:cs typeface="Lora"/>
                <a:sym typeface="Lora"/>
              </a:rPr>
              <a:t>Lab Task 8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843035" y="1617786"/>
            <a:ext cx="8742300" cy="40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8630" indent="-431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Name your file according to the format: </a:t>
            </a:r>
            <a:r>
              <a:rPr lang="en-US" sz="2200" dirty="0">
                <a:solidFill>
                  <a:srgbClr val="006600"/>
                </a:solidFill>
                <a:latin typeface="Roboto Mono"/>
                <a:ea typeface="Roboto Mono"/>
                <a:cs typeface="Roboto Mono"/>
                <a:sym typeface="Roboto Mono"/>
              </a:rPr>
              <a:t>gmuID_2XX_Lab8.py</a:t>
            </a: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marL="468630" indent="-431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lang="en-US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Your </a:t>
            </a:r>
            <a:r>
              <a:rPr lang="en-US" sz="2200" dirty="0" err="1">
                <a:solidFill>
                  <a:srgbClr val="006600"/>
                </a:solidFill>
                <a:latin typeface="Roboto Mono"/>
                <a:ea typeface="Roboto Mono"/>
                <a:cs typeface="Roboto Mono"/>
                <a:sym typeface="Roboto Mono"/>
              </a:rPr>
              <a:t>gmuID</a:t>
            </a:r>
            <a:r>
              <a:rPr lang="en-US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is your </a:t>
            </a:r>
            <a:r>
              <a:rPr lang="en-US" sz="2400" b="1" dirty="0" err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netID</a:t>
            </a: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u="sng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not</a:t>
            </a: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your G-number!</a:t>
            </a: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69900" indent="-431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➔"/>
            </a:pPr>
            <a:r>
              <a:rPr lang="en-US" sz="2200" dirty="0">
                <a:solidFill>
                  <a:srgbClr val="006600"/>
                </a:solidFill>
                <a:latin typeface="Roboto Mono"/>
                <a:ea typeface="Roboto Mono"/>
                <a:cs typeface="Roboto Mono"/>
                <a:sym typeface="Roboto Mono"/>
              </a:rPr>
              <a:t>2XX</a:t>
            </a: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means your lab section number.</a:t>
            </a: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69900" indent="-431800">
              <a:buClr>
                <a:schemeClr val="dk1"/>
              </a:buClr>
              <a:buSzPts val="2400"/>
              <a:buFont typeface="Lora"/>
              <a:buChar char="➔"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Submit to the </a:t>
            </a:r>
            <a:r>
              <a:rPr lang="en-US" sz="2400" dirty="0">
                <a:solidFill>
                  <a:srgbClr val="006600"/>
                </a:solidFill>
                <a:latin typeface="Roboto Mono"/>
                <a:ea typeface="Roboto Mono"/>
                <a:cs typeface="Roboto Mono"/>
                <a:sym typeface="Roboto Mono"/>
              </a:rPr>
              <a:t>Lab 8</a:t>
            </a: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folder in the main </a:t>
            </a: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/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Blackboard course shell.</a:t>
            </a: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47" y="3674204"/>
            <a:ext cx="1902825" cy="2503725"/>
          </a:xfrm>
          <a:prstGeom prst="rect">
            <a:avLst/>
          </a:prstGeom>
          <a:noFill/>
          <a:ln>
            <a:noFill/>
          </a:ln>
          <a:effectLst>
            <a:outerShdw blurRad="2857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7" name="Google Shape;147;p21"/>
          <p:cNvSpPr/>
          <p:nvPr/>
        </p:nvSpPr>
        <p:spPr>
          <a:xfrm>
            <a:off x="8726144" y="5520208"/>
            <a:ext cx="1507500" cy="519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>
            <a:outerShdw blurRad="3000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48" name="Google Shape;148;p21"/>
          <p:cNvCxnSpPr>
            <a:cxnSpLocks/>
          </p:cNvCxnSpPr>
          <p:nvPr/>
        </p:nvCxnSpPr>
        <p:spPr>
          <a:xfrm>
            <a:off x="5802284" y="4938708"/>
            <a:ext cx="2698774" cy="756844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dot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783572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AAAAAA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- Blank Slide">
  <a:themeElements>
    <a:clrScheme name="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AAAAAA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on Template 1b-1">
  <a:themeElements>
    <a:clrScheme name="Mason Template 1b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00"/>
      </a:accent1>
      <a:accent2>
        <a:srgbClr val="006600"/>
      </a:accent2>
      <a:accent3>
        <a:srgbClr val="AAAAAA"/>
      </a:accent3>
      <a:accent4>
        <a:srgbClr val="707070"/>
      </a:accent4>
      <a:accent5>
        <a:srgbClr val="FFE2AA"/>
      </a:accent5>
      <a:accent6>
        <a:srgbClr val="005C00"/>
      </a:accent6>
      <a:hlink>
        <a:srgbClr val="0000FF"/>
      </a:hlink>
      <a:folHlink>
        <a:srgbClr val="FF00FF"/>
      </a:folHlink>
    </a:clrScheme>
    <a:fontScheme name="Mason Template 1b-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son Template 1b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4CA2AD6B68E4B99DDA1A08CFAAB6A" ma:contentTypeVersion="4" ma:contentTypeDescription="Create a new document." ma:contentTypeScope="" ma:versionID="9eaa8d196c9cf2ce85cc8c8fab2c17d2">
  <xsd:schema xmlns:xsd="http://www.w3.org/2001/XMLSchema" xmlns:xs="http://www.w3.org/2001/XMLSchema" xmlns:p="http://schemas.microsoft.com/office/2006/metadata/properties" xmlns:ns3="72483bbb-903a-4bd0-939f-617703d0b18c" targetNamespace="http://schemas.microsoft.com/office/2006/metadata/properties" ma:root="true" ma:fieldsID="4400a744912991d63c9016e197b5f401" ns3:_="">
    <xsd:import namespace="72483bbb-903a-4bd0-939f-617703d0b1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83bbb-903a-4bd0-939f-617703d0b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DF504D-5993-419F-BC6F-9CDC674D97E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72483bbb-903a-4bd0-939f-617703d0b1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E35314-6E91-48AA-B743-4008A9EA01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48650-8804-4F4F-8C85-E84EC67FA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483bbb-903a-4bd0-939f-617703d0b1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273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Office Theme - Blank Slide</vt:lpstr>
      <vt:lpstr>Mason Template 1b-1</vt:lpstr>
      <vt:lpstr>PowerPoint Presentation</vt:lpstr>
      <vt:lpstr>PowerPoint Presentation</vt:lpstr>
      <vt:lpstr>PowerPoint Presentation</vt:lpstr>
      <vt:lpstr>PowerPoint Presentation</vt:lpstr>
      <vt:lpstr>Lab Task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Ebtesam Al Haque</dc:creator>
  <cp:lastModifiedBy>Shahnaz Kamberi</cp:lastModifiedBy>
  <cp:revision>53</cp:revision>
  <dcterms:created xsi:type="dcterms:W3CDTF">2021-10-30T00:55:22Z</dcterms:created>
  <dcterms:modified xsi:type="dcterms:W3CDTF">2022-10-25T10:01:58Z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0x0101008ED4CA2AD6B68E4B99DDA1A08CFAAB6A</vt:lpwstr>
  </property>
</Properties>
</file>