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9183DE-8622-4440-B3EA-4F94B286B216}" type="datetimeFigureOut">
              <a:rPr lang="en-US" smtClean="0"/>
              <a:t>5/18/2021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191327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10051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251076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730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142432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9183DE-8622-4440-B3EA-4F94B286B216}"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415483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9183DE-8622-4440-B3EA-4F94B286B216}"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3495030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83DE-8622-4440-B3EA-4F94B286B216}"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3747495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83DE-8622-4440-B3EA-4F94B286B216}"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336571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83DE-8622-4440-B3EA-4F94B286B216}"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354056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183DE-8622-4440-B3EA-4F94B286B216}"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40042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228048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83DE-8622-4440-B3EA-4F94B286B216}"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315382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183DE-8622-4440-B3EA-4F94B286B216}"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368689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83DE-8622-4440-B3EA-4F94B286B216}"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106451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407157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9183DE-8622-4440-B3EA-4F94B286B216}"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192AF-EA13-4F84-AD04-24AEF3E89BE6}" type="slidenum">
              <a:rPr lang="en-US" smtClean="0"/>
              <a:t>‹#›</a:t>
            </a:fld>
            <a:endParaRPr lang="en-US"/>
          </a:p>
        </p:txBody>
      </p:sp>
    </p:spTree>
    <p:extLst>
      <p:ext uri="{BB962C8B-B14F-4D97-AF65-F5344CB8AC3E}">
        <p14:creationId xmlns:p14="http://schemas.microsoft.com/office/powerpoint/2010/main" val="101356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9183DE-8622-4440-B3EA-4F94B286B216}" type="datetimeFigureOut">
              <a:rPr lang="en-US" smtClean="0"/>
              <a:t>5/18/2021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2192AF-EA13-4F84-AD04-24AEF3E89BE6}" type="slidenum">
              <a:rPr lang="en-US" smtClean="0"/>
              <a:t>‹#›</a:t>
            </a:fld>
            <a:endParaRPr lang="en-US"/>
          </a:p>
        </p:txBody>
      </p:sp>
    </p:spTree>
    <p:extLst>
      <p:ext uri="{BB962C8B-B14F-4D97-AF65-F5344CB8AC3E}">
        <p14:creationId xmlns:p14="http://schemas.microsoft.com/office/powerpoint/2010/main" val="12012668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7" name="Picture 2">
            <a:extLst>
              <a:ext uri="{FF2B5EF4-FFF2-40B4-BE49-F238E27FC236}">
                <a16:creationId xmlns:a16="http://schemas.microsoft.com/office/drawing/2014/main" xmlns=""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9" name="Group 98">
            <a:extLst>
              <a:ext uri="{FF2B5EF4-FFF2-40B4-BE49-F238E27FC236}">
                <a16:creationId xmlns:a16="http://schemas.microsoft.com/office/drawing/2014/main" xmlns=""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053888" cy="6858001"/>
            <a:chOff x="-14288" y="0"/>
            <a:chExt cx="12053888" cy="6858001"/>
          </a:xfrm>
        </p:grpSpPr>
        <p:grpSp>
          <p:nvGrpSpPr>
            <p:cNvPr id="100" name="Group 99">
              <a:extLst>
                <a:ext uri="{FF2B5EF4-FFF2-40B4-BE49-F238E27FC236}">
                  <a16:creationId xmlns:a16="http://schemas.microsoft.com/office/drawing/2014/main" xmlns=""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2" name="Rectangle 5">
                <a:extLst>
                  <a:ext uri="{FF2B5EF4-FFF2-40B4-BE49-F238E27FC236}">
                    <a16:creationId xmlns:a16="http://schemas.microsoft.com/office/drawing/2014/main" xmlns=""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3" name="Freeform 6">
                <a:extLst>
                  <a:ext uri="{FF2B5EF4-FFF2-40B4-BE49-F238E27FC236}">
                    <a16:creationId xmlns:a16="http://schemas.microsoft.com/office/drawing/2014/main" xmlns=""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4" name="Freeform 7">
                <a:extLst>
                  <a:ext uri="{FF2B5EF4-FFF2-40B4-BE49-F238E27FC236}">
                    <a16:creationId xmlns:a16="http://schemas.microsoft.com/office/drawing/2014/main" xmlns=""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5" name="Freeform 8">
                <a:extLst>
                  <a:ext uri="{FF2B5EF4-FFF2-40B4-BE49-F238E27FC236}">
                    <a16:creationId xmlns:a16="http://schemas.microsoft.com/office/drawing/2014/main" xmlns=""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6" name="Freeform 9">
                <a:extLst>
                  <a:ext uri="{FF2B5EF4-FFF2-40B4-BE49-F238E27FC236}">
                    <a16:creationId xmlns:a16="http://schemas.microsoft.com/office/drawing/2014/main" xmlns=""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7" name="Freeform 10">
                <a:extLst>
                  <a:ext uri="{FF2B5EF4-FFF2-40B4-BE49-F238E27FC236}">
                    <a16:creationId xmlns:a16="http://schemas.microsoft.com/office/drawing/2014/main" xmlns=""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8" name="Freeform 11">
                <a:extLst>
                  <a:ext uri="{FF2B5EF4-FFF2-40B4-BE49-F238E27FC236}">
                    <a16:creationId xmlns:a16="http://schemas.microsoft.com/office/drawing/2014/main" xmlns=""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9" name="Freeform 12">
                <a:extLst>
                  <a:ext uri="{FF2B5EF4-FFF2-40B4-BE49-F238E27FC236}">
                    <a16:creationId xmlns:a16="http://schemas.microsoft.com/office/drawing/2014/main" xmlns=""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0" name="Freeform 13">
                <a:extLst>
                  <a:ext uri="{FF2B5EF4-FFF2-40B4-BE49-F238E27FC236}">
                    <a16:creationId xmlns:a16="http://schemas.microsoft.com/office/drawing/2014/main" xmlns=""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1" name="Freeform 14">
                <a:extLst>
                  <a:ext uri="{FF2B5EF4-FFF2-40B4-BE49-F238E27FC236}">
                    <a16:creationId xmlns:a16="http://schemas.microsoft.com/office/drawing/2014/main" xmlns=""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2" name="Freeform 15">
                <a:extLst>
                  <a:ext uri="{FF2B5EF4-FFF2-40B4-BE49-F238E27FC236}">
                    <a16:creationId xmlns:a16="http://schemas.microsoft.com/office/drawing/2014/main" xmlns=""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3" name="Line 16">
                <a:extLst>
                  <a:ext uri="{FF2B5EF4-FFF2-40B4-BE49-F238E27FC236}">
                    <a16:creationId xmlns:a16="http://schemas.microsoft.com/office/drawing/2014/main" xmlns=""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4" name="Freeform 17">
                <a:extLst>
                  <a:ext uri="{FF2B5EF4-FFF2-40B4-BE49-F238E27FC236}">
                    <a16:creationId xmlns:a16="http://schemas.microsoft.com/office/drawing/2014/main" xmlns=""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5" name="Freeform 18">
                <a:extLst>
                  <a:ext uri="{FF2B5EF4-FFF2-40B4-BE49-F238E27FC236}">
                    <a16:creationId xmlns:a16="http://schemas.microsoft.com/office/drawing/2014/main" xmlns=""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19">
                <a:extLst>
                  <a:ext uri="{FF2B5EF4-FFF2-40B4-BE49-F238E27FC236}">
                    <a16:creationId xmlns:a16="http://schemas.microsoft.com/office/drawing/2014/main" xmlns=""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7" name="Freeform 20">
                <a:extLst>
                  <a:ext uri="{FF2B5EF4-FFF2-40B4-BE49-F238E27FC236}">
                    <a16:creationId xmlns:a16="http://schemas.microsoft.com/office/drawing/2014/main" xmlns=""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8" name="Rectangle 21">
                <a:extLst>
                  <a:ext uri="{FF2B5EF4-FFF2-40B4-BE49-F238E27FC236}">
                    <a16:creationId xmlns:a16="http://schemas.microsoft.com/office/drawing/2014/main" xmlns=""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9" name="Freeform 22">
                <a:extLst>
                  <a:ext uri="{FF2B5EF4-FFF2-40B4-BE49-F238E27FC236}">
                    <a16:creationId xmlns:a16="http://schemas.microsoft.com/office/drawing/2014/main" xmlns=""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Freeform 23">
                <a:extLst>
                  <a:ext uri="{FF2B5EF4-FFF2-40B4-BE49-F238E27FC236}">
                    <a16:creationId xmlns:a16="http://schemas.microsoft.com/office/drawing/2014/main" xmlns=""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1" name="Freeform 24">
                <a:extLst>
                  <a:ext uri="{FF2B5EF4-FFF2-40B4-BE49-F238E27FC236}">
                    <a16:creationId xmlns:a16="http://schemas.microsoft.com/office/drawing/2014/main" xmlns=""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25">
                <a:extLst>
                  <a:ext uri="{FF2B5EF4-FFF2-40B4-BE49-F238E27FC236}">
                    <a16:creationId xmlns:a16="http://schemas.microsoft.com/office/drawing/2014/main" xmlns=""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26">
                <a:extLst>
                  <a:ext uri="{FF2B5EF4-FFF2-40B4-BE49-F238E27FC236}">
                    <a16:creationId xmlns:a16="http://schemas.microsoft.com/office/drawing/2014/main" xmlns=""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Freeform 27">
                <a:extLst>
                  <a:ext uri="{FF2B5EF4-FFF2-40B4-BE49-F238E27FC236}">
                    <a16:creationId xmlns:a16="http://schemas.microsoft.com/office/drawing/2014/main" xmlns=""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28">
                <a:extLst>
                  <a:ext uri="{FF2B5EF4-FFF2-40B4-BE49-F238E27FC236}">
                    <a16:creationId xmlns:a16="http://schemas.microsoft.com/office/drawing/2014/main" xmlns=""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29">
                <a:extLst>
                  <a:ext uri="{FF2B5EF4-FFF2-40B4-BE49-F238E27FC236}">
                    <a16:creationId xmlns:a16="http://schemas.microsoft.com/office/drawing/2014/main" xmlns=""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30">
                <a:extLst>
                  <a:ext uri="{FF2B5EF4-FFF2-40B4-BE49-F238E27FC236}">
                    <a16:creationId xmlns:a16="http://schemas.microsoft.com/office/drawing/2014/main" xmlns=""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31">
                <a:extLst>
                  <a:ext uri="{FF2B5EF4-FFF2-40B4-BE49-F238E27FC236}">
                    <a16:creationId xmlns:a16="http://schemas.microsoft.com/office/drawing/2014/main" xmlns=""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01" name="Group 100">
              <a:extLst>
                <a:ext uri="{FF2B5EF4-FFF2-40B4-BE49-F238E27FC236}">
                  <a16:creationId xmlns:a16="http://schemas.microsoft.com/office/drawing/2014/main" xmlns=""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2" name="Freeform 32">
                <a:extLst>
                  <a:ext uri="{FF2B5EF4-FFF2-40B4-BE49-F238E27FC236}">
                    <a16:creationId xmlns:a16="http://schemas.microsoft.com/office/drawing/2014/main" xmlns=""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33">
                <a:extLst>
                  <a:ext uri="{FF2B5EF4-FFF2-40B4-BE49-F238E27FC236}">
                    <a16:creationId xmlns:a16="http://schemas.microsoft.com/office/drawing/2014/main" xmlns=""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34">
                <a:extLst>
                  <a:ext uri="{FF2B5EF4-FFF2-40B4-BE49-F238E27FC236}">
                    <a16:creationId xmlns:a16="http://schemas.microsoft.com/office/drawing/2014/main" xmlns=""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35">
                <a:extLst>
                  <a:ext uri="{FF2B5EF4-FFF2-40B4-BE49-F238E27FC236}">
                    <a16:creationId xmlns:a16="http://schemas.microsoft.com/office/drawing/2014/main" xmlns=""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36">
                <a:extLst>
                  <a:ext uri="{FF2B5EF4-FFF2-40B4-BE49-F238E27FC236}">
                    <a16:creationId xmlns:a16="http://schemas.microsoft.com/office/drawing/2014/main" xmlns=""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37">
                <a:extLst>
                  <a:ext uri="{FF2B5EF4-FFF2-40B4-BE49-F238E27FC236}">
                    <a16:creationId xmlns:a16="http://schemas.microsoft.com/office/drawing/2014/main" xmlns=""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38">
                <a:extLst>
                  <a:ext uri="{FF2B5EF4-FFF2-40B4-BE49-F238E27FC236}">
                    <a16:creationId xmlns:a16="http://schemas.microsoft.com/office/drawing/2014/main" xmlns=""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39">
                <a:extLst>
                  <a:ext uri="{FF2B5EF4-FFF2-40B4-BE49-F238E27FC236}">
                    <a16:creationId xmlns:a16="http://schemas.microsoft.com/office/drawing/2014/main" xmlns=""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40">
                <a:extLst>
                  <a:ext uri="{FF2B5EF4-FFF2-40B4-BE49-F238E27FC236}">
                    <a16:creationId xmlns:a16="http://schemas.microsoft.com/office/drawing/2014/main" xmlns=""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Rectangle 41">
                <a:extLst>
                  <a:ext uri="{FF2B5EF4-FFF2-40B4-BE49-F238E27FC236}">
                    <a16:creationId xmlns:a16="http://schemas.microsoft.com/office/drawing/2014/main" xmlns=""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140" name="Rectangle 139">
            <a:extLst>
              <a:ext uri="{FF2B5EF4-FFF2-40B4-BE49-F238E27FC236}">
                <a16:creationId xmlns:a16="http://schemas.microsoft.com/office/drawing/2014/main" xmlns="" id="{6BFC9644-673A-459F-B3C5-9310A4E50E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xmlns="" id="{4ADB9295-9645-4BF2-ADFD-75800B7FAD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288" y="0"/>
            <a:ext cx="1220788" cy="6858001"/>
            <a:chOff x="-14288" y="0"/>
            <a:chExt cx="1220788" cy="6858001"/>
          </a:xfrm>
          <a:solidFill>
            <a:schemeClr val="bg2">
              <a:lumMod val="60000"/>
              <a:lumOff val="40000"/>
              <a:alpha val="60000"/>
            </a:schemeClr>
          </a:solidFill>
        </p:grpSpPr>
        <p:sp>
          <p:nvSpPr>
            <p:cNvPr id="143" name="Rectangle 5">
              <a:extLst>
                <a:ext uri="{FF2B5EF4-FFF2-40B4-BE49-F238E27FC236}">
                  <a16:creationId xmlns:a16="http://schemas.microsoft.com/office/drawing/2014/main" xmlns="" id="{95B061E9-E435-4E1B-B160-96584A1166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6">
              <a:extLst>
                <a:ext uri="{FF2B5EF4-FFF2-40B4-BE49-F238E27FC236}">
                  <a16:creationId xmlns:a16="http://schemas.microsoft.com/office/drawing/2014/main" xmlns="" id="{3CD7972E-7D38-40EE-A80B-E2A848811E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7">
              <a:extLst>
                <a:ext uri="{FF2B5EF4-FFF2-40B4-BE49-F238E27FC236}">
                  <a16:creationId xmlns:a16="http://schemas.microsoft.com/office/drawing/2014/main" xmlns="" id="{524A3B55-746F-419F-8CFF-5F3A4BE143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8">
              <a:extLst>
                <a:ext uri="{FF2B5EF4-FFF2-40B4-BE49-F238E27FC236}">
                  <a16:creationId xmlns:a16="http://schemas.microsoft.com/office/drawing/2014/main" xmlns="" id="{9C63219B-AD72-4494-935E-F5C70DB549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9">
              <a:extLst>
                <a:ext uri="{FF2B5EF4-FFF2-40B4-BE49-F238E27FC236}">
                  <a16:creationId xmlns:a16="http://schemas.microsoft.com/office/drawing/2014/main" xmlns="" id="{15B41FD2-05E2-44E7-8760-09E65D1C60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0">
              <a:extLst>
                <a:ext uri="{FF2B5EF4-FFF2-40B4-BE49-F238E27FC236}">
                  <a16:creationId xmlns:a16="http://schemas.microsoft.com/office/drawing/2014/main" xmlns="" id="{FE6D63D0-3347-4EE2-8F65-F1C32168FA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1">
              <a:extLst>
                <a:ext uri="{FF2B5EF4-FFF2-40B4-BE49-F238E27FC236}">
                  <a16:creationId xmlns:a16="http://schemas.microsoft.com/office/drawing/2014/main" xmlns="" id="{538A46A3-DB16-45D5-B636-03EFE39FE9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2">
              <a:extLst>
                <a:ext uri="{FF2B5EF4-FFF2-40B4-BE49-F238E27FC236}">
                  <a16:creationId xmlns:a16="http://schemas.microsoft.com/office/drawing/2014/main" xmlns="" id="{0B8A2B0E-823F-4BE8-9359-45143BB124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3">
              <a:extLst>
                <a:ext uri="{FF2B5EF4-FFF2-40B4-BE49-F238E27FC236}">
                  <a16:creationId xmlns:a16="http://schemas.microsoft.com/office/drawing/2014/main" xmlns="" id="{44516B3C-A8BE-46FC-B643-3DFEB7F283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4">
              <a:extLst>
                <a:ext uri="{FF2B5EF4-FFF2-40B4-BE49-F238E27FC236}">
                  <a16:creationId xmlns:a16="http://schemas.microsoft.com/office/drawing/2014/main" xmlns="" id="{59FD699C-3920-4E57-BE27-165A3F036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5">
              <a:extLst>
                <a:ext uri="{FF2B5EF4-FFF2-40B4-BE49-F238E27FC236}">
                  <a16:creationId xmlns:a16="http://schemas.microsoft.com/office/drawing/2014/main" xmlns="" id="{0FB0C02E-3F53-4889-8ADF-80DBC43F69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Line 16">
              <a:extLst>
                <a:ext uri="{FF2B5EF4-FFF2-40B4-BE49-F238E27FC236}">
                  <a16:creationId xmlns:a16="http://schemas.microsoft.com/office/drawing/2014/main" xmlns="" id="{F8A0C89C-946F-4BCD-8A27-BB73E37FE525}"/>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5" name="Freeform 17">
              <a:extLst>
                <a:ext uri="{FF2B5EF4-FFF2-40B4-BE49-F238E27FC236}">
                  <a16:creationId xmlns:a16="http://schemas.microsoft.com/office/drawing/2014/main" xmlns="" id="{70C83EAF-4E92-4849-A240-B257871D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8">
              <a:extLst>
                <a:ext uri="{FF2B5EF4-FFF2-40B4-BE49-F238E27FC236}">
                  <a16:creationId xmlns:a16="http://schemas.microsoft.com/office/drawing/2014/main" xmlns="" id="{320FD164-4D7A-469C-B3F4-B926BFACF5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9">
              <a:extLst>
                <a:ext uri="{FF2B5EF4-FFF2-40B4-BE49-F238E27FC236}">
                  <a16:creationId xmlns:a16="http://schemas.microsoft.com/office/drawing/2014/main" xmlns="" id="{F6E14D9A-4E63-48FF-95C5-9E8DDFF86C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0">
              <a:extLst>
                <a:ext uri="{FF2B5EF4-FFF2-40B4-BE49-F238E27FC236}">
                  <a16:creationId xmlns:a16="http://schemas.microsoft.com/office/drawing/2014/main" xmlns="" id="{F3DCD24F-3CA8-4404-B22C-E4C928995F3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Rectangle 21">
              <a:extLst>
                <a:ext uri="{FF2B5EF4-FFF2-40B4-BE49-F238E27FC236}">
                  <a16:creationId xmlns:a16="http://schemas.microsoft.com/office/drawing/2014/main" xmlns="" id="{8AD2E827-32A3-4BE4-9CC6-8315629177A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0" name="Freeform 22">
              <a:extLst>
                <a:ext uri="{FF2B5EF4-FFF2-40B4-BE49-F238E27FC236}">
                  <a16:creationId xmlns:a16="http://schemas.microsoft.com/office/drawing/2014/main" xmlns="" id="{47FB2CCC-1230-494F-B2D1-F05E5B8EDF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3">
              <a:extLst>
                <a:ext uri="{FF2B5EF4-FFF2-40B4-BE49-F238E27FC236}">
                  <a16:creationId xmlns:a16="http://schemas.microsoft.com/office/drawing/2014/main" xmlns="" id="{A5F44514-9274-47E3-9243-CA9356C166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4">
              <a:extLst>
                <a:ext uri="{FF2B5EF4-FFF2-40B4-BE49-F238E27FC236}">
                  <a16:creationId xmlns:a16="http://schemas.microsoft.com/office/drawing/2014/main" xmlns="" id="{D06192CD-AD86-4DCA-8B53-4ACCA46583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5">
              <a:extLst>
                <a:ext uri="{FF2B5EF4-FFF2-40B4-BE49-F238E27FC236}">
                  <a16:creationId xmlns:a16="http://schemas.microsoft.com/office/drawing/2014/main" xmlns="" id="{99E9203A-21E4-46D8-981A-4B28CA320A6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6">
              <a:extLst>
                <a:ext uri="{FF2B5EF4-FFF2-40B4-BE49-F238E27FC236}">
                  <a16:creationId xmlns:a16="http://schemas.microsoft.com/office/drawing/2014/main" xmlns="" id="{32FCE9B6-FB52-4045-8DCC-E5959B9A40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7">
              <a:extLst>
                <a:ext uri="{FF2B5EF4-FFF2-40B4-BE49-F238E27FC236}">
                  <a16:creationId xmlns:a16="http://schemas.microsoft.com/office/drawing/2014/main" xmlns="" id="{E4A7025C-CDE8-429A-BBB9-E7380C9623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8">
              <a:extLst>
                <a:ext uri="{FF2B5EF4-FFF2-40B4-BE49-F238E27FC236}">
                  <a16:creationId xmlns:a16="http://schemas.microsoft.com/office/drawing/2014/main" xmlns="" id="{A4EA0256-5DF5-437A-98A7-B79F3E6BB8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9">
              <a:extLst>
                <a:ext uri="{FF2B5EF4-FFF2-40B4-BE49-F238E27FC236}">
                  <a16:creationId xmlns:a16="http://schemas.microsoft.com/office/drawing/2014/main" xmlns="" id="{90C9433D-9E1C-493B-BEBD-C3081FFA32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0">
              <a:extLst>
                <a:ext uri="{FF2B5EF4-FFF2-40B4-BE49-F238E27FC236}">
                  <a16:creationId xmlns:a16="http://schemas.microsoft.com/office/drawing/2014/main" xmlns="" id="{352B39BB-F298-4285-A709-1FBA0CB722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1">
              <a:extLst>
                <a:ext uri="{FF2B5EF4-FFF2-40B4-BE49-F238E27FC236}">
                  <a16:creationId xmlns:a16="http://schemas.microsoft.com/office/drawing/2014/main" xmlns="" id="{31CAF2A0-CBA0-4E86-AA87-8750EC1AFB2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969C425A-04EF-45F1-8FA6-C1840D5B0BAB}"/>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3600" dirty="0">
                <a:effectLst/>
              </a:rPr>
              <a:t>The Development of Infrared Sensors and Its Application</a:t>
            </a:r>
            <a:br>
              <a:rPr lang="en-US" sz="3600" dirty="0">
                <a:effectLst/>
              </a:rPr>
            </a:br>
            <a:endParaRPr lang="en-US" sz="3600" dirty="0"/>
          </a:p>
        </p:txBody>
      </p:sp>
      <p:sp useBgFill="1">
        <p:nvSpPr>
          <p:cNvPr id="171" name="Round Diagonal Corner Rectangle 7">
            <a:extLst>
              <a:ext uri="{FF2B5EF4-FFF2-40B4-BE49-F238E27FC236}">
                <a16:creationId xmlns:a16="http://schemas.microsoft.com/office/drawing/2014/main" xmlns="" id="{7D1C411D-0818-4640-8657-2AF78250C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8EAC6FFA-A45F-4736-B9BC-7A29A5FBE65F}"/>
              </a:ext>
            </a:extLst>
          </p:cNvPr>
          <p:cNvSpPr>
            <a:spLocks noGrp="1"/>
          </p:cNvSpPr>
          <p:nvPr>
            <p:ph type="subTitle" idx="1"/>
          </p:nvPr>
        </p:nvSpPr>
        <p:spPr>
          <a:xfrm>
            <a:off x="5166255" y="1553368"/>
            <a:ext cx="5831944" cy="4697413"/>
          </a:xfrm>
        </p:spPr>
        <p:txBody>
          <a:bodyPr vert="horz" lIns="91440" tIns="45720" rIns="91440" bIns="45720" rtlCol="0">
            <a:normAutofit/>
          </a:bodyPr>
          <a:lstStyle/>
          <a:p>
            <a:r>
              <a:rPr lang="en-US" dirty="0">
                <a:solidFill>
                  <a:schemeClr val="tx1"/>
                </a:solidFill>
              </a:rPr>
              <a:t>COURSE INSTRUCTOR: MS. AJMIRI SABRINA KHAN</a:t>
            </a:r>
          </a:p>
          <a:p>
            <a:r>
              <a:rPr lang="en-US" dirty="0">
                <a:solidFill>
                  <a:schemeClr val="tx1"/>
                </a:solidFill>
              </a:rPr>
              <a:t>SEMESTER: SPRING 2021</a:t>
            </a:r>
          </a:p>
          <a:p>
            <a:r>
              <a:rPr lang="en-US" dirty="0">
                <a:solidFill>
                  <a:schemeClr val="tx1"/>
                </a:solidFill>
              </a:rPr>
              <a:t>MOHAMMED TOHA (1930615)</a:t>
            </a:r>
            <a:br>
              <a:rPr lang="en-US" dirty="0">
                <a:solidFill>
                  <a:schemeClr val="tx1"/>
                </a:solidFill>
              </a:rPr>
            </a:br>
            <a:r>
              <a:rPr lang="en-US" dirty="0">
                <a:solidFill>
                  <a:schemeClr val="tx1"/>
                </a:solidFill>
                <a:effectLst/>
              </a:rPr>
              <a:t>Mushfiqur Alam Bhuiyan (2020301)</a:t>
            </a:r>
            <a:endParaRPr lang="en-US" dirty="0">
              <a:solidFill>
                <a:schemeClr val="tx1"/>
              </a:solidFill>
            </a:endParaRPr>
          </a:p>
          <a:p>
            <a:pPr indent="-2286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9905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C892AB0-7D6D-4FC9-9105-0CB427161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07353E4-FA19-40CB-8AF8-3A8E6704BE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xmlns="" id="{697D009D-8E70-460A-BE57-321BB0764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xmlns="" id="{D0001F35-F282-403E-8D08-0D204D851F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xmlns="" id="{3F8A69A2-2D15-40CD-8C14-A18643ABA5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xmlns="" id="{B665CA2A-9D55-4786-9343-EB46672627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xmlns="" id="{CEE9BD85-96DF-4CDF-BC0F-C4E46062B3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xmlns="" id="{6BB6F5E5-6CA3-4B20-86A7-1174D6E71FB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xmlns="" id="{0328E69E-CE3D-4110-8BF7-AD3C0C10CB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xmlns="" id="{30F84C80-9E12-4460-B88F-D03839F0C8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xmlns="" id="{2F84C18C-5783-48FF-9DE0-FDA327CFC4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xmlns="" id="{08C6A855-346C-4589-9AD4-5E15BCBC7A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xmlns="" id="{7E64BEE6-1157-421C-A02A-47639E4D9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xmlns="" id="{F64806C9-3599-45A7-BCFF-F762C54276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xmlns="" id="{41D6E755-9558-4CAA-8F56-469D231C35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xmlns="" id="{8FCD41C4-606C-446C-8C81-6353C64424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xmlns="" id="{274CFBE4-CEA6-4C81-BB1E-83E1896771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xmlns="" id="{24813D3D-7B30-42F2-9065-1B40F140C7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xmlns="" id="{1287AC97-A8E8-4B45-A50A-3057A88B40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xmlns="" id="{57D70AA8-D36C-4DF9-B7D7-4E2C9BEFD9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xmlns="" id="{74D88556-8C5B-41AF-9FA0-92D2734708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xmlns="" id="{17E00558-8912-48C6-8202-D8A2D854B7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xmlns="" id="{7E4C092A-90EF-4870-97FC-C2D97FD2CE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xmlns="" id="{0C8C091A-4902-4B98-BB6B-AF6FA1174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xmlns="" id="{50C57AA3-5B6E-4C49-9AE3-D130A25404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xmlns="" id="{6D29BE04-4454-4832-B83F-10D001BFF9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xmlns="" id="{98714CE9-3C2C-48E1-8B8F-CFB7735C4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3C4C798-4CBA-4FF6-9780-66EC940047B2}"/>
              </a:ext>
            </a:extLst>
          </p:cNvPr>
          <p:cNvSpPr>
            <a:spLocks noGrp="1"/>
          </p:cNvSpPr>
          <p:nvPr>
            <p:ph type="title"/>
          </p:nvPr>
        </p:nvSpPr>
        <p:spPr>
          <a:xfrm>
            <a:off x="1577445" y="1168078"/>
            <a:ext cx="9048219" cy="1092200"/>
          </a:xfrm>
        </p:spPr>
        <p:txBody>
          <a:bodyPr anchor="ctr">
            <a:normAutofit/>
          </a:bodyPr>
          <a:lstStyle/>
          <a:p>
            <a:pPr algn="ctr"/>
            <a:r>
              <a:rPr lang="en-US" cap="none" dirty="0">
                <a:solidFill>
                  <a:srgbClr val="FFFFFF"/>
                </a:solidFill>
              </a:rPr>
              <a:t>Introduction</a:t>
            </a:r>
          </a:p>
        </p:txBody>
      </p:sp>
      <p:sp>
        <p:nvSpPr>
          <p:cNvPr id="3" name="Content Placeholder 2">
            <a:extLst>
              <a:ext uri="{FF2B5EF4-FFF2-40B4-BE49-F238E27FC236}">
                <a16:creationId xmlns:a16="http://schemas.microsoft.com/office/drawing/2014/main" xmlns="" id="{43D86088-BFAD-49EE-9831-BAA7FF1B6E08}"/>
              </a:ext>
            </a:extLst>
          </p:cNvPr>
          <p:cNvSpPr>
            <a:spLocks noGrp="1"/>
          </p:cNvSpPr>
          <p:nvPr>
            <p:ph idx="1"/>
          </p:nvPr>
        </p:nvSpPr>
        <p:spPr>
          <a:xfrm>
            <a:off x="1567921" y="2248754"/>
            <a:ext cx="9048218" cy="3441168"/>
          </a:xfrm>
        </p:spPr>
        <p:txBody>
          <a:bodyPr anchor="ctr">
            <a:normAutofit/>
          </a:bodyPr>
          <a:lstStyle/>
          <a:p>
            <a:pPr marL="0" indent="0">
              <a:buNone/>
            </a:pPr>
            <a:r>
              <a:rPr lang="en-US" sz="1600" b="0" i="0" dirty="0">
                <a:effectLst/>
                <a:latin typeface="Arial" panose="020B0604020202020204" pitchFamily="34" charset="0"/>
              </a:rPr>
              <a:t>  </a:t>
            </a:r>
            <a:r>
              <a:rPr lang="en-US" sz="1600" b="0" i="0" dirty="0">
                <a:effectLst/>
                <a:latin typeface="Calibri" panose="020F0502020204030204" pitchFamily="34" charset="0"/>
                <a:cs typeface="Calibri" panose="020F0502020204030204" pitchFamily="34" charset="0"/>
              </a:rPr>
              <a:t>Since the primary source of infrared radiation is heat or thermal radiation, any object which has a temperature radiates in the infrared radiation. And through this groundbreaking discovery scientist built such technology which can assist us in our day-to-day life. Infrared technology addresses a wide variety of wireless applications. The main areas are sensing and remote controls. In the electromagnetic spectrum, the infrared portion is divided into three regions: near infrared region, mid infrared region and far infrared region. </a:t>
            </a:r>
            <a:r>
              <a:rPr lang="en-US" sz="1600" dirty="0" smtClean="0">
                <a:latin typeface="Calibri" panose="020F0502020204030204" pitchFamily="34" charset="0"/>
                <a:ea typeface="Open Sans" panose="020B0606030504020204" pitchFamily="34" charset="0"/>
                <a:cs typeface="Calibri" panose="020F0502020204030204" pitchFamily="34" charset="0"/>
              </a:rPr>
              <a:t>Based </a:t>
            </a:r>
            <a:r>
              <a:rPr lang="en-US" sz="1600" dirty="0">
                <a:latin typeface="Calibri" panose="020F0502020204030204" pitchFamily="34" charset="0"/>
                <a:ea typeface="Open Sans" panose="020B0606030504020204" pitchFamily="34" charset="0"/>
                <a:cs typeface="Calibri" panose="020F0502020204030204" pitchFamily="34" charset="0"/>
              </a:rPr>
              <a:t>on the range different types of IR sensors are made. An infrared (IR) sensor is an electronic device that measures and detects infrared radiation in its surrounding environment.</a:t>
            </a:r>
            <a:endParaRPr lang="en-US" sz="1600"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12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2" name="Rectangle 98">
            <a:extLst>
              <a:ext uri="{FF2B5EF4-FFF2-40B4-BE49-F238E27FC236}">
                <a16:creationId xmlns:a16="http://schemas.microsoft.com/office/drawing/2014/main" xmlns="" id="{CC892AB0-7D6D-4FC9-9105-0CB427161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00">
            <a:extLst>
              <a:ext uri="{FF2B5EF4-FFF2-40B4-BE49-F238E27FC236}">
                <a16:creationId xmlns:a16="http://schemas.microsoft.com/office/drawing/2014/main" xmlns="" id="{807353E4-FA19-40CB-8AF8-3A8E6704BE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72533" y="0"/>
            <a:ext cx="598488" cy="1981201"/>
            <a:chOff x="194733" y="0"/>
            <a:chExt cx="598488" cy="1981201"/>
          </a:xfrm>
        </p:grpSpPr>
        <p:sp>
          <p:nvSpPr>
            <p:cNvPr id="102" name="Freeform 35">
              <a:extLst>
                <a:ext uri="{FF2B5EF4-FFF2-40B4-BE49-F238E27FC236}">
                  <a16:creationId xmlns:a16="http://schemas.microsoft.com/office/drawing/2014/main" xmlns="" id="{697D009D-8E70-460A-BE57-321BB0764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03" name="Freeform 36">
              <a:extLst>
                <a:ext uri="{FF2B5EF4-FFF2-40B4-BE49-F238E27FC236}">
                  <a16:creationId xmlns:a16="http://schemas.microsoft.com/office/drawing/2014/main" xmlns="" id="{D0001F35-F282-403E-8D08-0D204D851F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04" name="Freeform 38">
              <a:extLst>
                <a:ext uri="{FF2B5EF4-FFF2-40B4-BE49-F238E27FC236}">
                  <a16:creationId xmlns:a16="http://schemas.microsoft.com/office/drawing/2014/main" xmlns="" id="{3F8A69A2-2D15-40CD-8C14-A18643ABA5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5" name="Freeform 39">
              <a:extLst>
                <a:ext uri="{FF2B5EF4-FFF2-40B4-BE49-F238E27FC236}">
                  <a16:creationId xmlns:a16="http://schemas.microsoft.com/office/drawing/2014/main" xmlns="" id="{B665CA2A-9D55-4786-9343-EB46672627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06" name="Freeform 40">
              <a:extLst>
                <a:ext uri="{FF2B5EF4-FFF2-40B4-BE49-F238E27FC236}">
                  <a16:creationId xmlns:a16="http://schemas.microsoft.com/office/drawing/2014/main" xmlns="" id="{CEE9BD85-96DF-4CDF-BC0F-C4E46062B3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7" name="Rectangle 41">
              <a:extLst>
                <a:ext uri="{FF2B5EF4-FFF2-40B4-BE49-F238E27FC236}">
                  <a16:creationId xmlns:a16="http://schemas.microsoft.com/office/drawing/2014/main" xmlns="" id="{6BB6F5E5-6CA3-4B20-86A7-1174D6E71FB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flipV="1">
              <a:off x="693208" y="0"/>
              <a:ext cx="23813" cy="252413"/>
            </a:xfrm>
            <a:prstGeom prst="rect">
              <a:avLst/>
            </a:prstGeom>
            <a:solidFill>
              <a:schemeClr val="tx2">
                <a:alpha val="80000"/>
              </a:schemeClr>
            </a:solidFill>
            <a:ln>
              <a:noFill/>
            </a:ln>
          </p:spPr>
        </p:sp>
      </p:grpSp>
      <p:grpSp>
        <p:nvGrpSpPr>
          <p:cNvPr id="109" name="Group 108">
            <a:extLst>
              <a:ext uri="{FF2B5EF4-FFF2-40B4-BE49-F238E27FC236}">
                <a16:creationId xmlns:a16="http://schemas.microsoft.com/office/drawing/2014/main" xmlns="" id="{0328E69E-CE3D-4110-8BF7-AD3C0C10CB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85512" y="0"/>
            <a:ext cx="650875" cy="1730375"/>
            <a:chOff x="11347978" y="0"/>
            <a:chExt cx="650875" cy="1730375"/>
          </a:xfrm>
        </p:grpSpPr>
        <p:sp>
          <p:nvSpPr>
            <p:cNvPr id="110" name="Freeform 32">
              <a:extLst>
                <a:ext uri="{FF2B5EF4-FFF2-40B4-BE49-F238E27FC236}">
                  <a16:creationId xmlns:a16="http://schemas.microsoft.com/office/drawing/2014/main" xmlns="" id="{30F84C80-9E12-4460-B88F-D03839F0C8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11" name="Freeform 33">
              <a:extLst>
                <a:ext uri="{FF2B5EF4-FFF2-40B4-BE49-F238E27FC236}">
                  <a16:creationId xmlns:a16="http://schemas.microsoft.com/office/drawing/2014/main" xmlns="" id="{2F84C18C-5783-48FF-9DE0-FDA327CFC4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12" name="Freeform 34">
              <a:extLst>
                <a:ext uri="{FF2B5EF4-FFF2-40B4-BE49-F238E27FC236}">
                  <a16:creationId xmlns:a16="http://schemas.microsoft.com/office/drawing/2014/main" xmlns="" id="{08C6A855-346C-4589-9AD4-5E15BCBC7A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13" name="Freeform 37">
              <a:extLst>
                <a:ext uri="{FF2B5EF4-FFF2-40B4-BE49-F238E27FC236}">
                  <a16:creationId xmlns:a16="http://schemas.microsoft.com/office/drawing/2014/main" xmlns="" id="{7E64BEE6-1157-421C-A02A-47639E4D9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15" name="Group 114">
            <a:extLst>
              <a:ext uri="{FF2B5EF4-FFF2-40B4-BE49-F238E27FC236}">
                <a16:creationId xmlns:a16="http://schemas.microsoft.com/office/drawing/2014/main" xmlns="" id="{F64806C9-3599-45A7-BCFF-F762C54276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40267" y="5118101"/>
            <a:ext cx="650875" cy="1730375"/>
            <a:chOff x="118533" y="5118101"/>
            <a:chExt cx="650875" cy="1730375"/>
          </a:xfrm>
        </p:grpSpPr>
        <p:sp>
          <p:nvSpPr>
            <p:cNvPr id="116" name="Freeform 32">
              <a:extLst>
                <a:ext uri="{FF2B5EF4-FFF2-40B4-BE49-F238E27FC236}">
                  <a16:creationId xmlns:a16="http://schemas.microsoft.com/office/drawing/2014/main" xmlns="" id="{41D6E755-9558-4CAA-8F56-469D231C35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17" name="Freeform 33">
              <a:extLst>
                <a:ext uri="{FF2B5EF4-FFF2-40B4-BE49-F238E27FC236}">
                  <a16:creationId xmlns:a16="http://schemas.microsoft.com/office/drawing/2014/main" xmlns="" id="{8FCD41C4-606C-446C-8C81-6353C64424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18" name="Freeform 34">
              <a:extLst>
                <a:ext uri="{FF2B5EF4-FFF2-40B4-BE49-F238E27FC236}">
                  <a16:creationId xmlns:a16="http://schemas.microsoft.com/office/drawing/2014/main" xmlns="" id="{274CFBE4-CEA6-4C81-BB1E-83E1896771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19" name="Freeform 37">
              <a:extLst>
                <a:ext uri="{FF2B5EF4-FFF2-40B4-BE49-F238E27FC236}">
                  <a16:creationId xmlns:a16="http://schemas.microsoft.com/office/drawing/2014/main" xmlns="" id="{24813D3D-7B30-42F2-9065-1B40F140C7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1" name="Group 120">
            <a:extLst>
              <a:ext uri="{FF2B5EF4-FFF2-40B4-BE49-F238E27FC236}">
                <a16:creationId xmlns:a16="http://schemas.microsoft.com/office/drawing/2014/main" xmlns="" id="{1287AC97-A8E8-4B45-A50A-3057A88B40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1229445" y="4867275"/>
            <a:ext cx="598488" cy="1981201"/>
            <a:chOff x="11424178" y="4867275"/>
            <a:chExt cx="598488" cy="1981201"/>
          </a:xfrm>
        </p:grpSpPr>
        <p:sp>
          <p:nvSpPr>
            <p:cNvPr id="122" name="Freeform 35">
              <a:extLst>
                <a:ext uri="{FF2B5EF4-FFF2-40B4-BE49-F238E27FC236}">
                  <a16:creationId xmlns:a16="http://schemas.microsoft.com/office/drawing/2014/main" xmlns="" id="{57D70AA8-D36C-4DF9-B7D7-4E2C9BEFD9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3" name="Freeform 36">
              <a:extLst>
                <a:ext uri="{FF2B5EF4-FFF2-40B4-BE49-F238E27FC236}">
                  <a16:creationId xmlns:a16="http://schemas.microsoft.com/office/drawing/2014/main" xmlns="" id="{74D88556-8C5B-41AF-9FA0-92D2734708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24" name="Freeform 38">
              <a:extLst>
                <a:ext uri="{FF2B5EF4-FFF2-40B4-BE49-F238E27FC236}">
                  <a16:creationId xmlns:a16="http://schemas.microsoft.com/office/drawing/2014/main" xmlns="" id="{17E00558-8912-48C6-8202-D8A2D854B7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5" name="Freeform 39">
              <a:extLst>
                <a:ext uri="{FF2B5EF4-FFF2-40B4-BE49-F238E27FC236}">
                  <a16:creationId xmlns:a16="http://schemas.microsoft.com/office/drawing/2014/main" xmlns="" id="{7E4C092A-90EF-4870-97FC-C2D97FD2CE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26" name="Freeform 40">
              <a:extLst>
                <a:ext uri="{FF2B5EF4-FFF2-40B4-BE49-F238E27FC236}">
                  <a16:creationId xmlns:a16="http://schemas.microsoft.com/office/drawing/2014/main" xmlns="" id="{0C8C091A-4902-4B98-BB6B-AF6FA1174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7" name="Rectangle 41">
              <a:extLst>
                <a:ext uri="{FF2B5EF4-FFF2-40B4-BE49-F238E27FC236}">
                  <a16:creationId xmlns:a16="http://schemas.microsoft.com/office/drawing/2014/main" xmlns="" id="{50C57AA3-5B6E-4C49-9AE3-D130A25404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22653" y="6596063"/>
              <a:ext cx="23813" cy="252413"/>
            </a:xfrm>
            <a:prstGeom prst="rect">
              <a:avLst/>
            </a:prstGeom>
            <a:solidFill>
              <a:schemeClr val="tx2">
                <a:alpha val="80000"/>
              </a:schemeClr>
            </a:solidFill>
            <a:ln>
              <a:noFill/>
            </a:ln>
          </p:spPr>
        </p:sp>
      </p:grpSp>
      <p:sp>
        <p:nvSpPr>
          <p:cNvPr id="129" name="Rectangle 128">
            <a:extLst>
              <a:ext uri="{FF2B5EF4-FFF2-40B4-BE49-F238E27FC236}">
                <a16:creationId xmlns:a16="http://schemas.microsoft.com/office/drawing/2014/main" xmlns="" id="{6D29BE04-4454-4832-B83F-10D001BFF9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ound Diagonal Corner Rectangle 7">
            <a:extLst>
              <a:ext uri="{FF2B5EF4-FFF2-40B4-BE49-F238E27FC236}">
                <a16:creationId xmlns:a16="http://schemas.microsoft.com/office/drawing/2014/main" xmlns="" id="{98714CE9-3C2C-48E1-8B8F-CFB7735C4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2F72F44-B2C1-4EFC-AFDA-1C389DB86415}"/>
              </a:ext>
            </a:extLst>
          </p:cNvPr>
          <p:cNvSpPr>
            <a:spLocks noGrp="1"/>
          </p:cNvSpPr>
          <p:nvPr>
            <p:ph type="title"/>
          </p:nvPr>
        </p:nvSpPr>
        <p:spPr>
          <a:xfrm>
            <a:off x="1577445" y="1168078"/>
            <a:ext cx="9048219" cy="1092200"/>
          </a:xfrm>
        </p:spPr>
        <p:txBody>
          <a:bodyPr anchor="ctr">
            <a:normAutofit/>
          </a:bodyPr>
          <a:lstStyle/>
          <a:p>
            <a:pPr algn="ctr"/>
            <a:r>
              <a:rPr lang="en-US" cap="none" dirty="0">
                <a:solidFill>
                  <a:srgbClr val="FFFFFF"/>
                </a:solidFill>
              </a:rPr>
              <a:t>Different Types of IR Sensors</a:t>
            </a:r>
          </a:p>
        </p:txBody>
      </p:sp>
      <p:sp>
        <p:nvSpPr>
          <p:cNvPr id="4" name="TextBox 3"/>
          <p:cNvSpPr txBox="1"/>
          <p:nvPr/>
        </p:nvSpPr>
        <p:spPr>
          <a:xfrm>
            <a:off x="1783842" y="2041454"/>
            <a:ext cx="4616957" cy="677108"/>
          </a:xfrm>
          <a:prstGeom prst="rect">
            <a:avLst/>
          </a:prstGeom>
          <a:noFill/>
        </p:spPr>
        <p:txBody>
          <a:bodyPr wrap="square" rtlCol="0">
            <a:spAutoFit/>
          </a:bodyPr>
          <a:lstStyle/>
          <a:p>
            <a:r>
              <a:rPr lang="en-US" sz="2000" u="sng" dirty="0">
                <a:solidFill>
                  <a:srgbClr val="FFFFFF"/>
                </a:solidFill>
              </a:rPr>
              <a:t>There are mainly two types of IR sensors</a:t>
            </a:r>
            <a:r>
              <a:rPr lang="en-US" sz="2000" dirty="0">
                <a:solidFill>
                  <a:srgbClr val="FFFFFF"/>
                </a:solidFill>
              </a:rPr>
              <a:t>:-</a:t>
            </a:r>
          </a:p>
          <a:p>
            <a:endParaRPr lang="en-US" dirty="0"/>
          </a:p>
        </p:txBody>
      </p:sp>
      <p:grpSp>
        <p:nvGrpSpPr>
          <p:cNvPr id="10" name="Group 9"/>
          <p:cNvGrpSpPr/>
          <p:nvPr/>
        </p:nvGrpSpPr>
        <p:grpSpPr>
          <a:xfrm>
            <a:off x="1854438" y="2615013"/>
            <a:ext cx="8771226" cy="369332"/>
            <a:chOff x="1854438" y="2615013"/>
            <a:chExt cx="8771226" cy="369332"/>
          </a:xfrm>
        </p:grpSpPr>
        <p:sp>
          <p:nvSpPr>
            <p:cNvPr id="5" name="TextBox 4"/>
            <p:cNvSpPr txBox="1"/>
            <p:nvPr/>
          </p:nvSpPr>
          <p:spPr>
            <a:xfrm>
              <a:off x="1854438" y="2615013"/>
              <a:ext cx="407634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FF"/>
                  </a:solidFill>
                </a:rPr>
                <a:t>Active IR sensor:</a:t>
              </a:r>
              <a:endParaRPr lang="en-US" dirty="0"/>
            </a:p>
          </p:txBody>
        </p:sp>
        <p:sp>
          <p:nvSpPr>
            <p:cNvPr id="6" name="TextBox 5"/>
            <p:cNvSpPr txBox="1"/>
            <p:nvPr/>
          </p:nvSpPr>
          <p:spPr>
            <a:xfrm>
              <a:off x="5930781" y="2615013"/>
              <a:ext cx="4694883"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FF"/>
                  </a:solidFill>
                  <a:latin typeface="Tw Cen MT" panose="020B0602020104020603" pitchFamily="34" charset="0"/>
                  <a:ea typeface="Calibri" panose="020F0502020204030204" pitchFamily="34" charset="0"/>
                  <a:cs typeface="Vrinda" panose="020B0502040204020203" pitchFamily="34" charset="0"/>
                </a:rPr>
                <a:t>Passive IR sensor:</a:t>
              </a:r>
              <a:endParaRPr lang="en-US" dirty="0">
                <a:latin typeface="Tw Cen MT" panose="020B0602020104020603" pitchFamily="34" charset="0"/>
              </a:endParaRPr>
            </a:p>
          </p:txBody>
        </p:sp>
      </p:grpSp>
      <p:sp>
        <p:nvSpPr>
          <p:cNvPr id="8" name="Content Placeholder 7"/>
          <p:cNvSpPr>
            <a:spLocks noGrp="1"/>
          </p:cNvSpPr>
          <p:nvPr>
            <p:ph idx="1"/>
          </p:nvPr>
        </p:nvSpPr>
        <p:spPr>
          <a:xfrm>
            <a:off x="6108582" y="2984345"/>
            <a:ext cx="3973714" cy="673254"/>
          </a:xfrm>
        </p:spPr>
        <p:txBody>
          <a:bodyPr>
            <a:noAutofit/>
          </a:bodyPr>
          <a:lstStyle/>
          <a:p>
            <a:pPr marL="0" indent="0">
              <a:buNone/>
            </a:pPr>
            <a:r>
              <a:rPr lang="en-US" sz="1600" dirty="0">
                <a:solidFill>
                  <a:srgbClr val="FFFFFF"/>
                </a:solidFill>
                <a:latin typeface="Calibri" panose="020F0502020204030204" pitchFamily="34" charset="0"/>
                <a:ea typeface="Calibri" panose="020F0502020204030204" pitchFamily="34" charset="0"/>
                <a:cs typeface="Vrinda" panose="020B0502040204020203" pitchFamily="34" charset="0"/>
              </a:rPr>
              <a:t>This type of Sensors can only detect IR radiation.</a:t>
            </a:r>
          </a:p>
          <a:p>
            <a:pPr marL="0" indent="0">
              <a:buNone/>
            </a:pPr>
            <a:endParaRPr lang="en-US" dirty="0"/>
          </a:p>
        </p:txBody>
      </p:sp>
      <p:grpSp>
        <p:nvGrpSpPr>
          <p:cNvPr id="13" name="Group 12"/>
          <p:cNvGrpSpPr/>
          <p:nvPr/>
        </p:nvGrpSpPr>
        <p:grpSpPr>
          <a:xfrm>
            <a:off x="2033899" y="2984345"/>
            <a:ext cx="3102124" cy="2650392"/>
            <a:chOff x="2033899" y="2984345"/>
            <a:chExt cx="3102124" cy="2650392"/>
          </a:xfrm>
        </p:grpSpPr>
        <p:sp>
          <p:nvSpPr>
            <p:cNvPr id="7" name="TextBox 6"/>
            <p:cNvSpPr txBox="1"/>
            <p:nvPr/>
          </p:nvSpPr>
          <p:spPr>
            <a:xfrm>
              <a:off x="2033899" y="2984345"/>
              <a:ext cx="3102124" cy="1107996"/>
            </a:xfrm>
            <a:prstGeom prst="rect">
              <a:avLst/>
            </a:prstGeom>
            <a:noFill/>
          </p:spPr>
          <p:txBody>
            <a:bodyPr wrap="square" rtlCol="0">
              <a:spAutoFit/>
            </a:bodyPr>
            <a:lstStyle/>
            <a:p>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This type of sensors emit IR radiation which is later detected by a receiver. </a:t>
              </a:r>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953" y="3908976"/>
              <a:ext cx="2618396" cy="1725761"/>
            </a:xfrm>
            <a:prstGeom prst="rect">
              <a:avLst/>
            </a:prstGeom>
            <a:ln>
              <a:noFill/>
            </a:ln>
            <a:effectLst>
              <a:outerShdw blurRad="292100" dist="139700" dir="2700000" algn="tl" rotWithShape="0">
                <a:srgbClr val="333333">
                  <a:alpha val="65000"/>
                </a:srgbClr>
              </a:outerShdw>
            </a:effectLst>
          </p:spPr>
        </p:pic>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582" y="3908976"/>
            <a:ext cx="3411433" cy="1642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81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AEAE3-8094-478C-89CE-56AB61341F1B}"/>
              </a:ext>
            </a:extLst>
          </p:cNvPr>
          <p:cNvSpPr>
            <a:spLocks noGrp="1"/>
          </p:cNvSpPr>
          <p:nvPr>
            <p:ph type="title"/>
          </p:nvPr>
        </p:nvSpPr>
        <p:spPr>
          <a:xfrm>
            <a:off x="1141413" y="618518"/>
            <a:ext cx="9905998" cy="1478570"/>
          </a:xfrm>
        </p:spPr>
        <p:txBody>
          <a:bodyPr>
            <a:normAutofit/>
          </a:bodyPr>
          <a:lstStyle/>
          <a:p>
            <a:r>
              <a:rPr lang="en-US" cap="none" dirty="0"/>
              <a:t>Circuit Analysis</a:t>
            </a:r>
          </a:p>
        </p:txBody>
      </p:sp>
      <p:pic>
        <p:nvPicPr>
          <p:cNvPr id="4" name="Picture 3">
            <a:extLst>
              <a:ext uri="{FF2B5EF4-FFF2-40B4-BE49-F238E27FC236}">
                <a16:creationId xmlns:a16="http://schemas.microsoft.com/office/drawing/2014/main" xmlns="" id="{485C9080-9DA1-4B53-9339-8F8834CC5EA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141411" y="2945355"/>
            <a:ext cx="3449639" cy="215791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xmlns="" id="{DDBFDEE7-85FD-413E-9E74-EC4C539A827E}"/>
              </a:ext>
            </a:extLst>
          </p:cNvPr>
          <p:cNvSpPr>
            <a:spLocks noGrp="1"/>
          </p:cNvSpPr>
          <p:nvPr>
            <p:ph idx="1"/>
          </p:nvPr>
        </p:nvSpPr>
        <p:spPr>
          <a:xfrm>
            <a:off x="4821115" y="2571792"/>
            <a:ext cx="6457950" cy="2905038"/>
          </a:xfrm>
        </p:spPr>
        <p:txBody>
          <a:bodyPr>
            <a:normAutofit/>
          </a:bodyPr>
          <a:lstStyle/>
          <a:p>
            <a:pPr marL="0" indent="0">
              <a:buNone/>
            </a:pPr>
            <a:r>
              <a:rPr lang="en-US" sz="2000" b="0" i="0" dirty="0">
                <a:effectLst/>
              </a:rPr>
              <a:t>In this project, the transmitter section includes an IR sensor, which transmits continuous IR rays to be received by an IR receiver module. An IR output terminal of the receiver varies depending upon its receiving of IR rays. Since this variation cannot be analyzed as such, therefore this output can be fed to a comparator circuit. Here an </a:t>
            </a:r>
            <a:r>
              <a:rPr lang="en-US" sz="2000" dirty="0"/>
              <a:t>operational amplifier</a:t>
            </a:r>
            <a:r>
              <a:rPr lang="en-US" sz="2000" b="0" i="0" dirty="0">
                <a:effectLst/>
              </a:rPr>
              <a:t> (op-amp) of LM 339 is used as a comparator circuit.</a:t>
            </a:r>
            <a:endParaRPr lang="en-US" sz="2000" dirty="0"/>
          </a:p>
        </p:txBody>
      </p:sp>
    </p:spTree>
    <p:extLst>
      <p:ext uri="{BB962C8B-B14F-4D97-AF65-F5344CB8AC3E}">
        <p14:creationId xmlns:p14="http://schemas.microsoft.com/office/powerpoint/2010/main" val="329582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C892AB0-7D6D-4FC9-9105-0CB427161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07353E4-FA19-40CB-8AF8-3A8E6704BE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xmlns="" id="{697D009D-8E70-460A-BE57-321BB0764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xmlns="" id="{D0001F35-F282-403E-8D08-0D204D851F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xmlns="" id="{3F8A69A2-2D15-40CD-8C14-A18643ABA5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xmlns="" id="{B665CA2A-9D55-4786-9343-EB46672627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xmlns="" id="{CEE9BD85-96DF-4CDF-BC0F-C4E46062B3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xmlns="" id="{6BB6F5E5-6CA3-4B20-86A7-1174D6E71FB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xmlns="" id="{0328E69E-CE3D-4110-8BF7-AD3C0C10CB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xmlns="" id="{30F84C80-9E12-4460-B88F-D03839F0C8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xmlns="" id="{2F84C18C-5783-48FF-9DE0-FDA327CFC4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xmlns="" id="{08C6A855-346C-4589-9AD4-5E15BCBC7A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xmlns="" id="{7E64BEE6-1157-421C-A02A-47639E4D9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xmlns="" id="{F64806C9-3599-45A7-BCFF-F762C54276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xmlns="" id="{41D6E755-9558-4CAA-8F56-469D231C35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xmlns="" id="{8FCD41C4-606C-446C-8C81-6353C64424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xmlns="" id="{274CFBE4-CEA6-4C81-BB1E-83E1896771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xmlns="" id="{24813D3D-7B30-42F2-9065-1B40F140C7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xmlns="" id="{1287AC97-A8E8-4B45-A50A-3057A88B40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xmlns="" id="{57D70AA8-D36C-4DF9-B7D7-4E2C9BEFD9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xmlns="" id="{74D88556-8C5B-41AF-9FA0-92D2734708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xmlns="" id="{17E00558-8912-48C6-8202-D8A2D854B7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xmlns="" id="{7E4C092A-90EF-4870-97FC-C2D97FD2CE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xmlns="" id="{0C8C091A-4902-4B98-BB6B-AF6FA1174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xmlns="" id="{50C57AA3-5B6E-4C49-9AE3-D130A25404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xmlns="" id="{6D29BE04-4454-4832-B83F-10D001BFF9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xmlns="" id="{98714CE9-3C2C-48E1-8B8F-CFB7735C4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B9F1A6D-B65C-40CA-8C30-75E94F3A740C}"/>
              </a:ext>
            </a:extLst>
          </p:cNvPr>
          <p:cNvSpPr>
            <a:spLocks noGrp="1"/>
          </p:cNvSpPr>
          <p:nvPr>
            <p:ph type="title"/>
          </p:nvPr>
        </p:nvSpPr>
        <p:spPr>
          <a:xfrm>
            <a:off x="1577445" y="1168078"/>
            <a:ext cx="9048219" cy="1092200"/>
          </a:xfrm>
        </p:spPr>
        <p:txBody>
          <a:bodyPr anchor="ctr">
            <a:normAutofit/>
          </a:bodyPr>
          <a:lstStyle/>
          <a:p>
            <a:pPr algn="ctr"/>
            <a:r>
              <a:rPr lang="en-US" cap="none" dirty="0">
                <a:solidFill>
                  <a:srgbClr val="FFFFFF"/>
                </a:solidFill>
              </a:rPr>
              <a:t>Development of IR sensors</a:t>
            </a:r>
          </a:p>
        </p:txBody>
      </p:sp>
      <p:sp>
        <p:nvSpPr>
          <p:cNvPr id="3" name="Content Placeholder 2">
            <a:extLst>
              <a:ext uri="{FF2B5EF4-FFF2-40B4-BE49-F238E27FC236}">
                <a16:creationId xmlns:a16="http://schemas.microsoft.com/office/drawing/2014/main" xmlns="" id="{A4242897-8F6D-426A-B139-C1B3353197FD}"/>
              </a:ext>
            </a:extLst>
          </p:cNvPr>
          <p:cNvSpPr>
            <a:spLocks noGrp="1"/>
          </p:cNvSpPr>
          <p:nvPr>
            <p:ph idx="1"/>
          </p:nvPr>
        </p:nvSpPr>
        <p:spPr>
          <a:xfrm>
            <a:off x="1577446" y="2413001"/>
            <a:ext cx="9048218" cy="3033180"/>
          </a:xfrm>
        </p:spPr>
        <p:txBody>
          <a:bodyPr anchor="ctr">
            <a:normAutofit/>
          </a:bodyPr>
          <a:lstStyle/>
          <a:p>
            <a:pPr>
              <a:buFont typeface="Wingdings" panose="05000000000000000000" pitchFamily="2" charset="2"/>
              <a:buChar char="§"/>
            </a:pPr>
            <a:r>
              <a:rPr lang="en-US" sz="2000" dirty="0">
                <a:solidFill>
                  <a:srgbClr val="FFFFFF"/>
                </a:solidFill>
              </a:rPr>
              <a:t>A great British astronomer Sir William Herschel discovered infrared radiation and named it calorific rays in the 18</a:t>
            </a:r>
            <a:r>
              <a:rPr lang="en-US" sz="2000" baseline="30000" dirty="0">
                <a:solidFill>
                  <a:srgbClr val="FFFFFF"/>
                </a:solidFill>
              </a:rPr>
              <a:t>th</a:t>
            </a:r>
            <a:r>
              <a:rPr lang="en-US" sz="2000" dirty="0">
                <a:solidFill>
                  <a:srgbClr val="FFFFFF"/>
                </a:solidFill>
              </a:rPr>
              <a:t> Century.</a:t>
            </a:r>
          </a:p>
          <a:p>
            <a:pPr>
              <a:buFont typeface="Wingdings" panose="05000000000000000000" pitchFamily="2" charset="2"/>
              <a:buChar char="§"/>
            </a:pPr>
            <a:r>
              <a:rPr lang="en-US" sz="2000" dirty="0">
                <a:solidFill>
                  <a:srgbClr val="FFFFFF"/>
                </a:solidFill>
              </a:rPr>
              <a:t>Lead sulfide, thermocouples and bolometers were the first infrared detectors</a:t>
            </a:r>
            <a:br>
              <a:rPr lang="en-US" sz="2000" dirty="0">
                <a:solidFill>
                  <a:srgbClr val="FFFFFF"/>
                </a:solidFill>
              </a:rPr>
            </a:br>
            <a:r>
              <a:rPr lang="en-US" sz="1600" dirty="0">
                <a:solidFill>
                  <a:srgbClr val="FFFFFF"/>
                </a:solidFill>
                <a:latin typeface="Calibri" panose="020F0502020204030204" pitchFamily="34" charset="0"/>
                <a:cs typeface="Calibri" panose="020F0502020204030204" pitchFamily="34" charset="0"/>
              </a:rPr>
              <a:t>Thermocouples – thermoelectric temperature measurement device</a:t>
            </a:r>
            <a:br>
              <a:rPr lang="en-US" sz="1600" dirty="0">
                <a:solidFill>
                  <a:srgbClr val="FFFFFF"/>
                </a:solidFill>
                <a:latin typeface="Calibri" panose="020F0502020204030204" pitchFamily="34" charset="0"/>
                <a:cs typeface="Calibri" panose="020F0502020204030204" pitchFamily="34" charset="0"/>
              </a:rPr>
            </a:br>
            <a:r>
              <a:rPr lang="en-US" sz="1600" dirty="0">
                <a:solidFill>
                  <a:srgbClr val="FFFFFF"/>
                </a:solidFill>
                <a:latin typeface="Calibri" panose="020F0502020204030204" pitchFamily="34" charset="0"/>
                <a:cs typeface="Calibri" panose="020F0502020204030204" pitchFamily="34" charset="0"/>
              </a:rPr>
              <a:t>Bolometers – device to measure the power of radiant energy</a:t>
            </a:r>
          </a:p>
          <a:p>
            <a:pPr>
              <a:buFont typeface="Wingdings" panose="05000000000000000000" pitchFamily="2" charset="2"/>
              <a:buChar char="§"/>
            </a:pPr>
            <a:r>
              <a:rPr lang="en-US" sz="2000" dirty="0">
                <a:solidFill>
                  <a:srgbClr val="FFFFFF"/>
                </a:solidFill>
              </a:rPr>
              <a:t>HgCdTe was used as the semiconductor for IR Sensors and is currently being used.</a:t>
            </a:r>
          </a:p>
          <a:p>
            <a:pPr>
              <a:buFont typeface="Wingdings" panose="05000000000000000000" pitchFamily="2" charset="2"/>
              <a:buChar char="§"/>
            </a:pPr>
            <a:endParaRPr lang="en-US" sz="2000" dirty="0">
              <a:solidFill>
                <a:srgbClr val="FFFFFF"/>
              </a:solidFill>
            </a:endParaRPr>
          </a:p>
        </p:txBody>
      </p:sp>
    </p:spTree>
    <p:extLst>
      <p:ext uri="{BB962C8B-B14F-4D97-AF65-F5344CB8AC3E}">
        <p14:creationId xmlns:p14="http://schemas.microsoft.com/office/powerpoint/2010/main" val="217129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C892AB0-7D6D-4FC9-9105-0CB427161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07353E4-FA19-40CB-8AF8-3A8E6704BE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xmlns="" id="{697D009D-8E70-460A-BE57-321BB0764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xmlns="" id="{D0001F35-F282-403E-8D08-0D204D851F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xmlns="" id="{3F8A69A2-2D15-40CD-8C14-A18643ABA5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xmlns="" id="{B665CA2A-9D55-4786-9343-EB46672627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xmlns="" id="{CEE9BD85-96DF-4CDF-BC0F-C4E46062B3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xmlns="" id="{6BB6F5E5-6CA3-4B20-86A7-1174D6E71FB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xmlns="" id="{0328E69E-CE3D-4110-8BF7-AD3C0C10CB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xmlns="" id="{30F84C80-9E12-4460-B88F-D03839F0C8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xmlns="" id="{2F84C18C-5783-48FF-9DE0-FDA327CFC4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xmlns="" id="{08C6A855-346C-4589-9AD4-5E15BCBC7A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xmlns="" id="{7E64BEE6-1157-421C-A02A-47639E4D9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xmlns="" id="{F64806C9-3599-45A7-BCFF-F762C54276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xmlns="" id="{41D6E755-9558-4CAA-8F56-469D231C35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xmlns="" id="{8FCD41C4-606C-446C-8C81-6353C64424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xmlns="" id="{274CFBE4-CEA6-4C81-BB1E-83E1896771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xmlns="" id="{24813D3D-7B30-42F2-9065-1B40F140C7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xmlns="" id="{1287AC97-A8E8-4B45-A50A-3057A88B40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xmlns="" id="{57D70AA8-D36C-4DF9-B7D7-4E2C9BEFD9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xmlns="" id="{74D88556-8C5B-41AF-9FA0-92D2734708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xmlns="" id="{17E00558-8912-48C6-8202-D8A2D854B7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xmlns="" id="{7E4C092A-90EF-4870-97FC-C2D97FD2CE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xmlns="" id="{0C8C091A-4902-4B98-BB6B-AF6FA1174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xmlns="" id="{50C57AA3-5B6E-4C49-9AE3-D130A25404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xmlns="" id="{6D29BE04-4454-4832-B83F-10D001BFF9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xmlns="" id="{98714CE9-3C2C-48E1-8B8F-CFB7735C4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CAA4508-6482-4FE1-929C-FA21A5157442}"/>
              </a:ext>
            </a:extLst>
          </p:cNvPr>
          <p:cNvSpPr>
            <a:spLocks noGrp="1"/>
          </p:cNvSpPr>
          <p:nvPr>
            <p:ph type="title"/>
          </p:nvPr>
        </p:nvSpPr>
        <p:spPr>
          <a:xfrm>
            <a:off x="1577445" y="1168078"/>
            <a:ext cx="9048219" cy="1092200"/>
          </a:xfrm>
        </p:spPr>
        <p:txBody>
          <a:bodyPr anchor="ctr">
            <a:normAutofit/>
          </a:bodyPr>
          <a:lstStyle/>
          <a:p>
            <a:pPr algn="ctr"/>
            <a:r>
              <a:rPr lang="en-US" cap="none" dirty="0">
                <a:solidFill>
                  <a:srgbClr val="FFFFFF"/>
                </a:solidFill>
              </a:rPr>
              <a:t>Application of IR Sensors</a:t>
            </a:r>
          </a:p>
        </p:txBody>
      </p:sp>
      <p:sp>
        <p:nvSpPr>
          <p:cNvPr id="3" name="Content Placeholder 2">
            <a:extLst>
              <a:ext uri="{FF2B5EF4-FFF2-40B4-BE49-F238E27FC236}">
                <a16:creationId xmlns:a16="http://schemas.microsoft.com/office/drawing/2014/main" xmlns="" id="{5BC1AD25-F3B2-488C-A628-CC687926B790}"/>
              </a:ext>
            </a:extLst>
          </p:cNvPr>
          <p:cNvSpPr>
            <a:spLocks noGrp="1"/>
          </p:cNvSpPr>
          <p:nvPr>
            <p:ph idx="1"/>
          </p:nvPr>
        </p:nvSpPr>
        <p:spPr>
          <a:xfrm>
            <a:off x="1577446" y="2413001"/>
            <a:ext cx="3609851" cy="1270976"/>
          </a:xfrm>
        </p:spPr>
        <p:txBody>
          <a:bodyPr anchor="ctr">
            <a:normAutofit/>
          </a:bodyPr>
          <a:lstStyle/>
          <a:p>
            <a:pPr marL="0" indent="0">
              <a:buNone/>
            </a:pPr>
            <a:r>
              <a:rPr lang="en-US" sz="1600" dirty="0">
                <a:solidFill>
                  <a:srgbClr val="FFFFFF"/>
                </a:solidFill>
                <a:latin typeface="Calibri" panose="020F0502020204030204" pitchFamily="34" charset="0"/>
                <a:cs typeface="Calibri" panose="020F0502020204030204" pitchFamily="34" charset="0"/>
              </a:rPr>
              <a:t>One of the most widely used sensor application. </a:t>
            </a:r>
            <a:r>
              <a:rPr lang="en-US" sz="1600" dirty="0">
                <a:effectLst/>
                <a:latin typeface="Calibri" panose="020F0502020204030204" pitchFamily="34" charset="0"/>
                <a:ea typeface="Calibri" panose="020F0502020204030204" pitchFamily="34" charset="0"/>
                <a:cs typeface="Calibri" panose="020F0502020204030204" pitchFamily="34" charset="0"/>
              </a:rPr>
              <a:t>This is </a:t>
            </a:r>
            <a:r>
              <a:rPr lang="en-US" sz="1600" dirty="0" smtClean="0">
                <a:effectLst/>
                <a:latin typeface="Calibri" panose="020F0502020204030204" pitchFamily="34" charset="0"/>
                <a:ea typeface="Calibri" panose="020F0502020204030204" pitchFamily="34" charset="0"/>
                <a:cs typeface="Calibri" panose="020F0502020204030204" pitchFamily="34" charset="0"/>
              </a:rPr>
              <a:t>an </a:t>
            </a:r>
            <a:r>
              <a:rPr lang="en-US" sz="1600" dirty="0">
                <a:effectLst/>
                <a:latin typeface="Calibri" panose="020F0502020204030204" pitchFamily="34" charset="0"/>
                <a:ea typeface="Calibri" panose="020F0502020204030204" pitchFamily="34" charset="0"/>
                <a:cs typeface="Calibri" panose="020F0502020204030204" pitchFamily="34" charset="0"/>
              </a:rPr>
              <a:t>example of a direct incidence method</a:t>
            </a: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which works like an item counter where IR sensor is used.</a:t>
            </a:r>
            <a:endParaRPr lang="en-US" sz="1600" dirty="0">
              <a:solidFill>
                <a:srgbClr val="FFFFFF"/>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2316A435-5F92-4855-AC5D-CCA85176103E}"/>
              </a:ext>
            </a:extLst>
          </p:cNvPr>
          <p:cNvSpPr txBox="1"/>
          <p:nvPr/>
        </p:nvSpPr>
        <p:spPr>
          <a:xfrm>
            <a:off x="1577444" y="1984486"/>
            <a:ext cx="1934308" cy="400110"/>
          </a:xfrm>
          <a:prstGeom prst="rect">
            <a:avLst/>
          </a:prstGeom>
          <a:noFill/>
        </p:spPr>
        <p:txBody>
          <a:bodyPr wrap="square" rtlCol="0">
            <a:spAutoFit/>
          </a:bodyPr>
          <a:lstStyle/>
          <a:p>
            <a:r>
              <a:rPr lang="en-US" sz="2000" u="sng" dirty="0"/>
              <a:t>Burglar Alarm</a:t>
            </a:r>
          </a:p>
        </p:txBody>
      </p:sp>
      <p:pic>
        <p:nvPicPr>
          <p:cNvPr id="37" name="Picture 36">
            <a:extLst>
              <a:ext uri="{FF2B5EF4-FFF2-40B4-BE49-F238E27FC236}">
                <a16:creationId xmlns:a16="http://schemas.microsoft.com/office/drawing/2014/main" xmlns="" id="{5400B036-EE5B-4E96-9448-1DB6431FE8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7932" y="3823148"/>
            <a:ext cx="2965613" cy="188391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xmlns="" id="{D5D3E28F-CE88-4678-924F-C311B1ECEB0F}"/>
              </a:ext>
            </a:extLst>
          </p:cNvPr>
          <p:cNvSpPr txBox="1"/>
          <p:nvPr/>
        </p:nvSpPr>
        <p:spPr>
          <a:xfrm>
            <a:off x="6427177" y="1981201"/>
            <a:ext cx="2488223" cy="400110"/>
          </a:xfrm>
          <a:prstGeom prst="rect">
            <a:avLst/>
          </a:prstGeom>
          <a:noFill/>
        </p:spPr>
        <p:txBody>
          <a:bodyPr wrap="square" rtlCol="0">
            <a:spAutoFit/>
          </a:bodyPr>
          <a:lstStyle/>
          <a:p>
            <a:r>
              <a:rPr lang="en-US" sz="2000" u="sng" dirty="0"/>
              <a:t>IR remote control</a:t>
            </a:r>
          </a:p>
        </p:txBody>
      </p:sp>
      <p:sp>
        <p:nvSpPr>
          <p:cNvPr id="6" name="TextBox 5">
            <a:extLst>
              <a:ext uri="{FF2B5EF4-FFF2-40B4-BE49-F238E27FC236}">
                <a16:creationId xmlns:a16="http://schemas.microsoft.com/office/drawing/2014/main" xmlns="" id="{259A7BEF-BEA9-40FC-8112-C22BE79D4B22}"/>
              </a:ext>
            </a:extLst>
          </p:cNvPr>
          <p:cNvSpPr txBox="1"/>
          <p:nvPr/>
        </p:nvSpPr>
        <p:spPr>
          <a:xfrm>
            <a:off x="6427177" y="2489507"/>
            <a:ext cx="3429000"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Its safe to say that almost all video and audio equipment can be used using IR sensor. This image down below is one of the examples of active IR sensor. </a:t>
            </a:r>
          </a:p>
        </p:txBody>
      </p:sp>
      <p:pic>
        <p:nvPicPr>
          <p:cNvPr id="39" name="Picture 38" descr="Remote control - Wikipedia">
            <a:extLst>
              <a:ext uri="{FF2B5EF4-FFF2-40B4-BE49-F238E27FC236}">
                <a16:creationId xmlns:a16="http://schemas.microsoft.com/office/drawing/2014/main" xmlns="" id="{EBAC2A04-0090-4341-8AD5-0638383E59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9315" y="3709670"/>
            <a:ext cx="2648115" cy="1883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790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1987" y="1034042"/>
            <a:ext cx="3763874" cy="3153398"/>
          </a:xfrm>
        </p:spPr>
        <p:txBody>
          <a:bodyPr/>
          <a:lstStyle/>
          <a:p>
            <a:pPr marL="0" indent="0">
              <a:buNone/>
            </a:pPr>
            <a:r>
              <a:rPr lang="en-US" sz="2000" u="sng" dirty="0"/>
              <a:t>IR Goggles</a:t>
            </a:r>
          </a:p>
          <a:p>
            <a:pPr marL="0" indent="0">
              <a:buNone/>
            </a:pPr>
            <a:r>
              <a:rPr lang="en-US" sz="1600" dirty="0"/>
              <a:t>Where there is no visible light, IR goggles can be used to create a colored image from the heat radiation emitted by other objects. It is mainly used for military applications.</a:t>
            </a:r>
          </a:p>
        </p:txBody>
      </p:sp>
      <p:sp>
        <p:nvSpPr>
          <p:cNvPr id="7" name="TextBox 6"/>
          <p:cNvSpPr txBox="1"/>
          <p:nvPr/>
        </p:nvSpPr>
        <p:spPr>
          <a:xfrm>
            <a:off x="6622991" y="1078313"/>
            <a:ext cx="3708875" cy="400110"/>
          </a:xfrm>
          <a:prstGeom prst="rect">
            <a:avLst/>
          </a:prstGeom>
          <a:noFill/>
        </p:spPr>
        <p:txBody>
          <a:bodyPr wrap="square" rtlCol="0">
            <a:spAutoFit/>
          </a:bodyPr>
          <a:lstStyle/>
          <a:p>
            <a:r>
              <a:rPr lang="en-US" sz="2000" u="sng" dirty="0"/>
              <a:t>IR Thermometer</a:t>
            </a:r>
          </a:p>
        </p:txBody>
      </p:sp>
      <p:sp>
        <p:nvSpPr>
          <p:cNvPr id="8" name="TextBox 7"/>
          <p:cNvSpPr txBox="1"/>
          <p:nvPr/>
        </p:nvSpPr>
        <p:spPr>
          <a:xfrm>
            <a:off x="6622991" y="1572427"/>
            <a:ext cx="3640508" cy="135421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most common device which we come across these days. This thermometer uses the basic fundamentals of passive infrared sensors. </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87" y="3216577"/>
            <a:ext cx="3025402" cy="220237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7750" y="3216577"/>
            <a:ext cx="2050990" cy="22023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358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C892AB0-7D6D-4FC9-9105-0CB427161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807353E4-FA19-40CB-8AF8-3A8E6704BE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xmlns="" id="{697D009D-8E70-460A-BE57-321BB0764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xmlns="" id="{D0001F35-F282-403E-8D08-0D204D851F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xmlns="" id="{3F8A69A2-2D15-40CD-8C14-A18643ABA5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xmlns="" id="{B665CA2A-9D55-4786-9343-EB46672627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xmlns="" id="{CEE9BD85-96DF-4CDF-BC0F-C4E46062B3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xmlns="" id="{6BB6F5E5-6CA3-4B20-86A7-1174D6E71FB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xmlns="" id="{0328E69E-CE3D-4110-8BF7-AD3C0C10CB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xmlns="" id="{30F84C80-9E12-4460-B88F-D03839F0C8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xmlns="" id="{2F84C18C-5783-48FF-9DE0-FDA327CFC4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xmlns="" id="{08C6A855-346C-4589-9AD4-5E15BCBC7A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xmlns="" id="{7E64BEE6-1157-421C-A02A-47639E4D9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xmlns="" id="{F64806C9-3599-45A7-BCFF-F762C54276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xmlns="" id="{41D6E755-9558-4CAA-8F56-469D231C35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xmlns="" id="{8FCD41C4-606C-446C-8C81-6353C64424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xmlns="" id="{274CFBE4-CEA6-4C81-BB1E-83E1896771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xmlns="" id="{24813D3D-7B30-42F2-9065-1B40F140C7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xmlns="" id="{1287AC97-A8E8-4B45-A50A-3057A88B40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xmlns="" id="{57D70AA8-D36C-4DF9-B7D7-4E2C9BEFD9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xmlns="" id="{74D88556-8C5B-41AF-9FA0-92D2734708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xmlns="" id="{17E00558-8912-48C6-8202-D8A2D854B7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xmlns="" id="{7E4C092A-90EF-4870-97FC-C2D97FD2CE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xmlns="" id="{0C8C091A-4902-4B98-BB6B-AF6FA1174B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xmlns="" id="{50C57AA3-5B6E-4C49-9AE3-D130A25404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xmlns="" id="{6D29BE04-4454-4832-B83F-10D001BFF9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xmlns="" id="{98714CE9-3C2C-48E1-8B8F-CFB7735C4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66E4F41-67D1-4FD3-9FCD-F822051FE18E}"/>
              </a:ext>
            </a:extLst>
          </p:cNvPr>
          <p:cNvSpPr>
            <a:spLocks noGrp="1"/>
          </p:cNvSpPr>
          <p:nvPr>
            <p:ph type="title"/>
          </p:nvPr>
        </p:nvSpPr>
        <p:spPr>
          <a:xfrm>
            <a:off x="1571890" y="2882899"/>
            <a:ext cx="9048219" cy="1092200"/>
          </a:xfrm>
        </p:spPr>
        <p:txBody>
          <a:bodyPr anchor="ctr">
            <a:normAutofit/>
          </a:bodyPr>
          <a:lstStyle/>
          <a:p>
            <a:pPr algn="ctr"/>
            <a:r>
              <a:rPr lang="en-US" cap="none" dirty="0">
                <a:solidFill>
                  <a:srgbClr val="FFFFFF"/>
                </a:solidFill>
              </a:rPr>
              <a:t>Conclusion</a:t>
            </a:r>
          </a:p>
        </p:txBody>
      </p:sp>
    </p:spTree>
    <p:extLst>
      <p:ext uri="{BB962C8B-B14F-4D97-AF65-F5344CB8AC3E}">
        <p14:creationId xmlns:p14="http://schemas.microsoft.com/office/powerpoint/2010/main" val="3686187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Facet</Template>
  <TotalTime>683</TotalTime>
  <Words>428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Open Sans</vt:lpstr>
      <vt:lpstr>Trebuchet MS</vt:lpstr>
      <vt:lpstr>Tw Cen MT</vt:lpstr>
      <vt:lpstr>Vrinda</vt:lpstr>
      <vt:lpstr>Wingdings</vt:lpstr>
      <vt:lpstr>Circuit</vt:lpstr>
      <vt:lpstr>The Development of Infrared Sensors and Its Application </vt:lpstr>
      <vt:lpstr>Introduction</vt:lpstr>
      <vt:lpstr>Different Types of IR Sensors</vt:lpstr>
      <vt:lpstr>Circuit Analysis</vt:lpstr>
      <vt:lpstr>Development of IR sensors</vt:lpstr>
      <vt:lpstr>Application of IR Sensors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Development of Infrared Sensors and Its Application</dc:title>
  <dc:creator>Mohammed Toha</dc:creator>
  <cp:lastModifiedBy>ASUS</cp:lastModifiedBy>
  <cp:revision>22</cp:revision>
  <dcterms:created xsi:type="dcterms:W3CDTF">2021-05-17T08:25:59Z</dcterms:created>
  <dcterms:modified xsi:type="dcterms:W3CDTF">2021-05-18T02:40:44Z</dcterms:modified>
</cp:coreProperties>
</file>