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1"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1J8t2cJiGUc9PRVk0P3fvGjMH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12ad906b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212ad906b4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212ad906b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212ad906b4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212ad906b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212ad906b4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d5bd65ba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0d5bd65ba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212ad906b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212ad906b4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212ad906b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3212ad906b4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212ad906b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3212ad906b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212ad906b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212ad906b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212ad906b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212ad906b4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212ad906b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212ad906b4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15"/>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5"/>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2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24"/>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24"/>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24"/>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5" name="Google Shape;65;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18" name="Google Shape;18;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19" name="Google Shape;19;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0" name="Google Shape;20;p1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1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 name="Google Shape;22;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5" name="Google Shape;25;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cxnSp>
        <p:nvCxnSpPr>
          <p:cNvPr id="27" name="Google Shape;27;p19"/>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8" name="Google Shape;28;p19"/>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9" name="Google Shape;29;p19"/>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17"/>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 name="Google Shape;33;p1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4" name="Google Shape;34;p17"/>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35" name="Google Shape;35;p17"/>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1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37" name="Google Shape;37;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cxnSp>
        <p:nvCxnSpPr>
          <p:cNvPr id="39" name="Google Shape;39;p20"/>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40" name="Google Shape;40;p20"/>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41" name="Google Shape;41;p2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2" name="Google Shape;42;p20"/>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3" name="Google Shape;43;p20"/>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4" name="Google Shape;44;p20"/>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5" name="Google Shape;45;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2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8" name="Google Shape;48;p21"/>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21"/>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0" name="Google Shape;50;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cxnSp>
        <p:nvCxnSpPr>
          <p:cNvPr id="52" name="Google Shape;52;p2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2"/>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4" name="Google Shape;54;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23"/>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23"/>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000000"/>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4"/>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subTitle" idx="1"/>
          </p:nvPr>
        </p:nvSpPr>
        <p:spPr>
          <a:xfrm>
            <a:off x="2390275" y="1650275"/>
            <a:ext cx="6331500" cy="2829900"/>
          </a:xfrm>
          <a:prstGeom prst="rect">
            <a:avLst/>
          </a:prstGeom>
          <a:noFill/>
          <a:ln>
            <a:noFill/>
          </a:ln>
        </p:spPr>
        <p:txBody>
          <a:bodyPr spcFirstLastPara="1" wrap="square" lIns="91425" tIns="91425" rIns="91425" bIns="91425" anchor="b" anchorCtr="0">
            <a:normAutofit/>
          </a:bodyPr>
          <a:lstStyle/>
          <a:p>
            <a:pPr marL="0" lvl="0" indent="0" algn="just" rtl="0">
              <a:lnSpc>
                <a:spcPct val="100000"/>
              </a:lnSpc>
              <a:spcBef>
                <a:spcPts val="0"/>
              </a:spcBef>
              <a:spcAft>
                <a:spcPts val="0"/>
              </a:spcAft>
              <a:buSzPts val="1800"/>
              <a:buNone/>
            </a:pPr>
            <a:r>
              <a:rPr lang="en"/>
              <a:t>Group 1: </a:t>
            </a:r>
            <a:endParaRPr/>
          </a:p>
          <a:p>
            <a:pPr marL="0" lvl="0" indent="0" algn="just" rtl="0">
              <a:lnSpc>
                <a:spcPct val="100000"/>
              </a:lnSpc>
              <a:spcBef>
                <a:spcPts val="0"/>
              </a:spcBef>
              <a:spcAft>
                <a:spcPts val="0"/>
              </a:spcAft>
              <a:buSzPts val="1800"/>
              <a:buNone/>
            </a:pPr>
            <a:r>
              <a:rPr lang="en"/>
              <a:t>Hasin Arman (22CS8001), Anwesha Roy Oishi (22CS8002), Mohammad Salman Ali (22CS8003), Aquib Alam Khan (22CS8004), Aryaman Jai (22CS8005), MD Jahid Hasan (22CS8006), Mushkan Kumari (22CS8007), Baskaran Vaishnavan (22CS8008), Pratham Nandy (22CS8009), Chenna Reddy Kumar Sankar Reddy (22CS8010)</a:t>
            </a:r>
            <a:endParaRPr/>
          </a:p>
        </p:txBody>
      </p:sp>
      <p:sp>
        <p:nvSpPr>
          <p:cNvPr id="73" name="Google Shape;73;p1"/>
          <p:cNvSpPr txBox="1">
            <a:spLocks noGrp="1"/>
          </p:cNvSpPr>
          <p:nvPr>
            <p:ph type="ctrTitle"/>
          </p:nvPr>
        </p:nvSpPr>
        <p:spPr>
          <a:xfrm>
            <a:off x="2390275" y="572425"/>
            <a:ext cx="6331500" cy="154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800"/>
              <a:buNone/>
            </a:pPr>
            <a:r>
              <a:rPr lang="en"/>
              <a:t>Reservation System</a:t>
            </a:r>
            <a:endParaRPr/>
          </a:p>
        </p:txBody>
      </p:sp>
      <p:pic>
        <p:nvPicPr>
          <p:cNvPr id="74" name="Google Shape;74;p1"/>
          <p:cNvPicPr preferRelativeResize="0"/>
          <p:nvPr/>
        </p:nvPicPr>
        <p:blipFill rotWithShape="1">
          <a:blip r:embed="rId3">
            <a:alphaModFix/>
          </a:blip>
          <a:srcRect l="26849" r="19972"/>
          <a:stretch/>
        </p:blipFill>
        <p:spPr>
          <a:xfrm>
            <a:off x="430225" y="398175"/>
            <a:ext cx="1849351" cy="43471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3212ad906b4_0_57"/>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Socket Overview: Client</a:t>
            </a:r>
            <a:endParaRPr>
              <a:solidFill>
                <a:schemeClr val="lt1"/>
              </a:solidFill>
            </a:endParaRPr>
          </a:p>
        </p:txBody>
      </p:sp>
      <p:pic>
        <p:nvPicPr>
          <p:cNvPr id="138" name="Google Shape;138;g3212ad906b4_0_57"/>
          <p:cNvPicPr preferRelativeResize="0"/>
          <p:nvPr/>
        </p:nvPicPr>
        <p:blipFill rotWithShape="1">
          <a:blip r:embed="rId3">
            <a:alphaModFix/>
          </a:blip>
          <a:srcRect t="6305" r="21844"/>
          <a:stretch/>
        </p:blipFill>
        <p:spPr>
          <a:xfrm>
            <a:off x="1119250" y="1333313"/>
            <a:ext cx="1910626" cy="1703400"/>
          </a:xfrm>
          <a:prstGeom prst="rect">
            <a:avLst/>
          </a:prstGeom>
          <a:noFill/>
          <a:ln>
            <a:noFill/>
          </a:ln>
        </p:spPr>
      </p:pic>
      <p:pic>
        <p:nvPicPr>
          <p:cNvPr id="139" name="Google Shape;139;g3212ad906b4_0_57"/>
          <p:cNvPicPr preferRelativeResize="0"/>
          <p:nvPr/>
        </p:nvPicPr>
        <p:blipFill rotWithShape="1">
          <a:blip r:embed="rId4">
            <a:alphaModFix/>
          </a:blip>
          <a:srcRect t="6994" r="32491" b="4013"/>
          <a:stretch/>
        </p:blipFill>
        <p:spPr>
          <a:xfrm>
            <a:off x="4851825" y="1275988"/>
            <a:ext cx="1910624" cy="1818050"/>
          </a:xfrm>
          <a:prstGeom prst="rect">
            <a:avLst/>
          </a:prstGeom>
          <a:noFill/>
          <a:ln>
            <a:noFill/>
          </a:ln>
        </p:spPr>
      </p:pic>
      <p:pic>
        <p:nvPicPr>
          <p:cNvPr id="140" name="Google Shape;140;g3212ad906b4_0_57"/>
          <p:cNvPicPr preferRelativeResize="0"/>
          <p:nvPr/>
        </p:nvPicPr>
        <p:blipFill rotWithShape="1">
          <a:blip r:embed="rId5">
            <a:alphaModFix/>
          </a:blip>
          <a:srcRect r="23774" b="11331"/>
          <a:stretch/>
        </p:blipFill>
        <p:spPr>
          <a:xfrm>
            <a:off x="939375" y="3203650"/>
            <a:ext cx="2525424" cy="1703400"/>
          </a:xfrm>
          <a:prstGeom prst="rect">
            <a:avLst/>
          </a:prstGeom>
          <a:noFill/>
          <a:ln>
            <a:noFill/>
          </a:ln>
        </p:spPr>
      </p:pic>
      <p:pic>
        <p:nvPicPr>
          <p:cNvPr id="141" name="Google Shape;141;g3212ad906b4_0_57"/>
          <p:cNvPicPr preferRelativeResize="0"/>
          <p:nvPr/>
        </p:nvPicPr>
        <p:blipFill rotWithShape="1">
          <a:blip r:embed="rId6">
            <a:alphaModFix/>
          </a:blip>
          <a:srcRect r="7732" b="11762"/>
          <a:stretch/>
        </p:blipFill>
        <p:spPr>
          <a:xfrm>
            <a:off x="4070450" y="3203650"/>
            <a:ext cx="3094625" cy="181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3212ad906b4_0_67"/>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Socket Overview: Client</a:t>
            </a:r>
            <a:endParaRPr>
              <a:solidFill>
                <a:schemeClr val="lt1"/>
              </a:solidFill>
            </a:endParaRPr>
          </a:p>
        </p:txBody>
      </p:sp>
      <p:pic>
        <p:nvPicPr>
          <p:cNvPr id="147" name="Google Shape;147;g3212ad906b4_0_67"/>
          <p:cNvPicPr preferRelativeResize="0"/>
          <p:nvPr/>
        </p:nvPicPr>
        <p:blipFill rotWithShape="1">
          <a:blip r:embed="rId3">
            <a:alphaModFix/>
          </a:blip>
          <a:srcRect t="1030" r="12762" b="10918"/>
          <a:stretch/>
        </p:blipFill>
        <p:spPr>
          <a:xfrm>
            <a:off x="890250" y="1285476"/>
            <a:ext cx="3094626" cy="1799061"/>
          </a:xfrm>
          <a:prstGeom prst="rect">
            <a:avLst/>
          </a:prstGeom>
          <a:noFill/>
          <a:ln>
            <a:noFill/>
          </a:ln>
        </p:spPr>
      </p:pic>
      <p:pic>
        <p:nvPicPr>
          <p:cNvPr id="148" name="Google Shape;148;g3212ad906b4_0_67"/>
          <p:cNvPicPr preferRelativeResize="0"/>
          <p:nvPr/>
        </p:nvPicPr>
        <p:blipFill rotWithShape="1">
          <a:blip r:embed="rId4">
            <a:alphaModFix/>
          </a:blip>
          <a:srcRect r="17668" b="7791"/>
          <a:stretch/>
        </p:blipFill>
        <p:spPr>
          <a:xfrm>
            <a:off x="4435175" y="1285475"/>
            <a:ext cx="2944621" cy="1799050"/>
          </a:xfrm>
          <a:prstGeom prst="rect">
            <a:avLst/>
          </a:prstGeom>
          <a:noFill/>
          <a:ln>
            <a:noFill/>
          </a:ln>
        </p:spPr>
      </p:pic>
      <p:pic>
        <p:nvPicPr>
          <p:cNvPr id="149" name="Google Shape;149;g3212ad906b4_0_67"/>
          <p:cNvPicPr preferRelativeResize="0"/>
          <p:nvPr/>
        </p:nvPicPr>
        <p:blipFill>
          <a:blip r:embed="rId5">
            <a:alphaModFix/>
          </a:blip>
          <a:stretch>
            <a:fillRect/>
          </a:stretch>
        </p:blipFill>
        <p:spPr>
          <a:xfrm>
            <a:off x="2642001" y="3130100"/>
            <a:ext cx="2957577" cy="175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212ad906b4_0_78"/>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Socket Overview: Server</a:t>
            </a:r>
            <a:endParaRPr>
              <a:solidFill>
                <a:schemeClr val="lt1"/>
              </a:solidFill>
            </a:endParaRPr>
          </a:p>
        </p:txBody>
      </p:sp>
      <p:pic>
        <p:nvPicPr>
          <p:cNvPr id="155" name="Google Shape;155;g3212ad906b4_0_78"/>
          <p:cNvPicPr preferRelativeResize="0"/>
          <p:nvPr/>
        </p:nvPicPr>
        <p:blipFill>
          <a:blip r:embed="rId3">
            <a:alphaModFix/>
          </a:blip>
          <a:stretch>
            <a:fillRect/>
          </a:stretch>
        </p:blipFill>
        <p:spPr>
          <a:xfrm>
            <a:off x="152400" y="1318775"/>
            <a:ext cx="8839201" cy="34302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0d5bd65bab_0_24"/>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solidFill>
                  <a:schemeClr val="lt1"/>
                </a:solidFill>
              </a:rPr>
              <a:t>Member Contributions</a:t>
            </a:r>
            <a:endParaRPr dirty="0">
              <a:solidFill>
                <a:schemeClr val="lt1"/>
              </a:solidFill>
            </a:endParaRPr>
          </a:p>
        </p:txBody>
      </p:sp>
      <p:sp>
        <p:nvSpPr>
          <p:cNvPr id="176" name="Google Shape;176;g30d5bd65bab_0_24"/>
          <p:cNvSpPr txBox="1">
            <a:spLocks noGrp="1"/>
          </p:cNvSpPr>
          <p:nvPr>
            <p:ph type="body" idx="1"/>
          </p:nvPr>
        </p:nvSpPr>
        <p:spPr>
          <a:xfrm>
            <a:off x="423000" y="1367749"/>
            <a:ext cx="8298000" cy="3468569"/>
          </a:xfrm>
          <a:prstGeom prst="rect">
            <a:avLst/>
          </a:prstGeom>
          <a:noFill/>
          <a:ln>
            <a:noFill/>
          </a:ln>
        </p:spPr>
        <p:txBody>
          <a:bodyPr spcFirstLastPara="1" wrap="square" lIns="91425" tIns="91425" rIns="91425" bIns="91425" anchor="t" anchorCtr="0">
            <a:normAutofit lnSpcReduction="10000"/>
          </a:bodyPr>
          <a:lstStyle/>
          <a:p>
            <a:pPr marL="127000" lvl="0" indent="0" algn="just" rtl="0">
              <a:spcBef>
                <a:spcPts val="1200"/>
              </a:spcBef>
              <a:spcAft>
                <a:spcPts val="0"/>
              </a:spcAft>
              <a:buClr>
                <a:schemeClr val="lt1"/>
              </a:buClr>
              <a:buSzPts val="1600"/>
              <a:buNone/>
            </a:pPr>
            <a:r>
              <a:rPr lang="en" sz="1600" b="1" u="sng" dirty="0">
                <a:solidFill>
                  <a:schemeClr val="lt1"/>
                </a:solidFill>
              </a:rPr>
              <a:t>Client Features: Anwesha, Sankar, Pratham, Hasin</a:t>
            </a:r>
          </a:p>
          <a:p>
            <a:pPr marL="127000" lvl="0" indent="0" algn="just" rtl="0">
              <a:spcBef>
                <a:spcPts val="1200"/>
              </a:spcBef>
              <a:spcAft>
                <a:spcPts val="0"/>
              </a:spcAft>
              <a:buClr>
                <a:schemeClr val="lt1"/>
              </a:buClr>
              <a:buSzPts val="1600"/>
              <a:buNone/>
            </a:pPr>
            <a:r>
              <a:rPr lang="en-US" sz="1600" dirty="0">
                <a:solidFill>
                  <a:schemeClr val="lt1"/>
                </a:solidFill>
              </a:rPr>
              <a:t>Designing and maintaining the client features and defining logic to implement features like user registration, user login, reservation and cancellation of seats ,etc.</a:t>
            </a:r>
          </a:p>
          <a:p>
            <a:pPr marL="127000" lvl="0" indent="0" algn="just" rtl="0">
              <a:spcBef>
                <a:spcPts val="1200"/>
              </a:spcBef>
              <a:spcAft>
                <a:spcPts val="0"/>
              </a:spcAft>
              <a:buClr>
                <a:schemeClr val="lt1"/>
              </a:buClr>
              <a:buSzPts val="1600"/>
              <a:buNone/>
            </a:pPr>
            <a:endParaRPr sz="1600" dirty="0">
              <a:solidFill>
                <a:schemeClr val="lt1"/>
              </a:solidFill>
            </a:endParaRPr>
          </a:p>
          <a:p>
            <a:pPr marL="127000" lvl="0" indent="0" algn="just" rtl="0">
              <a:spcBef>
                <a:spcPts val="0"/>
              </a:spcBef>
              <a:spcAft>
                <a:spcPts val="0"/>
              </a:spcAft>
              <a:buClr>
                <a:schemeClr val="lt1"/>
              </a:buClr>
              <a:buSzPts val="1600"/>
              <a:buNone/>
            </a:pPr>
            <a:r>
              <a:rPr lang="en" sz="1600" b="1" u="sng" dirty="0">
                <a:solidFill>
                  <a:schemeClr val="lt1"/>
                </a:solidFill>
              </a:rPr>
              <a:t>UI Design: Mushkan, Vaish, Aquib</a:t>
            </a:r>
          </a:p>
          <a:p>
            <a:pPr marL="127000" lvl="0" indent="0" algn="just" rtl="0">
              <a:spcBef>
                <a:spcPts val="0"/>
              </a:spcBef>
              <a:spcAft>
                <a:spcPts val="0"/>
              </a:spcAft>
              <a:buClr>
                <a:schemeClr val="lt1"/>
              </a:buClr>
              <a:buSzPts val="1600"/>
              <a:buNone/>
            </a:pPr>
            <a:r>
              <a:rPr lang="en-US" sz="1600" dirty="0">
                <a:solidFill>
                  <a:schemeClr val="lt1"/>
                </a:solidFill>
              </a:rPr>
              <a:t>Designing the user interface that the client and admin interact with, such as the client menu, seat matrix display, confirmation ticket, etc.</a:t>
            </a:r>
          </a:p>
          <a:p>
            <a:pPr marL="127000" lvl="0" indent="0" algn="just" rtl="0">
              <a:spcBef>
                <a:spcPts val="0"/>
              </a:spcBef>
              <a:spcAft>
                <a:spcPts val="0"/>
              </a:spcAft>
              <a:buClr>
                <a:schemeClr val="lt1"/>
              </a:buClr>
              <a:buSzPts val="1600"/>
              <a:buNone/>
            </a:pPr>
            <a:endParaRPr sz="1600" dirty="0">
              <a:solidFill>
                <a:schemeClr val="lt1"/>
              </a:solidFill>
            </a:endParaRPr>
          </a:p>
          <a:p>
            <a:pPr marL="127000" lvl="0" indent="0" algn="just" rtl="0">
              <a:lnSpc>
                <a:spcPct val="115000"/>
              </a:lnSpc>
              <a:spcBef>
                <a:spcPts val="0"/>
              </a:spcBef>
              <a:spcAft>
                <a:spcPts val="0"/>
              </a:spcAft>
              <a:buClr>
                <a:schemeClr val="lt1"/>
              </a:buClr>
              <a:buSzPts val="1600"/>
              <a:buNone/>
            </a:pPr>
            <a:r>
              <a:rPr lang="en" sz="1600" b="1" u="sng" dirty="0">
                <a:solidFill>
                  <a:schemeClr val="lt1"/>
                </a:solidFill>
              </a:rPr>
              <a:t>Server Features: Aryaman, Salman, Jahid</a:t>
            </a:r>
          </a:p>
          <a:p>
            <a:pPr marL="127000" lvl="0" indent="0" algn="just" rtl="0">
              <a:lnSpc>
                <a:spcPct val="115000"/>
              </a:lnSpc>
              <a:spcBef>
                <a:spcPts val="0"/>
              </a:spcBef>
              <a:spcAft>
                <a:spcPts val="0"/>
              </a:spcAft>
              <a:buClr>
                <a:schemeClr val="lt1"/>
              </a:buClr>
              <a:buSzPts val="1600"/>
              <a:buNone/>
            </a:pPr>
            <a:r>
              <a:rPr lang="en" sz="1600" dirty="0">
                <a:solidFill>
                  <a:schemeClr val="lt1"/>
                </a:solidFill>
              </a:rPr>
              <a:t>Designing and maintaining the server side code required for communicating with the client</a:t>
            </a:r>
          </a:p>
          <a:p>
            <a:pPr marL="127000" lvl="0" indent="0" algn="just" rtl="0">
              <a:lnSpc>
                <a:spcPct val="115000"/>
              </a:lnSpc>
              <a:spcBef>
                <a:spcPts val="0"/>
              </a:spcBef>
              <a:spcAft>
                <a:spcPts val="0"/>
              </a:spcAft>
              <a:buClr>
                <a:schemeClr val="lt1"/>
              </a:buClr>
              <a:buSzPts val="1600"/>
              <a:buNone/>
            </a:pPr>
            <a:endParaRPr sz="1600"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body" idx="1"/>
          </p:nvPr>
        </p:nvSpPr>
        <p:spPr>
          <a:xfrm>
            <a:off x="423000" y="1367750"/>
            <a:ext cx="4149000" cy="3230400"/>
          </a:xfrm>
          <a:prstGeom prst="rect">
            <a:avLst/>
          </a:prstGeom>
          <a:noFill/>
          <a:ln>
            <a:noFill/>
          </a:ln>
        </p:spPr>
        <p:txBody>
          <a:bodyPr spcFirstLastPara="1" wrap="square" lIns="91425" tIns="91425" rIns="91425" bIns="91425" anchor="t" anchorCtr="0">
            <a:normAutofit/>
          </a:bodyPr>
          <a:lstStyle/>
          <a:p>
            <a:pPr marL="457200" lvl="0" indent="-323850" algn="just" rtl="0">
              <a:spcBef>
                <a:spcPts val="0"/>
              </a:spcBef>
              <a:spcAft>
                <a:spcPts val="0"/>
              </a:spcAft>
              <a:buClr>
                <a:schemeClr val="lt1"/>
              </a:buClr>
              <a:buSzPts val="1500"/>
              <a:buChar char="●"/>
            </a:pPr>
            <a:r>
              <a:rPr lang="en" sz="1500">
                <a:solidFill>
                  <a:schemeClr val="lt1"/>
                </a:solidFill>
              </a:rPr>
              <a:t>Login Page: The main interface to access the server or the user side amenities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Admin Login: Admin needs to login  to start the server</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User Page: Users can register, login, reserve seat, view seats, etc…</a:t>
            </a:r>
            <a:endParaRPr sz="1500">
              <a:solidFill>
                <a:schemeClr val="lt1"/>
              </a:solidFill>
            </a:endParaRPr>
          </a:p>
          <a:p>
            <a:pPr marL="0" lvl="0" indent="0" algn="just" rtl="0">
              <a:spcBef>
                <a:spcPts val="0"/>
              </a:spcBef>
              <a:spcAft>
                <a:spcPts val="0"/>
              </a:spcAft>
              <a:buNone/>
            </a:pPr>
            <a:endParaRPr sz="1500">
              <a:solidFill>
                <a:schemeClr val="lt1"/>
              </a:solidFill>
            </a:endParaRPr>
          </a:p>
          <a:p>
            <a:pPr marL="0" lvl="0" indent="0" algn="just" rtl="0">
              <a:lnSpc>
                <a:spcPct val="115000"/>
              </a:lnSpc>
              <a:spcBef>
                <a:spcPts val="0"/>
              </a:spcBef>
              <a:spcAft>
                <a:spcPts val="0"/>
              </a:spcAft>
              <a:buNone/>
            </a:pPr>
            <a:endParaRPr sz="1500">
              <a:solidFill>
                <a:schemeClr val="lt1"/>
              </a:solidFill>
            </a:endParaRPr>
          </a:p>
        </p:txBody>
      </p:sp>
      <p:sp>
        <p:nvSpPr>
          <p:cNvPr id="80" name="Google Shape;80;p2"/>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solidFill>
                  <a:schemeClr val="lt1"/>
                </a:solidFill>
              </a:rPr>
              <a:t>System Overview: Login</a:t>
            </a:r>
            <a:endParaRPr sz="2700">
              <a:solidFill>
                <a:schemeClr val="lt1"/>
              </a:solidFill>
            </a:endParaRPr>
          </a:p>
        </p:txBody>
      </p:sp>
      <p:pic>
        <p:nvPicPr>
          <p:cNvPr id="81" name="Google Shape;81;p2"/>
          <p:cNvPicPr preferRelativeResize="0"/>
          <p:nvPr/>
        </p:nvPicPr>
        <p:blipFill rotWithShape="1">
          <a:blip r:embed="rId3">
            <a:alphaModFix/>
          </a:blip>
          <a:srcRect/>
          <a:stretch/>
        </p:blipFill>
        <p:spPr>
          <a:xfrm>
            <a:off x="4883600" y="1786299"/>
            <a:ext cx="3848100" cy="20650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System Overview: Server</a:t>
            </a:r>
            <a:endParaRPr>
              <a:solidFill>
                <a:schemeClr val="lt1"/>
              </a:solidFill>
            </a:endParaRPr>
          </a:p>
        </p:txBody>
      </p:sp>
      <p:sp>
        <p:nvSpPr>
          <p:cNvPr id="87" name="Google Shape;87;p3"/>
          <p:cNvSpPr txBox="1">
            <a:spLocks noGrp="1"/>
          </p:cNvSpPr>
          <p:nvPr>
            <p:ph type="body" idx="1"/>
          </p:nvPr>
        </p:nvSpPr>
        <p:spPr>
          <a:xfrm>
            <a:off x="433700" y="1277775"/>
            <a:ext cx="4149000" cy="3230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100"/>
              <a:buNone/>
            </a:pPr>
            <a:r>
              <a:rPr lang="en" sz="1500" dirty="0">
                <a:solidFill>
                  <a:schemeClr val="lt1"/>
                </a:solidFill>
              </a:rPr>
              <a:t>One of the key components of the reservation system is the server.. It’s functioning is as follows:</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Admin starts the server</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Admin monitors the user requests made to the server</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The server  processes the user requests and relays required response back to the user</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Stores all information of the server in a text file</a:t>
            </a:r>
            <a:endParaRPr sz="1500" dirty="0">
              <a:solidFill>
                <a:schemeClr val="lt1"/>
              </a:solidFill>
            </a:endParaRPr>
          </a:p>
          <a:p>
            <a:pPr marL="457200" lvl="0" indent="-323850" algn="just" rtl="0">
              <a:spcBef>
                <a:spcPts val="0"/>
              </a:spcBef>
              <a:spcAft>
                <a:spcPts val="0"/>
              </a:spcAft>
              <a:buClr>
                <a:schemeClr val="lt1"/>
              </a:buClr>
              <a:buSzPts val="1500"/>
              <a:buChar char="●"/>
            </a:pPr>
            <a:r>
              <a:rPr lang="en" sz="1500" dirty="0">
                <a:solidFill>
                  <a:schemeClr val="lt1"/>
                </a:solidFill>
              </a:rPr>
              <a:t>Can handle multiple clients</a:t>
            </a:r>
          </a:p>
          <a:p>
            <a:pPr marL="457200" lvl="0" indent="-323850" algn="just" rtl="0">
              <a:spcBef>
                <a:spcPts val="0"/>
              </a:spcBef>
              <a:spcAft>
                <a:spcPts val="0"/>
              </a:spcAft>
              <a:buClr>
                <a:schemeClr val="lt1"/>
              </a:buClr>
              <a:buSzPts val="1500"/>
              <a:buChar char="●"/>
            </a:pPr>
            <a:r>
              <a:rPr lang="en-US" sz="1500" dirty="0">
                <a:solidFill>
                  <a:schemeClr val="lt1"/>
                </a:solidFill>
              </a:rPr>
              <a:t>S</a:t>
            </a:r>
            <a:r>
              <a:rPr lang="en" sz="1500" dirty="0">
                <a:solidFill>
                  <a:schemeClr val="lt1"/>
                </a:solidFill>
              </a:rPr>
              <a:t>ynchronisation with help of semaphores</a:t>
            </a:r>
          </a:p>
          <a:p>
            <a:pPr marL="133350" lvl="0" indent="0" algn="just" rtl="0">
              <a:spcBef>
                <a:spcPts val="0"/>
              </a:spcBef>
              <a:spcAft>
                <a:spcPts val="0"/>
              </a:spcAft>
              <a:buClr>
                <a:schemeClr val="lt1"/>
              </a:buClr>
              <a:buSzPts val="1500"/>
              <a:buNone/>
            </a:pPr>
            <a:endParaRPr lang="en-US" sz="1500" dirty="0">
              <a:solidFill>
                <a:schemeClr val="lt1"/>
              </a:solidFill>
            </a:endParaRPr>
          </a:p>
          <a:p>
            <a:pPr marL="133350" lvl="0" indent="0" algn="just" rtl="0">
              <a:spcBef>
                <a:spcPts val="0"/>
              </a:spcBef>
              <a:spcAft>
                <a:spcPts val="0"/>
              </a:spcAft>
              <a:buClr>
                <a:schemeClr val="lt1"/>
              </a:buClr>
              <a:buSzPts val="1500"/>
              <a:buNone/>
            </a:pPr>
            <a:endParaRPr sz="1500" dirty="0">
              <a:solidFill>
                <a:schemeClr val="lt1"/>
              </a:solidFill>
            </a:endParaRPr>
          </a:p>
          <a:p>
            <a:pPr marL="0" lvl="0" indent="0" algn="just" rtl="0">
              <a:spcBef>
                <a:spcPts val="0"/>
              </a:spcBef>
              <a:spcAft>
                <a:spcPts val="0"/>
              </a:spcAft>
              <a:buClr>
                <a:schemeClr val="dk2"/>
              </a:buClr>
              <a:buSzPts val="1100"/>
              <a:buFont typeface="Arial"/>
              <a:buNone/>
            </a:pPr>
            <a:endParaRPr sz="1500" dirty="0">
              <a:solidFill>
                <a:schemeClr val="lt1"/>
              </a:solidFill>
            </a:endParaRPr>
          </a:p>
          <a:p>
            <a:pPr marL="0" lvl="0" indent="0" algn="just" rtl="0">
              <a:lnSpc>
                <a:spcPct val="115000"/>
              </a:lnSpc>
              <a:spcBef>
                <a:spcPts val="0"/>
              </a:spcBef>
              <a:spcAft>
                <a:spcPts val="0"/>
              </a:spcAft>
              <a:buSzPts val="1800"/>
              <a:buNone/>
            </a:pPr>
            <a:endParaRPr sz="1500" dirty="0">
              <a:solidFill>
                <a:schemeClr val="lt1"/>
              </a:solidFill>
            </a:endParaRPr>
          </a:p>
        </p:txBody>
      </p:sp>
      <p:pic>
        <p:nvPicPr>
          <p:cNvPr id="88" name="Google Shape;88;p3"/>
          <p:cNvPicPr preferRelativeResize="0"/>
          <p:nvPr/>
        </p:nvPicPr>
        <p:blipFill rotWithShape="1">
          <a:blip r:embed="rId3">
            <a:alphaModFix/>
          </a:blip>
          <a:srcRect t="6998" r="45572" b="4411"/>
          <a:stretch/>
        </p:blipFill>
        <p:spPr>
          <a:xfrm>
            <a:off x="5254251" y="1277775"/>
            <a:ext cx="3477446" cy="3618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212ad906b4_0_4"/>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System Overview: Client Module</a:t>
            </a:r>
            <a:endParaRPr>
              <a:solidFill>
                <a:schemeClr val="lt1"/>
              </a:solidFill>
            </a:endParaRPr>
          </a:p>
        </p:txBody>
      </p:sp>
      <p:sp>
        <p:nvSpPr>
          <p:cNvPr id="94" name="Google Shape;94;g3212ad906b4_0_4"/>
          <p:cNvSpPr txBox="1">
            <a:spLocks noGrp="1"/>
          </p:cNvSpPr>
          <p:nvPr>
            <p:ph type="body" idx="1"/>
          </p:nvPr>
        </p:nvSpPr>
        <p:spPr>
          <a:xfrm>
            <a:off x="423000" y="1367750"/>
            <a:ext cx="4149000" cy="3230400"/>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Clr>
                <a:schemeClr val="dk2"/>
              </a:buClr>
              <a:buSzPts val="1100"/>
              <a:buFont typeface="Arial"/>
              <a:buNone/>
            </a:pPr>
            <a:r>
              <a:rPr lang="en" sz="1500">
                <a:solidFill>
                  <a:schemeClr val="lt1"/>
                </a:solidFill>
              </a:rPr>
              <a:t>This module’s purpose is for users to interact with the server. Through this, Users can:</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Register as a client</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Login as a client</a:t>
            </a:r>
            <a:endParaRPr sz="1500"/>
          </a:p>
          <a:p>
            <a:pPr marL="457200" lvl="0" indent="-323850" algn="just" rtl="0">
              <a:spcBef>
                <a:spcPts val="0"/>
              </a:spcBef>
              <a:spcAft>
                <a:spcPts val="0"/>
              </a:spcAft>
              <a:buClr>
                <a:schemeClr val="lt1"/>
              </a:buClr>
              <a:buSzPts val="1500"/>
              <a:buChar char="●"/>
            </a:pPr>
            <a:r>
              <a:rPr lang="en" sz="1500">
                <a:solidFill>
                  <a:schemeClr val="lt1"/>
                </a:solidFill>
              </a:rPr>
              <a:t>Reserve preferred seat in preferred coach</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View available seats along with prices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View prices for upcoming days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Cancel reservation</a:t>
            </a:r>
            <a:endParaRPr sz="1500">
              <a:solidFill>
                <a:schemeClr val="lt1"/>
              </a:solidFill>
            </a:endParaRPr>
          </a:p>
        </p:txBody>
      </p:sp>
      <p:pic>
        <p:nvPicPr>
          <p:cNvPr id="95" name="Google Shape;95;g3212ad906b4_0_4"/>
          <p:cNvPicPr preferRelativeResize="0"/>
          <p:nvPr/>
        </p:nvPicPr>
        <p:blipFill rotWithShape="1">
          <a:blip r:embed="rId3">
            <a:alphaModFix/>
          </a:blip>
          <a:srcRect r="16317"/>
          <a:stretch/>
        </p:blipFill>
        <p:spPr>
          <a:xfrm>
            <a:off x="5296626" y="1367749"/>
            <a:ext cx="3435076" cy="300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212ad906b4_0_18"/>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System Overview: Features</a:t>
            </a:r>
            <a:endParaRPr>
              <a:solidFill>
                <a:schemeClr val="lt1"/>
              </a:solidFill>
            </a:endParaRPr>
          </a:p>
        </p:txBody>
      </p:sp>
      <p:sp>
        <p:nvSpPr>
          <p:cNvPr id="108" name="Google Shape;108;g3212ad906b4_0_18"/>
          <p:cNvSpPr txBox="1">
            <a:spLocks noGrp="1"/>
          </p:cNvSpPr>
          <p:nvPr>
            <p:ph type="body" idx="1"/>
          </p:nvPr>
        </p:nvSpPr>
        <p:spPr>
          <a:xfrm>
            <a:off x="423000" y="1367750"/>
            <a:ext cx="8298000" cy="3230400"/>
          </a:xfrm>
          <a:prstGeom prst="rect">
            <a:avLst/>
          </a:prstGeom>
          <a:noFill/>
          <a:ln>
            <a:noFill/>
          </a:ln>
        </p:spPr>
        <p:txBody>
          <a:bodyPr spcFirstLastPara="1" wrap="square" lIns="91425" tIns="91425" rIns="91425" bIns="91425" anchor="t" anchorCtr="0">
            <a:normAutofit/>
          </a:bodyPr>
          <a:lstStyle/>
          <a:p>
            <a:pPr marL="457200" lvl="0" indent="-323850" algn="just" rtl="0">
              <a:spcBef>
                <a:spcPts val="0"/>
              </a:spcBef>
              <a:spcAft>
                <a:spcPts val="0"/>
              </a:spcAft>
              <a:buClr>
                <a:schemeClr val="lt1"/>
              </a:buClr>
              <a:buSzPts val="1500"/>
              <a:buChar char="●"/>
            </a:pPr>
            <a:r>
              <a:rPr lang="en" sz="1500">
                <a:solidFill>
                  <a:schemeClr val="lt1"/>
                </a:solidFill>
              </a:rPr>
              <a:t>Users can register using a unique username and password</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Using registered username and password they can login as a client</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Users get assigned a unique ticket number (PNR) upon successful reservation of seat</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The PNR can be used to view the reservation status (whether successfully booked or waitlisted) and cancel reservation</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Users are prompted to select another seat (in case preferred seat is already booked)</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User is put in a waiting list in case of unavailability of seats in the preferred coach (priority to older passengers)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Upon cancellation, person from waiting list is assigned the seat</a:t>
            </a:r>
            <a:endParaRPr sz="1500">
              <a:solidFill>
                <a:schemeClr val="lt1"/>
              </a:solidFill>
            </a:endParaRPr>
          </a:p>
          <a:p>
            <a:pPr marL="0" lvl="0" indent="0" algn="just" rtl="0">
              <a:spcBef>
                <a:spcPts val="0"/>
              </a:spcBef>
              <a:spcAft>
                <a:spcPts val="0"/>
              </a:spcAft>
              <a:buNone/>
            </a:pPr>
            <a:endParaRPr sz="15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3212ad906b4_0_25"/>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Reservation Overview</a:t>
            </a:r>
            <a:endParaRPr>
              <a:solidFill>
                <a:schemeClr val="lt1"/>
              </a:solidFill>
            </a:endParaRPr>
          </a:p>
        </p:txBody>
      </p:sp>
      <p:sp>
        <p:nvSpPr>
          <p:cNvPr id="114" name="Google Shape;114;g3212ad906b4_0_25"/>
          <p:cNvSpPr txBox="1">
            <a:spLocks noGrp="1"/>
          </p:cNvSpPr>
          <p:nvPr>
            <p:ph type="body" idx="1"/>
          </p:nvPr>
        </p:nvSpPr>
        <p:spPr>
          <a:xfrm>
            <a:off x="423000" y="1367750"/>
            <a:ext cx="8298000" cy="3230400"/>
          </a:xfrm>
          <a:prstGeom prst="rect">
            <a:avLst/>
          </a:prstGeom>
          <a:noFill/>
          <a:ln>
            <a:noFill/>
          </a:ln>
        </p:spPr>
        <p:txBody>
          <a:bodyPr spcFirstLastPara="1" wrap="square" lIns="91425" tIns="91425" rIns="91425" bIns="91425" anchor="t" anchorCtr="0">
            <a:normAutofit/>
          </a:bodyPr>
          <a:lstStyle/>
          <a:p>
            <a:pPr marL="457200" lvl="0" indent="-323850" algn="just" rtl="0">
              <a:spcBef>
                <a:spcPts val="0"/>
              </a:spcBef>
              <a:spcAft>
                <a:spcPts val="0"/>
              </a:spcAft>
              <a:buClr>
                <a:schemeClr val="lt1"/>
              </a:buClr>
              <a:buSzPts val="1500"/>
              <a:buChar char="●"/>
            </a:pPr>
            <a:r>
              <a:rPr lang="en" sz="1500">
                <a:solidFill>
                  <a:schemeClr val="lt1"/>
                </a:solidFill>
              </a:rPr>
              <a:t>There are three separate coaches with different base prices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Users can also see a visual layout of the train (position of the coaches with respect to the engine)</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Users can also view prices for upcoming dates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Seat Matrix:</a:t>
            </a:r>
            <a:endParaRPr sz="1500">
              <a:solidFill>
                <a:schemeClr val="lt1"/>
              </a:solidFill>
            </a:endParaRPr>
          </a:p>
          <a:p>
            <a:pPr marL="914400" lvl="1" indent="-323850" algn="just" rtl="0">
              <a:spcBef>
                <a:spcPts val="0"/>
              </a:spcBef>
              <a:spcAft>
                <a:spcPts val="0"/>
              </a:spcAft>
              <a:buClr>
                <a:schemeClr val="lt1"/>
              </a:buClr>
              <a:buSzPts val="1500"/>
              <a:buChar char="○"/>
            </a:pPr>
            <a:r>
              <a:rPr lang="en" sz="1500">
                <a:solidFill>
                  <a:schemeClr val="lt1"/>
                </a:solidFill>
              </a:rPr>
              <a:t>Users can see seat numbers along with prices in form a matrix</a:t>
            </a:r>
            <a:endParaRPr sz="1500">
              <a:solidFill>
                <a:schemeClr val="lt1"/>
              </a:solidFill>
            </a:endParaRPr>
          </a:p>
          <a:p>
            <a:pPr marL="914400" lvl="1" indent="-323850" algn="just" rtl="0">
              <a:spcBef>
                <a:spcPts val="0"/>
              </a:spcBef>
              <a:spcAft>
                <a:spcPts val="0"/>
              </a:spcAft>
              <a:buClr>
                <a:schemeClr val="lt1"/>
              </a:buClr>
              <a:buSzPts val="1500"/>
              <a:buChar char="○"/>
            </a:pPr>
            <a:r>
              <a:rPr lang="en" sz="1500">
                <a:solidFill>
                  <a:schemeClr val="lt1"/>
                </a:solidFill>
              </a:rPr>
              <a:t>Window seats cost more than other seats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Dynamic Pricing:</a:t>
            </a:r>
            <a:endParaRPr sz="1500">
              <a:solidFill>
                <a:schemeClr val="lt1"/>
              </a:solidFill>
            </a:endParaRPr>
          </a:p>
          <a:p>
            <a:pPr marL="914400" lvl="1" indent="-323850" algn="just" rtl="0">
              <a:spcBef>
                <a:spcPts val="0"/>
              </a:spcBef>
              <a:spcAft>
                <a:spcPts val="0"/>
              </a:spcAft>
              <a:buClr>
                <a:schemeClr val="lt1"/>
              </a:buClr>
              <a:buSzPts val="1500"/>
              <a:buChar char="○"/>
            </a:pPr>
            <a:r>
              <a:rPr lang="en" sz="1500">
                <a:solidFill>
                  <a:schemeClr val="lt1"/>
                </a:solidFill>
              </a:rPr>
              <a:t>Depends on demand factor, cancellation factor and time factor</a:t>
            </a:r>
            <a:endParaRPr sz="1500">
              <a:solidFill>
                <a:schemeClr val="lt1"/>
              </a:solidFill>
            </a:endParaRPr>
          </a:p>
          <a:p>
            <a:pPr marL="914400" lvl="1" indent="-323850" algn="just" rtl="0">
              <a:spcBef>
                <a:spcPts val="0"/>
              </a:spcBef>
              <a:spcAft>
                <a:spcPts val="0"/>
              </a:spcAft>
              <a:buClr>
                <a:schemeClr val="lt1"/>
              </a:buClr>
              <a:buSzPts val="1500"/>
              <a:buChar char="○"/>
            </a:pPr>
            <a:r>
              <a:rPr lang="en" sz="1500">
                <a:solidFill>
                  <a:schemeClr val="lt1"/>
                </a:solidFill>
              </a:rPr>
              <a:t>Final Price=Base Price*Demand factor*Cancellation Factor*Time Factor</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3212ad906b4_0_31"/>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Seat Matrix</a:t>
            </a:r>
            <a:endParaRPr>
              <a:solidFill>
                <a:schemeClr val="lt1"/>
              </a:solidFill>
            </a:endParaRPr>
          </a:p>
        </p:txBody>
      </p:sp>
      <p:pic>
        <p:nvPicPr>
          <p:cNvPr id="120" name="Google Shape;120;g3212ad906b4_0_31"/>
          <p:cNvPicPr preferRelativeResize="0">
            <a:picLocks noGrp="1"/>
          </p:cNvPicPr>
          <p:nvPr>
            <p:ph type="body" idx="1"/>
          </p:nvPr>
        </p:nvPicPr>
        <p:blipFill rotWithShape="1">
          <a:blip r:embed="rId3">
            <a:alphaModFix/>
          </a:blip>
          <a:srcRect/>
          <a:stretch/>
        </p:blipFill>
        <p:spPr>
          <a:xfrm>
            <a:off x="2870750" y="131700"/>
            <a:ext cx="3423900" cy="488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3212ad906b4_0_37"/>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Dynamic Pricing</a:t>
            </a:r>
            <a:endParaRPr>
              <a:solidFill>
                <a:schemeClr val="lt1"/>
              </a:solidFill>
            </a:endParaRPr>
          </a:p>
        </p:txBody>
      </p:sp>
      <p:pic>
        <p:nvPicPr>
          <p:cNvPr id="126" name="Google Shape;126;g3212ad906b4_0_37"/>
          <p:cNvPicPr preferRelativeResize="0">
            <a:picLocks noGrp="1"/>
          </p:cNvPicPr>
          <p:nvPr>
            <p:ph type="body" idx="1"/>
          </p:nvPr>
        </p:nvPicPr>
        <p:blipFill rotWithShape="1">
          <a:blip r:embed="rId3">
            <a:alphaModFix/>
          </a:blip>
          <a:srcRect/>
          <a:stretch/>
        </p:blipFill>
        <p:spPr>
          <a:xfrm>
            <a:off x="913695" y="1166384"/>
            <a:ext cx="7338000" cy="351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3212ad906b4_0_43"/>
          <p:cNvSpPr txBox="1">
            <a:spLocks noGrp="1"/>
          </p:cNvSpPr>
          <p:nvPr>
            <p:ph type="title"/>
          </p:nvPr>
        </p:nvSpPr>
        <p:spPr>
          <a:xfrm>
            <a:off x="433700" y="530975"/>
            <a:ext cx="8298000" cy="635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Socket Overview</a:t>
            </a:r>
            <a:endParaRPr>
              <a:solidFill>
                <a:schemeClr val="lt1"/>
              </a:solidFill>
            </a:endParaRPr>
          </a:p>
        </p:txBody>
      </p:sp>
      <p:sp>
        <p:nvSpPr>
          <p:cNvPr id="132" name="Google Shape;132;g3212ad906b4_0_43"/>
          <p:cNvSpPr txBox="1">
            <a:spLocks noGrp="1"/>
          </p:cNvSpPr>
          <p:nvPr>
            <p:ph type="body" idx="1"/>
          </p:nvPr>
        </p:nvSpPr>
        <p:spPr>
          <a:xfrm>
            <a:off x="423000" y="1367750"/>
            <a:ext cx="8298000" cy="3230400"/>
          </a:xfrm>
          <a:prstGeom prst="rect">
            <a:avLst/>
          </a:prstGeom>
          <a:noFill/>
          <a:ln>
            <a:noFill/>
          </a:ln>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500">
                <a:solidFill>
                  <a:schemeClr val="lt1"/>
                </a:solidFill>
              </a:rPr>
              <a:t>Using socket programming, the devices are able to communicate with each other on a local network.</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The server binds its socket to a specific IP address and port and waits for connection.</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The client connects to the server using connect(), specifying the server's IP address and port.</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The client sends requests to the server using send(), and the server responds using send() or write().</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The server creates a new thread for each connected client using pthread_create(). This allows it to handle multiple clients simultaneously without blocking other connections.</a:t>
            </a:r>
            <a:endParaRPr sz="1500">
              <a:solidFill>
                <a:schemeClr val="lt1"/>
              </a:solidFill>
            </a:endParaRPr>
          </a:p>
          <a:p>
            <a:pPr marL="457200" lvl="0" indent="-323850" algn="just" rtl="0">
              <a:spcBef>
                <a:spcPts val="0"/>
              </a:spcBef>
              <a:spcAft>
                <a:spcPts val="0"/>
              </a:spcAft>
              <a:buClr>
                <a:schemeClr val="lt1"/>
              </a:buClr>
              <a:buSzPts val="1500"/>
              <a:buChar char="●"/>
            </a:pPr>
            <a:r>
              <a:rPr lang="en" sz="1500">
                <a:solidFill>
                  <a:schemeClr val="lt1"/>
                </a:solidFill>
              </a:rPr>
              <a:t>Both the client and server operate on the same network. The server listens on INADDR_ANY (binds to all available network interfaces) or a specific IP address, and the client connects using the server's IP address.</a:t>
            </a:r>
            <a:endParaRPr sz="1500">
              <a:solidFill>
                <a:schemeClr val="lt1"/>
              </a:solidFill>
            </a:endParaRPr>
          </a:p>
          <a:p>
            <a:pPr marL="0" lvl="0" indent="0" algn="just" rtl="0">
              <a:spcBef>
                <a:spcPts val="0"/>
              </a:spcBef>
              <a:spcAft>
                <a:spcPts val="0"/>
              </a:spcAft>
              <a:buNone/>
            </a:pPr>
            <a:endParaRPr sz="1500">
              <a:solidFill>
                <a:schemeClr val="lt1"/>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684</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Lato</vt:lpstr>
      <vt:lpstr>Raleway</vt:lpstr>
      <vt:lpstr>Swiss</vt:lpstr>
      <vt:lpstr>Reservation System</vt:lpstr>
      <vt:lpstr>System Overview: Login</vt:lpstr>
      <vt:lpstr>System Overview: Server</vt:lpstr>
      <vt:lpstr>System Overview: Client Module</vt:lpstr>
      <vt:lpstr>System Overview: Features</vt:lpstr>
      <vt:lpstr>Reservation Overview</vt:lpstr>
      <vt:lpstr>Seat Matrix</vt:lpstr>
      <vt:lpstr>Dynamic Pricing</vt:lpstr>
      <vt:lpstr>Socket Overview</vt:lpstr>
      <vt:lpstr>Socket Overview: Client</vt:lpstr>
      <vt:lpstr>Socket Overview: Client</vt:lpstr>
      <vt:lpstr>Socket Overview: Server</vt:lpstr>
      <vt:lpstr>Member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Reservation System</dc:title>
  <cp:lastModifiedBy>Pankaj Kumar</cp:lastModifiedBy>
  <cp:revision>5</cp:revision>
  <dcterms:modified xsi:type="dcterms:W3CDTF">2024-12-12T14:22:18Z</dcterms:modified>
</cp:coreProperties>
</file>