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9" r:id="rId3"/>
    <p:sldId id="281" r:id="rId4"/>
    <p:sldId id="282" r:id="rId5"/>
    <p:sldId id="272" r:id="rId6"/>
    <p:sldId id="271" r:id="rId7"/>
    <p:sldId id="275" r:id="rId8"/>
    <p:sldId id="274" r:id="rId9"/>
    <p:sldId id="279" r:id="rId10"/>
    <p:sldId id="280" r:id="rId11"/>
    <p:sldId id="283" r:id="rId12"/>
    <p:sldId id="285" r:id="rId13"/>
    <p:sldId id="290" r:id="rId14"/>
    <p:sldId id="291" r:id="rId15"/>
    <p:sldId id="292" r:id="rId16"/>
    <p:sldId id="293" r:id="rId17"/>
    <p:sldId id="294" r:id="rId18"/>
    <p:sldId id="300" r:id="rId19"/>
    <p:sldId id="301" r:id="rId20"/>
    <p:sldId id="302" r:id="rId21"/>
    <p:sldId id="30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07" autoAdjust="0"/>
  </p:normalViewPr>
  <p:slideViewPr>
    <p:cSldViewPr snapToGrid="0">
      <p:cViewPr varScale="1">
        <p:scale>
          <a:sx n="68" d="100"/>
          <a:sy n="68" d="100"/>
        </p:scale>
        <p:origin x="79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578C-418C-4BC2-B445-D0D908950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BC74BD-759F-4CDC-93C0-23388C3CD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4E5D5E-F528-48B8-A2EB-81FB75DB93EE}"/>
              </a:ext>
            </a:extLst>
          </p:cNvPr>
          <p:cNvSpPr>
            <a:spLocks noGrp="1"/>
          </p:cNvSpPr>
          <p:nvPr>
            <p:ph type="dt" sz="half" idx="10"/>
          </p:nvPr>
        </p:nvSpPr>
        <p:spPr/>
        <p:txBody>
          <a:bodyPr/>
          <a:lstStyle/>
          <a:p>
            <a:fld id="{88FDD8D0-243A-4881-B825-01442B42B406}" type="datetimeFigureOut">
              <a:rPr lang="en-IN" smtClean="0"/>
              <a:pPr/>
              <a:t>23-04-2018</a:t>
            </a:fld>
            <a:endParaRPr lang="en-IN" dirty="0"/>
          </a:p>
        </p:txBody>
      </p:sp>
      <p:sp>
        <p:nvSpPr>
          <p:cNvPr id="5" name="Footer Placeholder 4">
            <a:extLst>
              <a:ext uri="{FF2B5EF4-FFF2-40B4-BE49-F238E27FC236}">
                <a16:creationId xmlns:a16="http://schemas.microsoft.com/office/drawing/2014/main" id="{AD55D9A0-6A07-4335-9D87-3FD0D4DFD95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C23797E-B315-45EC-8371-AC353E0DA290}"/>
              </a:ext>
            </a:extLst>
          </p:cNvPr>
          <p:cNvSpPr>
            <a:spLocks noGrp="1"/>
          </p:cNvSpPr>
          <p:nvPr>
            <p:ph type="sldNum" sz="quarter" idx="12"/>
          </p:nvPr>
        </p:nvSpPr>
        <p:spPr/>
        <p:txBody>
          <a:bodyPr/>
          <a:lstStyle/>
          <a:p>
            <a:fld id="{5379D15B-67F3-4ECD-9993-218877D4E5B2}" type="slidenum">
              <a:rPr lang="en-IN" smtClean="0"/>
              <a:pPr/>
              <a:t>‹#›</a:t>
            </a:fld>
            <a:endParaRPr lang="en-IN" dirty="0"/>
          </a:p>
        </p:txBody>
      </p:sp>
    </p:spTree>
    <p:extLst>
      <p:ext uri="{BB962C8B-B14F-4D97-AF65-F5344CB8AC3E}">
        <p14:creationId xmlns:p14="http://schemas.microsoft.com/office/powerpoint/2010/main" val="410299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18FC-98DF-4D7A-839B-4E417861E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7391C8-D414-4099-A8D9-6AB16A88BF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3C040-0BA6-46B4-A226-17357B90A37D}"/>
              </a:ext>
            </a:extLst>
          </p:cNvPr>
          <p:cNvSpPr>
            <a:spLocks noGrp="1"/>
          </p:cNvSpPr>
          <p:nvPr>
            <p:ph type="dt" sz="half" idx="10"/>
          </p:nvPr>
        </p:nvSpPr>
        <p:spPr/>
        <p:txBody>
          <a:bodyPr/>
          <a:lstStyle/>
          <a:p>
            <a:fld id="{88FDD8D0-243A-4881-B825-01442B42B406}" type="datetimeFigureOut">
              <a:rPr lang="en-IN" smtClean="0"/>
              <a:pPr/>
              <a:t>23-04-2018</a:t>
            </a:fld>
            <a:endParaRPr lang="en-IN" dirty="0"/>
          </a:p>
        </p:txBody>
      </p:sp>
      <p:sp>
        <p:nvSpPr>
          <p:cNvPr id="5" name="Footer Placeholder 4">
            <a:extLst>
              <a:ext uri="{FF2B5EF4-FFF2-40B4-BE49-F238E27FC236}">
                <a16:creationId xmlns:a16="http://schemas.microsoft.com/office/drawing/2014/main" id="{5FF02B13-36F9-41A8-8E95-020DEB97741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4DA2FE-9E0E-4CA3-886A-8E7F4D3ED2BA}"/>
              </a:ext>
            </a:extLst>
          </p:cNvPr>
          <p:cNvSpPr>
            <a:spLocks noGrp="1"/>
          </p:cNvSpPr>
          <p:nvPr>
            <p:ph type="sldNum" sz="quarter" idx="12"/>
          </p:nvPr>
        </p:nvSpPr>
        <p:spPr/>
        <p:txBody>
          <a:bodyPr/>
          <a:lstStyle/>
          <a:p>
            <a:fld id="{5379D15B-67F3-4ECD-9993-218877D4E5B2}" type="slidenum">
              <a:rPr lang="en-IN" smtClean="0"/>
              <a:pPr/>
              <a:t>‹#›</a:t>
            </a:fld>
            <a:endParaRPr lang="en-IN" dirty="0"/>
          </a:p>
        </p:txBody>
      </p:sp>
    </p:spTree>
    <p:extLst>
      <p:ext uri="{BB962C8B-B14F-4D97-AF65-F5344CB8AC3E}">
        <p14:creationId xmlns:p14="http://schemas.microsoft.com/office/powerpoint/2010/main" val="162414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996085-24A7-4E81-B8F7-0A692E6524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7AF23E-AED4-43F4-81B5-AB3B675EE5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885208-E633-47E1-A41C-62B3958E29EF}"/>
              </a:ext>
            </a:extLst>
          </p:cNvPr>
          <p:cNvSpPr>
            <a:spLocks noGrp="1"/>
          </p:cNvSpPr>
          <p:nvPr>
            <p:ph type="dt" sz="half" idx="10"/>
          </p:nvPr>
        </p:nvSpPr>
        <p:spPr/>
        <p:txBody>
          <a:bodyPr/>
          <a:lstStyle/>
          <a:p>
            <a:fld id="{88FDD8D0-243A-4881-B825-01442B42B406}" type="datetimeFigureOut">
              <a:rPr lang="en-IN" smtClean="0"/>
              <a:pPr/>
              <a:t>23-04-2018</a:t>
            </a:fld>
            <a:endParaRPr lang="en-IN" dirty="0"/>
          </a:p>
        </p:txBody>
      </p:sp>
      <p:sp>
        <p:nvSpPr>
          <p:cNvPr id="5" name="Footer Placeholder 4">
            <a:extLst>
              <a:ext uri="{FF2B5EF4-FFF2-40B4-BE49-F238E27FC236}">
                <a16:creationId xmlns:a16="http://schemas.microsoft.com/office/drawing/2014/main" id="{69861AD3-7A1F-4AE0-91FD-C60C50EFFFD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AB22ABF-B973-4B8D-98E0-3AB30BDE5116}"/>
              </a:ext>
            </a:extLst>
          </p:cNvPr>
          <p:cNvSpPr>
            <a:spLocks noGrp="1"/>
          </p:cNvSpPr>
          <p:nvPr>
            <p:ph type="sldNum" sz="quarter" idx="12"/>
          </p:nvPr>
        </p:nvSpPr>
        <p:spPr/>
        <p:txBody>
          <a:bodyPr/>
          <a:lstStyle/>
          <a:p>
            <a:fld id="{5379D15B-67F3-4ECD-9993-218877D4E5B2}" type="slidenum">
              <a:rPr lang="en-IN" smtClean="0"/>
              <a:pPr/>
              <a:t>‹#›</a:t>
            </a:fld>
            <a:endParaRPr lang="en-IN" dirty="0"/>
          </a:p>
        </p:txBody>
      </p:sp>
    </p:spTree>
    <p:extLst>
      <p:ext uri="{BB962C8B-B14F-4D97-AF65-F5344CB8AC3E}">
        <p14:creationId xmlns:p14="http://schemas.microsoft.com/office/powerpoint/2010/main" val="197915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D8A7-05C0-4BED-B7AE-11B0A53E5F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AA65C9-39FF-49FF-8023-C2543A096E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FE4DE8-9DCB-4B20-A638-894C190A7107}"/>
              </a:ext>
            </a:extLst>
          </p:cNvPr>
          <p:cNvSpPr>
            <a:spLocks noGrp="1"/>
          </p:cNvSpPr>
          <p:nvPr>
            <p:ph type="dt" sz="half" idx="10"/>
          </p:nvPr>
        </p:nvSpPr>
        <p:spPr/>
        <p:txBody>
          <a:bodyPr/>
          <a:lstStyle/>
          <a:p>
            <a:fld id="{88FDD8D0-243A-4881-B825-01442B42B406}" type="datetimeFigureOut">
              <a:rPr lang="en-IN" smtClean="0"/>
              <a:pPr/>
              <a:t>23-04-2018</a:t>
            </a:fld>
            <a:endParaRPr lang="en-IN" dirty="0"/>
          </a:p>
        </p:txBody>
      </p:sp>
      <p:sp>
        <p:nvSpPr>
          <p:cNvPr id="5" name="Footer Placeholder 4">
            <a:extLst>
              <a:ext uri="{FF2B5EF4-FFF2-40B4-BE49-F238E27FC236}">
                <a16:creationId xmlns:a16="http://schemas.microsoft.com/office/drawing/2014/main" id="{B5D6D217-AC1E-42BF-91D8-9113DEDCA8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141ED5-C716-4893-8C2B-0D1B307DBD6B}"/>
              </a:ext>
            </a:extLst>
          </p:cNvPr>
          <p:cNvSpPr>
            <a:spLocks noGrp="1"/>
          </p:cNvSpPr>
          <p:nvPr>
            <p:ph type="sldNum" sz="quarter" idx="12"/>
          </p:nvPr>
        </p:nvSpPr>
        <p:spPr/>
        <p:txBody>
          <a:bodyPr/>
          <a:lstStyle/>
          <a:p>
            <a:fld id="{5379D15B-67F3-4ECD-9993-218877D4E5B2}" type="slidenum">
              <a:rPr lang="en-IN" smtClean="0"/>
              <a:pPr/>
              <a:t>‹#›</a:t>
            </a:fld>
            <a:endParaRPr lang="en-IN" dirty="0"/>
          </a:p>
        </p:txBody>
      </p:sp>
    </p:spTree>
    <p:extLst>
      <p:ext uri="{BB962C8B-B14F-4D97-AF65-F5344CB8AC3E}">
        <p14:creationId xmlns:p14="http://schemas.microsoft.com/office/powerpoint/2010/main" val="381805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60B5-372B-4574-99FD-55B91EE75B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CB858C-01CD-490D-A33B-7A9EEAE1F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F4DC02-4A47-4ADC-950A-BFF227511230}"/>
              </a:ext>
            </a:extLst>
          </p:cNvPr>
          <p:cNvSpPr>
            <a:spLocks noGrp="1"/>
          </p:cNvSpPr>
          <p:nvPr>
            <p:ph type="dt" sz="half" idx="10"/>
          </p:nvPr>
        </p:nvSpPr>
        <p:spPr/>
        <p:txBody>
          <a:bodyPr/>
          <a:lstStyle/>
          <a:p>
            <a:fld id="{88FDD8D0-243A-4881-B825-01442B42B406}" type="datetimeFigureOut">
              <a:rPr lang="en-IN" smtClean="0"/>
              <a:pPr/>
              <a:t>23-04-2018</a:t>
            </a:fld>
            <a:endParaRPr lang="en-IN" dirty="0"/>
          </a:p>
        </p:txBody>
      </p:sp>
      <p:sp>
        <p:nvSpPr>
          <p:cNvPr id="5" name="Footer Placeholder 4">
            <a:extLst>
              <a:ext uri="{FF2B5EF4-FFF2-40B4-BE49-F238E27FC236}">
                <a16:creationId xmlns:a16="http://schemas.microsoft.com/office/drawing/2014/main" id="{F13D068F-1C58-4C46-81EA-8093E4FCD0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156167-EEFF-48A8-953F-82FF21590726}"/>
              </a:ext>
            </a:extLst>
          </p:cNvPr>
          <p:cNvSpPr>
            <a:spLocks noGrp="1"/>
          </p:cNvSpPr>
          <p:nvPr>
            <p:ph type="sldNum" sz="quarter" idx="12"/>
          </p:nvPr>
        </p:nvSpPr>
        <p:spPr/>
        <p:txBody>
          <a:bodyPr/>
          <a:lstStyle/>
          <a:p>
            <a:fld id="{5379D15B-67F3-4ECD-9993-218877D4E5B2}" type="slidenum">
              <a:rPr lang="en-IN" smtClean="0"/>
              <a:pPr/>
              <a:t>‹#›</a:t>
            </a:fld>
            <a:endParaRPr lang="en-IN" dirty="0"/>
          </a:p>
        </p:txBody>
      </p:sp>
    </p:spTree>
    <p:extLst>
      <p:ext uri="{BB962C8B-B14F-4D97-AF65-F5344CB8AC3E}">
        <p14:creationId xmlns:p14="http://schemas.microsoft.com/office/powerpoint/2010/main" val="132928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F029-3140-4676-ADF1-A2394FE4CF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950FB-988C-45D8-81B1-E0C9EA77B2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17075F-D1AC-4AF1-9931-B93461C331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703324-AB59-499B-9B27-2A33E92055A4}"/>
              </a:ext>
            </a:extLst>
          </p:cNvPr>
          <p:cNvSpPr>
            <a:spLocks noGrp="1"/>
          </p:cNvSpPr>
          <p:nvPr>
            <p:ph type="dt" sz="half" idx="10"/>
          </p:nvPr>
        </p:nvSpPr>
        <p:spPr/>
        <p:txBody>
          <a:bodyPr/>
          <a:lstStyle/>
          <a:p>
            <a:fld id="{88FDD8D0-243A-4881-B825-01442B42B406}" type="datetimeFigureOut">
              <a:rPr lang="en-IN" smtClean="0"/>
              <a:pPr/>
              <a:t>23-04-2018</a:t>
            </a:fld>
            <a:endParaRPr lang="en-IN" dirty="0"/>
          </a:p>
        </p:txBody>
      </p:sp>
      <p:sp>
        <p:nvSpPr>
          <p:cNvPr id="6" name="Footer Placeholder 5">
            <a:extLst>
              <a:ext uri="{FF2B5EF4-FFF2-40B4-BE49-F238E27FC236}">
                <a16:creationId xmlns:a16="http://schemas.microsoft.com/office/drawing/2014/main" id="{4CA5D7CC-45D2-4896-A94A-F5678DB6BEB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17F9AB4-BA61-4646-A954-4D83689859E2}"/>
              </a:ext>
            </a:extLst>
          </p:cNvPr>
          <p:cNvSpPr>
            <a:spLocks noGrp="1"/>
          </p:cNvSpPr>
          <p:nvPr>
            <p:ph type="sldNum" sz="quarter" idx="12"/>
          </p:nvPr>
        </p:nvSpPr>
        <p:spPr/>
        <p:txBody>
          <a:bodyPr/>
          <a:lstStyle/>
          <a:p>
            <a:fld id="{5379D15B-67F3-4ECD-9993-218877D4E5B2}" type="slidenum">
              <a:rPr lang="en-IN" smtClean="0"/>
              <a:pPr/>
              <a:t>‹#›</a:t>
            </a:fld>
            <a:endParaRPr lang="en-IN" dirty="0"/>
          </a:p>
        </p:txBody>
      </p:sp>
    </p:spTree>
    <p:extLst>
      <p:ext uri="{BB962C8B-B14F-4D97-AF65-F5344CB8AC3E}">
        <p14:creationId xmlns:p14="http://schemas.microsoft.com/office/powerpoint/2010/main" val="293044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E471-D638-4F15-81C0-FB32BA46C2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18F551-D0E2-474E-BEAB-9E4E66D33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66D076-4E50-4AC8-A5E6-97C5D9515D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1F175E-A4FC-4D91-9659-B9735BFBEF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7E1D31-7890-4427-8754-E859AC87E2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5D7B5B-098A-484B-AB12-1EB9991AFE83}"/>
              </a:ext>
            </a:extLst>
          </p:cNvPr>
          <p:cNvSpPr>
            <a:spLocks noGrp="1"/>
          </p:cNvSpPr>
          <p:nvPr>
            <p:ph type="dt" sz="half" idx="10"/>
          </p:nvPr>
        </p:nvSpPr>
        <p:spPr/>
        <p:txBody>
          <a:bodyPr/>
          <a:lstStyle/>
          <a:p>
            <a:fld id="{88FDD8D0-243A-4881-B825-01442B42B406}" type="datetimeFigureOut">
              <a:rPr lang="en-IN" smtClean="0"/>
              <a:pPr/>
              <a:t>23-04-2018</a:t>
            </a:fld>
            <a:endParaRPr lang="en-IN" dirty="0"/>
          </a:p>
        </p:txBody>
      </p:sp>
      <p:sp>
        <p:nvSpPr>
          <p:cNvPr id="8" name="Footer Placeholder 7">
            <a:extLst>
              <a:ext uri="{FF2B5EF4-FFF2-40B4-BE49-F238E27FC236}">
                <a16:creationId xmlns:a16="http://schemas.microsoft.com/office/drawing/2014/main" id="{DB87294D-AFA2-4E00-AE71-BE70272C443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0B588A4-BE17-4B32-B9AA-D6490391B520}"/>
              </a:ext>
            </a:extLst>
          </p:cNvPr>
          <p:cNvSpPr>
            <a:spLocks noGrp="1"/>
          </p:cNvSpPr>
          <p:nvPr>
            <p:ph type="sldNum" sz="quarter" idx="12"/>
          </p:nvPr>
        </p:nvSpPr>
        <p:spPr/>
        <p:txBody>
          <a:bodyPr/>
          <a:lstStyle/>
          <a:p>
            <a:fld id="{5379D15B-67F3-4ECD-9993-218877D4E5B2}" type="slidenum">
              <a:rPr lang="en-IN" smtClean="0"/>
              <a:pPr/>
              <a:t>‹#›</a:t>
            </a:fld>
            <a:endParaRPr lang="en-IN" dirty="0"/>
          </a:p>
        </p:txBody>
      </p:sp>
    </p:spTree>
    <p:extLst>
      <p:ext uri="{BB962C8B-B14F-4D97-AF65-F5344CB8AC3E}">
        <p14:creationId xmlns:p14="http://schemas.microsoft.com/office/powerpoint/2010/main" val="185552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D1B0-BD88-4A5A-B97F-92B2C55854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270B1F-0879-4AC4-ADAC-3D674F2E2A7D}"/>
              </a:ext>
            </a:extLst>
          </p:cNvPr>
          <p:cNvSpPr>
            <a:spLocks noGrp="1"/>
          </p:cNvSpPr>
          <p:nvPr>
            <p:ph type="dt" sz="half" idx="10"/>
          </p:nvPr>
        </p:nvSpPr>
        <p:spPr/>
        <p:txBody>
          <a:bodyPr/>
          <a:lstStyle/>
          <a:p>
            <a:fld id="{88FDD8D0-243A-4881-B825-01442B42B406}" type="datetimeFigureOut">
              <a:rPr lang="en-IN" smtClean="0"/>
              <a:pPr/>
              <a:t>23-04-2018</a:t>
            </a:fld>
            <a:endParaRPr lang="en-IN" dirty="0"/>
          </a:p>
        </p:txBody>
      </p:sp>
      <p:sp>
        <p:nvSpPr>
          <p:cNvPr id="4" name="Footer Placeholder 3">
            <a:extLst>
              <a:ext uri="{FF2B5EF4-FFF2-40B4-BE49-F238E27FC236}">
                <a16:creationId xmlns:a16="http://schemas.microsoft.com/office/drawing/2014/main" id="{34CC8334-19BF-420A-8CF2-37F15915B60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1565AE0-3131-4110-9D26-DC62A7A237EB}"/>
              </a:ext>
            </a:extLst>
          </p:cNvPr>
          <p:cNvSpPr>
            <a:spLocks noGrp="1"/>
          </p:cNvSpPr>
          <p:nvPr>
            <p:ph type="sldNum" sz="quarter" idx="12"/>
          </p:nvPr>
        </p:nvSpPr>
        <p:spPr/>
        <p:txBody>
          <a:bodyPr/>
          <a:lstStyle/>
          <a:p>
            <a:fld id="{5379D15B-67F3-4ECD-9993-218877D4E5B2}" type="slidenum">
              <a:rPr lang="en-IN" smtClean="0"/>
              <a:pPr/>
              <a:t>‹#›</a:t>
            </a:fld>
            <a:endParaRPr lang="en-IN" dirty="0"/>
          </a:p>
        </p:txBody>
      </p:sp>
    </p:spTree>
    <p:extLst>
      <p:ext uri="{BB962C8B-B14F-4D97-AF65-F5344CB8AC3E}">
        <p14:creationId xmlns:p14="http://schemas.microsoft.com/office/powerpoint/2010/main" val="29851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466080-88F3-4371-9C43-895F458F3F51}"/>
              </a:ext>
            </a:extLst>
          </p:cNvPr>
          <p:cNvSpPr>
            <a:spLocks noGrp="1"/>
          </p:cNvSpPr>
          <p:nvPr>
            <p:ph type="dt" sz="half" idx="10"/>
          </p:nvPr>
        </p:nvSpPr>
        <p:spPr/>
        <p:txBody>
          <a:bodyPr/>
          <a:lstStyle/>
          <a:p>
            <a:fld id="{88FDD8D0-243A-4881-B825-01442B42B406}" type="datetimeFigureOut">
              <a:rPr lang="en-IN" smtClean="0"/>
              <a:pPr/>
              <a:t>23-04-2018</a:t>
            </a:fld>
            <a:endParaRPr lang="en-IN" dirty="0"/>
          </a:p>
        </p:txBody>
      </p:sp>
      <p:sp>
        <p:nvSpPr>
          <p:cNvPr id="3" name="Footer Placeholder 2">
            <a:extLst>
              <a:ext uri="{FF2B5EF4-FFF2-40B4-BE49-F238E27FC236}">
                <a16:creationId xmlns:a16="http://schemas.microsoft.com/office/drawing/2014/main" id="{799D35BA-2B3E-49DB-B821-DBB69A8C765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4360D4C-76B5-4BDC-A42C-91E5DAC5EA26}"/>
              </a:ext>
            </a:extLst>
          </p:cNvPr>
          <p:cNvSpPr>
            <a:spLocks noGrp="1"/>
          </p:cNvSpPr>
          <p:nvPr>
            <p:ph type="sldNum" sz="quarter" idx="12"/>
          </p:nvPr>
        </p:nvSpPr>
        <p:spPr/>
        <p:txBody>
          <a:bodyPr/>
          <a:lstStyle/>
          <a:p>
            <a:fld id="{5379D15B-67F3-4ECD-9993-218877D4E5B2}" type="slidenum">
              <a:rPr lang="en-IN" smtClean="0"/>
              <a:pPr/>
              <a:t>‹#›</a:t>
            </a:fld>
            <a:endParaRPr lang="en-IN" dirty="0"/>
          </a:p>
        </p:txBody>
      </p:sp>
    </p:spTree>
    <p:extLst>
      <p:ext uri="{BB962C8B-B14F-4D97-AF65-F5344CB8AC3E}">
        <p14:creationId xmlns:p14="http://schemas.microsoft.com/office/powerpoint/2010/main" val="112690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57EA-07C5-4F35-BD9F-7DFE443C2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D7B1A4-AE72-47A5-8855-5396A8398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A6C74A-FB2A-4D2A-8B70-F5D65A8FC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17A279-B599-4E8D-A5C4-0209FC171D77}"/>
              </a:ext>
            </a:extLst>
          </p:cNvPr>
          <p:cNvSpPr>
            <a:spLocks noGrp="1"/>
          </p:cNvSpPr>
          <p:nvPr>
            <p:ph type="dt" sz="half" idx="10"/>
          </p:nvPr>
        </p:nvSpPr>
        <p:spPr/>
        <p:txBody>
          <a:bodyPr/>
          <a:lstStyle/>
          <a:p>
            <a:fld id="{88FDD8D0-243A-4881-B825-01442B42B406}" type="datetimeFigureOut">
              <a:rPr lang="en-IN" smtClean="0"/>
              <a:pPr/>
              <a:t>23-04-2018</a:t>
            </a:fld>
            <a:endParaRPr lang="en-IN" dirty="0"/>
          </a:p>
        </p:txBody>
      </p:sp>
      <p:sp>
        <p:nvSpPr>
          <p:cNvPr id="6" name="Footer Placeholder 5">
            <a:extLst>
              <a:ext uri="{FF2B5EF4-FFF2-40B4-BE49-F238E27FC236}">
                <a16:creationId xmlns:a16="http://schemas.microsoft.com/office/drawing/2014/main" id="{DDA249E3-40F1-429A-882B-7919BB9F649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DA6EEDB-718F-4A53-8BE5-8A80623AA055}"/>
              </a:ext>
            </a:extLst>
          </p:cNvPr>
          <p:cNvSpPr>
            <a:spLocks noGrp="1"/>
          </p:cNvSpPr>
          <p:nvPr>
            <p:ph type="sldNum" sz="quarter" idx="12"/>
          </p:nvPr>
        </p:nvSpPr>
        <p:spPr/>
        <p:txBody>
          <a:bodyPr/>
          <a:lstStyle/>
          <a:p>
            <a:fld id="{5379D15B-67F3-4ECD-9993-218877D4E5B2}" type="slidenum">
              <a:rPr lang="en-IN" smtClean="0"/>
              <a:pPr/>
              <a:t>‹#›</a:t>
            </a:fld>
            <a:endParaRPr lang="en-IN" dirty="0"/>
          </a:p>
        </p:txBody>
      </p:sp>
    </p:spTree>
    <p:extLst>
      <p:ext uri="{BB962C8B-B14F-4D97-AF65-F5344CB8AC3E}">
        <p14:creationId xmlns:p14="http://schemas.microsoft.com/office/powerpoint/2010/main" val="350567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6D2C-1E97-4070-AAF3-366D9BE87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BF8E9E-0C77-4F3D-9AA1-5D2B394A7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C651215F-91AD-481A-B857-35A8A83B8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AE723F-620D-4F75-9CA2-66FAEC19BC26}"/>
              </a:ext>
            </a:extLst>
          </p:cNvPr>
          <p:cNvSpPr>
            <a:spLocks noGrp="1"/>
          </p:cNvSpPr>
          <p:nvPr>
            <p:ph type="dt" sz="half" idx="10"/>
          </p:nvPr>
        </p:nvSpPr>
        <p:spPr/>
        <p:txBody>
          <a:bodyPr/>
          <a:lstStyle/>
          <a:p>
            <a:fld id="{88FDD8D0-243A-4881-B825-01442B42B406}" type="datetimeFigureOut">
              <a:rPr lang="en-IN" smtClean="0"/>
              <a:pPr/>
              <a:t>23-04-2018</a:t>
            </a:fld>
            <a:endParaRPr lang="en-IN" dirty="0"/>
          </a:p>
        </p:txBody>
      </p:sp>
      <p:sp>
        <p:nvSpPr>
          <p:cNvPr id="6" name="Footer Placeholder 5">
            <a:extLst>
              <a:ext uri="{FF2B5EF4-FFF2-40B4-BE49-F238E27FC236}">
                <a16:creationId xmlns:a16="http://schemas.microsoft.com/office/drawing/2014/main" id="{217A19A7-EA62-4D73-93DE-5CF3371216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1668E90-9E6E-4748-B713-1197847A9293}"/>
              </a:ext>
            </a:extLst>
          </p:cNvPr>
          <p:cNvSpPr>
            <a:spLocks noGrp="1"/>
          </p:cNvSpPr>
          <p:nvPr>
            <p:ph type="sldNum" sz="quarter" idx="12"/>
          </p:nvPr>
        </p:nvSpPr>
        <p:spPr/>
        <p:txBody>
          <a:bodyPr/>
          <a:lstStyle/>
          <a:p>
            <a:fld id="{5379D15B-67F3-4ECD-9993-218877D4E5B2}" type="slidenum">
              <a:rPr lang="en-IN" smtClean="0"/>
              <a:pPr/>
              <a:t>‹#›</a:t>
            </a:fld>
            <a:endParaRPr lang="en-IN" dirty="0"/>
          </a:p>
        </p:txBody>
      </p:sp>
    </p:spTree>
    <p:extLst>
      <p:ext uri="{BB962C8B-B14F-4D97-AF65-F5344CB8AC3E}">
        <p14:creationId xmlns:p14="http://schemas.microsoft.com/office/powerpoint/2010/main" val="362230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7000">
              <a:schemeClr val="accent1">
                <a:lumMod val="5000"/>
                <a:lumOff val="95000"/>
              </a:schemeClr>
            </a:gs>
            <a:gs pos="100000">
              <a:schemeClr val="accent1">
                <a:lumMod val="45000"/>
                <a:lumOff val="55000"/>
              </a:schemeClr>
            </a:gs>
            <a:gs pos="8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97167E-8582-4F7C-B2C1-AE4317147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F4B646-7A02-4A7D-8479-6B1C09660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13ACEC-F5A6-4B1F-9741-A5196AD88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DD8D0-243A-4881-B825-01442B42B406}" type="datetimeFigureOut">
              <a:rPr lang="en-IN" smtClean="0"/>
              <a:pPr/>
              <a:t>23-04-2018</a:t>
            </a:fld>
            <a:endParaRPr lang="en-IN" dirty="0"/>
          </a:p>
        </p:txBody>
      </p:sp>
      <p:sp>
        <p:nvSpPr>
          <p:cNvPr id="5" name="Footer Placeholder 4">
            <a:extLst>
              <a:ext uri="{FF2B5EF4-FFF2-40B4-BE49-F238E27FC236}">
                <a16:creationId xmlns:a16="http://schemas.microsoft.com/office/drawing/2014/main" id="{2766D667-9948-446C-89AF-161FDAC1F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AE6C78F-09DB-4EED-807F-5D4633604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9D15B-67F3-4ECD-9993-218877D4E5B2}" type="slidenum">
              <a:rPr lang="en-IN" smtClean="0"/>
              <a:pPr/>
              <a:t>‹#›</a:t>
            </a:fld>
            <a:endParaRPr lang="en-IN" dirty="0"/>
          </a:p>
        </p:txBody>
      </p:sp>
    </p:spTree>
    <p:extLst>
      <p:ext uri="{BB962C8B-B14F-4D97-AF65-F5344CB8AC3E}">
        <p14:creationId xmlns:p14="http://schemas.microsoft.com/office/powerpoint/2010/main" val="3144026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FD8F-95EC-49E9-A013-6534AE8AFF16}"/>
              </a:ext>
            </a:extLst>
          </p:cNvPr>
          <p:cNvSpPr>
            <a:spLocks noGrp="1"/>
          </p:cNvSpPr>
          <p:nvPr>
            <p:ph type="title"/>
          </p:nvPr>
        </p:nvSpPr>
        <p:spPr/>
        <p:txBody>
          <a:bodyPr/>
          <a:lstStyle/>
          <a:p>
            <a:r>
              <a:rPr lang="en-IN" b="1" dirty="0"/>
              <a:t>Convolutional Neural Network</a:t>
            </a:r>
          </a:p>
        </p:txBody>
      </p:sp>
      <p:sp>
        <p:nvSpPr>
          <p:cNvPr id="3" name="Content Placeholder 2">
            <a:extLst>
              <a:ext uri="{FF2B5EF4-FFF2-40B4-BE49-F238E27FC236}">
                <a16:creationId xmlns:a16="http://schemas.microsoft.com/office/drawing/2014/main" id="{440D4068-31C3-4564-8B4D-5CC437A019D9}"/>
              </a:ext>
            </a:extLst>
          </p:cNvPr>
          <p:cNvSpPr>
            <a:spLocks noGrp="1"/>
          </p:cNvSpPr>
          <p:nvPr>
            <p:ph sz="half" idx="1"/>
          </p:nvPr>
        </p:nvSpPr>
        <p:spPr/>
        <p:txBody>
          <a:bodyPr>
            <a:normAutofit fontScale="92500" lnSpcReduction="20000"/>
          </a:bodyPr>
          <a:lstStyle/>
          <a:p>
            <a:r>
              <a:rPr lang="en-US" dirty="0"/>
              <a:t>A Convolutional Neural Network (CNN) is a type of feedforward Artificial Neural Network in which the connectivity pattern between its neurons is inspired by the organization of the animal visual cortex.</a:t>
            </a:r>
          </a:p>
          <a:p>
            <a:r>
              <a:rPr lang="en-US" dirty="0"/>
              <a:t>Convolutional Neural Networks consist of neurons that have learnable weights and biases. Each neuron receives some input, performs a dot product and optionally follows it with a non-linearity.  </a:t>
            </a:r>
            <a:endParaRPr lang="en-IN" dirty="0"/>
          </a:p>
          <a:p>
            <a:endParaRPr lang="en-IN" dirty="0"/>
          </a:p>
        </p:txBody>
      </p:sp>
      <p:pic>
        <p:nvPicPr>
          <p:cNvPr id="5" name="Content Placeholder 4">
            <a:extLst>
              <a:ext uri="{FF2B5EF4-FFF2-40B4-BE49-F238E27FC236}">
                <a16:creationId xmlns:a16="http://schemas.microsoft.com/office/drawing/2014/main" id="{EDADC376-5FF3-4BD9-8E7A-56878EB67D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5131" y="2391508"/>
            <a:ext cx="4635738" cy="2749669"/>
          </a:xfrm>
          <a:prstGeom prst="rect">
            <a:avLst/>
          </a:prstGeom>
        </p:spPr>
      </p:pic>
    </p:spTree>
    <p:extLst>
      <p:ext uri="{BB962C8B-B14F-4D97-AF65-F5344CB8AC3E}">
        <p14:creationId xmlns:p14="http://schemas.microsoft.com/office/powerpoint/2010/main" val="1886696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D84A3C-BEA5-4C91-A57A-D0D91C8A9EEF}"/>
              </a:ext>
            </a:extLst>
          </p:cNvPr>
          <p:cNvSpPr>
            <a:spLocks noGrp="1"/>
          </p:cNvSpPr>
          <p:nvPr>
            <p:ph idx="1"/>
          </p:nvPr>
        </p:nvSpPr>
        <p:spPr>
          <a:xfrm>
            <a:off x="838200" y="254000"/>
            <a:ext cx="10515600" cy="6088185"/>
          </a:xfrm>
        </p:spPr>
        <p:txBody>
          <a:bodyPr>
            <a:noAutofit/>
          </a:bodyPr>
          <a:lstStyle/>
          <a:p>
            <a:pPr>
              <a:buNone/>
            </a:pPr>
            <a:r>
              <a:rPr lang="en-US" sz="2400" dirty="0">
                <a:latin typeface="Times New Roman" pitchFamily="18" charset="0"/>
                <a:cs typeface="Times New Roman" pitchFamily="18" charset="0"/>
              </a:rPr>
              <a:t>c) </a:t>
            </a:r>
            <a:r>
              <a:rPr lang="en-US" sz="2400" b="1" u="sng" dirty="0">
                <a:latin typeface="Times New Roman" pitchFamily="18" charset="0"/>
                <a:cs typeface="Times New Roman" pitchFamily="18" charset="0"/>
              </a:rPr>
              <a:t>Pooling Layer</a:t>
            </a:r>
            <a:r>
              <a:rPr lang="en-US" sz="2400" dirty="0">
                <a:latin typeface="Times New Roman" pitchFamily="18" charset="0"/>
                <a:cs typeface="Times New Roman" pitchFamily="18" charset="0"/>
              </a:rPr>
              <a:t>: The pooling layer gets the data from the </a:t>
            </a:r>
            <a:r>
              <a:rPr lang="en-US" sz="2400" dirty="0" err="1">
                <a:latin typeface="Times New Roman" pitchFamily="18" charset="0"/>
                <a:cs typeface="Times New Roman" pitchFamily="18" charset="0"/>
              </a:rPr>
              <a:t>ReLU</a:t>
            </a:r>
            <a:r>
              <a:rPr lang="en-US" sz="2400" dirty="0">
                <a:latin typeface="Times New Roman" pitchFamily="18" charset="0"/>
                <a:cs typeface="Times New Roman" pitchFamily="18" charset="0"/>
              </a:rPr>
              <a:t> function and down-samples the steps in the 3D tensor. In short it pools all the pixels obtained from previous layers and again forms a new image matrix of a smaller size. These images are again input into the second set of layers i.e. “CONV =&gt;</a:t>
            </a:r>
            <a:r>
              <a:rPr lang="en-US" sz="2400" dirty="0" err="1">
                <a:latin typeface="Times New Roman" pitchFamily="18" charset="0"/>
                <a:cs typeface="Times New Roman" pitchFamily="18" charset="0"/>
              </a:rPr>
              <a:t>ReLU</a:t>
            </a:r>
            <a:r>
              <a:rPr lang="en-US" sz="2400" dirty="0">
                <a:latin typeface="Times New Roman" pitchFamily="18" charset="0"/>
                <a:cs typeface="Times New Roman" pitchFamily="18" charset="0"/>
              </a:rPr>
              <a:t>=&gt; POOL” and this process goes on till we get to a smallest set of pixels from which we can classify the digit. </a:t>
            </a:r>
          </a:p>
          <a:p>
            <a:pPr marL="0" indent="0">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r>
              <a:rPr lang="en-US" sz="2400" b="1" u="sng" dirty="0">
                <a:latin typeface="Times New Roman" pitchFamily="18" charset="0"/>
                <a:cs typeface="Times New Roman" pitchFamily="18" charset="0"/>
              </a:rPr>
              <a:t>Phase 3 –Fully Connected Layer</a:t>
            </a:r>
            <a:r>
              <a:rPr lang="en-US" sz="2400" dirty="0">
                <a:latin typeface="Times New Roman" pitchFamily="18" charset="0"/>
                <a:cs typeface="Times New Roman" pitchFamily="18" charset="0"/>
              </a:rPr>
              <a:t>: The fully connected layer is used to connect each of the previous layers to the next layers. This layer consists of 128 neurons. Finally, we apply a </a:t>
            </a:r>
            <a:r>
              <a:rPr lang="en-US" sz="2400" dirty="0" err="1">
                <a:latin typeface="Times New Roman" pitchFamily="18" charset="0"/>
                <a:cs typeface="Times New Roman" pitchFamily="18" charset="0"/>
              </a:rPr>
              <a:t>Softmax</a:t>
            </a:r>
            <a:r>
              <a:rPr lang="en-US" sz="2400" dirty="0">
                <a:latin typeface="Times New Roman" pitchFamily="18" charset="0"/>
                <a:cs typeface="Times New Roman" pitchFamily="18" charset="0"/>
              </a:rPr>
              <a:t> Classifier that returns a list of probabilities for each of the 10 class labels. The class label with the largest probability is chosen as the final classification from the network and shown in the output. </a:t>
            </a:r>
          </a:p>
          <a:p>
            <a:pPr marL="0" indent="0">
              <a:buNone/>
            </a:pP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This output received is used to make the confusion matrix for the model. In this we can add more number of layers but adding more layers might affect the accuracy of the system. Since, it uses multiple layers, so it’s called a Deep Learning system.  </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8388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BDC2-A394-4239-9D46-A07326308445}"/>
              </a:ext>
            </a:extLst>
          </p:cNvPr>
          <p:cNvSpPr>
            <a:spLocks noGrp="1"/>
          </p:cNvSpPr>
          <p:nvPr>
            <p:ph type="title"/>
          </p:nvPr>
        </p:nvSpPr>
        <p:spPr>
          <a:xfrm>
            <a:off x="838200" y="182881"/>
            <a:ext cx="10515600" cy="1195753"/>
          </a:xfrm>
        </p:spPr>
        <p:txBody>
          <a:bodyPr>
            <a:normAutofit/>
          </a:bodyPr>
          <a:lstStyle/>
          <a:p>
            <a:r>
              <a:rPr lang="en-IN" sz="2800" b="1" u="sng" dirty="0">
                <a:latin typeface="Times New Roman" pitchFamily="18" charset="0"/>
                <a:cs typeface="Times New Roman" pitchFamily="18" charset="0"/>
              </a:rPr>
              <a:t>Tools and Technologies to be used</a:t>
            </a:r>
          </a:p>
        </p:txBody>
      </p:sp>
      <p:sp>
        <p:nvSpPr>
          <p:cNvPr id="3" name="Content Placeholder 2">
            <a:extLst>
              <a:ext uri="{FF2B5EF4-FFF2-40B4-BE49-F238E27FC236}">
                <a16:creationId xmlns:a16="http://schemas.microsoft.com/office/drawing/2014/main" id="{A2A1A440-1D1C-4E15-939E-38D8E1BE33AB}"/>
              </a:ext>
            </a:extLst>
          </p:cNvPr>
          <p:cNvSpPr>
            <a:spLocks noGrp="1"/>
          </p:cNvSpPr>
          <p:nvPr>
            <p:ph idx="1"/>
          </p:nvPr>
        </p:nvSpPr>
        <p:spPr>
          <a:xfrm>
            <a:off x="838200" y="1477108"/>
            <a:ext cx="10515600" cy="4699855"/>
          </a:xfrm>
        </p:spPr>
        <p:txBody>
          <a:bodyPr/>
          <a:lstStyle/>
          <a:p>
            <a:pPr marL="0" indent="0"/>
            <a:r>
              <a:rPr lang="en-IN" b="1" dirty="0">
                <a:latin typeface="Times New Roman" pitchFamily="18" charset="0"/>
                <a:cs typeface="Times New Roman" pitchFamily="18" charset="0"/>
              </a:rPr>
              <a:t>Tools</a:t>
            </a:r>
          </a:p>
          <a:p>
            <a:pPr marL="514350" indent="-514350">
              <a:buAutoNum type="arabicPeriod"/>
            </a:pPr>
            <a:r>
              <a:rPr lang="en-IN" sz="2400" dirty="0" err="1">
                <a:latin typeface="Times New Roman" pitchFamily="18" charset="0"/>
                <a:cs typeface="Times New Roman" pitchFamily="18" charset="0"/>
              </a:rPr>
              <a:t>Keras</a:t>
            </a:r>
            <a:endParaRPr lang="en-IN" sz="2400" dirty="0">
              <a:latin typeface="Times New Roman" pitchFamily="18" charset="0"/>
              <a:cs typeface="Times New Roman" pitchFamily="18" charset="0"/>
            </a:endParaRPr>
          </a:p>
          <a:p>
            <a:pPr marL="514350" indent="-514350">
              <a:buAutoNum type="arabicPeriod"/>
            </a:pPr>
            <a:r>
              <a:rPr lang="en-IN" sz="2400" dirty="0" err="1">
                <a:latin typeface="Times New Roman" pitchFamily="18" charset="0"/>
                <a:cs typeface="Times New Roman" pitchFamily="18" charset="0"/>
              </a:rPr>
              <a:t>Theano</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TensorFlow</a:t>
            </a:r>
            <a:endParaRPr lang="en-IN" sz="2400" dirty="0">
              <a:latin typeface="Times New Roman" pitchFamily="18" charset="0"/>
              <a:cs typeface="Times New Roman" pitchFamily="18" charset="0"/>
            </a:endParaRPr>
          </a:p>
          <a:p>
            <a:pPr marL="514350" indent="-514350">
              <a:buAutoNum type="arabicPeriod" startAt="3"/>
            </a:pPr>
            <a:r>
              <a:rPr lang="en-IN" sz="2400" dirty="0">
                <a:latin typeface="Times New Roman" pitchFamily="18" charset="0"/>
                <a:cs typeface="Times New Roman" pitchFamily="18" charset="0"/>
              </a:rPr>
              <a:t>Python</a:t>
            </a:r>
          </a:p>
          <a:p>
            <a:pPr marL="514350" indent="-514350">
              <a:buAutoNum type="arabicPeriod" startAt="3"/>
            </a:pPr>
            <a:r>
              <a:rPr lang="en-IN" sz="2400" dirty="0" err="1">
                <a:latin typeface="Times New Roman" pitchFamily="18" charset="0"/>
                <a:cs typeface="Times New Roman" pitchFamily="18" charset="0"/>
              </a:rPr>
              <a:t>Scikit</a:t>
            </a:r>
            <a:r>
              <a:rPr lang="en-IN" sz="2400" dirty="0">
                <a:latin typeface="Times New Roman" pitchFamily="18" charset="0"/>
                <a:cs typeface="Times New Roman" pitchFamily="18" charset="0"/>
              </a:rPr>
              <a:t>-learn</a:t>
            </a:r>
          </a:p>
          <a:p>
            <a:pPr marL="514350" indent="-514350">
              <a:buNone/>
            </a:pPr>
            <a:endParaRPr lang="en-IN" sz="2400" dirty="0">
              <a:latin typeface="Times New Roman" pitchFamily="18" charset="0"/>
              <a:cs typeface="Times New Roman" pitchFamily="18" charset="0"/>
            </a:endParaRPr>
          </a:p>
          <a:p>
            <a:pPr marL="514350" indent="-514350"/>
            <a:r>
              <a:rPr lang="en-IN" sz="2400" b="1" dirty="0">
                <a:latin typeface="Times New Roman" pitchFamily="18" charset="0"/>
                <a:cs typeface="Times New Roman" pitchFamily="18" charset="0"/>
              </a:rPr>
              <a:t>Technology</a:t>
            </a:r>
          </a:p>
          <a:p>
            <a:pPr marL="514350" indent="-514350">
              <a:buNone/>
            </a:pPr>
            <a:r>
              <a:rPr lang="en-IN" sz="2400" dirty="0">
                <a:latin typeface="Times New Roman" pitchFamily="18" charset="0"/>
                <a:cs typeface="Times New Roman" pitchFamily="18" charset="0"/>
              </a:rPr>
              <a:t>	Deep Learning (</a:t>
            </a:r>
            <a:r>
              <a:rPr lang="en-IN" sz="2400" dirty="0" err="1">
                <a:latin typeface="Times New Roman" pitchFamily="18" charset="0"/>
                <a:cs typeface="Times New Roman" pitchFamily="18" charset="0"/>
              </a:rPr>
              <a:t>Convolutional</a:t>
            </a:r>
            <a:r>
              <a:rPr lang="en-IN" sz="2400" dirty="0">
                <a:latin typeface="Times New Roman" pitchFamily="18" charset="0"/>
                <a:cs typeface="Times New Roman" pitchFamily="18" charset="0"/>
              </a:rPr>
              <a:t> Neural Network)</a:t>
            </a:r>
          </a:p>
        </p:txBody>
      </p:sp>
    </p:spTree>
    <p:extLst>
      <p:ext uri="{BB962C8B-B14F-4D97-AF65-F5344CB8AC3E}">
        <p14:creationId xmlns:p14="http://schemas.microsoft.com/office/powerpoint/2010/main" val="3093035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9AFF-1B82-4114-8B1C-229F413DC620}"/>
              </a:ext>
            </a:extLst>
          </p:cNvPr>
          <p:cNvSpPr>
            <a:spLocks noGrp="1"/>
          </p:cNvSpPr>
          <p:nvPr>
            <p:ph type="title"/>
          </p:nvPr>
        </p:nvSpPr>
        <p:spPr>
          <a:xfrm>
            <a:off x="838200" y="365126"/>
            <a:ext cx="10515600" cy="704020"/>
          </a:xfrm>
        </p:spPr>
        <p:txBody>
          <a:bodyPr>
            <a:normAutofit/>
          </a:bodyPr>
          <a:lstStyle/>
          <a:p>
            <a:r>
              <a:rPr lang="en-IN" sz="2800" b="1" u="sng" dirty="0">
                <a:latin typeface="Times New Roman" pitchFamily="18" charset="0"/>
                <a:cs typeface="Times New Roman" pitchFamily="18" charset="0"/>
              </a:rPr>
              <a:t>Overview of MNIST Dataset</a:t>
            </a:r>
          </a:p>
        </p:txBody>
      </p:sp>
      <p:sp>
        <p:nvSpPr>
          <p:cNvPr id="3" name="Content Placeholder 2">
            <a:extLst>
              <a:ext uri="{FF2B5EF4-FFF2-40B4-BE49-F238E27FC236}">
                <a16:creationId xmlns:a16="http://schemas.microsoft.com/office/drawing/2014/main" id="{895E0632-BE4B-4A17-8154-F2206C1356F8}"/>
              </a:ext>
            </a:extLst>
          </p:cNvPr>
          <p:cNvSpPr>
            <a:spLocks noGrp="1"/>
          </p:cNvSpPr>
          <p:nvPr>
            <p:ph sz="half" idx="1"/>
          </p:nvPr>
        </p:nvSpPr>
        <p:spPr>
          <a:xfrm>
            <a:off x="838199" y="1223889"/>
            <a:ext cx="5984631" cy="4953074"/>
          </a:xfrm>
        </p:spPr>
        <p:txBody>
          <a:bodyPr>
            <a:normAutofit fontScale="85000" lnSpcReduction="20000"/>
          </a:bodyPr>
          <a:lstStyle/>
          <a:p>
            <a:r>
              <a:rPr lang="en-US" dirty="0">
                <a:latin typeface="Times New Roman" pitchFamily="18" charset="0"/>
                <a:cs typeface="Times New Roman" pitchFamily="18" charset="0"/>
              </a:rPr>
              <a:t>MNIST Dataset The MNIST dataset, a subset of a larger set NIST, is a database of 70,000 handwritten digits, divided into 60,000 training examples and 10,000 testing samples. The images in the MNIST dataset are present in form of an array consisting of 28x28 values representing an image along with their labels. This is also the same in case of the testing images. The data is stored in four files: </a:t>
            </a:r>
          </a:p>
          <a:p>
            <a:r>
              <a:rPr lang="en-US" dirty="0">
                <a:latin typeface="Times New Roman" pitchFamily="18" charset="0"/>
                <a:cs typeface="Times New Roman" pitchFamily="18" charset="0"/>
              </a:rPr>
              <a:t>1. train-images-idx3-ubyte: training set images</a:t>
            </a:r>
          </a:p>
          <a:p>
            <a:r>
              <a:rPr lang="en-US" dirty="0">
                <a:latin typeface="Times New Roman" pitchFamily="18" charset="0"/>
                <a:cs typeface="Times New Roman" pitchFamily="18" charset="0"/>
              </a:rPr>
              <a:t> 2. train-labels-idx1-ubyte:training set labels</a:t>
            </a:r>
          </a:p>
          <a:p>
            <a:r>
              <a:rPr lang="en-US" dirty="0">
                <a:latin typeface="Times New Roman" pitchFamily="18" charset="0"/>
                <a:cs typeface="Times New Roman" pitchFamily="18" charset="0"/>
              </a:rPr>
              <a:t> 3. t10k-images-idx3-ubyte:  test set images</a:t>
            </a:r>
          </a:p>
          <a:p>
            <a:r>
              <a:rPr lang="en-US" dirty="0">
                <a:latin typeface="Times New Roman" pitchFamily="18" charset="0"/>
                <a:cs typeface="Times New Roman" pitchFamily="18" charset="0"/>
              </a:rPr>
              <a:t> 4. t10k-labels-idx1-ubyte:  test set labels</a:t>
            </a:r>
            <a:endParaRPr lang="en-IN"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91DE7CFB-F8C4-4C39-9A02-FDCAFB73CCB7}"/>
              </a:ext>
            </a:extLst>
          </p:cNvPr>
          <p:cNvPicPr/>
          <p:nvPr/>
        </p:nvPicPr>
        <p:blipFill>
          <a:blip r:embed="rId2"/>
          <a:stretch>
            <a:fillRect/>
          </a:stretch>
        </p:blipFill>
        <p:spPr>
          <a:xfrm>
            <a:off x="6822830" y="1885071"/>
            <a:ext cx="4530970" cy="2349303"/>
          </a:xfrm>
          <a:prstGeom prst="rect">
            <a:avLst/>
          </a:prstGeom>
        </p:spPr>
      </p:pic>
    </p:spTree>
    <p:extLst>
      <p:ext uri="{BB962C8B-B14F-4D97-AF65-F5344CB8AC3E}">
        <p14:creationId xmlns:p14="http://schemas.microsoft.com/office/powerpoint/2010/main" val="206376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76EC-13E5-4CA2-83BB-6293AC4EAB28}"/>
              </a:ext>
            </a:extLst>
          </p:cNvPr>
          <p:cNvSpPr>
            <a:spLocks noGrp="1"/>
          </p:cNvSpPr>
          <p:nvPr>
            <p:ph type="title"/>
          </p:nvPr>
        </p:nvSpPr>
        <p:spPr/>
        <p:txBody>
          <a:bodyPr/>
          <a:lstStyle/>
          <a:p>
            <a:r>
              <a:rPr lang="en-IN" dirty="0"/>
              <a:t>Training set labels</a:t>
            </a:r>
          </a:p>
        </p:txBody>
      </p:sp>
      <p:pic>
        <p:nvPicPr>
          <p:cNvPr id="4" name="Content Placeholder 3">
            <a:extLst>
              <a:ext uri="{FF2B5EF4-FFF2-40B4-BE49-F238E27FC236}">
                <a16:creationId xmlns:a16="http://schemas.microsoft.com/office/drawing/2014/main" id="{ABCFB78F-2AE0-4B62-B496-0DDD5ECC8284}"/>
              </a:ext>
            </a:extLst>
          </p:cNvPr>
          <p:cNvPicPr>
            <a:picLocks noGrp="1"/>
          </p:cNvPicPr>
          <p:nvPr>
            <p:ph idx="1"/>
          </p:nvPr>
        </p:nvPicPr>
        <p:blipFill>
          <a:blip r:embed="rId2"/>
          <a:stretch>
            <a:fillRect/>
          </a:stretch>
        </p:blipFill>
        <p:spPr>
          <a:xfrm>
            <a:off x="2690812" y="1690687"/>
            <a:ext cx="6810375" cy="3837915"/>
          </a:xfrm>
          <a:prstGeom prst="rect">
            <a:avLst/>
          </a:prstGeom>
        </p:spPr>
      </p:pic>
    </p:spTree>
    <p:extLst>
      <p:ext uri="{BB962C8B-B14F-4D97-AF65-F5344CB8AC3E}">
        <p14:creationId xmlns:p14="http://schemas.microsoft.com/office/powerpoint/2010/main" val="154751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E92E-998C-49A3-B10A-AC109D9ED4A5}"/>
              </a:ext>
            </a:extLst>
          </p:cNvPr>
          <p:cNvSpPr>
            <a:spLocks noGrp="1"/>
          </p:cNvSpPr>
          <p:nvPr>
            <p:ph type="title"/>
          </p:nvPr>
        </p:nvSpPr>
        <p:spPr/>
        <p:txBody>
          <a:bodyPr/>
          <a:lstStyle/>
          <a:p>
            <a:r>
              <a:rPr lang="en-IN" dirty="0"/>
              <a:t>Training set Image</a:t>
            </a:r>
          </a:p>
        </p:txBody>
      </p:sp>
      <p:pic>
        <p:nvPicPr>
          <p:cNvPr id="4" name="Content Placeholder 3">
            <a:extLst>
              <a:ext uri="{FF2B5EF4-FFF2-40B4-BE49-F238E27FC236}">
                <a16:creationId xmlns:a16="http://schemas.microsoft.com/office/drawing/2014/main" id="{CAEC9E14-FEAB-4897-8B94-3C830A1738DD}"/>
              </a:ext>
            </a:extLst>
          </p:cNvPr>
          <p:cNvPicPr>
            <a:picLocks noGrp="1"/>
          </p:cNvPicPr>
          <p:nvPr>
            <p:ph idx="1"/>
          </p:nvPr>
        </p:nvPicPr>
        <p:blipFill>
          <a:blip r:embed="rId2"/>
          <a:stretch>
            <a:fillRect/>
          </a:stretch>
        </p:blipFill>
        <p:spPr>
          <a:xfrm>
            <a:off x="3188677" y="2110154"/>
            <a:ext cx="6096000" cy="3840761"/>
          </a:xfrm>
          <a:prstGeom prst="rect">
            <a:avLst/>
          </a:prstGeom>
        </p:spPr>
      </p:pic>
    </p:spTree>
    <p:extLst>
      <p:ext uri="{BB962C8B-B14F-4D97-AF65-F5344CB8AC3E}">
        <p14:creationId xmlns:p14="http://schemas.microsoft.com/office/powerpoint/2010/main" val="3306850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5BB0-10DF-453C-B87C-8365DC4D0652}"/>
              </a:ext>
            </a:extLst>
          </p:cNvPr>
          <p:cNvSpPr>
            <a:spLocks noGrp="1"/>
          </p:cNvSpPr>
          <p:nvPr>
            <p:ph type="title"/>
          </p:nvPr>
        </p:nvSpPr>
        <p:spPr/>
        <p:txBody>
          <a:bodyPr/>
          <a:lstStyle/>
          <a:p>
            <a:r>
              <a:rPr lang="en-IN" b="1" dirty="0"/>
              <a:t>MNIST dataset format analysis</a:t>
            </a:r>
          </a:p>
        </p:txBody>
      </p:sp>
      <p:sp>
        <p:nvSpPr>
          <p:cNvPr id="3" name="Content Placeholder 2">
            <a:extLst>
              <a:ext uri="{FF2B5EF4-FFF2-40B4-BE49-F238E27FC236}">
                <a16:creationId xmlns:a16="http://schemas.microsoft.com/office/drawing/2014/main" id="{15C48D29-215D-4380-AF38-7313F4CCE3C6}"/>
              </a:ext>
            </a:extLst>
          </p:cNvPr>
          <p:cNvSpPr>
            <a:spLocks noGrp="1"/>
          </p:cNvSpPr>
          <p:nvPr>
            <p:ph idx="1"/>
          </p:nvPr>
        </p:nvSpPr>
        <p:spPr/>
        <p:txBody>
          <a:bodyPr/>
          <a:lstStyle/>
          <a:p>
            <a:r>
              <a:rPr lang="en-IN" dirty="0"/>
              <a:t>As you can see from above, the MNIST data is provided in a specific format. So, to be able to read the dataset it is first important to know that in what format the data is available to us. Both the Training and Testing images and labels have the first two columns consisting of the “Magic Number” and the number of items in the file.  </a:t>
            </a:r>
          </a:p>
          <a:p>
            <a:r>
              <a:rPr lang="en-IN" dirty="0"/>
              <a:t>The magic number has its first two bytes equal to zero. This magic number is read as MSB first and its format is as shown below: </a:t>
            </a:r>
          </a:p>
          <a:p>
            <a:endParaRPr lang="en-IN" dirty="0"/>
          </a:p>
          <a:p>
            <a:endParaRPr lang="en-IN" dirty="0"/>
          </a:p>
        </p:txBody>
      </p:sp>
      <p:graphicFrame>
        <p:nvGraphicFramePr>
          <p:cNvPr id="6" name="Table 5">
            <a:extLst>
              <a:ext uri="{FF2B5EF4-FFF2-40B4-BE49-F238E27FC236}">
                <a16:creationId xmlns:a16="http://schemas.microsoft.com/office/drawing/2014/main" id="{3EE5AA0E-4D6C-4982-8400-B0D3B907ED34}"/>
              </a:ext>
            </a:extLst>
          </p:cNvPr>
          <p:cNvGraphicFramePr>
            <a:graphicFrameLocks noGrp="1"/>
          </p:cNvGraphicFramePr>
          <p:nvPr>
            <p:extLst>
              <p:ext uri="{D42A27DB-BD31-4B8C-83A1-F6EECF244321}">
                <p14:modId xmlns:p14="http://schemas.microsoft.com/office/powerpoint/2010/main" val="1407191437"/>
              </p:ext>
            </p:extLst>
          </p:nvPr>
        </p:nvGraphicFramePr>
        <p:xfrm>
          <a:off x="1219200" y="5239655"/>
          <a:ext cx="3396343" cy="1365609"/>
        </p:xfrm>
        <a:graphic>
          <a:graphicData uri="http://schemas.openxmlformats.org/drawingml/2006/table">
            <a:tbl>
              <a:tblPr firstRow="1" firstCol="1" bandRow="1">
                <a:tableStyleId>{5C22544A-7EE6-4342-B048-85BDC9FD1C3A}</a:tableStyleId>
              </a:tblPr>
              <a:tblGrid>
                <a:gridCol w="1031753">
                  <a:extLst>
                    <a:ext uri="{9D8B030D-6E8A-4147-A177-3AD203B41FA5}">
                      <a16:colId xmlns:a16="http://schemas.microsoft.com/office/drawing/2014/main" val="4141343054"/>
                    </a:ext>
                  </a:extLst>
                </a:gridCol>
                <a:gridCol w="1012994">
                  <a:extLst>
                    <a:ext uri="{9D8B030D-6E8A-4147-A177-3AD203B41FA5}">
                      <a16:colId xmlns:a16="http://schemas.microsoft.com/office/drawing/2014/main" val="1720708919"/>
                    </a:ext>
                  </a:extLst>
                </a:gridCol>
                <a:gridCol w="1351596">
                  <a:extLst>
                    <a:ext uri="{9D8B030D-6E8A-4147-A177-3AD203B41FA5}">
                      <a16:colId xmlns:a16="http://schemas.microsoft.com/office/drawing/2014/main" val="1488905521"/>
                    </a:ext>
                  </a:extLst>
                </a:gridCol>
              </a:tblGrid>
              <a:tr h="623119">
                <a:tc>
                  <a:txBody>
                    <a:bodyPr/>
                    <a:lstStyle/>
                    <a:p>
                      <a:pPr marL="6350" marR="19050" indent="-6350" algn="ctr">
                        <a:lnSpc>
                          <a:spcPct val="107000"/>
                        </a:lnSpc>
                        <a:spcAft>
                          <a:spcPts val="0"/>
                        </a:spcAft>
                      </a:pPr>
                      <a:r>
                        <a:rPr lang="en-IN" sz="2000">
                          <a:effectLst/>
                        </a:rPr>
                        <a:t>2 Bytes </a:t>
                      </a:r>
                      <a:endParaRPr lang="en-IN"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46990" marT="5080" marB="0"/>
                </a:tc>
                <a:tc>
                  <a:txBody>
                    <a:bodyPr/>
                    <a:lstStyle/>
                    <a:p>
                      <a:pPr marL="6350" marR="26670" indent="-6350" algn="ctr">
                        <a:lnSpc>
                          <a:spcPct val="107000"/>
                        </a:lnSpc>
                        <a:spcAft>
                          <a:spcPts val="0"/>
                        </a:spcAft>
                      </a:pPr>
                      <a:r>
                        <a:rPr lang="en-IN" sz="2000" dirty="0">
                          <a:effectLst/>
                        </a:rPr>
                        <a:t>1 Byte </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46990" marT="5080" marB="0"/>
                </a:tc>
                <a:tc>
                  <a:txBody>
                    <a:bodyPr/>
                    <a:lstStyle/>
                    <a:p>
                      <a:pPr marL="6350" marR="29845" indent="-6350" algn="ctr">
                        <a:lnSpc>
                          <a:spcPct val="107000"/>
                        </a:lnSpc>
                        <a:spcAft>
                          <a:spcPts val="0"/>
                        </a:spcAft>
                      </a:pPr>
                      <a:r>
                        <a:rPr lang="en-IN" sz="2000" dirty="0">
                          <a:effectLst/>
                        </a:rPr>
                        <a:t>1 Byte </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46990" marT="5080" marB="0"/>
                </a:tc>
                <a:extLst>
                  <a:ext uri="{0D108BD9-81ED-4DB2-BD59-A6C34878D82A}">
                    <a16:rowId xmlns:a16="http://schemas.microsoft.com/office/drawing/2014/main" val="1698133956"/>
                  </a:ext>
                </a:extLst>
              </a:tr>
              <a:tr h="742490">
                <a:tc>
                  <a:txBody>
                    <a:bodyPr/>
                    <a:lstStyle/>
                    <a:p>
                      <a:pPr marL="6350" marR="22225" indent="-6350" algn="ctr">
                        <a:lnSpc>
                          <a:spcPct val="107000"/>
                        </a:lnSpc>
                        <a:spcAft>
                          <a:spcPts val="0"/>
                        </a:spcAft>
                      </a:pPr>
                      <a:r>
                        <a:rPr lang="en-IN" sz="2000">
                          <a:effectLst/>
                        </a:rPr>
                        <a:t>00 </a:t>
                      </a:r>
                      <a:endParaRPr lang="en-IN"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46990" marT="5080" marB="0"/>
                </a:tc>
                <a:tc>
                  <a:txBody>
                    <a:bodyPr/>
                    <a:lstStyle/>
                    <a:p>
                      <a:pPr marL="6350" marR="31115" indent="-6350" algn="l">
                        <a:lnSpc>
                          <a:spcPct val="107000"/>
                        </a:lnSpc>
                        <a:spcAft>
                          <a:spcPts val="0"/>
                        </a:spcAft>
                      </a:pPr>
                      <a:r>
                        <a:rPr lang="en-IN" sz="2000" dirty="0">
                          <a:effectLst/>
                        </a:rPr>
                        <a:t>Data Type </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46990" marT="5080" marB="0"/>
                </a:tc>
                <a:tc>
                  <a:txBody>
                    <a:bodyPr/>
                    <a:lstStyle/>
                    <a:p>
                      <a:pPr marL="6350" marR="25400" indent="-6350" algn="ctr">
                        <a:lnSpc>
                          <a:spcPct val="107000"/>
                        </a:lnSpc>
                        <a:spcAft>
                          <a:spcPts val="0"/>
                        </a:spcAft>
                      </a:pPr>
                      <a:r>
                        <a:rPr lang="en-IN" sz="2000" dirty="0">
                          <a:effectLst/>
                        </a:rPr>
                        <a:t>Dimensions </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46990" marT="5080" marB="0"/>
                </a:tc>
                <a:extLst>
                  <a:ext uri="{0D108BD9-81ED-4DB2-BD59-A6C34878D82A}">
                    <a16:rowId xmlns:a16="http://schemas.microsoft.com/office/drawing/2014/main" val="4284600967"/>
                  </a:ext>
                </a:extLst>
              </a:tr>
            </a:tbl>
          </a:graphicData>
        </a:graphic>
      </p:graphicFrame>
      <p:sp>
        <p:nvSpPr>
          <p:cNvPr id="7" name="Rectangle 2">
            <a:extLst>
              <a:ext uri="{FF2B5EF4-FFF2-40B4-BE49-F238E27FC236}">
                <a16:creationId xmlns:a16="http://schemas.microsoft.com/office/drawing/2014/main" id="{031402D5-B89E-409D-8AF1-A11F84D1AAEC}"/>
              </a:ext>
            </a:extLst>
          </p:cNvPr>
          <p:cNvSpPr>
            <a:spLocks noChangeArrowheads="1"/>
          </p:cNvSpPr>
          <p:nvPr/>
        </p:nvSpPr>
        <p:spPr bwMode="auto">
          <a:xfrm>
            <a:off x="-3548132" y="4493566"/>
            <a:ext cx="2118026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329337C9-2671-4C68-BEC5-3F9B454797D7}"/>
              </a:ext>
            </a:extLst>
          </p:cNvPr>
          <p:cNvGraphicFramePr>
            <a:graphicFrameLocks noGrp="1"/>
          </p:cNvGraphicFramePr>
          <p:nvPr>
            <p:extLst>
              <p:ext uri="{D42A27DB-BD31-4B8C-83A1-F6EECF244321}">
                <p14:modId xmlns:p14="http://schemas.microsoft.com/office/powerpoint/2010/main" val="3017053649"/>
              </p:ext>
            </p:extLst>
          </p:nvPr>
        </p:nvGraphicFramePr>
        <p:xfrm>
          <a:off x="4894579" y="5239656"/>
          <a:ext cx="3712390" cy="1365609"/>
        </p:xfrm>
        <a:graphic>
          <a:graphicData uri="http://schemas.openxmlformats.org/drawingml/2006/table">
            <a:tbl>
              <a:tblPr firstRow="1" firstCol="1" bandRow="1">
                <a:tableStyleId>{5C22544A-7EE6-4342-B048-85BDC9FD1C3A}</a:tableStyleId>
              </a:tblPr>
              <a:tblGrid>
                <a:gridCol w="1074278">
                  <a:extLst>
                    <a:ext uri="{9D8B030D-6E8A-4147-A177-3AD203B41FA5}">
                      <a16:colId xmlns:a16="http://schemas.microsoft.com/office/drawing/2014/main" val="3379724250"/>
                    </a:ext>
                  </a:extLst>
                </a:gridCol>
                <a:gridCol w="1224382">
                  <a:extLst>
                    <a:ext uri="{9D8B030D-6E8A-4147-A177-3AD203B41FA5}">
                      <a16:colId xmlns:a16="http://schemas.microsoft.com/office/drawing/2014/main" val="3744868431"/>
                    </a:ext>
                  </a:extLst>
                </a:gridCol>
                <a:gridCol w="1413730">
                  <a:extLst>
                    <a:ext uri="{9D8B030D-6E8A-4147-A177-3AD203B41FA5}">
                      <a16:colId xmlns:a16="http://schemas.microsoft.com/office/drawing/2014/main" val="2171195850"/>
                    </a:ext>
                  </a:extLst>
                </a:gridCol>
              </a:tblGrid>
              <a:tr h="725715">
                <a:tc>
                  <a:txBody>
                    <a:bodyPr/>
                    <a:lstStyle/>
                    <a:p>
                      <a:pPr marL="6350" marR="36195" indent="-6350" algn="ctr">
                        <a:lnSpc>
                          <a:spcPct val="107000"/>
                        </a:lnSpc>
                        <a:spcAft>
                          <a:spcPts val="0"/>
                        </a:spcAft>
                      </a:pPr>
                      <a:r>
                        <a:rPr lang="en-IN" sz="1600" dirty="0">
                          <a:effectLst/>
                        </a:rPr>
                        <a:t>2 Bytes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3030" marR="73025" marT="5080" marB="0"/>
                </a:tc>
                <a:tc>
                  <a:txBody>
                    <a:bodyPr/>
                    <a:lstStyle/>
                    <a:p>
                      <a:pPr marL="6350" marR="31115" indent="-6350" algn="l">
                        <a:lnSpc>
                          <a:spcPct val="107000"/>
                        </a:lnSpc>
                        <a:spcAft>
                          <a:spcPts val="0"/>
                        </a:spcAft>
                      </a:pPr>
                      <a:r>
                        <a:rPr lang="en-IN" sz="1600" dirty="0">
                          <a:effectLst/>
                        </a:rPr>
                        <a:t>Data Type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3030" marR="73025" marT="5080" marB="0"/>
                </a:tc>
                <a:tc>
                  <a:txBody>
                    <a:bodyPr/>
                    <a:lstStyle/>
                    <a:p>
                      <a:pPr marL="6350" marR="42545" indent="-6350" algn="ctr">
                        <a:lnSpc>
                          <a:spcPct val="107000"/>
                        </a:lnSpc>
                        <a:spcAft>
                          <a:spcPts val="0"/>
                        </a:spcAft>
                      </a:pPr>
                      <a:r>
                        <a:rPr lang="en-IN" sz="1800" dirty="0">
                          <a:effectLst/>
                        </a:rPr>
                        <a:t>Dimension</a:t>
                      </a:r>
                      <a:r>
                        <a:rPr lang="en-IN" sz="1600" dirty="0">
                          <a:effectLst/>
                        </a:rPr>
                        <a:t>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3030" marR="73025" marT="5080" marB="0"/>
                </a:tc>
                <a:extLst>
                  <a:ext uri="{0D108BD9-81ED-4DB2-BD59-A6C34878D82A}">
                    <a16:rowId xmlns:a16="http://schemas.microsoft.com/office/drawing/2014/main" val="3725253136"/>
                  </a:ext>
                </a:extLst>
              </a:tr>
              <a:tr h="639894">
                <a:tc>
                  <a:txBody>
                    <a:bodyPr/>
                    <a:lstStyle/>
                    <a:p>
                      <a:pPr marL="6350" marR="36830" indent="-6350" algn="ctr">
                        <a:lnSpc>
                          <a:spcPct val="107000"/>
                        </a:lnSpc>
                        <a:spcAft>
                          <a:spcPts val="0"/>
                        </a:spcAft>
                      </a:pPr>
                      <a:r>
                        <a:rPr lang="en-IN" sz="1600" dirty="0">
                          <a:effectLst/>
                        </a:rPr>
                        <a:t>00 00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3030" marR="73025" marT="5080" marB="0"/>
                </a:tc>
                <a:tc>
                  <a:txBody>
                    <a:bodyPr/>
                    <a:lstStyle/>
                    <a:p>
                      <a:pPr marL="6350" marR="40005" indent="-6350" algn="ctr">
                        <a:lnSpc>
                          <a:spcPct val="107000"/>
                        </a:lnSpc>
                        <a:spcAft>
                          <a:spcPts val="0"/>
                        </a:spcAft>
                      </a:pPr>
                      <a:r>
                        <a:rPr lang="en-IN" sz="1600" dirty="0">
                          <a:effectLst/>
                        </a:rPr>
                        <a:t>08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3030" marR="73025" marT="5080" marB="0"/>
                </a:tc>
                <a:tc>
                  <a:txBody>
                    <a:bodyPr/>
                    <a:lstStyle/>
                    <a:p>
                      <a:pPr marL="6350" marR="46355" indent="-6350" algn="ctr">
                        <a:lnSpc>
                          <a:spcPct val="107000"/>
                        </a:lnSpc>
                        <a:spcAft>
                          <a:spcPts val="0"/>
                        </a:spcAft>
                      </a:pPr>
                      <a:r>
                        <a:rPr lang="en-IN" sz="1600" dirty="0">
                          <a:effectLst/>
                        </a:rPr>
                        <a:t>03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3030" marR="73025" marT="5080" marB="0"/>
                </a:tc>
                <a:extLst>
                  <a:ext uri="{0D108BD9-81ED-4DB2-BD59-A6C34878D82A}">
                    <a16:rowId xmlns:a16="http://schemas.microsoft.com/office/drawing/2014/main" val="3388348564"/>
                  </a:ext>
                </a:extLst>
              </a:tr>
            </a:tbl>
          </a:graphicData>
        </a:graphic>
      </p:graphicFrame>
    </p:spTree>
    <p:extLst>
      <p:ext uri="{BB962C8B-B14F-4D97-AF65-F5344CB8AC3E}">
        <p14:creationId xmlns:p14="http://schemas.microsoft.com/office/powerpoint/2010/main" val="2651252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D045-75C5-4449-9634-498C2C3DFCA9}"/>
              </a:ext>
            </a:extLst>
          </p:cNvPr>
          <p:cNvSpPr>
            <a:spLocks noGrp="1"/>
          </p:cNvSpPr>
          <p:nvPr>
            <p:ph type="title"/>
          </p:nvPr>
        </p:nvSpPr>
        <p:spPr/>
        <p:txBody>
          <a:bodyPr/>
          <a:lstStyle/>
          <a:p>
            <a:r>
              <a:rPr lang="en-IN" b="1" dirty="0"/>
              <a:t>Reading the MNIST Dataset </a:t>
            </a:r>
            <a:br>
              <a:rPr lang="en-IN" b="1" i="1" dirty="0"/>
            </a:br>
            <a:endParaRPr lang="en-IN" dirty="0"/>
          </a:p>
        </p:txBody>
      </p:sp>
      <p:sp>
        <p:nvSpPr>
          <p:cNvPr id="3" name="Content Placeholder 2">
            <a:extLst>
              <a:ext uri="{FF2B5EF4-FFF2-40B4-BE49-F238E27FC236}">
                <a16:creationId xmlns:a16="http://schemas.microsoft.com/office/drawing/2014/main" id="{5728E9A8-D8C9-4B37-9095-CE33241CF01B}"/>
              </a:ext>
            </a:extLst>
          </p:cNvPr>
          <p:cNvSpPr>
            <a:spLocks noGrp="1"/>
          </p:cNvSpPr>
          <p:nvPr>
            <p:ph idx="1"/>
          </p:nvPr>
        </p:nvSpPr>
        <p:spPr>
          <a:xfrm>
            <a:off x="838200" y="1294227"/>
            <a:ext cx="10515600" cy="4840532"/>
          </a:xfrm>
        </p:spPr>
        <p:txBody>
          <a:bodyPr>
            <a:normAutofit fontScale="85000" lnSpcReduction="20000"/>
          </a:bodyPr>
          <a:lstStyle/>
          <a:p>
            <a:r>
              <a:rPr lang="en-IN" dirty="0"/>
              <a:t>To read in the MNIST dataset, I have written a python code with class “MNIST” and defined the functions inside this class. The basic outline of the code can be summarized as follows: </a:t>
            </a:r>
          </a:p>
          <a:p>
            <a:pPr lvl="0" fontAlgn="base"/>
            <a:r>
              <a:rPr lang="en-IN" dirty="0"/>
              <a:t>Read the MNIST dataset files using python . </a:t>
            </a:r>
          </a:p>
          <a:p>
            <a:pPr lvl="0" fontAlgn="base"/>
            <a:r>
              <a:rPr lang="en-IN" dirty="0"/>
              <a:t>For each file, there is a specific magic number. Take the data files one by one and read them if the condition for the magic number is satisfied i.e. if the magic number matches the type of the file.</a:t>
            </a:r>
          </a:p>
          <a:p>
            <a:pPr lvl="0" fontAlgn="base"/>
            <a:r>
              <a:rPr lang="en-IN" dirty="0"/>
              <a:t> For example, to read the </a:t>
            </a:r>
            <a:r>
              <a:rPr lang="en-IN" b="1" i="1" dirty="0"/>
              <a:t>Training Set Image </a:t>
            </a:r>
            <a:r>
              <a:rPr lang="en-IN" dirty="0"/>
              <a:t>data file, you need to check first if the magic number is equal to 2051 else don’t read the file for training labels. </a:t>
            </a:r>
          </a:p>
          <a:p>
            <a:pPr lvl="0" fontAlgn="base"/>
            <a:r>
              <a:rPr lang="en-IN" dirty="0"/>
              <a:t>Read the number of rows and columns provided in the data file in next row to the magic number. </a:t>
            </a:r>
          </a:p>
          <a:p>
            <a:pPr lvl="0" fontAlgn="base"/>
            <a:r>
              <a:rPr lang="en-IN" dirty="0"/>
              <a:t>The using this information, read the 28x28 data corresponding to the respective label provided in the row-wise format. </a:t>
            </a:r>
          </a:p>
          <a:p>
            <a:pPr lvl="0" fontAlgn="base"/>
            <a:r>
              <a:rPr lang="en-IN" dirty="0"/>
              <a:t>Follow the above steps for rest of the files and put the respective data in the variables. </a:t>
            </a:r>
          </a:p>
          <a:p>
            <a:endParaRPr lang="en-IN" dirty="0"/>
          </a:p>
        </p:txBody>
      </p:sp>
    </p:spTree>
    <p:extLst>
      <p:ext uri="{BB962C8B-B14F-4D97-AF65-F5344CB8AC3E}">
        <p14:creationId xmlns:p14="http://schemas.microsoft.com/office/powerpoint/2010/main" val="160858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4EBC-A43C-4693-A55C-109109923EDE}"/>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15529023-88F6-49DB-AF19-F3A14F5F4597}"/>
              </a:ext>
            </a:extLst>
          </p:cNvPr>
          <p:cNvSpPr>
            <a:spLocks noGrp="1"/>
          </p:cNvSpPr>
          <p:nvPr>
            <p:ph idx="1"/>
          </p:nvPr>
        </p:nvSpPr>
        <p:spPr/>
        <p:txBody>
          <a:bodyPr/>
          <a:lstStyle/>
          <a:p>
            <a:r>
              <a:rPr lang="en-IN" dirty="0"/>
              <a:t>Writer Recognition</a:t>
            </a:r>
          </a:p>
          <a:p>
            <a:r>
              <a:rPr lang="en-IN" dirty="0"/>
              <a:t>Extracting business card information</a:t>
            </a:r>
          </a:p>
          <a:p>
            <a:r>
              <a:rPr lang="en-IN" dirty="0"/>
              <a:t>Bank Cheque Processing </a:t>
            </a:r>
          </a:p>
          <a:p>
            <a:r>
              <a:rPr lang="en-IN" dirty="0"/>
              <a:t>Postal Address Interpretation</a:t>
            </a:r>
          </a:p>
          <a:p>
            <a:r>
              <a:rPr lang="en-IN" dirty="0"/>
              <a:t>Automatic Number plate recognition</a:t>
            </a:r>
          </a:p>
          <a:p>
            <a:r>
              <a:rPr lang="en-IN" dirty="0"/>
              <a:t>Data Entry for business documents</a:t>
            </a:r>
          </a:p>
          <a:p>
            <a:pPr marL="0" indent="0">
              <a:buNone/>
            </a:pPr>
            <a:r>
              <a:rPr lang="en-IN" dirty="0" err="1"/>
              <a:t>Eg</a:t>
            </a:r>
            <a:r>
              <a:rPr lang="en-IN" dirty="0"/>
              <a:t>: Bank Statement and receipt, </a:t>
            </a:r>
            <a:r>
              <a:rPr lang="en-IN"/>
              <a:t>passport, invoice</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44512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1ACD-EBBF-4D94-84A4-3CEFFE2F1D7A}"/>
              </a:ext>
            </a:extLst>
          </p:cNvPr>
          <p:cNvSpPr>
            <a:spLocks noGrp="1"/>
          </p:cNvSpPr>
          <p:nvPr>
            <p:ph type="title"/>
          </p:nvPr>
        </p:nvSpPr>
        <p:spPr>
          <a:xfrm>
            <a:off x="838200" y="225084"/>
            <a:ext cx="10515600" cy="815926"/>
          </a:xfrm>
        </p:spPr>
        <p:txBody>
          <a:bodyPr/>
          <a:lstStyle/>
          <a:p>
            <a:r>
              <a:rPr lang="en-IN" dirty="0"/>
              <a:t>UML Diagrams</a:t>
            </a:r>
          </a:p>
        </p:txBody>
      </p:sp>
      <p:sp>
        <p:nvSpPr>
          <p:cNvPr id="3" name="Content Placeholder 2">
            <a:extLst>
              <a:ext uri="{FF2B5EF4-FFF2-40B4-BE49-F238E27FC236}">
                <a16:creationId xmlns:a16="http://schemas.microsoft.com/office/drawing/2014/main" id="{CB7E8EED-4F24-4AB2-86E2-F506A0F89A29}"/>
              </a:ext>
            </a:extLst>
          </p:cNvPr>
          <p:cNvSpPr>
            <a:spLocks noGrp="1"/>
          </p:cNvSpPr>
          <p:nvPr>
            <p:ph idx="1"/>
          </p:nvPr>
        </p:nvSpPr>
        <p:spPr>
          <a:xfrm>
            <a:off x="838200" y="1041010"/>
            <a:ext cx="10515600" cy="5135953"/>
          </a:xfrm>
        </p:spPr>
        <p:txBody>
          <a:bodyPr/>
          <a:lstStyle/>
          <a:p>
            <a:pPr marL="514350" indent="-514350">
              <a:buAutoNum type="arabicPeriod"/>
            </a:pPr>
            <a:r>
              <a:rPr lang="en-IN" dirty="0"/>
              <a:t>Use Case Diagram</a:t>
            </a:r>
          </a:p>
          <a:p>
            <a:pPr marL="0" indent="0">
              <a:buNone/>
            </a:pPr>
            <a:endParaRPr lang="en-IN" dirty="0"/>
          </a:p>
        </p:txBody>
      </p:sp>
      <p:pic>
        <p:nvPicPr>
          <p:cNvPr id="5" name="Picture 4">
            <a:extLst>
              <a:ext uri="{FF2B5EF4-FFF2-40B4-BE49-F238E27FC236}">
                <a16:creationId xmlns:a16="http://schemas.microsoft.com/office/drawing/2014/main" id="{BB7EAC52-71B2-4090-8DA1-B4ACB5CEA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0" y="717452"/>
            <a:ext cx="4670474" cy="5697416"/>
          </a:xfrm>
          <a:prstGeom prst="rect">
            <a:avLst/>
          </a:prstGeom>
        </p:spPr>
      </p:pic>
    </p:spTree>
    <p:extLst>
      <p:ext uri="{BB962C8B-B14F-4D97-AF65-F5344CB8AC3E}">
        <p14:creationId xmlns:p14="http://schemas.microsoft.com/office/powerpoint/2010/main" val="233467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B41E45-682D-49CF-9F8F-168948DB371F}"/>
              </a:ext>
            </a:extLst>
          </p:cNvPr>
          <p:cNvSpPr>
            <a:spLocks noGrp="1"/>
          </p:cNvSpPr>
          <p:nvPr>
            <p:ph idx="1"/>
          </p:nvPr>
        </p:nvSpPr>
        <p:spPr>
          <a:xfrm>
            <a:off x="838200" y="661182"/>
            <a:ext cx="10515600" cy="5515781"/>
          </a:xfrm>
        </p:spPr>
        <p:txBody>
          <a:bodyPr/>
          <a:lstStyle/>
          <a:p>
            <a:pPr marL="0" indent="0">
              <a:buNone/>
            </a:pPr>
            <a:r>
              <a:rPr lang="en-IN" dirty="0"/>
              <a:t>Activity Diagram</a:t>
            </a:r>
          </a:p>
          <a:p>
            <a:pPr marL="0" indent="0">
              <a:buNone/>
            </a:pPr>
            <a:endParaRPr lang="en-IN" dirty="0"/>
          </a:p>
        </p:txBody>
      </p:sp>
      <p:pic>
        <p:nvPicPr>
          <p:cNvPr id="5" name="Picture 4">
            <a:extLst>
              <a:ext uri="{FF2B5EF4-FFF2-40B4-BE49-F238E27FC236}">
                <a16:creationId xmlns:a16="http://schemas.microsoft.com/office/drawing/2014/main" id="{CC08FFCA-A6BB-47B8-8270-1597C3B41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94" y="858129"/>
            <a:ext cx="6049108" cy="5318833"/>
          </a:xfrm>
          <a:prstGeom prst="rect">
            <a:avLst/>
          </a:prstGeom>
        </p:spPr>
      </p:pic>
    </p:spTree>
    <p:extLst>
      <p:ext uri="{BB962C8B-B14F-4D97-AF65-F5344CB8AC3E}">
        <p14:creationId xmlns:p14="http://schemas.microsoft.com/office/powerpoint/2010/main" val="220423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22942-7EB7-4F60-BEE3-272F88868442}"/>
              </a:ext>
            </a:extLst>
          </p:cNvPr>
          <p:cNvSpPr>
            <a:spLocks noGrp="1"/>
          </p:cNvSpPr>
          <p:nvPr>
            <p:ph sz="half" idx="1"/>
          </p:nvPr>
        </p:nvSpPr>
        <p:spPr>
          <a:xfrm>
            <a:off x="838200" y="914400"/>
            <a:ext cx="5181600" cy="5262563"/>
          </a:xfrm>
        </p:spPr>
        <p:txBody>
          <a:bodyPr>
            <a:normAutofit/>
          </a:bodyPr>
          <a:lstStyle/>
          <a:p>
            <a:r>
              <a:rPr lang="en-US" sz="2400" dirty="0">
                <a:latin typeface="Times New Roman" pitchFamily="18" charset="0"/>
                <a:cs typeface="Times New Roman" pitchFamily="18" charset="0"/>
              </a:rPr>
              <a:t>The whole Convolutional Neural Network expresses a differentiable score function that is further followed by a </a:t>
            </a:r>
            <a:r>
              <a:rPr lang="en-US" sz="2400" dirty="0" err="1">
                <a:latin typeface="Times New Roman" pitchFamily="18" charset="0"/>
                <a:cs typeface="Times New Roman" pitchFamily="18" charset="0"/>
              </a:rPr>
              <a:t>Softmax</a:t>
            </a:r>
            <a:r>
              <a:rPr lang="en-US" sz="2400" dirty="0">
                <a:latin typeface="Times New Roman" pitchFamily="18" charset="0"/>
                <a:cs typeface="Times New Roman" pitchFamily="18" charset="0"/>
              </a:rPr>
              <a:t> function. </a:t>
            </a:r>
          </a:p>
          <a:p>
            <a:r>
              <a:rPr lang="en-US" sz="2400" dirty="0">
                <a:latin typeface="Times New Roman" pitchFamily="18" charset="0"/>
                <a:cs typeface="Times New Roman" pitchFamily="18" charset="0"/>
              </a:rPr>
              <a:t>The data input into the Convolutional Neural Network is arranges in the form of its width, height and depth </a:t>
            </a:r>
            <a:endParaRPr lang="en-IN" sz="2400" dirty="0">
              <a:latin typeface="Times New Roman" pitchFamily="18" charset="0"/>
              <a:cs typeface="Times New Roman" pitchFamily="18" charset="0"/>
            </a:endParaRPr>
          </a:p>
        </p:txBody>
      </p:sp>
      <p:pic>
        <p:nvPicPr>
          <p:cNvPr id="6" name="Content Placeholder 5">
            <a:extLst>
              <a:ext uri="{FF2B5EF4-FFF2-40B4-BE49-F238E27FC236}">
                <a16:creationId xmlns:a16="http://schemas.microsoft.com/office/drawing/2014/main" id="{A9B01EF3-6D77-479C-8479-294206DAFA0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9963" y="1111347"/>
            <a:ext cx="5029458" cy="3070493"/>
          </a:xfrm>
        </p:spPr>
      </p:pic>
    </p:spTree>
    <p:extLst>
      <p:ext uri="{BB962C8B-B14F-4D97-AF65-F5344CB8AC3E}">
        <p14:creationId xmlns:p14="http://schemas.microsoft.com/office/powerpoint/2010/main" val="928167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717E9A-A875-4155-AB38-37D06254B789}"/>
              </a:ext>
            </a:extLst>
          </p:cNvPr>
          <p:cNvSpPr>
            <a:spLocks noGrp="1"/>
          </p:cNvSpPr>
          <p:nvPr>
            <p:ph idx="1"/>
          </p:nvPr>
        </p:nvSpPr>
        <p:spPr>
          <a:xfrm>
            <a:off x="838200" y="647114"/>
            <a:ext cx="10515600" cy="5529849"/>
          </a:xfrm>
        </p:spPr>
        <p:txBody>
          <a:bodyPr/>
          <a:lstStyle/>
          <a:p>
            <a:pPr marL="0" indent="0">
              <a:buNone/>
            </a:pPr>
            <a:r>
              <a:rPr lang="en-IN" dirty="0"/>
              <a:t>Sequence Diagram</a:t>
            </a:r>
          </a:p>
        </p:txBody>
      </p:sp>
      <p:pic>
        <p:nvPicPr>
          <p:cNvPr id="5" name="Picture 4">
            <a:extLst>
              <a:ext uri="{FF2B5EF4-FFF2-40B4-BE49-F238E27FC236}">
                <a16:creationId xmlns:a16="http://schemas.microsoft.com/office/drawing/2014/main" id="{5A0FEECB-6BEE-4584-9FF8-5F592F604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916" y="642937"/>
            <a:ext cx="5795889" cy="5785998"/>
          </a:xfrm>
          <a:prstGeom prst="rect">
            <a:avLst/>
          </a:prstGeom>
        </p:spPr>
      </p:pic>
    </p:spTree>
    <p:extLst>
      <p:ext uri="{BB962C8B-B14F-4D97-AF65-F5344CB8AC3E}">
        <p14:creationId xmlns:p14="http://schemas.microsoft.com/office/powerpoint/2010/main" val="2193835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61B7D-AA5A-4FA8-BCAD-B9CCAC243646}"/>
              </a:ext>
            </a:extLst>
          </p:cNvPr>
          <p:cNvSpPr>
            <a:spLocks noGrp="1"/>
          </p:cNvSpPr>
          <p:nvPr>
            <p:ph idx="1"/>
          </p:nvPr>
        </p:nvSpPr>
        <p:spPr>
          <a:xfrm>
            <a:off x="838200" y="633046"/>
            <a:ext cx="10515600" cy="5543917"/>
          </a:xfrm>
        </p:spPr>
        <p:txBody>
          <a:bodyPr/>
          <a:lstStyle/>
          <a:p>
            <a:pPr marL="0" indent="0">
              <a:buNone/>
            </a:pPr>
            <a:r>
              <a:rPr lang="en-IN" dirty="0"/>
              <a:t>Architecture Diagram</a:t>
            </a:r>
          </a:p>
        </p:txBody>
      </p:sp>
      <p:pic>
        <p:nvPicPr>
          <p:cNvPr id="5" name="Picture 4">
            <a:extLst>
              <a:ext uri="{FF2B5EF4-FFF2-40B4-BE49-F238E27FC236}">
                <a16:creationId xmlns:a16="http://schemas.microsoft.com/office/drawing/2014/main" id="{F454EB77-9535-45A2-AD26-5922008CC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929" y="2347912"/>
            <a:ext cx="6118933" cy="2843066"/>
          </a:xfrm>
          <a:prstGeom prst="rect">
            <a:avLst/>
          </a:prstGeom>
        </p:spPr>
      </p:pic>
    </p:spTree>
    <p:extLst>
      <p:ext uri="{BB962C8B-B14F-4D97-AF65-F5344CB8AC3E}">
        <p14:creationId xmlns:p14="http://schemas.microsoft.com/office/powerpoint/2010/main" val="356837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7776-58B3-4CB4-901D-AC2A9260F829}"/>
              </a:ext>
            </a:extLst>
          </p:cNvPr>
          <p:cNvSpPr>
            <a:spLocks noGrp="1"/>
          </p:cNvSpPr>
          <p:nvPr>
            <p:ph type="title"/>
          </p:nvPr>
        </p:nvSpPr>
        <p:spPr/>
        <p:txBody>
          <a:bodyPr>
            <a:normAutofit/>
          </a:bodyPr>
          <a:lstStyle/>
          <a:p>
            <a:r>
              <a:rPr lang="en-US" sz="2800" b="1" u="sng" dirty="0">
                <a:latin typeface="Times New Roman" pitchFamily="18" charset="0"/>
                <a:cs typeface="Times New Roman" pitchFamily="18" charset="0"/>
              </a:rPr>
              <a:t>Layers of Convolutional Neural Network</a:t>
            </a:r>
            <a:endParaRPr lang="en-IN" sz="2800" b="1" u="sng"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8DED2C4-B626-4D64-B4AB-9556ED921AC6}"/>
              </a:ext>
            </a:extLst>
          </p:cNvPr>
          <p:cNvSpPr>
            <a:spLocks noGrp="1"/>
          </p:cNvSpPr>
          <p:nvPr>
            <p:ph idx="1"/>
          </p:nvPr>
        </p:nvSpPr>
        <p:spPr>
          <a:xfrm>
            <a:off x="744416" y="1664676"/>
            <a:ext cx="10515600" cy="4302369"/>
          </a:xfrm>
        </p:spPr>
        <p:txBody>
          <a:bodyPr>
            <a:noAutofit/>
          </a:bodyPr>
          <a:lstStyle/>
          <a:p>
            <a:pPr marL="0" indent="0">
              <a:buNone/>
            </a:pPr>
            <a:r>
              <a:rPr lang="en-US" sz="2400" dirty="0">
                <a:latin typeface="Times New Roman" pitchFamily="18" charset="0"/>
                <a:cs typeface="Times New Roman" pitchFamily="18" charset="0"/>
              </a:rPr>
              <a:t>A CNN consists of a lot of layers. These layers when used repeatedly, lead to a formation of a Deep Neural Network. Three main types of layers used to build a CNN are: </a:t>
            </a:r>
          </a:p>
          <a:p>
            <a:pPr marL="0" indent="0">
              <a:buNone/>
            </a:pPr>
            <a:r>
              <a:rPr lang="en-US" sz="2400" dirty="0">
                <a:latin typeface="Times New Roman" pitchFamily="18" charset="0"/>
                <a:cs typeface="Times New Roman" pitchFamily="18" charset="0"/>
              </a:rPr>
              <a:t>1. </a:t>
            </a:r>
            <a:r>
              <a:rPr lang="en-US" sz="2400" b="1" u="sng" dirty="0">
                <a:latin typeface="Times New Roman" pitchFamily="18" charset="0"/>
                <a:cs typeface="Times New Roman" pitchFamily="18" charset="0"/>
              </a:rPr>
              <a:t>Input</a:t>
            </a:r>
            <a:r>
              <a:rPr lang="en-US" sz="2400" dirty="0">
                <a:latin typeface="Times New Roman" pitchFamily="18" charset="0"/>
                <a:cs typeface="Times New Roman" pitchFamily="18" charset="0"/>
              </a:rPr>
              <a:t>: This layer holds the raw pixel values of image. </a:t>
            </a:r>
          </a:p>
          <a:p>
            <a:pPr marL="0" indent="0">
              <a:buNone/>
            </a:pPr>
            <a:r>
              <a:rPr lang="en-US" sz="2400" dirty="0">
                <a:latin typeface="Times New Roman" pitchFamily="18" charset="0"/>
                <a:cs typeface="Times New Roman" pitchFamily="18" charset="0"/>
              </a:rPr>
              <a:t>2. </a:t>
            </a:r>
            <a:r>
              <a:rPr lang="en-US" sz="2400" b="1" u="sng" dirty="0">
                <a:latin typeface="Times New Roman" pitchFamily="18" charset="0"/>
                <a:cs typeface="Times New Roman" pitchFamily="18" charset="0"/>
              </a:rPr>
              <a:t>Convolutional Layer</a:t>
            </a:r>
            <a:r>
              <a:rPr lang="en-US" sz="2400" dirty="0">
                <a:latin typeface="Times New Roman" pitchFamily="18" charset="0"/>
                <a:cs typeface="Times New Roman" pitchFamily="18" charset="0"/>
              </a:rPr>
              <a:t>: This layer gets the results of the neuron layer that is connected to the input regions. We define the number of filters to be used in this layer. Each filter may be a 5x5 window that slider over the input data and gets the pixel with the maximum intensity as the output.</a:t>
            </a:r>
          </a:p>
          <a:p>
            <a:pPr marL="0" indent="0">
              <a:buNone/>
            </a:pPr>
            <a:r>
              <a:rPr lang="en-US" sz="2400" dirty="0">
                <a:latin typeface="Times New Roman" pitchFamily="18" charset="0"/>
                <a:cs typeface="Times New Roman" pitchFamily="18" charset="0"/>
              </a:rPr>
              <a:t>3</a:t>
            </a:r>
            <a:r>
              <a:rPr lang="en-US" sz="2400" b="1" dirty="0">
                <a:latin typeface="Times New Roman" pitchFamily="18" charset="0"/>
                <a:cs typeface="Times New Roman" pitchFamily="18" charset="0"/>
              </a:rPr>
              <a:t>. </a:t>
            </a:r>
            <a:r>
              <a:rPr lang="en-US" sz="2400" b="1" u="sng" dirty="0">
                <a:latin typeface="Times New Roman" pitchFamily="18" charset="0"/>
                <a:cs typeface="Times New Roman" pitchFamily="18" charset="0"/>
              </a:rPr>
              <a:t>Rectified Linear Unit [</a:t>
            </a:r>
            <a:r>
              <a:rPr lang="en-US" sz="2400" b="1" u="sng" dirty="0" err="1">
                <a:latin typeface="Times New Roman" pitchFamily="18" charset="0"/>
                <a:cs typeface="Times New Roman" pitchFamily="18" charset="0"/>
              </a:rPr>
              <a:t>ReLU</a:t>
            </a:r>
            <a:r>
              <a:rPr lang="en-US" sz="2400" b="1" u="sng" dirty="0">
                <a:latin typeface="Times New Roman" pitchFamily="18" charset="0"/>
                <a:cs typeface="Times New Roman" pitchFamily="18" charset="0"/>
              </a:rPr>
              <a:t>] Layer</a:t>
            </a:r>
            <a:r>
              <a:rPr lang="en-US" sz="2400" dirty="0">
                <a:latin typeface="Times New Roman" pitchFamily="18" charset="0"/>
                <a:cs typeface="Times New Roman" pitchFamily="18" charset="0"/>
              </a:rPr>
              <a:t>: This layer applies an element wise activation function on the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9632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EF539-57E9-443C-A35D-3B923E0C43B7}"/>
              </a:ext>
            </a:extLst>
          </p:cNvPr>
          <p:cNvSpPr>
            <a:spLocks noGrp="1"/>
          </p:cNvSpPr>
          <p:nvPr>
            <p:ph idx="1"/>
          </p:nvPr>
        </p:nvSpPr>
        <p:spPr>
          <a:xfrm>
            <a:off x="838200" y="1308295"/>
            <a:ext cx="10515600" cy="4868668"/>
          </a:xfrm>
        </p:spPr>
        <p:txBody>
          <a:bodyPr>
            <a:normAutofit/>
          </a:bodyPr>
          <a:lstStyle/>
          <a:p>
            <a:pPr marL="0" indent="0">
              <a:buNone/>
            </a:pPr>
            <a:r>
              <a:rPr lang="en-US" sz="2400" dirty="0">
                <a:latin typeface="Times New Roman" pitchFamily="18" charset="0"/>
                <a:cs typeface="Times New Roman" pitchFamily="18" charset="0"/>
              </a:rPr>
              <a:t>image data. We know that a CNN uses back propagation. So in order to retain the same values of the pixels and not being changed by the back propagation, we apply the </a:t>
            </a:r>
            <a:r>
              <a:rPr lang="en-US" sz="2400" dirty="0" err="1">
                <a:latin typeface="Times New Roman" pitchFamily="18" charset="0"/>
                <a:cs typeface="Times New Roman" pitchFamily="18" charset="0"/>
              </a:rPr>
              <a:t>ReLU</a:t>
            </a:r>
            <a:r>
              <a:rPr lang="en-US" sz="2400" dirty="0">
                <a:latin typeface="Times New Roman" pitchFamily="18" charset="0"/>
                <a:cs typeface="Times New Roman" pitchFamily="18" charset="0"/>
              </a:rPr>
              <a:t> function. </a:t>
            </a:r>
          </a:p>
          <a:p>
            <a:pPr marL="0" indent="0">
              <a:buNone/>
            </a:pPr>
            <a:r>
              <a:rPr lang="en-US" sz="2400" dirty="0">
                <a:latin typeface="Times New Roman" pitchFamily="18" charset="0"/>
                <a:cs typeface="Times New Roman" pitchFamily="18" charset="0"/>
              </a:rPr>
              <a:t>4. </a:t>
            </a:r>
            <a:r>
              <a:rPr lang="en-US" sz="2400" b="1" u="sng" dirty="0">
                <a:latin typeface="Times New Roman" pitchFamily="18" charset="0"/>
                <a:cs typeface="Times New Roman" pitchFamily="18" charset="0"/>
              </a:rPr>
              <a:t>Pooling Layer</a:t>
            </a:r>
            <a:r>
              <a:rPr lang="en-US" sz="2400" dirty="0">
                <a:latin typeface="Times New Roman" pitchFamily="18" charset="0"/>
                <a:cs typeface="Times New Roman" pitchFamily="18" charset="0"/>
              </a:rPr>
              <a:t>: This layer perform a down-sampling operation along the spatial dimensions (width, height), resulting in volume. </a:t>
            </a:r>
          </a:p>
          <a:p>
            <a:pPr marL="0" indent="0">
              <a:buNone/>
            </a:pPr>
            <a:r>
              <a:rPr lang="en-US" sz="2400" dirty="0">
                <a:latin typeface="Times New Roman" pitchFamily="18" charset="0"/>
                <a:cs typeface="Times New Roman" pitchFamily="18" charset="0"/>
              </a:rPr>
              <a:t>5. </a:t>
            </a:r>
            <a:r>
              <a:rPr lang="en-US" sz="2400" b="1" u="sng" dirty="0">
                <a:latin typeface="Times New Roman" pitchFamily="18" charset="0"/>
                <a:cs typeface="Times New Roman" pitchFamily="18" charset="0"/>
              </a:rPr>
              <a:t>Fully Connected Layer</a:t>
            </a:r>
            <a:r>
              <a:rPr lang="en-US" sz="2400" dirty="0">
                <a:latin typeface="Times New Roman" pitchFamily="18" charset="0"/>
                <a:cs typeface="Times New Roman" pitchFamily="18" charset="0"/>
              </a:rPr>
              <a:t>: This layers is used to compute the score classes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which class has the maximum score corresponding to the input digits.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95367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616156-2EE1-41F9-8583-A637749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774" y="1113693"/>
            <a:ext cx="7899806" cy="3829868"/>
          </a:xfrm>
          <a:prstGeom prst="rect">
            <a:avLst/>
          </a:prstGeom>
        </p:spPr>
      </p:pic>
    </p:spTree>
    <p:extLst>
      <p:ext uri="{BB962C8B-B14F-4D97-AF65-F5344CB8AC3E}">
        <p14:creationId xmlns:p14="http://schemas.microsoft.com/office/powerpoint/2010/main" val="360611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0192E-5A80-40B0-9F39-D6C0FCD9D403}"/>
              </a:ext>
            </a:extLst>
          </p:cNvPr>
          <p:cNvSpPr>
            <a:spLocks noGrp="1"/>
          </p:cNvSpPr>
          <p:nvPr>
            <p:ph idx="1"/>
          </p:nvPr>
        </p:nvSpPr>
        <p:spPr>
          <a:xfrm>
            <a:off x="763172" y="395409"/>
            <a:ext cx="10515600" cy="4351338"/>
          </a:xfrm>
        </p:spPr>
        <p:txBody>
          <a:bodyPr/>
          <a:lstStyle/>
          <a:p>
            <a:r>
              <a:rPr lang="en-IN" u="sng" dirty="0">
                <a:latin typeface="Times New Roman" panose="02020603050405020304" pitchFamily="18" charset="0"/>
                <a:cs typeface="Times New Roman" panose="02020603050405020304" pitchFamily="18" charset="0"/>
              </a:rPr>
              <a:t>Literature survey</a:t>
            </a:r>
          </a:p>
          <a:p>
            <a:pPr marL="0" indent="0">
              <a:buNone/>
            </a:pPr>
            <a:endParaRPr lang="en-IN" u="sng" dirty="0">
              <a:latin typeface="Times New Roman" panose="02020603050405020304" pitchFamily="18" charset="0"/>
              <a:cs typeface="Times New Roman" panose="02020603050405020304" pitchFamily="18" charset="0"/>
            </a:endParaRPr>
          </a:p>
          <a:p>
            <a:pPr marL="0" indent="0">
              <a:buNone/>
            </a:pPr>
            <a:endParaRPr lang="en-IN" u="sng"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68FCFF51-A045-4308-A673-9DEAA817486D}"/>
              </a:ext>
            </a:extLst>
          </p:cNvPr>
          <p:cNvGraphicFramePr>
            <a:graphicFrameLocks noGrp="1"/>
          </p:cNvGraphicFramePr>
          <p:nvPr>
            <p:extLst>
              <p:ext uri="{D42A27DB-BD31-4B8C-83A1-F6EECF244321}">
                <p14:modId xmlns:p14="http://schemas.microsoft.com/office/powerpoint/2010/main" val="721381169"/>
              </p:ext>
            </p:extLst>
          </p:nvPr>
        </p:nvGraphicFramePr>
        <p:xfrm>
          <a:off x="647114" y="1041009"/>
          <a:ext cx="10522636" cy="5749030"/>
        </p:xfrm>
        <a:graphic>
          <a:graphicData uri="http://schemas.openxmlformats.org/drawingml/2006/table">
            <a:tbl>
              <a:tblPr firstRow="1" firstCol="1" bandRow="1"/>
              <a:tblGrid>
                <a:gridCol w="4132682">
                  <a:extLst>
                    <a:ext uri="{9D8B030D-6E8A-4147-A177-3AD203B41FA5}">
                      <a16:colId xmlns:a16="http://schemas.microsoft.com/office/drawing/2014/main" val="459211343"/>
                    </a:ext>
                  </a:extLst>
                </a:gridCol>
                <a:gridCol w="2715400">
                  <a:extLst>
                    <a:ext uri="{9D8B030D-6E8A-4147-A177-3AD203B41FA5}">
                      <a16:colId xmlns:a16="http://schemas.microsoft.com/office/drawing/2014/main" val="4003886095"/>
                    </a:ext>
                  </a:extLst>
                </a:gridCol>
                <a:gridCol w="3674554">
                  <a:extLst>
                    <a:ext uri="{9D8B030D-6E8A-4147-A177-3AD203B41FA5}">
                      <a16:colId xmlns:a16="http://schemas.microsoft.com/office/drawing/2014/main" val="803752475"/>
                    </a:ext>
                  </a:extLst>
                </a:gridCol>
              </a:tblGrid>
              <a:tr h="239204">
                <a:tc>
                  <a:txBody>
                    <a:bodyPr/>
                    <a:lstStyle/>
                    <a:p>
                      <a:pPr marL="6350" marR="33020" indent="-6350" algn="ctr">
                        <a:lnSpc>
                          <a:spcPct val="107000"/>
                        </a:lnSpc>
                        <a:spcAft>
                          <a:spcPts val="0"/>
                        </a:spcAf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31115" indent="-6350" algn="ctr">
                        <a:lnSpc>
                          <a:spcPct val="107000"/>
                        </a:lnSpc>
                        <a:spcAft>
                          <a:spcPts val="0"/>
                        </a:spcAft>
                      </a:pPr>
                      <a:r>
                        <a:rPr lang="en-IN"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 </a:t>
                      </a:r>
                      <a:endPar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34925" indent="-6350" algn="ctr">
                        <a:lnSpc>
                          <a:spcPct val="107000"/>
                        </a:lnSpc>
                        <a:spcAft>
                          <a:spcPts val="0"/>
                        </a:spcAft>
                      </a:pPr>
                      <a:r>
                        <a:rPr lang="en-IN"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 </a:t>
                      </a:r>
                      <a:endPar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087667"/>
                  </a:ext>
                </a:extLst>
              </a:tr>
              <a:tr h="752197">
                <a:tc>
                  <a:txBody>
                    <a:bodyPr/>
                    <a:lstStyle/>
                    <a:p>
                      <a:pPr marL="6350" marR="5080" indent="-6350" algn="l">
                        <a:lnSpc>
                          <a:spcPct val="107000"/>
                        </a:lnSpc>
                        <a:spcAft>
                          <a:spcPts val="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Hand printed symbol recognition.[5]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5080" indent="-6350" algn="l">
                        <a:lnSpc>
                          <a:spcPct val="107000"/>
                        </a:lnSpc>
                        <a:spcAft>
                          <a:spcPts val="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 overall.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31750" indent="-6350" algn="just">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Extract geometrical, topological and local measurements required to identify the character.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7002462"/>
                  </a:ext>
                </a:extLst>
              </a:tr>
              <a:tr h="752197">
                <a:tc>
                  <a:txBody>
                    <a:bodyPr/>
                    <a:lstStyle/>
                    <a:p>
                      <a:pPr marL="6350" marR="5080" indent="-6350" algn="l">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OCR for cursive handwriting. [6]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203200" indent="-6350" algn="l">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88.8% for exicon size 40,000.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5080" indent="-6350" algn="just">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implement segmentation and recognition algorithms for cursive handwriting.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146764"/>
                  </a:ext>
                </a:extLst>
              </a:tr>
              <a:tr h="880654">
                <a:tc>
                  <a:txBody>
                    <a:bodyPr/>
                    <a:lstStyle/>
                    <a:p>
                      <a:pPr marL="6350" marR="5080" indent="-6350" algn="just">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Recognition handwritten numerals based upon fuzzy model.[13-14]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5080" indent="-6350" algn="l">
                        <a:lnSpc>
                          <a:spcPct val="107000"/>
                        </a:lnSpc>
                        <a:spcAft>
                          <a:spcPts val="0"/>
                        </a:spcAft>
                        <a:tabLst>
                          <a:tab pos="530860" algn="ctr"/>
                          <a:tab pos="1058545" algn="ctr"/>
                          <a:tab pos="1462405" algn="ctr"/>
                        </a:tabLs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95% 	for 	Hindi 	and </a:t>
                      </a:r>
                    </a:p>
                    <a:p>
                      <a:pPr marL="6350" marR="5080" indent="-6350" algn="l">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98.4% 	for 	English numerals overall.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33020" indent="-6350" algn="just">
                        <a:lnSpc>
                          <a:spcPct val="107000"/>
                        </a:lnSpc>
                        <a:spcAft>
                          <a:spcPts val="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aim is to utilize the fuzzy technique to recognize handwritten numerals for Hindi and English numerals.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8231706"/>
                  </a:ext>
                </a:extLst>
              </a:tr>
              <a:tr h="752197">
                <a:tc>
                  <a:txBody>
                    <a:bodyPr/>
                    <a:lstStyle/>
                    <a:p>
                      <a:pPr marL="6350" marR="33655" indent="-6350" algn="just">
                        <a:lnSpc>
                          <a:spcPct val="107000"/>
                        </a:lnSpc>
                        <a:spcAft>
                          <a:spcPts val="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Combining decision multiple connectionist classifiers for Devanagari numeral recognition. [7]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5080" indent="-6350" algn="l">
                        <a:lnSpc>
                          <a:spcPct val="107000"/>
                        </a:lnSpc>
                        <a:spcAft>
                          <a:spcPts val="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89.6% overall.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5080" indent="-6350" algn="just">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use a reliable and an efficient technique for classifying numerals.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0484677"/>
                  </a:ext>
                </a:extLst>
              </a:tr>
              <a:tr h="495702">
                <a:tc>
                  <a:txBody>
                    <a:bodyPr/>
                    <a:lstStyle/>
                    <a:p>
                      <a:pPr marL="6350" marR="5080" indent="-6350" algn="just">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Hill climbing algorithm for handwritten character recognition. [10]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5080" indent="-6350" algn="l">
                        <a:lnSpc>
                          <a:spcPct val="107000"/>
                        </a:lnSpc>
                        <a:spcAft>
                          <a:spcPts val="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93% for uppercase letters.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5080" indent="-6350" algn="just">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implement hill climbing algorithm for selecting feature subset.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9830870"/>
                  </a:ext>
                </a:extLst>
              </a:tr>
              <a:tr h="555553">
                <a:tc>
                  <a:txBody>
                    <a:bodyPr/>
                    <a:lstStyle/>
                    <a:p>
                      <a:pPr marL="6350" marR="5080" indent="-6350" algn="just">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Optimization of feature selection for recognition of Arabic characters. [11]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362585" indent="-6350" algn="l">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 for numbers and 70% for letters.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5080" indent="-6350" algn="l">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apply a method of selecting the features in an optimized way.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005948"/>
                  </a:ext>
                </a:extLst>
              </a:tr>
              <a:tr h="1269712">
                <a:tc>
                  <a:txBody>
                    <a:bodyPr/>
                    <a:lstStyle/>
                    <a:p>
                      <a:pPr marL="6350" marR="5080" indent="-6350" algn="just">
                        <a:lnSpc>
                          <a:spcPct val="107000"/>
                        </a:lnSpc>
                        <a:spcAft>
                          <a:spcPts val="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Handwritten numeral recognition for six popular Indian scripts. [12]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5080" indent="-6350" algn="l">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99.56%   for Devanagari, </a:t>
                      </a:r>
                    </a:p>
                    <a:p>
                      <a:pPr marL="6350" marR="1270" indent="-6350" algn="l">
                        <a:lnSpc>
                          <a:spcPct val="99000"/>
                        </a:lnSpc>
                        <a:spcAft>
                          <a:spcPts val="5"/>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98.99%   for Bangla, 99.37%   for Telugu, 98.40%   for Oriya, 98.71%   for Kannada and </a:t>
                      </a:r>
                    </a:p>
                    <a:p>
                      <a:pPr marL="6350" marR="5080" indent="-6350" algn="l">
                        <a:lnSpc>
                          <a:spcPct val="107000"/>
                        </a:lnSpc>
                        <a:spcAft>
                          <a:spcPts val="0"/>
                        </a:spcAft>
                      </a:pPr>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98.51% for Tamil overall.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5080" indent="-6350" algn="just">
                        <a:lnSpc>
                          <a:spcPct val="107000"/>
                        </a:lnSpc>
                        <a:spcAft>
                          <a:spcPts val="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find out the recognition rate for the six popular Indian scripts. </a:t>
                      </a:r>
                    </a:p>
                  </a:txBody>
                  <a:tcPr marL="68580" marR="36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821502"/>
                  </a:ext>
                </a:extLst>
              </a:tr>
            </a:tbl>
          </a:graphicData>
        </a:graphic>
      </p:graphicFrame>
    </p:spTree>
    <p:extLst>
      <p:ext uri="{BB962C8B-B14F-4D97-AF65-F5344CB8AC3E}">
        <p14:creationId xmlns:p14="http://schemas.microsoft.com/office/powerpoint/2010/main" val="113808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711570" y="973016"/>
          <a:ext cx="6189784" cy="1735014"/>
        </p:xfrm>
        <a:graphic>
          <a:graphicData uri="http://schemas.openxmlformats.org/drawingml/2006/table">
            <a:tbl>
              <a:tblPr/>
              <a:tblGrid>
                <a:gridCol w="2508057">
                  <a:extLst>
                    <a:ext uri="{9D8B030D-6E8A-4147-A177-3AD203B41FA5}">
                      <a16:colId xmlns:a16="http://schemas.microsoft.com/office/drawing/2014/main" val="20000"/>
                    </a:ext>
                  </a:extLst>
                </a:gridCol>
                <a:gridCol w="883953">
                  <a:extLst>
                    <a:ext uri="{9D8B030D-6E8A-4147-A177-3AD203B41FA5}">
                      <a16:colId xmlns:a16="http://schemas.microsoft.com/office/drawing/2014/main" val="20001"/>
                    </a:ext>
                  </a:extLst>
                </a:gridCol>
                <a:gridCol w="883953">
                  <a:extLst>
                    <a:ext uri="{9D8B030D-6E8A-4147-A177-3AD203B41FA5}">
                      <a16:colId xmlns:a16="http://schemas.microsoft.com/office/drawing/2014/main" val="20002"/>
                    </a:ext>
                  </a:extLst>
                </a:gridCol>
                <a:gridCol w="882895">
                  <a:extLst>
                    <a:ext uri="{9D8B030D-6E8A-4147-A177-3AD203B41FA5}">
                      <a16:colId xmlns:a16="http://schemas.microsoft.com/office/drawing/2014/main" val="20003"/>
                    </a:ext>
                  </a:extLst>
                </a:gridCol>
                <a:gridCol w="1030926">
                  <a:extLst>
                    <a:ext uri="{9D8B030D-6E8A-4147-A177-3AD203B41FA5}">
                      <a16:colId xmlns:a16="http://schemas.microsoft.com/office/drawing/2014/main" val="20004"/>
                    </a:ext>
                  </a:extLst>
                </a:gridCol>
              </a:tblGrid>
              <a:tr h="470066">
                <a:tc>
                  <a:txBody>
                    <a:bodyPr/>
                    <a:lstStyle/>
                    <a:p>
                      <a:pPr>
                        <a:spcAft>
                          <a:spcPts val="0"/>
                        </a:spcAft>
                      </a:pPr>
                      <a:endParaRPr lang="en-US" sz="1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635" algn="ctr">
                        <a:lnSpc>
                          <a:spcPts val="1100"/>
                        </a:lnSpc>
                        <a:spcAft>
                          <a:spcPts val="0"/>
                        </a:spcAft>
                      </a:pPr>
                      <a:r>
                        <a:rPr lang="en-US" sz="1600" b="1" spc="-10" dirty="0">
                          <a:latin typeface="Times New Roman"/>
                          <a:ea typeface="Times New Roman"/>
                          <a:cs typeface="Times New Roman"/>
                        </a:rPr>
                        <a:t>R</a:t>
                      </a:r>
                      <a:r>
                        <a:rPr lang="en-US" sz="1600" b="1" spc="-15" dirty="0">
                          <a:latin typeface="Times New Roman"/>
                          <a:ea typeface="Times New Roman"/>
                          <a:cs typeface="Times New Roman"/>
                        </a:rPr>
                        <a:t>F</a:t>
                      </a:r>
                      <a:r>
                        <a:rPr lang="en-US" sz="1600" b="1" dirty="0">
                          <a:latin typeface="Times New Roman"/>
                          <a:ea typeface="Times New Roman"/>
                          <a:cs typeface="Times New Roman"/>
                        </a:rPr>
                        <a:t>C</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8110" algn="ctr">
                        <a:lnSpc>
                          <a:spcPts val="1100"/>
                        </a:lnSpc>
                        <a:spcAft>
                          <a:spcPts val="0"/>
                        </a:spcAft>
                      </a:pPr>
                      <a:r>
                        <a:rPr lang="en-US" sz="1600" b="1" spc="5" dirty="0">
                          <a:latin typeface="Times New Roman"/>
                          <a:ea typeface="Times New Roman"/>
                          <a:cs typeface="Times New Roman"/>
                        </a:rPr>
                        <a:t>K</a:t>
                      </a:r>
                      <a:r>
                        <a:rPr lang="en-US" sz="1600" b="1" spc="-10" dirty="0">
                          <a:latin typeface="Times New Roman"/>
                          <a:ea typeface="Times New Roman"/>
                          <a:cs typeface="Times New Roman"/>
                        </a:rPr>
                        <a:t>N</a:t>
                      </a:r>
                      <a:r>
                        <a:rPr lang="en-US" sz="1600" b="1" dirty="0">
                          <a:latin typeface="Times New Roman"/>
                          <a:ea typeface="Times New Roman"/>
                          <a:cs typeface="Times New Roman"/>
                        </a:rPr>
                        <a:t>N</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8110" algn="ctr">
                        <a:lnSpc>
                          <a:spcPts val="1100"/>
                        </a:lnSpc>
                        <a:spcAft>
                          <a:spcPts val="0"/>
                        </a:spcAft>
                      </a:pPr>
                      <a:r>
                        <a:rPr lang="en-US" sz="1600" b="1" spc="-10" dirty="0">
                          <a:latin typeface="Times New Roman"/>
                          <a:ea typeface="Times New Roman"/>
                          <a:cs typeface="Times New Roman"/>
                        </a:rPr>
                        <a:t>SVM</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0180" algn="ctr">
                        <a:lnSpc>
                          <a:spcPts val="1100"/>
                        </a:lnSpc>
                        <a:spcAft>
                          <a:spcPts val="0"/>
                        </a:spcAft>
                      </a:pPr>
                      <a:r>
                        <a:rPr lang="en-US" sz="1600" b="1" spc="-10" dirty="0">
                          <a:latin typeface="Times New Roman"/>
                          <a:ea typeface="Times New Roman"/>
                          <a:cs typeface="Times New Roman"/>
                        </a:rPr>
                        <a:t>CNN</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25605">
                <a:tc>
                  <a:txBody>
                    <a:bodyPr/>
                    <a:lstStyle/>
                    <a:p>
                      <a:pPr marL="269875" marR="270510" algn="ctr">
                        <a:lnSpc>
                          <a:spcPts val="1100"/>
                        </a:lnSpc>
                        <a:spcAft>
                          <a:spcPts val="0"/>
                        </a:spcAft>
                      </a:pPr>
                      <a:r>
                        <a:rPr lang="en-US" sz="1600" spc="-15" dirty="0">
                          <a:latin typeface="Times New Roman"/>
                          <a:ea typeface="Times New Roman"/>
                          <a:cs typeface="Times New Roman"/>
                        </a:rPr>
                        <a:t>T</a:t>
                      </a:r>
                      <a:r>
                        <a:rPr lang="en-US" sz="1600" spc="25" dirty="0">
                          <a:latin typeface="Times New Roman"/>
                          <a:ea typeface="Times New Roman"/>
                          <a:cs typeface="Times New Roman"/>
                        </a:rPr>
                        <a:t>r</a:t>
                      </a:r>
                      <a:r>
                        <a:rPr lang="en-US" sz="1600" spc="-15" dirty="0">
                          <a:latin typeface="Times New Roman"/>
                          <a:ea typeface="Times New Roman"/>
                          <a:cs typeface="Times New Roman"/>
                        </a:rPr>
                        <a:t>ai</a:t>
                      </a:r>
                      <a:r>
                        <a:rPr lang="en-US" sz="1600" spc="25" dirty="0">
                          <a:latin typeface="Times New Roman"/>
                          <a:ea typeface="Times New Roman"/>
                          <a:cs typeface="Times New Roman"/>
                        </a:rPr>
                        <a:t>n</a:t>
                      </a:r>
                      <a:r>
                        <a:rPr lang="en-US" sz="1600" spc="-15" dirty="0">
                          <a:latin typeface="Times New Roman"/>
                          <a:ea typeface="Times New Roman"/>
                          <a:cs typeface="Times New Roman"/>
                        </a:rPr>
                        <a:t>e</a:t>
                      </a:r>
                      <a:r>
                        <a:rPr lang="en-US" sz="1600" dirty="0">
                          <a:latin typeface="Times New Roman"/>
                          <a:ea typeface="Times New Roman"/>
                          <a:cs typeface="Times New Roman"/>
                        </a:rPr>
                        <a:t>d</a:t>
                      </a:r>
                      <a:r>
                        <a:rPr lang="en-US" sz="1600" spc="25" dirty="0">
                          <a:latin typeface="Times New Roman"/>
                          <a:ea typeface="Times New Roman"/>
                          <a:cs typeface="Times New Roman"/>
                        </a:rPr>
                        <a:t> </a:t>
                      </a:r>
                      <a:r>
                        <a:rPr lang="en-US" sz="1600" spc="-25" dirty="0">
                          <a:latin typeface="Times New Roman"/>
                          <a:ea typeface="Times New Roman"/>
                          <a:cs typeface="Times New Roman"/>
                        </a:rPr>
                        <a:t>C</a:t>
                      </a:r>
                      <a:r>
                        <a:rPr lang="en-US" sz="1600" spc="5" dirty="0">
                          <a:latin typeface="Times New Roman"/>
                          <a:ea typeface="Times New Roman"/>
                          <a:cs typeface="Times New Roman"/>
                        </a:rPr>
                        <a:t>la</a:t>
                      </a:r>
                      <a:r>
                        <a:rPr lang="en-US" sz="1600" spc="-10" dirty="0">
                          <a:latin typeface="Times New Roman"/>
                          <a:ea typeface="Times New Roman"/>
                          <a:cs typeface="Times New Roman"/>
                        </a:rPr>
                        <a:t>ss</a:t>
                      </a:r>
                      <a:r>
                        <a:rPr lang="en-US" sz="1600" spc="5" dirty="0">
                          <a:latin typeface="Times New Roman"/>
                          <a:ea typeface="Times New Roman"/>
                          <a:cs typeface="Times New Roman"/>
                        </a:rPr>
                        <a:t>i</a:t>
                      </a:r>
                      <a:r>
                        <a:rPr lang="en-US" sz="1600" spc="-25" dirty="0">
                          <a:latin typeface="Times New Roman"/>
                          <a:ea typeface="Times New Roman"/>
                          <a:cs typeface="Times New Roman"/>
                        </a:rPr>
                        <a:t>f</a:t>
                      </a:r>
                      <a:r>
                        <a:rPr lang="en-US" sz="1600" spc="5" dirty="0">
                          <a:latin typeface="Times New Roman"/>
                          <a:ea typeface="Times New Roman"/>
                          <a:cs typeface="Times New Roman"/>
                        </a:rPr>
                        <a:t>i</a:t>
                      </a:r>
                      <a:r>
                        <a:rPr lang="en-US" sz="1600" spc="-15" dirty="0">
                          <a:latin typeface="Times New Roman"/>
                          <a:ea typeface="Times New Roman"/>
                          <a:cs typeface="Times New Roman"/>
                        </a:rPr>
                        <a:t>e</a:t>
                      </a:r>
                      <a:r>
                        <a:rPr lang="en-US" sz="1600" dirty="0">
                          <a:latin typeface="Times New Roman"/>
                          <a:ea typeface="Times New Roman"/>
                          <a:cs typeface="Times New Roman"/>
                        </a:rPr>
                        <a:t>r</a:t>
                      </a:r>
                      <a:endParaRPr lang="en-IN" sz="1600" dirty="0">
                        <a:latin typeface="Times New Roman"/>
                        <a:ea typeface="Times New Roman"/>
                        <a:cs typeface="Times New Roman"/>
                      </a:endParaRPr>
                    </a:p>
                    <a:p>
                      <a:pPr marL="483235" marR="480695" algn="ctr">
                        <a:spcBef>
                          <a:spcPts val="50"/>
                        </a:spcBef>
                        <a:spcAft>
                          <a:spcPts val="0"/>
                        </a:spcAft>
                      </a:pPr>
                      <a:r>
                        <a:rPr lang="en-US" sz="1600" spc="-10" dirty="0">
                          <a:latin typeface="Times New Roman"/>
                          <a:ea typeface="Times New Roman"/>
                          <a:cs typeface="Times New Roman"/>
                        </a:rPr>
                        <a:t>A</a:t>
                      </a:r>
                      <a:r>
                        <a:rPr lang="en-US" sz="1600" spc="-15" dirty="0">
                          <a:latin typeface="Times New Roman"/>
                          <a:ea typeface="Times New Roman"/>
                          <a:cs typeface="Times New Roman"/>
                        </a:rPr>
                        <a:t>cc</a:t>
                      </a:r>
                      <a:r>
                        <a:rPr lang="en-US" sz="1600" dirty="0">
                          <a:latin typeface="Times New Roman"/>
                          <a:ea typeface="Times New Roman"/>
                          <a:cs typeface="Times New Roman"/>
                        </a:rPr>
                        <a:t>u</a:t>
                      </a:r>
                      <a:r>
                        <a:rPr lang="en-US" sz="1600" spc="25" dirty="0">
                          <a:latin typeface="Times New Roman"/>
                          <a:ea typeface="Times New Roman"/>
                          <a:cs typeface="Times New Roman"/>
                        </a:rPr>
                        <a:t>r</a:t>
                      </a:r>
                      <a:r>
                        <a:rPr lang="en-US" sz="1600" spc="5" dirty="0">
                          <a:latin typeface="Times New Roman"/>
                          <a:ea typeface="Times New Roman"/>
                          <a:cs typeface="Times New Roman"/>
                        </a:rPr>
                        <a:t>ac</a:t>
                      </a:r>
                      <a:r>
                        <a:rPr lang="en-US" sz="1600" dirty="0">
                          <a:latin typeface="Times New Roman"/>
                          <a:ea typeface="Times New Roman"/>
                          <a:cs typeface="Times New Roman"/>
                        </a:rPr>
                        <a:t>y</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100"/>
                        </a:lnSpc>
                        <a:spcAft>
                          <a:spcPts val="0"/>
                        </a:spcAft>
                      </a:pPr>
                      <a:r>
                        <a:rPr lang="en-US" sz="1600" dirty="0">
                          <a:latin typeface="Times New Roman"/>
                          <a:ea typeface="Times New Roman"/>
                          <a:cs typeface="Times New Roman"/>
                        </a:rPr>
                        <a:t>99</a:t>
                      </a:r>
                      <a:r>
                        <a:rPr lang="en-US" sz="1600" spc="10" dirty="0">
                          <a:latin typeface="Times New Roman"/>
                          <a:ea typeface="Times New Roman"/>
                          <a:cs typeface="Times New Roman"/>
                        </a:rPr>
                        <a:t>.</a:t>
                      </a:r>
                      <a:r>
                        <a:rPr lang="en-US" sz="1600" dirty="0">
                          <a:latin typeface="Times New Roman"/>
                          <a:ea typeface="Times New Roman"/>
                          <a:cs typeface="Times New Roman"/>
                        </a:rPr>
                        <a:t>7</a:t>
                      </a:r>
                      <a:r>
                        <a:rPr lang="en-US" sz="1600" spc="-25" dirty="0">
                          <a:latin typeface="Times New Roman"/>
                          <a:ea typeface="Times New Roman"/>
                          <a:cs typeface="Times New Roman"/>
                        </a:rPr>
                        <a:t>1</a:t>
                      </a:r>
                      <a:r>
                        <a:rPr lang="en-US" sz="1600" dirty="0">
                          <a:latin typeface="Times New Roman"/>
                          <a:ea typeface="Times New Roman"/>
                          <a:cs typeface="Times New Roman"/>
                        </a:rPr>
                        <a:t>%</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100"/>
                        </a:lnSpc>
                        <a:spcAft>
                          <a:spcPts val="0"/>
                        </a:spcAft>
                      </a:pPr>
                      <a:r>
                        <a:rPr lang="en-US" sz="1600" dirty="0">
                          <a:latin typeface="Times New Roman"/>
                          <a:ea typeface="Times New Roman"/>
                          <a:cs typeface="Times New Roman"/>
                        </a:rPr>
                        <a:t>97</a:t>
                      </a:r>
                      <a:r>
                        <a:rPr lang="en-US" sz="1600" spc="10" dirty="0">
                          <a:latin typeface="Times New Roman"/>
                          <a:ea typeface="Times New Roman"/>
                          <a:cs typeface="Times New Roman"/>
                        </a:rPr>
                        <a:t>.</a:t>
                      </a:r>
                      <a:r>
                        <a:rPr lang="en-US" sz="1600" dirty="0">
                          <a:latin typeface="Times New Roman"/>
                          <a:ea typeface="Times New Roman"/>
                          <a:cs typeface="Times New Roman"/>
                        </a:rPr>
                        <a:t>8</a:t>
                      </a:r>
                      <a:r>
                        <a:rPr lang="en-US" sz="1600" spc="-25" dirty="0">
                          <a:latin typeface="Times New Roman"/>
                          <a:ea typeface="Times New Roman"/>
                          <a:cs typeface="Times New Roman"/>
                        </a:rPr>
                        <a:t>8</a:t>
                      </a:r>
                      <a:r>
                        <a:rPr lang="en-US" sz="1600" dirty="0">
                          <a:latin typeface="Times New Roman"/>
                          <a:ea typeface="Times New Roman"/>
                          <a:cs typeface="Times New Roman"/>
                        </a:rPr>
                        <a:t>%</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100"/>
                        </a:lnSpc>
                        <a:spcAft>
                          <a:spcPts val="0"/>
                        </a:spcAft>
                      </a:pPr>
                      <a:r>
                        <a:rPr lang="en-US" sz="1600" dirty="0">
                          <a:latin typeface="Times New Roman"/>
                          <a:ea typeface="Times New Roman"/>
                          <a:cs typeface="Times New Roman"/>
                        </a:rPr>
                        <a:t>99</a:t>
                      </a:r>
                      <a:r>
                        <a:rPr lang="en-US" sz="1600" spc="10" dirty="0">
                          <a:latin typeface="Times New Roman"/>
                          <a:ea typeface="Times New Roman"/>
                          <a:cs typeface="Times New Roman"/>
                        </a:rPr>
                        <a:t>.</a:t>
                      </a:r>
                      <a:r>
                        <a:rPr lang="en-US" sz="1600" dirty="0">
                          <a:latin typeface="Times New Roman"/>
                          <a:ea typeface="Times New Roman"/>
                          <a:cs typeface="Times New Roman"/>
                        </a:rPr>
                        <a:t>9</a:t>
                      </a:r>
                      <a:r>
                        <a:rPr lang="en-US" sz="1600" spc="-25" dirty="0">
                          <a:latin typeface="Times New Roman"/>
                          <a:ea typeface="Times New Roman"/>
                          <a:cs typeface="Times New Roman"/>
                        </a:rPr>
                        <a:t>1</a:t>
                      </a:r>
                      <a:r>
                        <a:rPr lang="en-US" sz="1600" dirty="0">
                          <a:latin typeface="Times New Roman"/>
                          <a:ea typeface="Times New Roman"/>
                          <a:cs typeface="Times New Roman"/>
                        </a:rPr>
                        <a:t>%</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100"/>
                        </a:lnSpc>
                        <a:spcAft>
                          <a:spcPts val="0"/>
                        </a:spcAft>
                      </a:pPr>
                      <a:r>
                        <a:rPr lang="en-US" sz="1600" dirty="0">
                          <a:latin typeface="Times New Roman"/>
                          <a:ea typeface="Times New Roman"/>
                          <a:cs typeface="Times New Roman"/>
                        </a:rPr>
                        <a:t>99</a:t>
                      </a:r>
                      <a:r>
                        <a:rPr lang="en-US" sz="1600" spc="10" dirty="0">
                          <a:latin typeface="Times New Roman"/>
                          <a:ea typeface="Times New Roman"/>
                          <a:cs typeface="Times New Roman"/>
                        </a:rPr>
                        <a:t>.</a:t>
                      </a:r>
                      <a:r>
                        <a:rPr lang="en-US" sz="1600" dirty="0">
                          <a:latin typeface="Times New Roman"/>
                          <a:ea typeface="Times New Roman"/>
                          <a:cs typeface="Times New Roman"/>
                        </a:rPr>
                        <a:t>9</a:t>
                      </a:r>
                      <a:r>
                        <a:rPr lang="en-US" sz="1600" spc="-25" dirty="0">
                          <a:latin typeface="Times New Roman"/>
                          <a:ea typeface="Times New Roman"/>
                          <a:cs typeface="Times New Roman"/>
                        </a:rPr>
                        <a:t>8</a:t>
                      </a:r>
                      <a:r>
                        <a:rPr lang="en-US" sz="1600" dirty="0">
                          <a:latin typeface="Times New Roman"/>
                          <a:ea typeface="Times New Roman"/>
                          <a:cs typeface="Times New Roman"/>
                        </a:rPr>
                        <a:t>%</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9343">
                <a:tc>
                  <a:txBody>
                    <a:bodyPr/>
                    <a:lstStyle/>
                    <a:p>
                      <a:pPr marL="99695">
                        <a:lnSpc>
                          <a:spcPts val="1100"/>
                        </a:lnSpc>
                        <a:spcAft>
                          <a:spcPts val="0"/>
                        </a:spcAft>
                      </a:pPr>
                      <a:r>
                        <a:rPr lang="en-US" sz="1600" spc="-10" dirty="0">
                          <a:latin typeface="Times New Roman"/>
                          <a:ea typeface="Times New Roman"/>
                          <a:cs typeface="Times New Roman"/>
                        </a:rPr>
                        <a:t>A</a:t>
                      </a:r>
                      <a:r>
                        <a:rPr lang="en-US" sz="1600" spc="-15" dirty="0">
                          <a:latin typeface="Times New Roman"/>
                          <a:ea typeface="Times New Roman"/>
                          <a:cs typeface="Times New Roman"/>
                        </a:rPr>
                        <a:t>cc</a:t>
                      </a:r>
                      <a:r>
                        <a:rPr lang="en-US" sz="1600" dirty="0">
                          <a:latin typeface="Times New Roman"/>
                          <a:ea typeface="Times New Roman"/>
                          <a:cs typeface="Times New Roman"/>
                        </a:rPr>
                        <a:t>u</a:t>
                      </a:r>
                      <a:r>
                        <a:rPr lang="en-US" sz="1600" spc="25" dirty="0">
                          <a:latin typeface="Times New Roman"/>
                          <a:ea typeface="Times New Roman"/>
                          <a:cs typeface="Times New Roman"/>
                        </a:rPr>
                        <a:t>r</a:t>
                      </a:r>
                      <a:r>
                        <a:rPr lang="en-US" sz="1600" spc="5" dirty="0">
                          <a:latin typeface="Times New Roman"/>
                          <a:ea typeface="Times New Roman"/>
                          <a:cs typeface="Times New Roman"/>
                        </a:rPr>
                        <a:t>ac</a:t>
                      </a:r>
                      <a:r>
                        <a:rPr lang="en-US" sz="1600" dirty="0">
                          <a:latin typeface="Times New Roman"/>
                          <a:ea typeface="Times New Roman"/>
                          <a:cs typeface="Times New Roman"/>
                        </a:rPr>
                        <a:t>y</a:t>
                      </a:r>
                      <a:r>
                        <a:rPr lang="en-US" sz="1600" spc="-15" dirty="0">
                          <a:latin typeface="Times New Roman"/>
                          <a:ea typeface="Times New Roman"/>
                          <a:cs typeface="Times New Roman"/>
                        </a:rPr>
                        <a:t> </a:t>
                      </a:r>
                      <a:r>
                        <a:rPr lang="en-US" sz="1600" spc="-25" dirty="0">
                          <a:latin typeface="Times New Roman"/>
                          <a:ea typeface="Times New Roman"/>
                          <a:cs typeface="Times New Roman"/>
                        </a:rPr>
                        <a:t>o</a:t>
                      </a:r>
                      <a:r>
                        <a:rPr lang="en-US" sz="1600" dirty="0">
                          <a:latin typeface="Times New Roman"/>
                          <a:ea typeface="Times New Roman"/>
                          <a:cs typeface="Times New Roman"/>
                        </a:rPr>
                        <a:t>n</a:t>
                      </a:r>
                      <a:r>
                        <a:rPr lang="en-US" sz="1600" spc="35" dirty="0">
                          <a:latin typeface="Times New Roman"/>
                          <a:ea typeface="Times New Roman"/>
                          <a:cs typeface="Times New Roman"/>
                        </a:rPr>
                        <a:t> </a:t>
                      </a:r>
                      <a:r>
                        <a:rPr lang="en-US" sz="1600" spc="5" dirty="0">
                          <a:latin typeface="Times New Roman"/>
                          <a:ea typeface="Times New Roman"/>
                          <a:cs typeface="Times New Roman"/>
                        </a:rPr>
                        <a:t>T</a:t>
                      </a:r>
                      <a:r>
                        <a:rPr lang="en-US" sz="1600" spc="-15" dirty="0">
                          <a:latin typeface="Times New Roman"/>
                          <a:ea typeface="Times New Roman"/>
                          <a:cs typeface="Times New Roman"/>
                        </a:rPr>
                        <a:t>e</a:t>
                      </a:r>
                      <a:r>
                        <a:rPr lang="en-US" sz="1600" spc="-10" dirty="0">
                          <a:latin typeface="Times New Roman"/>
                          <a:ea typeface="Times New Roman"/>
                          <a:cs typeface="Times New Roman"/>
                        </a:rPr>
                        <a:t>s</a:t>
                      </a:r>
                      <a:r>
                        <a:rPr lang="en-US" sz="1600" dirty="0">
                          <a:latin typeface="Times New Roman"/>
                          <a:ea typeface="Times New Roman"/>
                          <a:cs typeface="Times New Roman"/>
                        </a:rPr>
                        <a:t>t </a:t>
                      </a:r>
                      <a:r>
                        <a:rPr lang="en-US" sz="1600" spc="-25" dirty="0">
                          <a:latin typeface="Times New Roman"/>
                          <a:ea typeface="Times New Roman"/>
                          <a:cs typeface="Times New Roman"/>
                        </a:rPr>
                        <a:t>I</a:t>
                      </a:r>
                      <a:r>
                        <a:rPr lang="en-US" sz="1600" spc="5" dirty="0">
                          <a:latin typeface="Times New Roman"/>
                          <a:ea typeface="Times New Roman"/>
                          <a:cs typeface="Times New Roman"/>
                        </a:rPr>
                        <a:t>ma</a:t>
                      </a:r>
                      <a:r>
                        <a:rPr lang="en-US" sz="1600" dirty="0">
                          <a:latin typeface="Times New Roman"/>
                          <a:ea typeface="Times New Roman"/>
                          <a:cs typeface="Times New Roman"/>
                        </a:rPr>
                        <a:t>g</a:t>
                      </a:r>
                      <a:r>
                        <a:rPr lang="en-US" sz="1600" spc="-15" dirty="0">
                          <a:latin typeface="Times New Roman"/>
                          <a:ea typeface="Times New Roman"/>
                          <a:cs typeface="Times New Roman"/>
                        </a:rPr>
                        <a:t>e</a:t>
                      </a:r>
                      <a:r>
                        <a:rPr lang="en-US" sz="1600" dirty="0">
                          <a:latin typeface="Times New Roman"/>
                          <a:ea typeface="Times New Roman"/>
                          <a:cs typeface="Times New Roman"/>
                        </a:rPr>
                        <a:t>s</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100"/>
                        </a:lnSpc>
                        <a:spcAft>
                          <a:spcPts val="0"/>
                        </a:spcAft>
                      </a:pPr>
                      <a:r>
                        <a:rPr lang="en-US" sz="1600">
                          <a:latin typeface="Times New Roman"/>
                          <a:ea typeface="Times New Roman"/>
                          <a:cs typeface="Times New Roman"/>
                        </a:rPr>
                        <a:t>96</a:t>
                      </a:r>
                      <a:r>
                        <a:rPr lang="en-US" sz="1600" spc="10">
                          <a:latin typeface="Times New Roman"/>
                          <a:ea typeface="Times New Roman"/>
                          <a:cs typeface="Times New Roman"/>
                        </a:rPr>
                        <a:t>.</a:t>
                      </a:r>
                      <a:r>
                        <a:rPr lang="en-US" sz="1600">
                          <a:latin typeface="Times New Roman"/>
                          <a:ea typeface="Times New Roman"/>
                          <a:cs typeface="Times New Roman"/>
                        </a:rPr>
                        <a:t>8</a:t>
                      </a:r>
                      <a:r>
                        <a:rPr lang="en-US" sz="1600" spc="-25">
                          <a:latin typeface="Times New Roman"/>
                          <a:ea typeface="Times New Roman"/>
                          <a:cs typeface="Times New Roman"/>
                        </a:rPr>
                        <a:t>9</a:t>
                      </a:r>
                      <a:r>
                        <a:rPr lang="en-US" sz="1600">
                          <a:latin typeface="Times New Roman"/>
                          <a:ea typeface="Times New Roman"/>
                          <a:cs typeface="Times New Roman"/>
                        </a:rPr>
                        <a:t>%</a:t>
                      </a:r>
                      <a:endParaRPr lang="en-IN" sz="16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100"/>
                        </a:lnSpc>
                        <a:spcAft>
                          <a:spcPts val="0"/>
                        </a:spcAft>
                      </a:pPr>
                      <a:r>
                        <a:rPr lang="en-US" sz="1600" dirty="0">
                          <a:latin typeface="Times New Roman"/>
                          <a:ea typeface="Times New Roman"/>
                          <a:cs typeface="Times New Roman"/>
                        </a:rPr>
                        <a:t>96</a:t>
                      </a:r>
                      <a:r>
                        <a:rPr lang="en-US" sz="1600" spc="10" dirty="0">
                          <a:latin typeface="Times New Roman"/>
                          <a:ea typeface="Times New Roman"/>
                          <a:cs typeface="Times New Roman"/>
                        </a:rPr>
                        <a:t>.</a:t>
                      </a:r>
                      <a:r>
                        <a:rPr lang="en-US" sz="1600" dirty="0">
                          <a:latin typeface="Times New Roman"/>
                          <a:ea typeface="Times New Roman"/>
                          <a:cs typeface="Times New Roman"/>
                        </a:rPr>
                        <a:t>6</a:t>
                      </a:r>
                      <a:r>
                        <a:rPr lang="en-US" sz="1600" spc="-25" dirty="0">
                          <a:latin typeface="Times New Roman"/>
                          <a:ea typeface="Times New Roman"/>
                          <a:cs typeface="Times New Roman"/>
                        </a:rPr>
                        <a:t>7</a:t>
                      </a:r>
                      <a:r>
                        <a:rPr lang="en-US" sz="1600" dirty="0">
                          <a:latin typeface="Times New Roman"/>
                          <a:ea typeface="Times New Roman"/>
                          <a:cs typeface="Times New Roman"/>
                        </a:rPr>
                        <a:t>%</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gn="ctr">
                        <a:lnSpc>
                          <a:spcPts val="1100"/>
                        </a:lnSpc>
                        <a:spcAft>
                          <a:spcPts val="0"/>
                        </a:spcAft>
                      </a:pPr>
                      <a:r>
                        <a:rPr lang="en-US" sz="1600" dirty="0">
                          <a:latin typeface="Times New Roman"/>
                          <a:ea typeface="Times New Roman"/>
                          <a:cs typeface="Times New Roman"/>
                        </a:rPr>
                        <a:t>97</a:t>
                      </a:r>
                      <a:r>
                        <a:rPr lang="en-US" sz="1600" spc="10" dirty="0">
                          <a:latin typeface="Times New Roman"/>
                          <a:ea typeface="Times New Roman"/>
                          <a:cs typeface="Times New Roman"/>
                        </a:rPr>
                        <a:t>.</a:t>
                      </a:r>
                      <a:r>
                        <a:rPr lang="en-US" sz="1600" dirty="0">
                          <a:latin typeface="Times New Roman"/>
                          <a:ea typeface="Times New Roman"/>
                          <a:cs typeface="Times New Roman"/>
                        </a:rPr>
                        <a:t>9</a:t>
                      </a:r>
                      <a:r>
                        <a:rPr lang="en-US" sz="1600" spc="-25" dirty="0">
                          <a:latin typeface="Times New Roman"/>
                          <a:ea typeface="Times New Roman"/>
                          <a:cs typeface="Times New Roman"/>
                        </a:rPr>
                        <a:t>1</a:t>
                      </a:r>
                      <a:r>
                        <a:rPr lang="en-US" sz="1600" dirty="0">
                          <a:latin typeface="Times New Roman"/>
                          <a:ea typeface="Times New Roman"/>
                          <a:cs typeface="Times New Roman"/>
                        </a:rPr>
                        <a:t>%</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100"/>
                        </a:lnSpc>
                        <a:spcAft>
                          <a:spcPts val="0"/>
                        </a:spcAft>
                      </a:pPr>
                      <a:r>
                        <a:rPr lang="en-US" sz="1600" dirty="0">
                          <a:latin typeface="Times New Roman"/>
                          <a:ea typeface="Times New Roman"/>
                          <a:cs typeface="Times New Roman"/>
                        </a:rPr>
                        <a:t>98</a:t>
                      </a:r>
                      <a:r>
                        <a:rPr lang="en-US" sz="1600" spc="10" dirty="0">
                          <a:latin typeface="Times New Roman"/>
                          <a:ea typeface="Times New Roman"/>
                          <a:cs typeface="Times New Roman"/>
                        </a:rPr>
                        <a:t>.</a:t>
                      </a:r>
                      <a:r>
                        <a:rPr lang="en-US" sz="1600" dirty="0">
                          <a:latin typeface="Times New Roman"/>
                          <a:ea typeface="Times New Roman"/>
                          <a:cs typeface="Times New Roman"/>
                        </a:rPr>
                        <a:t>7</a:t>
                      </a:r>
                      <a:r>
                        <a:rPr lang="en-US" sz="1600" spc="-25" dirty="0">
                          <a:latin typeface="Times New Roman"/>
                          <a:ea typeface="Times New Roman"/>
                          <a:cs typeface="Times New Roman"/>
                        </a:rPr>
                        <a:t>2</a:t>
                      </a:r>
                      <a:r>
                        <a:rPr lang="en-US" sz="1600" dirty="0">
                          <a:latin typeface="Times New Roman"/>
                          <a:ea typeface="Times New Roman"/>
                          <a:cs typeface="Times New Roman"/>
                        </a:rPr>
                        <a:t>%</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1875693" y="4149971"/>
          <a:ext cx="6260123" cy="1763929"/>
        </p:xfrm>
        <a:graphic>
          <a:graphicData uri="http://schemas.openxmlformats.org/drawingml/2006/table">
            <a:tbl>
              <a:tblPr/>
              <a:tblGrid>
                <a:gridCol w="3716215">
                  <a:extLst>
                    <a:ext uri="{9D8B030D-6E8A-4147-A177-3AD203B41FA5}">
                      <a16:colId xmlns:a16="http://schemas.microsoft.com/office/drawing/2014/main" val="20000"/>
                    </a:ext>
                  </a:extLst>
                </a:gridCol>
                <a:gridCol w="2543908">
                  <a:extLst>
                    <a:ext uri="{9D8B030D-6E8A-4147-A177-3AD203B41FA5}">
                      <a16:colId xmlns:a16="http://schemas.microsoft.com/office/drawing/2014/main" val="20001"/>
                    </a:ext>
                  </a:extLst>
                </a:gridCol>
              </a:tblGrid>
              <a:tr h="527537">
                <a:tc>
                  <a:txBody>
                    <a:bodyPr/>
                    <a:lstStyle/>
                    <a:p>
                      <a:pPr marL="666115" marR="661670" algn="ctr">
                        <a:lnSpc>
                          <a:spcPts val="1100"/>
                        </a:lnSpc>
                        <a:spcAft>
                          <a:spcPts val="0"/>
                        </a:spcAft>
                      </a:pPr>
                      <a:r>
                        <a:rPr lang="en-US" sz="1600" b="1" spc="5" dirty="0">
                          <a:latin typeface="Times New Roman"/>
                          <a:ea typeface="Times New Roman"/>
                          <a:cs typeface="Times New Roman"/>
                        </a:rPr>
                        <a:t>M</a:t>
                      </a:r>
                      <a:r>
                        <a:rPr lang="en-US" sz="1600" b="1" spc="-25" dirty="0">
                          <a:latin typeface="Times New Roman"/>
                          <a:ea typeface="Times New Roman"/>
                          <a:cs typeface="Times New Roman"/>
                        </a:rPr>
                        <a:t>o</a:t>
                      </a:r>
                      <a:r>
                        <a:rPr lang="en-US" sz="1600" b="1" spc="-10" dirty="0">
                          <a:latin typeface="Times New Roman"/>
                          <a:ea typeface="Times New Roman"/>
                          <a:cs typeface="Times New Roman"/>
                        </a:rPr>
                        <a:t>d</a:t>
                      </a:r>
                      <a:r>
                        <a:rPr lang="en-US" sz="1600" b="1" spc="5" dirty="0">
                          <a:latin typeface="Times New Roman"/>
                          <a:ea typeface="Times New Roman"/>
                          <a:cs typeface="Times New Roman"/>
                        </a:rPr>
                        <a:t>e</a:t>
                      </a:r>
                      <a:r>
                        <a:rPr lang="en-US" sz="1600" b="1" dirty="0">
                          <a:latin typeface="Times New Roman"/>
                          <a:ea typeface="Times New Roman"/>
                          <a:cs typeface="Times New Roman"/>
                        </a:rPr>
                        <a:t>l</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algn="ctr">
                        <a:lnSpc>
                          <a:spcPts val="1100"/>
                        </a:lnSpc>
                        <a:spcAft>
                          <a:spcPts val="0"/>
                        </a:spcAft>
                      </a:pPr>
                      <a:r>
                        <a:rPr lang="en-US" sz="1600" b="1" dirty="0">
                          <a:latin typeface="Times New Roman"/>
                          <a:ea typeface="Times New Roman"/>
                          <a:cs typeface="Times New Roman"/>
                        </a:rPr>
                        <a:t>T</a:t>
                      </a:r>
                      <a:r>
                        <a:rPr lang="en-US" sz="1600" b="1" spc="5" dirty="0">
                          <a:latin typeface="Times New Roman"/>
                          <a:ea typeface="Times New Roman"/>
                          <a:cs typeface="Times New Roman"/>
                        </a:rPr>
                        <a:t>e</a:t>
                      </a:r>
                      <a:r>
                        <a:rPr lang="en-US" sz="1600" b="1" spc="-10" dirty="0">
                          <a:latin typeface="Times New Roman"/>
                          <a:ea typeface="Times New Roman"/>
                          <a:cs typeface="Times New Roman"/>
                        </a:rPr>
                        <a:t>s</a:t>
                      </a:r>
                      <a:r>
                        <a:rPr lang="en-US" sz="1600" b="1" dirty="0">
                          <a:latin typeface="Times New Roman"/>
                          <a:ea typeface="Times New Roman"/>
                          <a:cs typeface="Times New Roman"/>
                        </a:rPr>
                        <a:t>t</a:t>
                      </a:r>
                      <a:r>
                        <a:rPr lang="en-US" sz="1600" b="1" spc="15" dirty="0">
                          <a:latin typeface="Times New Roman"/>
                          <a:ea typeface="Times New Roman"/>
                          <a:cs typeface="Times New Roman"/>
                        </a:rPr>
                        <a:t> </a:t>
                      </a:r>
                      <a:r>
                        <a:rPr lang="en-US" sz="1600" b="1" spc="-25" dirty="0">
                          <a:latin typeface="Times New Roman"/>
                          <a:ea typeface="Times New Roman"/>
                          <a:cs typeface="Times New Roman"/>
                        </a:rPr>
                        <a:t>E</a:t>
                      </a:r>
                      <a:r>
                        <a:rPr lang="en-US" sz="1600" b="1" spc="5" dirty="0">
                          <a:latin typeface="Times New Roman"/>
                          <a:ea typeface="Times New Roman"/>
                          <a:cs typeface="Times New Roman"/>
                        </a:rPr>
                        <a:t>rr</a:t>
                      </a:r>
                      <a:r>
                        <a:rPr lang="en-US" sz="1600" b="1" spc="-25" dirty="0">
                          <a:latin typeface="Times New Roman"/>
                          <a:ea typeface="Times New Roman"/>
                          <a:cs typeface="Times New Roman"/>
                        </a:rPr>
                        <a:t>o</a:t>
                      </a:r>
                      <a:r>
                        <a:rPr lang="en-US" sz="1600" b="1" dirty="0">
                          <a:latin typeface="Times New Roman"/>
                          <a:ea typeface="Times New Roman"/>
                          <a:cs typeface="Times New Roman"/>
                        </a:rPr>
                        <a:t>r</a:t>
                      </a:r>
                      <a:r>
                        <a:rPr lang="en-US" sz="1600" b="1" spc="15" dirty="0">
                          <a:latin typeface="Times New Roman"/>
                          <a:ea typeface="Times New Roman"/>
                          <a:cs typeface="Times New Roman"/>
                        </a:rPr>
                        <a:t> </a:t>
                      </a:r>
                      <a:r>
                        <a:rPr lang="en-US" sz="1600" b="1" spc="-10" dirty="0">
                          <a:latin typeface="Times New Roman"/>
                          <a:ea typeface="Times New Roman"/>
                          <a:cs typeface="Times New Roman"/>
                        </a:rPr>
                        <a:t>R</a:t>
                      </a:r>
                      <a:r>
                        <a:rPr lang="en-US" sz="1600" b="1" dirty="0">
                          <a:latin typeface="Times New Roman"/>
                          <a:ea typeface="Times New Roman"/>
                          <a:cs typeface="Times New Roman"/>
                        </a:rPr>
                        <a:t>ate</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1242">
                <a:tc>
                  <a:txBody>
                    <a:bodyPr/>
                    <a:lstStyle/>
                    <a:p>
                      <a:pPr marL="209550" algn="ctr">
                        <a:lnSpc>
                          <a:spcPts val="1100"/>
                        </a:lnSpc>
                        <a:spcAft>
                          <a:spcPts val="0"/>
                        </a:spcAft>
                      </a:pPr>
                      <a:r>
                        <a:rPr lang="en-US" sz="1600" spc="-25" dirty="0">
                          <a:latin typeface="Times New Roman"/>
                          <a:ea typeface="Times New Roman"/>
                          <a:cs typeface="Times New Roman"/>
                        </a:rPr>
                        <a:t>R</a:t>
                      </a:r>
                      <a:r>
                        <a:rPr lang="en-US" sz="1600" spc="5" dirty="0">
                          <a:latin typeface="Times New Roman"/>
                          <a:ea typeface="Times New Roman"/>
                          <a:cs typeface="Times New Roman"/>
                        </a:rPr>
                        <a:t>a</a:t>
                      </a:r>
                      <a:r>
                        <a:rPr lang="en-US" sz="1600" spc="25" dirty="0">
                          <a:latin typeface="Times New Roman"/>
                          <a:ea typeface="Times New Roman"/>
                          <a:cs typeface="Times New Roman"/>
                        </a:rPr>
                        <a:t>n</a:t>
                      </a:r>
                      <a:r>
                        <a:rPr lang="en-US" sz="1600" dirty="0">
                          <a:latin typeface="Times New Roman"/>
                          <a:ea typeface="Times New Roman"/>
                          <a:cs typeface="Times New Roman"/>
                        </a:rPr>
                        <a:t>d</a:t>
                      </a:r>
                      <a:r>
                        <a:rPr lang="en-US" sz="1600" spc="-25" dirty="0">
                          <a:latin typeface="Times New Roman"/>
                          <a:ea typeface="Times New Roman"/>
                          <a:cs typeface="Times New Roman"/>
                        </a:rPr>
                        <a:t>o</a:t>
                      </a:r>
                      <a:r>
                        <a:rPr lang="en-US" sz="1600" dirty="0">
                          <a:latin typeface="Times New Roman"/>
                          <a:ea typeface="Times New Roman"/>
                          <a:cs typeface="Times New Roman"/>
                        </a:rPr>
                        <a:t>m</a:t>
                      </a:r>
                      <a:r>
                        <a:rPr lang="en-US" sz="1600" spc="25" dirty="0">
                          <a:latin typeface="Times New Roman"/>
                          <a:ea typeface="Times New Roman"/>
                          <a:cs typeface="Times New Roman"/>
                        </a:rPr>
                        <a:t> </a:t>
                      </a:r>
                      <a:r>
                        <a:rPr lang="en-US" sz="1600" spc="-10" dirty="0">
                          <a:latin typeface="Times New Roman"/>
                          <a:ea typeface="Times New Roman"/>
                          <a:cs typeface="Times New Roman"/>
                        </a:rPr>
                        <a:t>F</a:t>
                      </a:r>
                      <a:r>
                        <a:rPr lang="en-US" sz="1600" spc="-50" dirty="0">
                          <a:latin typeface="Times New Roman"/>
                          <a:ea typeface="Times New Roman"/>
                          <a:cs typeface="Times New Roman"/>
                        </a:rPr>
                        <a:t>o</a:t>
                      </a:r>
                      <a:r>
                        <a:rPr lang="en-US" sz="1600" spc="25" dirty="0">
                          <a:latin typeface="Times New Roman"/>
                          <a:ea typeface="Times New Roman"/>
                          <a:cs typeface="Times New Roman"/>
                        </a:rPr>
                        <a:t>r</a:t>
                      </a:r>
                      <a:r>
                        <a:rPr lang="en-US" sz="1600" spc="-15" dirty="0">
                          <a:latin typeface="Times New Roman"/>
                          <a:ea typeface="Times New Roman"/>
                          <a:cs typeface="Times New Roman"/>
                        </a:rPr>
                        <a:t>e</a:t>
                      </a:r>
                      <a:r>
                        <a:rPr lang="en-US" sz="1600" spc="-10" dirty="0">
                          <a:latin typeface="Times New Roman"/>
                          <a:ea typeface="Times New Roman"/>
                          <a:cs typeface="Times New Roman"/>
                        </a:rPr>
                        <a:t>s</a:t>
                      </a:r>
                      <a:r>
                        <a:rPr lang="en-US" sz="1600" dirty="0">
                          <a:latin typeface="Times New Roman"/>
                          <a:ea typeface="Times New Roman"/>
                          <a:cs typeface="Times New Roman"/>
                        </a:rPr>
                        <a:t>t</a:t>
                      </a:r>
                      <a:r>
                        <a:rPr lang="en-US" sz="1600" spc="25" dirty="0">
                          <a:latin typeface="Times New Roman"/>
                          <a:ea typeface="Times New Roman"/>
                          <a:cs typeface="Times New Roman"/>
                        </a:rPr>
                        <a:t> </a:t>
                      </a:r>
                      <a:r>
                        <a:rPr lang="en-US" sz="1600" dirty="0">
                          <a:latin typeface="Times New Roman"/>
                          <a:ea typeface="Times New Roman"/>
                          <a:cs typeface="Times New Roman"/>
                        </a:rPr>
                        <a:t>C</a:t>
                      </a:r>
                      <a:r>
                        <a:rPr lang="en-US" sz="1600" spc="-15" dirty="0">
                          <a:latin typeface="Times New Roman"/>
                          <a:ea typeface="Times New Roman"/>
                          <a:cs typeface="Times New Roman"/>
                        </a:rPr>
                        <a:t>l</a:t>
                      </a:r>
                      <a:r>
                        <a:rPr lang="en-US" sz="1600" spc="5" dirty="0">
                          <a:latin typeface="Times New Roman"/>
                          <a:ea typeface="Times New Roman"/>
                          <a:cs typeface="Times New Roman"/>
                        </a:rPr>
                        <a:t>a</a:t>
                      </a:r>
                      <a:r>
                        <a:rPr lang="en-US" sz="1600" spc="-10" dirty="0">
                          <a:latin typeface="Times New Roman"/>
                          <a:ea typeface="Times New Roman"/>
                          <a:cs typeface="Times New Roman"/>
                        </a:rPr>
                        <a:t>ss</a:t>
                      </a:r>
                      <a:r>
                        <a:rPr lang="en-US" sz="1600" spc="5" dirty="0">
                          <a:latin typeface="Times New Roman"/>
                          <a:ea typeface="Times New Roman"/>
                          <a:cs typeface="Times New Roman"/>
                        </a:rPr>
                        <a:t>i</a:t>
                      </a:r>
                      <a:r>
                        <a:rPr lang="en-US" sz="1600" spc="-25" dirty="0">
                          <a:latin typeface="Times New Roman"/>
                          <a:ea typeface="Times New Roman"/>
                          <a:cs typeface="Times New Roman"/>
                        </a:rPr>
                        <a:t>f</a:t>
                      </a:r>
                      <a:r>
                        <a:rPr lang="en-US" sz="1600" spc="5" dirty="0">
                          <a:latin typeface="Times New Roman"/>
                          <a:ea typeface="Times New Roman"/>
                          <a:cs typeface="Times New Roman"/>
                        </a:rPr>
                        <a:t>i</a:t>
                      </a:r>
                      <a:r>
                        <a:rPr lang="en-US" sz="1600" spc="-15" dirty="0">
                          <a:latin typeface="Times New Roman"/>
                          <a:ea typeface="Times New Roman"/>
                          <a:cs typeface="Times New Roman"/>
                        </a:rPr>
                        <a:t>e</a:t>
                      </a:r>
                      <a:r>
                        <a:rPr lang="en-US" sz="1600" dirty="0">
                          <a:latin typeface="Times New Roman"/>
                          <a:ea typeface="Times New Roman"/>
                          <a:cs typeface="Times New Roman"/>
                        </a:rPr>
                        <a:t>r</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5120" marR="321945" algn="ctr">
                        <a:lnSpc>
                          <a:spcPts val="1100"/>
                        </a:lnSpc>
                        <a:spcAft>
                          <a:spcPts val="0"/>
                        </a:spcAft>
                      </a:pPr>
                      <a:r>
                        <a:rPr lang="en-US" sz="1600" dirty="0">
                          <a:latin typeface="Times New Roman"/>
                          <a:ea typeface="Times New Roman"/>
                          <a:cs typeface="Times New Roman"/>
                        </a:rPr>
                        <a:t>3</a:t>
                      </a:r>
                      <a:r>
                        <a:rPr lang="en-US" sz="1600" spc="10" dirty="0">
                          <a:latin typeface="Times New Roman"/>
                          <a:ea typeface="Times New Roman"/>
                          <a:cs typeface="Times New Roman"/>
                        </a:rPr>
                        <a:t>.</a:t>
                      </a:r>
                      <a:r>
                        <a:rPr lang="en-US" sz="1600" dirty="0">
                          <a:latin typeface="Times New Roman"/>
                          <a:ea typeface="Times New Roman"/>
                          <a:cs typeface="Times New Roman"/>
                        </a:rPr>
                        <a:t>11%</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6341">
                <a:tc>
                  <a:txBody>
                    <a:bodyPr/>
                    <a:lstStyle/>
                    <a:p>
                      <a:pPr marL="322580" algn="ctr">
                        <a:lnSpc>
                          <a:spcPts val="1100"/>
                        </a:lnSpc>
                        <a:spcAft>
                          <a:spcPts val="0"/>
                        </a:spcAft>
                      </a:pPr>
                      <a:r>
                        <a:rPr lang="en-US" sz="1600">
                          <a:latin typeface="Times New Roman"/>
                          <a:ea typeface="Times New Roman"/>
                          <a:cs typeface="Times New Roman"/>
                        </a:rPr>
                        <a:t>K</a:t>
                      </a:r>
                      <a:r>
                        <a:rPr lang="en-US" sz="1600" spc="5">
                          <a:latin typeface="Times New Roman"/>
                          <a:ea typeface="Times New Roman"/>
                          <a:cs typeface="Times New Roman"/>
                        </a:rPr>
                        <a:t> </a:t>
                      </a:r>
                      <a:r>
                        <a:rPr lang="en-US" sz="1600" spc="-10">
                          <a:latin typeface="Times New Roman"/>
                          <a:ea typeface="Times New Roman"/>
                          <a:cs typeface="Times New Roman"/>
                        </a:rPr>
                        <a:t>N</a:t>
                      </a:r>
                      <a:r>
                        <a:rPr lang="en-US" sz="1600" spc="-15">
                          <a:latin typeface="Times New Roman"/>
                          <a:ea typeface="Times New Roman"/>
                          <a:cs typeface="Times New Roman"/>
                        </a:rPr>
                        <a:t>ea</a:t>
                      </a:r>
                      <a:r>
                        <a:rPr lang="en-US" sz="1600" spc="25">
                          <a:latin typeface="Times New Roman"/>
                          <a:ea typeface="Times New Roman"/>
                          <a:cs typeface="Times New Roman"/>
                        </a:rPr>
                        <a:t>r</a:t>
                      </a:r>
                      <a:r>
                        <a:rPr lang="en-US" sz="1600" spc="-15">
                          <a:latin typeface="Times New Roman"/>
                          <a:ea typeface="Times New Roman"/>
                          <a:cs typeface="Times New Roman"/>
                        </a:rPr>
                        <a:t>e</a:t>
                      </a:r>
                      <a:r>
                        <a:rPr lang="en-US" sz="1600" spc="-10">
                          <a:latin typeface="Times New Roman"/>
                          <a:ea typeface="Times New Roman"/>
                          <a:cs typeface="Times New Roman"/>
                        </a:rPr>
                        <a:t>s</a:t>
                      </a:r>
                      <a:r>
                        <a:rPr lang="en-US" sz="1600">
                          <a:latin typeface="Times New Roman"/>
                          <a:ea typeface="Times New Roman"/>
                          <a:cs typeface="Times New Roman"/>
                        </a:rPr>
                        <a:t>t</a:t>
                      </a:r>
                      <a:r>
                        <a:rPr lang="en-US" sz="1600" spc="35">
                          <a:latin typeface="Times New Roman"/>
                          <a:ea typeface="Times New Roman"/>
                          <a:cs typeface="Times New Roman"/>
                        </a:rPr>
                        <a:t> </a:t>
                      </a:r>
                      <a:r>
                        <a:rPr lang="en-US" sz="1600" spc="-10">
                          <a:latin typeface="Times New Roman"/>
                          <a:ea typeface="Times New Roman"/>
                          <a:cs typeface="Times New Roman"/>
                        </a:rPr>
                        <a:t>N</a:t>
                      </a:r>
                      <a:r>
                        <a:rPr lang="en-US" sz="1600" spc="-15">
                          <a:latin typeface="Times New Roman"/>
                          <a:ea typeface="Times New Roman"/>
                          <a:cs typeface="Times New Roman"/>
                        </a:rPr>
                        <a:t>e</a:t>
                      </a:r>
                      <a:r>
                        <a:rPr lang="en-US" sz="1600" spc="5">
                          <a:latin typeface="Times New Roman"/>
                          <a:ea typeface="Times New Roman"/>
                          <a:cs typeface="Times New Roman"/>
                        </a:rPr>
                        <a:t>i</a:t>
                      </a:r>
                      <a:r>
                        <a:rPr lang="en-US" sz="1600" spc="-25">
                          <a:latin typeface="Times New Roman"/>
                          <a:ea typeface="Times New Roman"/>
                          <a:cs typeface="Times New Roman"/>
                        </a:rPr>
                        <a:t>g</a:t>
                      </a:r>
                      <a:r>
                        <a:rPr lang="en-US" sz="1600" spc="25">
                          <a:latin typeface="Times New Roman"/>
                          <a:ea typeface="Times New Roman"/>
                          <a:cs typeface="Times New Roman"/>
                        </a:rPr>
                        <a:t>h</a:t>
                      </a:r>
                      <a:r>
                        <a:rPr lang="en-US" sz="1600" spc="-25">
                          <a:latin typeface="Times New Roman"/>
                          <a:ea typeface="Times New Roman"/>
                          <a:cs typeface="Times New Roman"/>
                        </a:rPr>
                        <a:t>bo</a:t>
                      </a:r>
                      <a:r>
                        <a:rPr lang="en-US" sz="1600" spc="25">
                          <a:latin typeface="Times New Roman"/>
                          <a:ea typeface="Times New Roman"/>
                          <a:cs typeface="Times New Roman"/>
                        </a:rPr>
                        <a:t>r</a:t>
                      </a:r>
                      <a:r>
                        <a:rPr lang="en-US" sz="1600">
                          <a:latin typeface="Times New Roman"/>
                          <a:ea typeface="Times New Roman"/>
                          <a:cs typeface="Times New Roman"/>
                        </a:rPr>
                        <a:t>s</a:t>
                      </a:r>
                      <a:endParaRPr lang="en-IN" sz="16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5120" marR="321945" algn="ctr">
                        <a:lnSpc>
                          <a:spcPts val="1100"/>
                        </a:lnSpc>
                        <a:spcAft>
                          <a:spcPts val="0"/>
                        </a:spcAft>
                      </a:pPr>
                      <a:r>
                        <a:rPr lang="en-US" sz="1600" dirty="0">
                          <a:latin typeface="Times New Roman"/>
                          <a:ea typeface="Times New Roman"/>
                          <a:cs typeface="Times New Roman"/>
                        </a:rPr>
                        <a:t>3</a:t>
                      </a:r>
                      <a:r>
                        <a:rPr lang="en-US" sz="1600" spc="10" dirty="0">
                          <a:latin typeface="Times New Roman"/>
                          <a:ea typeface="Times New Roman"/>
                          <a:cs typeface="Times New Roman"/>
                        </a:rPr>
                        <a:t>.</a:t>
                      </a:r>
                      <a:r>
                        <a:rPr lang="en-US" sz="1600" dirty="0">
                          <a:latin typeface="Times New Roman"/>
                          <a:ea typeface="Times New Roman"/>
                          <a:cs typeface="Times New Roman"/>
                        </a:rPr>
                        <a:t>33%</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2468">
                <a:tc>
                  <a:txBody>
                    <a:bodyPr/>
                    <a:lstStyle/>
                    <a:p>
                      <a:pPr marL="151765" algn="ctr">
                        <a:lnSpc>
                          <a:spcPts val="1100"/>
                        </a:lnSpc>
                        <a:spcAft>
                          <a:spcPts val="0"/>
                        </a:spcAft>
                      </a:pPr>
                      <a:r>
                        <a:rPr lang="en-US" sz="1600" spc="-10">
                          <a:latin typeface="Times New Roman"/>
                          <a:ea typeface="Times New Roman"/>
                          <a:cs typeface="Times New Roman"/>
                        </a:rPr>
                        <a:t>S</a:t>
                      </a:r>
                      <a:r>
                        <a:rPr lang="en-US" sz="1600">
                          <a:latin typeface="Times New Roman"/>
                          <a:ea typeface="Times New Roman"/>
                          <a:cs typeface="Times New Roman"/>
                        </a:rPr>
                        <a:t>up</a:t>
                      </a:r>
                      <a:r>
                        <a:rPr lang="en-US" sz="1600" spc="-15">
                          <a:latin typeface="Times New Roman"/>
                          <a:ea typeface="Times New Roman"/>
                          <a:cs typeface="Times New Roman"/>
                        </a:rPr>
                        <a:t>e</a:t>
                      </a:r>
                      <a:r>
                        <a:rPr lang="en-US" sz="1600" spc="25">
                          <a:latin typeface="Times New Roman"/>
                          <a:ea typeface="Times New Roman"/>
                          <a:cs typeface="Times New Roman"/>
                        </a:rPr>
                        <a:t>r</a:t>
                      </a:r>
                      <a:r>
                        <a:rPr lang="en-US" sz="1600" spc="-25">
                          <a:latin typeface="Times New Roman"/>
                          <a:ea typeface="Times New Roman"/>
                          <a:cs typeface="Times New Roman"/>
                        </a:rPr>
                        <a:t>v</a:t>
                      </a:r>
                      <a:r>
                        <a:rPr lang="en-US" sz="1600" spc="5">
                          <a:latin typeface="Times New Roman"/>
                          <a:ea typeface="Times New Roman"/>
                          <a:cs typeface="Times New Roman"/>
                        </a:rPr>
                        <a:t>i</a:t>
                      </a:r>
                      <a:r>
                        <a:rPr lang="en-US" sz="1600" spc="-10">
                          <a:latin typeface="Times New Roman"/>
                          <a:ea typeface="Times New Roman"/>
                          <a:cs typeface="Times New Roman"/>
                        </a:rPr>
                        <a:t>s</a:t>
                      </a:r>
                      <a:r>
                        <a:rPr lang="en-US" sz="1600" spc="-15">
                          <a:latin typeface="Times New Roman"/>
                          <a:ea typeface="Times New Roman"/>
                          <a:cs typeface="Times New Roman"/>
                        </a:rPr>
                        <a:t>e</a:t>
                      </a:r>
                      <a:r>
                        <a:rPr lang="en-US" sz="1600">
                          <a:latin typeface="Times New Roman"/>
                          <a:ea typeface="Times New Roman"/>
                          <a:cs typeface="Times New Roman"/>
                        </a:rPr>
                        <a:t>d</a:t>
                      </a:r>
                      <a:r>
                        <a:rPr lang="en-US" sz="1600" spc="20">
                          <a:latin typeface="Times New Roman"/>
                          <a:ea typeface="Times New Roman"/>
                          <a:cs typeface="Times New Roman"/>
                        </a:rPr>
                        <a:t> </a:t>
                      </a:r>
                      <a:r>
                        <a:rPr lang="en-US" sz="1600" spc="-10">
                          <a:latin typeface="Times New Roman"/>
                          <a:ea typeface="Times New Roman"/>
                          <a:cs typeface="Times New Roman"/>
                        </a:rPr>
                        <a:t>V</a:t>
                      </a:r>
                      <a:r>
                        <a:rPr lang="en-US" sz="1600" spc="-15">
                          <a:latin typeface="Times New Roman"/>
                          <a:ea typeface="Times New Roman"/>
                          <a:cs typeface="Times New Roman"/>
                        </a:rPr>
                        <a:t>ec</a:t>
                      </a:r>
                      <a:r>
                        <a:rPr lang="en-US" sz="1600" spc="5">
                          <a:latin typeface="Times New Roman"/>
                          <a:ea typeface="Times New Roman"/>
                          <a:cs typeface="Times New Roman"/>
                        </a:rPr>
                        <a:t>t</a:t>
                      </a:r>
                      <a:r>
                        <a:rPr lang="en-US" sz="1600" spc="-25">
                          <a:latin typeface="Times New Roman"/>
                          <a:ea typeface="Times New Roman"/>
                          <a:cs typeface="Times New Roman"/>
                        </a:rPr>
                        <a:t>o</a:t>
                      </a:r>
                      <a:r>
                        <a:rPr lang="en-US" sz="1600">
                          <a:latin typeface="Times New Roman"/>
                          <a:ea typeface="Times New Roman"/>
                          <a:cs typeface="Times New Roman"/>
                        </a:rPr>
                        <a:t>r</a:t>
                      </a:r>
                      <a:r>
                        <a:rPr lang="en-US" sz="1600" spc="45">
                          <a:latin typeface="Times New Roman"/>
                          <a:ea typeface="Times New Roman"/>
                          <a:cs typeface="Times New Roman"/>
                        </a:rPr>
                        <a:t> </a:t>
                      </a:r>
                      <a:r>
                        <a:rPr lang="en-US" sz="1600" spc="-10">
                          <a:latin typeface="Times New Roman"/>
                          <a:ea typeface="Times New Roman"/>
                          <a:cs typeface="Times New Roman"/>
                        </a:rPr>
                        <a:t>M</a:t>
                      </a:r>
                      <a:r>
                        <a:rPr lang="en-US" sz="1600" spc="5">
                          <a:latin typeface="Times New Roman"/>
                          <a:ea typeface="Times New Roman"/>
                          <a:cs typeface="Times New Roman"/>
                        </a:rPr>
                        <a:t>a</a:t>
                      </a:r>
                      <a:r>
                        <a:rPr lang="en-US" sz="1600" spc="-40">
                          <a:latin typeface="Times New Roman"/>
                          <a:ea typeface="Times New Roman"/>
                          <a:cs typeface="Times New Roman"/>
                        </a:rPr>
                        <a:t>c</a:t>
                      </a:r>
                      <a:r>
                        <a:rPr lang="en-US" sz="1600" spc="25">
                          <a:latin typeface="Times New Roman"/>
                          <a:ea typeface="Times New Roman"/>
                          <a:cs typeface="Times New Roman"/>
                        </a:rPr>
                        <a:t>h</a:t>
                      </a:r>
                      <a:r>
                        <a:rPr lang="en-US" sz="1600" spc="-15">
                          <a:latin typeface="Times New Roman"/>
                          <a:ea typeface="Times New Roman"/>
                          <a:cs typeface="Times New Roman"/>
                        </a:rPr>
                        <a:t>i</a:t>
                      </a:r>
                      <a:r>
                        <a:rPr lang="en-US" sz="1600" spc="25">
                          <a:latin typeface="Times New Roman"/>
                          <a:ea typeface="Times New Roman"/>
                          <a:cs typeface="Times New Roman"/>
                        </a:rPr>
                        <a:t>n</a:t>
                      </a:r>
                      <a:r>
                        <a:rPr lang="en-US" sz="1600">
                          <a:latin typeface="Times New Roman"/>
                          <a:ea typeface="Times New Roman"/>
                          <a:cs typeface="Times New Roman"/>
                        </a:rPr>
                        <a:t>e</a:t>
                      </a:r>
                      <a:endParaRPr lang="en-IN" sz="16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5120" marR="321945" algn="ctr">
                        <a:lnSpc>
                          <a:spcPts val="1100"/>
                        </a:lnSpc>
                        <a:spcAft>
                          <a:spcPts val="0"/>
                        </a:spcAft>
                      </a:pPr>
                      <a:r>
                        <a:rPr lang="en-US" sz="1600" dirty="0">
                          <a:latin typeface="Times New Roman"/>
                          <a:ea typeface="Times New Roman"/>
                          <a:cs typeface="Times New Roman"/>
                        </a:rPr>
                        <a:t>2</a:t>
                      </a:r>
                      <a:r>
                        <a:rPr lang="en-US" sz="1600" spc="10" dirty="0">
                          <a:latin typeface="Times New Roman"/>
                          <a:ea typeface="Times New Roman"/>
                          <a:cs typeface="Times New Roman"/>
                        </a:rPr>
                        <a:t>.</a:t>
                      </a:r>
                      <a:r>
                        <a:rPr lang="en-US" sz="1600" dirty="0">
                          <a:latin typeface="Times New Roman"/>
                          <a:ea typeface="Times New Roman"/>
                          <a:cs typeface="Times New Roman"/>
                        </a:rPr>
                        <a:t>09%</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6341">
                <a:tc>
                  <a:txBody>
                    <a:bodyPr/>
                    <a:lstStyle/>
                    <a:p>
                      <a:pPr marL="69215" algn="ctr">
                        <a:lnSpc>
                          <a:spcPts val="1100"/>
                        </a:lnSpc>
                        <a:spcAft>
                          <a:spcPts val="0"/>
                        </a:spcAft>
                      </a:pPr>
                      <a:r>
                        <a:rPr lang="en-US" sz="1600">
                          <a:latin typeface="Times New Roman"/>
                          <a:ea typeface="Times New Roman"/>
                          <a:cs typeface="Times New Roman"/>
                        </a:rPr>
                        <a:t>C</a:t>
                      </a:r>
                      <a:r>
                        <a:rPr lang="en-US" sz="1600" spc="-25">
                          <a:latin typeface="Times New Roman"/>
                          <a:ea typeface="Times New Roman"/>
                          <a:cs typeface="Times New Roman"/>
                        </a:rPr>
                        <a:t>o</a:t>
                      </a:r>
                      <a:r>
                        <a:rPr lang="en-US" sz="1600" spc="25">
                          <a:latin typeface="Times New Roman"/>
                          <a:ea typeface="Times New Roman"/>
                          <a:cs typeface="Times New Roman"/>
                        </a:rPr>
                        <a:t>n</a:t>
                      </a:r>
                      <a:r>
                        <a:rPr lang="en-US" sz="1600" spc="-25">
                          <a:latin typeface="Times New Roman"/>
                          <a:ea typeface="Times New Roman"/>
                          <a:cs typeface="Times New Roman"/>
                        </a:rPr>
                        <a:t>vo</a:t>
                      </a:r>
                      <a:r>
                        <a:rPr lang="en-US" sz="1600" spc="5">
                          <a:latin typeface="Times New Roman"/>
                          <a:ea typeface="Times New Roman"/>
                          <a:cs typeface="Times New Roman"/>
                        </a:rPr>
                        <a:t>l</a:t>
                      </a:r>
                      <a:r>
                        <a:rPr lang="en-US" sz="1600">
                          <a:latin typeface="Times New Roman"/>
                          <a:ea typeface="Times New Roman"/>
                          <a:cs typeface="Times New Roman"/>
                        </a:rPr>
                        <a:t>u</a:t>
                      </a:r>
                      <a:r>
                        <a:rPr lang="en-US" sz="1600" spc="5">
                          <a:latin typeface="Times New Roman"/>
                          <a:ea typeface="Times New Roman"/>
                          <a:cs typeface="Times New Roman"/>
                        </a:rPr>
                        <a:t>ti</a:t>
                      </a:r>
                      <a:r>
                        <a:rPr lang="en-US" sz="1600" spc="-25">
                          <a:latin typeface="Times New Roman"/>
                          <a:ea typeface="Times New Roman"/>
                          <a:cs typeface="Times New Roman"/>
                        </a:rPr>
                        <a:t>o</a:t>
                      </a:r>
                      <a:r>
                        <a:rPr lang="en-US" sz="1600" spc="25">
                          <a:latin typeface="Times New Roman"/>
                          <a:ea typeface="Times New Roman"/>
                          <a:cs typeface="Times New Roman"/>
                        </a:rPr>
                        <a:t>n</a:t>
                      </a:r>
                      <a:r>
                        <a:rPr lang="en-US" sz="1600" spc="-15">
                          <a:latin typeface="Times New Roman"/>
                          <a:ea typeface="Times New Roman"/>
                          <a:cs typeface="Times New Roman"/>
                        </a:rPr>
                        <a:t>a</a:t>
                      </a:r>
                      <a:r>
                        <a:rPr lang="en-US" sz="1600">
                          <a:latin typeface="Times New Roman"/>
                          <a:ea typeface="Times New Roman"/>
                          <a:cs typeface="Times New Roman"/>
                        </a:rPr>
                        <a:t>l</a:t>
                      </a:r>
                      <a:r>
                        <a:rPr lang="en-US" sz="1600" spc="35">
                          <a:latin typeface="Times New Roman"/>
                          <a:ea typeface="Times New Roman"/>
                          <a:cs typeface="Times New Roman"/>
                        </a:rPr>
                        <a:t> </a:t>
                      </a:r>
                      <a:r>
                        <a:rPr lang="en-US" sz="1600" spc="-10">
                          <a:latin typeface="Times New Roman"/>
                          <a:ea typeface="Times New Roman"/>
                          <a:cs typeface="Times New Roman"/>
                        </a:rPr>
                        <a:t>N</a:t>
                      </a:r>
                      <a:r>
                        <a:rPr lang="en-US" sz="1600" spc="-15">
                          <a:latin typeface="Times New Roman"/>
                          <a:ea typeface="Times New Roman"/>
                          <a:cs typeface="Times New Roman"/>
                        </a:rPr>
                        <a:t>e</a:t>
                      </a:r>
                      <a:r>
                        <a:rPr lang="en-US" sz="1600" spc="-25">
                          <a:latin typeface="Times New Roman"/>
                          <a:ea typeface="Times New Roman"/>
                          <a:cs typeface="Times New Roman"/>
                        </a:rPr>
                        <a:t>u</a:t>
                      </a:r>
                      <a:r>
                        <a:rPr lang="en-US" sz="1600" spc="25">
                          <a:latin typeface="Times New Roman"/>
                          <a:ea typeface="Times New Roman"/>
                          <a:cs typeface="Times New Roman"/>
                        </a:rPr>
                        <a:t>r</a:t>
                      </a:r>
                      <a:r>
                        <a:rPr lang="en-US" sz="1600" spc="-15">
                          <a:latin typeface="Times New Roman"/>
                          <a:ea typeface="Times New Roman"/>
                          <a:cs typeface="Times New Roman"/>
                        </a:rPr>
                        <a:t>a</a:t>
                      </a:r>
                      <a:r>
                        <a:rPr lang="en-US" sz="1600">
                          <a:latin typeface="Times New Roman"/>
                          <a:ea typeface="Times New Roman"/>
                          <a:cs typeface="Times New Roman"/>
                        </a:rPr>
                        <a:t>l</a:t>
                      </a:r>
                      <a:r>
                        <a:rPr lang="en-US" sz="1600" spc="30">
                          <a:latin typeface="Times New Roman"/>
                          <a:ea typeface="Times New Roman"/>
                          <a:cs typeface="Times New Roman"/>
                        </a:rPr>
                        <a:t> </a:t>
                      </a:r>
                      <a:r>
                        <a:rPr lang="en-US" sz="1600" spc="-10">
                          <a:latin typeface="Times New Roman"/>
                          <a:ea typeface="Times New Roman"/>
                          <a:cs typeface="Times New Roman"/>
                        </a:rPr>
                        <a:t>N</a:t>
                      </a:r>
                      <a:r>
                        <a:rPr lang="en-US" sz="1600" spc="-15">
                          <a:latin typeface="Times New Roman"/>
                          <a:ea typeface="Times New Roman"/>
                          <a:cs typeface="Times New Roman"/>
                        </a:rPr>
                        <a:t>e</a:t>
                      </a:r>
                      <a:r>
                        <a:rPr lang="en-US" sz="1600" spc="5">
                          <a:latin typeface="Times New Roman"/>
                          <a:ea typeface="Times New Roman"/>
                          <a:cs typeface="Times New Roman"/>
                        </a:rPr>
                        <a:t>t</a:t>
                      </a:r>
                      <a:r>
                        <a:rPr lang="en-US" sz="1600" spc="-30">
                          <a:latin typeface="Times New Roman"/>
                          <a:ea typeface="Times New Roman"/>
                          <a:cs typeface="Times New Roman"/>
                        </a:rPr>
                        <a:t>w</a:t>
                      </a:r>
                      <a:r>
                        <a:rPr lang="en-US" sz="1600" spc="-25">
                          <a:latin typeface="Times New Roman"/>
                          <a:ea typeface="Times New Roman"/>
                          <a:cs typeface="Times New Roman"/>
                        </a:rPr>
                        <a:t>o</a:t>
                      </a:r>
                      <a:r>
                        <a:rPr lang="en-US" sz="1600" spc="25">
                          <a:latin typeface="Times New Roman"/>
                          <a:ea typeface="Times New Roman"/>
                          <a:cs typeface="Times New Roman"/>
                        </a:rPr>
                        <a:t>r</a:t>
                      </a:r>
                      <a:r>
                        <a:rPr lang="en-US" sz="1600">
                          <a:latin typeface="Times New Roman"/>
                          <a:ea typeface="Times New Roman"/>
                          <a:cs typeface="Times New Roman"/>
                        </a:rPr>
                        <a:t>k</a:t>
                      </a:r>
                      <a:endParaRPr lang="en-IN" sz="16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5120" marR="321945" algn="ctr">
                        <a:lnSpc>
                          <a:spcPts val="1100"/>
                        </a:lnSpc>
                        <a:spcAft>
                          <a:spcPts val="0"/>
                        </a:spcAft>
                      </a:pPr>
                      <a:r>
                        <a:rPr lang="en-US" sz="1600" dirty="0">
                          <a:latin typeface="Times New Roman"/>
                          <a:ea typeface="Times New Roman"/>
                          <a:cs typeface="Times New Roman"/>
                        </a:rPr>
                        <a:t>1</a:t>
                      </a:r>
                      <a:r>
                        <a:rPr lang="en-US" sz="1600" spc="10" dirty="0">
                          <a:latin typeface="Times New Roman"/>
                          <a:ea typeface="Times New Roman"/>
                          <a:cs typeface="Times New Roman"/>
                        </a:rPr>
                        <a:t>.</a:t>
                      </a:r>
                      <a:r>
                        <a:rPr lang="en-US" sz="1600" dirty="0">
                          <a:latin typeface="Times New Roman"/>
                          <a:ea typeface="Times New Roman"/>
                          <a:cs typeface="Times New Roman"/>
                        </a:rPr>
                        <a:t>28%</a:t>
                      </a:r>
                      <a:endParaRPr lang="en-IN"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6"/>
          <p:cNvSpPr/>
          <p:nvPr/>
        </p:nvSpPr>
        <p:spPr>
          <a:xfrm>
            <a:off x="3473891" y="3458308"/>
            <a:ext cx="3618571" cy="369332"/>
          </a:xfrm>
          <a:prstGeom prst="rect">
            <a:avLst/>
          </a:prstGeom>
        </p:spPr>
        <p:txBody>
          <a:bodyPr wrap="square">
            <a:spAutoFit/>
          </a:bodyPr>
          <a:lstStyle/>
          <a:p>
            <a:r>
              <a:rPr lang="en-US" b="1" dirty="0">
                <a:latin typeface="Times New Roman" pitchFamily="18" charset="0"/>
                <a:cs typeface="Times New Roman" pitchFamily="18" charset="0"/>
              </a:rPr>
              <a:t>Classifier Error Rate Comparison</a:t>
            </a:r>
            <a:endParaRPr lang="en-IN" b="1" dirty="0">
              <a:latin typeface="Times New Roman" pitchFamily="18" charset="0"/>
              <a:cs typeface="Times New Roman" pitchFamily="18" charset="0"/>
            </a:endParaRPr>
          </a:p>
        </p:txBody>
      </p:sp>
      <p:sp>
        <p:nvSpPr>
          <p:cNvPr id="8" name="Rectangle 7"/>
          <p:cNvSpPr/>
          <p:nvPr/>
        </p:nvSpPr>
        <p:spPr>
          <a:xfrm>
            <a:off x="1887415" y="372180"/>
            <a:ext cx="5767754" cy="369332"/>
          </a:xfrm>
          <a:prstGeom prst="rect">
            <a:avLst/>
          </a:prstGeom>
        </p:spPr>
        <p:txBody>
          <a:bodyPr wrap="square">
            <a:spAutoFit/>
          </a:bodyPr>
          <a:lstStyle/>
          <a:p>
            <a:r>
              <a:rPr lang="en-US" b="1" dirty="0">
                <a:latin typeface="Times New Roman" pitchFamily="18" charset="0"/>
                <a:cs typeface="Times New Roman" pitchFamily="18" charset="0"/>
              </a:rPr>
              <a:t>Percent Accuracy of Each Classification Technique</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53261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A7ED09-6D8C-41C7-ACA6-0E0B7CA8B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514" y="1107955"/>
            <a:ext cx="8210972" cy="4642089"/>
          </a:xfrm>
          <a:prstGeom prst="rect">
            <a:avLst/>
          </a:prstGeom>
        </p:spPr>
      </p:pic>
    </p:spTree>
    <p:extLst>
      <p:ext uri="{BB962C8B-B14F-4D97-AF65-F5344CB8AC3E}">
        <p14:creationId xmlns:p14="http://schemas.microsoft.com/office/powerpoint/2010/main" val="87594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6B41EE-4789-4310-AC96-B59CE0149F9C}"/>
              </a:ext>
            </a:extLst>
          </p:cNvPr>
          <p:cNvSpPr>
            <a:spLocks noGrp="1"/>
          </p:cNvSpPr>
          <p:nvPr>
            <p:ph idx="1"/>
          </p:nvPr>
        </p:nvSpPr>
        <p:spPr>
          <a:xfrm>
            <a:off x="838200" y="127000"/>
            <a:ext cx="10515600" cy="6049963"/>
          </a:xfrm>
        </p:spPr>
        <p:txBody>
          <a:bodyPr>
            <a:normAutofit fontScale="77500" lnSpcReduction="20000"/>
          </a:bodyPr>
          <a:lstStyle/>
          <a:p>
            <a:pPr>
              <a:buNone/>
            </a:pPr>
            <a:endParaRPr lang="en-IN" i="1" dirty="0"/>
          </a:p>
          <a:p>
            <a:pPr>
              <a:buNone/>
            </a:pPr>
            <a:r>
              <a:rPr lang="en-IN" sz="3300" b="1" u="sng" dirty="0">
                <a:latin typeface="Times New Roman" pitchFamily="18" charset="0"/>
                <a:cs typeface="Times New Roman" pitchFamily="18" charset="0"/>
              </a:rPr>
              <a:t>Phases of the </a:t>
            </a:r>
            <a:r>
              <a:rPr lang="en-IN" sz="3300" b="1" u="sng" dirty="0" err="1">
                <a:latin typeface="Times New Roman" pitchFamily="18" charset="0"/>
                <a:cs typeface="Times New Roman" pitchFamily="18" charset="0"/>
              </a:rPr>
              <a:t>Convolutional</a:t>
            </a:r>
            <a:r>
              <a:rPr lang="en-IN" sz="3300" b="1" u="sng" dirty="0">
                <a:latin typeface="Times New Roman" pitchFamily="18" charset="0"/>
                <a:cs typeface="Times New Roman" pitchFamily="18" charset="0"/>
              </a:rPr>
              <a:t> Neural Network</a:t>
            </a:r>
          </a:p>
          <a:p>
            <a:pPr>
              <a:buNone/>
            </a:pPr>
            <a:r>
              <a:rPr lang="en-IN" i="1" dirty="0"/>
              <a:t> </a:t>
            </a:r>
          </a:p>
          <a:p>
            <a:pPr>
              <a:buNone/>
            </a:pPr>
            <a:r>
              <a:rPr lang="en-IN" sz="3100" dirty="0">
                <a:latin typeface="Times New Roman" pitchFamily="18" charset="0"/>
                <a:cs typeface="Times New Roman" pitchFamily="18" charset="0"/>
              </a:rPr>
              <a:t>The CNN for Handwritten Digit Recognition works in three main phases. </a:t>
            </a:r>
          </a:p>
          <a:p>
            <a:pPr lvl="0" fontAlgn="base">
              <a:buNone/>
            </a:pPr>
            <a:r>
              <a:rPr lang="en-IN" sz="3100" b="1" u="sng" dirty="0">
                <a:latin typeface="Times New Roman" pitchFamily="18" charset="0"/>
                <a:cs typeface="Times New Roman" pitchFamily="18" charset="0"/>
              </a:rPr>
              <a:t>Phase1 - Input MNIST Data1</a:t>
            </a:r>
            <a:r>
              <a:rPr lang="en-IN" sz="3100" b="1" dirty="0">
                <a:latin typeface="Times New Roman" pitchFamily="18" charset="0"/>
                <a:cs typeface="Times New Roman" pitchFamily="18" charset="0"/>
              </a:rPr>
              <a:t>: </a:t>
            </a:r>
            <a:r>
              <a:rPr lang="en-IN" sz="3100" dirty="0">
                <a:latin typeface="Times New Roman" pitchFamily="18" charset="0"/>
                <a:cs typeface="Times New Roman" pitchFamily="18" charset="0"/>
              </a:rPr>
              <a:t>The first phase is to input the MNIST data. The MNIST data is provided as 784-d array of pixels. So firstly we convert it to grayscale images using 28x28 matrix of pixels. </a:t>
            </a:r>
          </a:p>
          <a:p>
            <a:pPr>
              <a:buNone/>
            </a:pPr>
            <a:r>
              <a:rPr lang="en-IN" sz="3100" dirty="0">
                <a:latin typeface="Times New Roman" pitchFamily="18" charset="0"/>
                <a:cs typeface="Times New Roman" pitchFamily="18" charset="0"/>
              </a:rPr>
              <a:t> </a:t>
            </a:r>
          </a:p>
          <a:p>
            <a:pPr lvl="0" fontAlgn="base">
              <a:buNone/>
            </a:pPr>
            <a:r>
              <a:rPr lang="en-IN" sz="3100" b="1" u="sng" dirty="0">
                <a:latin typeface="Times New Roman" pitchFamily="18" charset="0"/>
                <a:cs typeface="Times New Roman" pitchFamily="18" charset="0"/>
              </a:rPr>
              <a:t>Phase2 – Building Network Architecture:</a:t>
            </a:r>
            <a:r>
              <a:rPr lang="en-IN" sz="3100" dirty="0">
                <a:latin typeface="Times New Roman" pitchFamily="18" charset="0"/>
                <a:cs typeface="Times New Roman" pitchFamily="18" charset="0"/>
              </a:rPr>
              <a:t> In the second phase, we define the models to be used to build a convolutional neural network</a:t>
            </a:r>
            <a:r>
              <a:rPr lang="en-IN" sz="3100">
                <a:latin typeface="Times New Roman" pitchFamily="18" charset="0"/>
                <a:cs typeface="Times New Roman" pitchFamily="18" charset="0"/>
              </a:rPr>
              <a:t>. </a:t>
            </a:r>
          </a:p>
          <a:p>
            <a:pPr lvl="0" fontAlgn="base">
              <a:buNone/>
            </a:pPr>
            <a:r>
              <a:rPr lang="en-IN" sz="3100" b="1" u="sng">
                <a:latin typeface="Times New Roman" pitchFamily="18" charset="0"/>
                <a:cs typeface="Times New Roman" pitchFamily="18" charset="0"/>
              </a:rPr>
              <a:t>a</a:t>
            </a:r>
            <a:r>
              <a:rPr lang="en-IN" sz="3100" b="1" u="sng" dirty="0">
                <a:latin typeface="Times New Roman" pitchFamily="18" charset="0"/>
                <a:cs typeface="Times New Roman" pitchFamily="18" charset="0"/>
              </a:rPr>
              <a:t>)First Convolution Layer:</a:t>
            </a:r>
            <a:r>
              <a:rPr lang="en-IN" sz="3100" dirty="0">
                <a:latin typeface="Times New Roman" pitchFamily="18" charset="0"/>
                <a:cs typeface="Times New Roman" pitchFamily="18" charset="0"/>
              </a:rPr>
              <a:t> In the first layer, we take 16 convolutional filters that go as a sliding window of size 5x5 over all the images of 28x28 matrix size and try to get the pixels with most intensity value.  </a:t>
            </a:r>
          </a:p>
          <a:p>
            <a:pPr lvl="0" fontAlgn="base">
              <a:buNone/>
            </a:pPr>
            <a:r>
              <a:rPr lang="en-IN" sz="3100" b="1" u="sng" dirty="0">
                <a:latin typeface="Times New Roman" pitchFamily="18" charset="0"/>
                <a:cs typeface="Times New Roman" pitchFamily="18" charset="0"/>
              </a:rPr>
              <a:t>b)</a:t>
            </a:r>
            <a:r>
              <a:rPr lang="en-IN" sz="3100" b="1" u="sng" dirty="0" err="1">
                <a:latin typeface="Times New Roman" pitchFamily="18" charset="0"/>
                <a:cs typeface="Times New Roman" pitchFamily="18" charset="0"/>
              </a:rPr>
              <a:t>ReLU</a:t>
            </a:r>
            <a:r>
              <a:rPr lang="en-IN" sz="3100" b="1" u="sng" dirty="0">
                <a:latin typeface="Times New Roman" pitchFamily="18" charset="0"/>
                <a:cs typeface="Times New Roman" pitchFamily="18" charset="0"/>
              </a:rPr>
              <a:t> Function:</a:t>
            </a:r>
            <a:r>
              <a:rPr lang="en-IN" sz="3100" dirty="0">
                <a:latin typeface="Times New Roman" pitchFamily="18" charset="0"/>
                <a:cs typeface="Times New Roman" pitchFamily="18" charset="0"/>
              </a:rPr>
              <a:t> We know that convolution is a method that uses </a:t>
            </a:r>
            <a:r>
              <a:rPr lang="en-IN" sz="3100" i="1" dirty="0">
                <a:latin typeface="Times New Roman" pitchFamily="18" charset="0"/>
                <a:cs typeface="Times New Roman" pitchFamily="18" charset="0"/>
              </a:rPr>
              <a:t>Back Propagation. </a:t>
            </a:r>
            <a:r>
              <a:rPr lang="en-IN" sz="3100" dirty="0">
                <a:latin typeface="Times New Roman" pitchFamily="18" charset="0"/>
                <a:cs typeface="Times New Roman" pitchFamily="18" charset="0"/>
              </a:rPr>
              <a:t>So using the </a:t>
            </a:r>
            <a:r>
              <a:rPr lang="en-IN" sz="3100" dirty="0" err="1">
                <a:latin typeface="Times New Roman" pitchFamily="18" charset="0"/>
                <a:cs typeface="Times New Roman" pitchFamily="18" charset="0"/>
              </a:rPr>
              <a:t>ReLU</a:t>
            </a:r>
            <a:r>
              <a:rPr lang="en-IN" sz="3100" dirty="0">
                <a:latin typeface="Times New Roman" pitchFamily="18" charset="0"/>
                <a:cs typeface="Times New Roman" pitchFamily="18" charset="0"/>
              </a:rPr>
              <a:t> function as the activation function just after the convolutional layer reduces the likelihood of the vanishing gradient and avoids sparsity. This way we </a:t>
            </a:r>
            <a:r>
              <a:rPr lang="en-IN" sz="3100" dirty="0" err="1">
                <a:latin typeface="Times New Roman" pitchFamily="18" charset="0"/>
                <a:cs typeface="Times New Roman" pitchFamily="18" charset="0"/>
              </a:rPr>
              <a:t>don‟t</a:t>
            </a:r>
            <a:r>
              <a:rPr lang="en-IN" sz="3100" dirty="0">
                <a:latin typeface="Times New Roman" pitchFamily="18" charset="0"/>
                <a:cs typeface="Times New Roman" pitchFamily="18" charset="0"/>
              </a:rPr>
              <a:t> lose the important data and even </a:t>
            </a:r>
            <a:r>
              <a:rPr lang="en-IN" sz="3400" dirty="0">
                <a:latin typeface="Times New Roman" pitchFamily="18" charset="0"/>
                <a:cs typeface="Times New Roman" pitchFamily="18" charset="0"/>
              </a:rPr>
              <a:t>get rid of redundant data like a lot of 0‟s in the pixels</a:t>
            </a:r>
            <a:r>
              <a:rPr lang="en-IN" dirty="0"/>
              <a:t>. </a:t>
            </a:r>
          </a:p>
        </p:txBody>
      </p:sp>
    </p:spTree>
    <p:extLst>
      <p:ext uri="{BB962C8B-B14F-4D97-AF65-F5344CB8AC3E}">
        <p14:creationId xmlns:p14="http://schemas.microsoft.com/office/powerpoint/2010/main" val="2191398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TotalTime>
  <Words>1533</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Convolutional Neural Network</vt:lpstr>
      <vt:lpstr>PowerPoint Presentation</vt:lpstr>
      <vt:lpstr>Layers of Convolutional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and Technologies to be used</vt:lpstr>
      <vt:lpstr>Overview of MNIST Dataset</vt:lpstr>
      <vt:lpstr>Training set labels</vt:lpstr>
      <vt:lpstr>Training set Image</vt:lpstr>
      <vt:lpstr>MNIST dataset format analysis</vt:lpstr>
      <vt:lpstr>Reading the MNIST Dataset  </vt:lpstr>
      <vt:lpstr>Applications</vt:lpstr>
      <vt:lpstr>UML Diagrams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nivea dabre</dc:creator>
  <cp:lastModifiedBy>nivea dabre</cp:lastModifiedBy>
  <cp:revision>61</cp:revision>
  <dcterms:created xsi:type="dcterms:W3CDTF">2017-07-14T06:19:47Z</dcterms:created>
  <dcterms:modified xsi:type="dcterms:W3CDTF">2018-04-23T05:31:40Z</dcterms:modified>
</cp:coreProperties>
</file>