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4" r:id="rId3"/>
    <p:sldId id="265" r:id="rId4"/>
    <p:sldId id="266" r:id="rId5"/>
    <p:sldId id="267" r:id="rId6"/>
    <p:sldId id="268" r:id="rId7"/>
    <p:sldId id="269" r:id="rId8"/>
    <p:sldId id="275" r:id="rId9"/>
    <p:sldId id="276" r:id="rId10"/>
    <p:sldId id="270" r:id="rId11"/>
    <p:sldId id="271" r:id="rId12"/>
    <p:sldId id="272" r:id="rId13"/>
    <p:sldId id="273" r:id="rId14"/>
    <p:sldId id="274" r:id="rId15"/>
    <p:sldId id="291" r:id="rId16"/>
    <p:sldId id="279" r:id="rId17"/>
    <p:sldId id="288" r:id="rId18"/>
    <p:sldId id="280" r:id="rId19"/>
    <p:sldId id="281" r:id="rId20"/>
    <p:sldId id="289" r:id="rId21"/>
    <p:sldId id="290" r:id="rId22"/>
    <p:sldId id="282" r:id="rId23"/>
    <p:sldId id="286" r:id="rId24"/>
    <p:sldId id="287" r:id="rId25"/>
    <p:sldId id="285"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578C-418C-4BC2-B445-D0D908950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BC74BD-759F-4CDC-93C0-23388C3CD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4E5D5E-F528-48B8-A2EB-81FB75DB93EE}"/>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AD55D9A0-6A07-4335-9D87-3FD0D4DFD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3797E-B315-45EC-8371-AC353E0DA290}"/>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410299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18FC-98DF-4D7A-839B-4E417861E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391C8-D414-4099-A8D9-6AB16A88BF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3C040-0BA6-46B4-A226-17357B90A37D}"/>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5FF02B13-36F9-41A8-8E95-020DEB977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DA2FE-9E0E-4CA3-886A-8E7F4D3ED2BA}"/>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162414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96085-24A7-4E81-B8F7-0A692E652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7AF23E-AED4-43F4-81B5-AB3B675EE5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85208-E633-47E1-A41C-62B3958E29EF}"/>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69861AD3-7A1F-4AE0-91FD-C60C50EFF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22ABF-B973-4B8D-98E0-3AB30BDE5116}"/>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197915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8A7-05C0-4BED-B7AE-11B0A53E5F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A65C9-39FF-49FF-8023-C2543A096E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E4DE8-9DCB-4B20-A638-894C190A7107}"/>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B5D6D217-AC1E-42BF-91D8-9113DEDCA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41ED5-C716-4893-8C2B-0D1B307DBD6B}"/>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381805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60B5-372B-4574-99FD-55B91EE7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CB858C-01CD-490D-A33B-7A9EEAE1F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F4DC02-4A47-4ADC-950A-BFF227511230}"/>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F13D068F-1C58-4C46-81EA-8093E4FCD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56167-EEFF-48A8-953F-82FF21590726}"/>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132928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F029-3140-4676-ADF1-A2394FE4CF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950FB-988C-45D8-81B1-E0C9EA77B2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17075F-D1AC-4AF1-9931-B93461C331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03324-AB59-499B-9B27-2A33E92055A4}"/>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6" name="Footer Placeholder 5">
            <a:extLst>
              <a:ext uri="{FF2B5EF4-FFF2-40B4-BE49-F238E27FC236}">
                <a16:creationId xmlns:a16="http://schemas.microsoft.com/office/drawing/2014/main" id="{4CA5D7CC-45D2-4896-A94A-F5678DB6B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F9AB4-BA61-4646-A954-4D83689859E2}"/>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293044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E471-D638-4F15-81C0-FB32BA46C2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18F551-D0E2-474E-BEAB-9E4E66D33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66D076-4E50-4AC8-A5E6-97C5D9515D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1F175E-A4FC-4D91-9659-B9735BFBE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7E1D31-7890-4427-8754-E859AC87E2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5D7B5B-098A-484B-AB12-1EB9991AFE83}"/>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8" name="Footer Placeholder 7">
            <a:extLst>
              <a:ext uri="{FF2B5EF4-FFF2-40B4-BE49-F238E27FC236}">
                <a16:creationId xmlns:a16="http://schemas.microsoft.com/office/drawing/2014/main" id="{DB87294D-AFA2-4E00-AE71-BE70272C44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B588A4-BE17-4B32-B9AA-D6490391B520}"/>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185552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D1B0-BD88-4A5A-B97F-92B2C55854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270B1F-0879-4AC4-ADAC-3D674F2E2A7D}"/>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4" name="Footer Placeholder 3">
            <a:extLst>
              <a:ext uri="{FF2B5EF4-FFF2-40B4-BE49-F238E27FC236}">
                <a16:creationId xmlns:a16="http://schemas.microsoft.com/office/drawing/2014/main" id="{34CC8334-19BF-420A-8CF2-37F15915B6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65AE0-3131-4110-9D26-DC62A7A237EB}"/>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2985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66080-88F3-4371-9C43-895F458F3F51}"/>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3" name="Footer Placeholder 2">
            <a:extLst>
              <a:ext uri="{FF2B5EF4-FFF2-40B4-BE49-F238E27FC236}">
                <a16:creationId xmlns:a16="http://schemas.microsoft.com/office/drawing/2014/main" id="{799D35BA-2B3E-49DB-B821-DBB69A8C76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360D4C-76B5-4BDC-A42C-91E5DAC5EA26}"/>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112690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57EA-07C5-4F35-BD9F-7DFE443C2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D7B1A4-AE72-47A5-8855-5396A8398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A6C74A-FB2A-4D2A-8B70-F5D65A8FC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17A279-B599-4E8D-A5C4-0209FC171D77}"/>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6" name="Footer Placeholder 5">
            <a:extLst>
              <a:ext uri="{FF2B5EF4-FFF2-40B4-BE49-F238E27FC236}">
                <a16:creationId xmlns:a16="http://schemas.microsoft.com/office/drawing/2014/main" id="{DDA249E3-40F1-429A-882B-7919BB9F6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6EEDB-718F-4A53-8BE5-8A80623AA055}"/>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350567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6D2C-1E97-4070-AAF3-366D9BE87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BF8E9E-0C77-4F3D-9AA1-5D2B394A7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51215F-91AD-481A-B857-35A8A83B8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AE723F-620D-4F75-9CA2-66FAEC19BC26}"/>
              </a:ext>
            </a:extLst>
          </p:cNvPr>
          <p:cNvSpPr>
            <a:spLocks noGrp="1"/>
          </p:cNvSpPr>
          <p:nvPr>
            <p:ph type="dt" sz="half" idx="10"/>
          </p:nvPr>
        </p:nvSpPr>
        <p:spPr/>
        <p:txBody>
          <a:bodyPr/>
          <a:lstStyle/>
          <a:p>
            <a:fld id="{88FDD8D0-243A-4881-B825-01442B42B406}" type="datetimeFigureOut">
              <a:rPr lang="en-IN" smtClean="0"/>
              <a:t>23-04-2018</a:t>
            </a:fld>
            <a:endParaRPr lang="en-IN"/>
          </a:p>
        </p:txBody>
      </p:sp>
      <p:sp>
        <p:nvSpPr>
          <p:cNvPr id="6" name="Footer Placeholder 5">
            <a:extLst>
              <a:ext uri="{FF2B5EF4-FFF2-40B4-BE49-F238E27FC236}">
                <a16:creationId xmlns:a16="http://schemas.microsoft.com/office/drawing/2014/main" id="{217A19A7-EA62-4D73-93DE-5CF3371216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68E90-9E6E-4748-B713-1197847A9293}"/>
              </a:ext>
            </a:extLst>
          </p:cNvPr>
          <p:cNvSpPr>
            <a:spLocks noGrp="1"/>
          </p:cNvSpPr>
          <p:nvPr>
            <p:ph type="sldNum" sz="quarter" idx="12"/>
          </p:nvPr>
        </p:nvSpPr>
        <p:spPr/>
        <p:txBody>
          <a:bodyPr/>
          <a:lstStyle/>
          <a:p>
            <a:fld id="{5379D15B-67F3-4ECD-9993-218877D4E5B2}" type="slidenum">
              <a:rPr lang="en-IN" smtClean="0"/>
              <a:t>‹#›</a:t>
            </a:fld>
            <a:endParaRPr lang="en-IN"/>
          </a:p>
        </p:txBody>
      </p:sp>
    </p:spTree>
    <p:extLst>
      <p:ext uri="{BB962C8B-B14F-4D97-AF65-F5344CB8AC3E}">
        <p14:creationId xmlns:p14="http://schemas.microsoft.com/office/powerpoint/2010/main" val="362230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chemeClr val="accent1">
                <a:lumMod val="5000"/>
                <a:lumOff val="95000"/>
              </a:schemeClr>
            </a:gs>
            <a:gs pos="100000">
              <a:schemeClr val="accent1">
                <a:lumMod val="45000"/>
                <a:lumOff val="55000"/>
              </a:schemeClr>
            </a:gs>
            <a:gs pos="8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7167E-8582-4F7C-B2C1-AE4317147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F4B646-7A02-4A7D-8479-6B1C09660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3ACEC-F5A6-4B1F-9741-A5196AD88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DD8D0-243A-4881-B825-01442B42B406}" type="datetimeFigureOut">
              <a:rPr lang="en-IN" smtClean="0"/>
              <a:t>23-04-2018</a:t>
            </a:fld>
            <a:endParaRPr lang="en-IN"/>
          </a:p>
        </p:txBody>
      </p:sp>
      <p:sp>
        <p:nvSpPr>
          <p:cNvPr id="5" name="Footer Placeholder 4">
            <a:extLst>
              <a:ext uri="{FF2B5EF4-FFF2-40B4-BE49-F238E27FC236}">
                <a16:creationId xmlns:a16="http://schemas.microsoft.com/office/drawing/2014/main" id="{2766D667-9948-446C-89AF-161FDAC1F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6C78F-09DB-4EED-807F-5D4633604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9D15B-67F3-4ECD-9993-218877D4E5B2}" type="slidenum">
              <a:rPr lang="en-IN" smtClean="0"/>
              <a:t>‹#›</a:t>
            </a:fld>
            <a:endParaRPr lang="en-IN"/>
          </a:p>
        </p:txBody>
      </p:sp>
    </p:spTree>
    <p:extLst>
      <p:ext uri="{BB962C8B-B14F-4D97-AF65-F5344CB8AC3E}">
        <p14:creationId xmlns:p14="http://schemas.microsoft.com/office/powerpoint/2010/main" val="314402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418A-B9B1-4D97-8E97-A762945A6C42}"/>
              </a:ext>
            </a:extLst>
          </p:cNvPr>
          <p:cNvSpPr>
            <a:spLocks noGrp="1"/>
          </p:cNvSpPr>
          <p:nvPr>
            <p:ph type="title"/>
          </p:nvPr>
        </p:nvSpPr>
        <p:spPr>
          <a:xfrm>
            <a:off x="838200" y="365125"/>
            <a:ext cx="10515600" cy="4896192"/>
          </a:xfrm>
        </p:spPr>
        <p:txBody>
          <a:bodyPr/>
          <a:lstStyle/>
          <a:p>
            <a:r>
              <a:rPr lang="en-IN" b="1" dirty="0">
                <a:latin typeface="Times New Roman" panose="02020603050405020304" pitchFamily="18" charset="0"/>
                <a:cs typeface="Times New Roman" panose="02020603050405020304" pitchFamily="18" charset="0"/>
              </a:rPr>
              <a:t>Handwritten Digit Recognition using Convolutional Neural Network</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Nivea Dabre 7364</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Valencia Dias 7368</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90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BC368-06AE-4776-8177-0FD4F5AC7C9E}"/>
              </a:ext>
            </a:extLst>
          </p:cNvPr>
          <p:cNvSpPr>
            <a:spLocks noGrp="1"/>
          </p:cNvSpPr>
          <p:nvPr>
            <p:ph idx="1"/>
          </p:nvPr>
        </p:nvSpPr>
        <p:spPr>
          <a:xfrm>
            <a:off x="528711" y="464234"/>
            <a:ext cx="10515600" cy="5529849"/>
          </a:xfrm>
        </p:spPr>
        <p:txBody>
          <a:bodyPr>
            <a:normAutofit fontScale="92500" lnSpcReduction="10000"/>
          </a:bodyPr>
          <a:lstStyle/>
          <a:p>
            <a:pPr marL="0" indent="0">
              <a:buNone/>
            </a:pPr>
            <a:r>
              <a:rPr lang="en-US" sz="3000" b="1" u="sng" dirty="0">
                <a:latin typeface="Times New Roman" panose="02020603050405020304" pitchFamily="18" charset="0"/>
                <a:cs typeface="Times New Roman" panose="02020603050405020304" pitchFamily="18" charset="0"/>
              </a:rPr>
              <a:t>Develop and evaluate a baseline neural network model</a:t>
            </a:r>
          </a:p>
          <a:p>
            <a:r>
              <a:rPr lang="en-US" sz="2600" dirty="0">
                <a:latin typeface="Times New Roman" panose="02020603050405020304" pitchFamily="18" charset="0"/>
                <a:cs typeface="Times New Roman" panose="02020603050405020304" pitchFamily="18" charset="0"/>
              </a:rPr>
              <a:t>In this section we will create a simple multi-layer perceptron model that achieves an </a:t>
            </a:r>
            <a:r>
              <a:rPr lang="en-US" sz="2600" b="1" dirty="0">
                <a:latin typeface="Times New Roman" panose="02020603050405020304" pitchFamily="18" charset="0"/>
                <a:cs typeface="Times New Roman" panose="02020603050405020304" pitchFamily="18" charset="0"/>
              </a:rPr>
              <a:t>error rate of 1.82%.</a:t>
            </a:r>
          </a:p>
          <a:p>
            <a:r>
              <a:rPr lang="en-US" sz="2600" dirty="0">
                <a:latin typeface="Times New Roman" panose="02020603050405020304" pitchFamily="18" charset="0"/>
                <a:cs typeface="Times New Roman" panose="02020603050405020304" pitchFamily="18" charset="0"/>
              </a:rPr>
              <a:t> We will use this as a baseline for comparing more complex convolutional neural network models.</a:t>
            </a:r>
          </a:p>
          <a:p>
            <a:r>
              <a:rPr lang="en-US" sz="2600" dirty="0">
                <a:latin typeface="Times New Roman" panose="02020603050405020304" pitchFamily="18" charset="0"/>
                <a:cs typeface="Times New Roman" panose="02020603050405020304" pitchFamily="18" charset="0"/>
              </a:rPr>
              <a:t>The model is a simple neural network with one hidden layer with the same number of neurons as there are inputs (784). </a:t>
            </a:r>
          </a:p>
          <a:p>
            <a:r>
              <a:rPr lang="en-US" sz="2600" dirty="0">
                <a:latin typeface="Times New Roman" panose="02020603050405020304" pitchFamily="18" charset="0"/>
                <a:cs typeface="Times New Roman" panose="02020603050405020304" pitchFamily="18" charset="0"/>
              </a:rPr>
              <a:t>A rectifier activation function is used for the neurons in the hidden layer.</a:t>
            </a:r>
          </a:p>
          <a:p>
            <a:pPr fontAlgn="base"/>
            <a:r>
              <a:rPr lang="en-US" sz="2600" dirty="0">
                <a:latin typeface="Times New Roman" panose="02020603050405020304" pitchFamily="18" charset="0"/>
                <a:cs typeface="Times New Roman" panose="02020603050405020304" pitchFamily="18" charset="0"/>
              </a:rPr>
              <a:t>A </a:t>
            </a:r>
            <a:r>
              <a:rPr lang="en-US" sz="2600" dirty="0" err="1">
                <a:latin typeface="Times New Roman" panose="02020603050405020304" pitchFamily="18" charset="0"/>
                <a:cs typeface="Times New Roman" panose="02020603050405020304" pitchFamily="18" charset="0"/>
              </a:rPr>
              <a:t>softmax</a:t>
            </a:r>
            <a:r>
              <a:rPr lang="en-US" sz="2600" dirty="0">
                <a:latin typeface="Times New Roman" panose="02020603050405020304" pitchFamily="18" charset="0"/>
                <a:cs typeface="Times New Roman" panose="02020603050405020304" pitchFamily="18" charset="0"/>
              </a:rPr>
              <a:t> activation function is used on the output layer to turn the outputs into probability-like values and allow one class of the 10 to be selected as the model’s output prediction.</a:t>
            </a:r>
          </a:p>
          <a:p>
            <a:pPr fontAlgn="base"/>
            <a:r>
              <a:rPr lang="en-US" sz="2600" dirty="0">
                <a:latin typeface="Times New Roman" panose="02020603050405020304" pitchFamily="18" charset="0"/>
                <a:cs typeface="Times New Roman" panose="02020603050405020304" pitchFamily="18" charset="0"/>
              </a:rPr>
              <a:t> Logarithmic loss is used as the loss function (called </a:t>
            </a:r>
            <a:r>
              <a:rPr lang="en-US" sz="2600" dirty="0" err="1">
                <a:latin typeface="Times New Roman" panose="02020603050405020304" pitchFamily="18" charset="0"/>
                <a:cs typeface="Times New Roman" panose="02020603050405020304" pitchFamily="18" charset="0"/>
              </a:rPr>
              <a:t>categorical_crossentropy</a:t>
            </a:r>
            <a:r>
              <a:rPr lang="en-US" sz="2600" dirty="0">
                <a:latin typeface="Times New Roman" panose="02020603050405020304" pitchFamily="18" charset="0"/>
                <a:cs typeface="Times New Roman" panose="02020603050405020304" pitchFamily="18" charset="0"/>
              </a:rPr>
              <a:t> in </a:t>
            </a:r>
            <a:r>
              <a:rPr lang="en-US" sz="2600" dirty="0" err="1">
                <a:latin typeface="Times New Roman" panose="02020603050405020304" pitchFamily="18" charset="0"/>
                <a:cs typeface="Times New Roman" panose="02020603050405020304" pitchFamily="18" charset="0"/>
              </a:rPr>
              <a:t>Keras</a:t>
            </a:r>
            <a:r>
              <a:rPr lang="en-US" sz="2600" dirty="0">
                <a:latin typeface="Times New Roman" panose="02020603050405020304" pitchFamily="18" charset="0"/>
                <a:cs typeface="Times New Roman" panose="02020603050405020304" pitchFamily="18" charset="0"/>
              </a:rPr>
              <a:t>) and the efficient ADAM gradient descent algorithm is used to learn the weights.</a:t>
            </a:r>
          </a:p>
          <a:p>
            <a:pPr fontAlgn="base"/>
            <a:r>
              <a:rPr lang="en-US" sz="2600" dirty="0">
                <a:latin typeface="Times New Roman" panose="02020603050405020304" pitchFamily="18" charset="0"/>
                <a:cs typeface="Times New Roman" panose="02020603050405020304" pitchFamily="18" charset="0"/>
              </a:rPr>
              <a:t>We can now fit and evaluate the model. The model is fit over 10 epochs</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97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CA656-1FAD-47DE-85B8-8243D7FAA079}"/>
              </a:ext>
            </a:extLst>
          </p:cNvPr>
          <p:cNvSpPr>
            <a:spLocks noGrp="1"/>
          </p:cNvSpPr>
          <p:nvPr>
            <p:ph idx="1"/>
          </p:nvPr>
        </p:nvSpPr>
        <p:spPr>
          <a:xfrm>
            <a:off x="838200" y="900331"/>
            <a:ext cx="10515600" cy="5234428"/>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Implement and evaluate a simple Convolutional Neural Network</a:t>
            </a:r>
          </a:p>
          <a:p>
            <a:pPr marL="0" indent="0">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section we will create a simple CNN for MNIST that demonstrates how to use all of the aspects of a modern CNN implementation, including Convolutional layers, Pooling layers and Dropout layers.</a:t>
            </a:r>
          </a:p>
          <a:p>
            <a:pPr fontAlgn="base"/>
            <a:r>
              <a:rPr lang="en-US" sz="2400" dirty="0">
                <a:latin typeface="Times New Roman" panose="02020603050405020304" pitchFamily="18" charset="0"/>
                <a:cs typeface="Times New Roman" panose="02020603050405020304" pitchFamily="18" charset="0"/>
              </a:rPr>
              <a:t>Convolutional neural networks are more complex than standard multi-layer </a:t>
            </a:r>
            <a:r>
              <a:rPr lang="en-US" sz="2400" dirty="0" err="1">
                <a:latin typeface="Times New Roman" panose="02020603050405020304" pitchFamily="18" charset="0"/>
                <a:cs typeface="Times New Roman" panose="02020603050405020304" pitchFamily="18" charset="0"/>
              </a:rPr>
              <a:t>perceptrons</a:t>
            </a:r>
            <a:r>
              <a:rPr lang="en-US" sz="2400" dirty="0">
                <a:latin typeface="Times New Roman" panose="02020603050405020304" pitchFamily="18" charset="0"/>
                <a:cs typeface="Times New Roman" panose="02020603050405020304" pitchFamily="18" charset="0"/>
              </a:rPr>
              <a:t>, so we will start by using a simple structure to begin with that uses all of the elements for state of the art results. Below summarizes the network architecture.</a:t>
            </a:r>
          </a:p>
          <a:p>
            <a:pPr fontAlgn="base"/>
            <a:r>
              <a:rPr lang="en-US" sz="2400" dirty="0">
                <a:latin typeface="Times New Roman" panose="02020603050405020304" pitchFamily="18" charset="0"/>
                <a:cs typeface="Times New Roman" panose="02020603050405020304" pitchFamily="18" charset="0"/>
              </a:rPr>
              <a:t>The first hidden layer is a convolutional layer called a Convolution2D. The layer has 32 feature maps, which with the size of 5×5 and a rectifier activation function. This is the input layer, expecting images with the structure outline above [pixels][width][height].</a:t>
            </a:r>
          </a:p>
          <a:p>
            <a:endParaRPr lang="en-IN" b="1" dirty="0"/>
          </a:p>
        </p:txBody>
      </p:sp>
    </p:spTree>
    <p:extLst>
      <p:ext uri="{BB962C8B-B14F-4D97-AF65-F5344CB8AC3E}">
        <p14:creationId xmlns:p14="http://schemas.microsoft.com/office/powerpoint/2010/main" val="54442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BF5B6-8C88-4CB5-903B-C03FEAFCEA7A}"/>
              </a:ext>
            </a:extLst>
          </p:cNvPr>
          <p:cNvSpPr>
            <a:spLocks noGrp="1"/>
          </p:cNvSpPr>
          <p:nvPr>
            <p:ph idx="1"/>
          </p:nvPr>
        </p:nvSpPr>
        <p:spPr>
          <a:xfrm>
            <a:off x="838200" y="1097280"/>
            <a:ext cx="10515600" cy="5079683"/>
          </a:xfrm>
        </p:spPr>
        <p:txBody>
          <a:bodyPr>
            <a:normAutofit/>
          </a:bodyPr>
          <a:lstStyle/>
          <a:p>
            <a:pPr fontAlgn="base"/>
            <a:r>
              <a:rPr lang="en-US" sz="2400" dirty="0">
                <a:latin typeface="Times New Roman" panose="02020603050405020304" pitchFamily="18" charset="0"/>
                <a:cs typeface="Times New Roman" panose="02020603050405020304" pitchFamily="18" charset="0"/>
              </a:rPr>
              <a:t>Next we define a pooling layer that takes the max called MaxPooling2D. It is configured with a pool size of 2×2.</a:t>
            </a:r>
          </a:p>
          <a:p>
            <a:pPr fontAlgn="base"/>
            <a:r>
              <a:rPr lang="en-US" sz="2400" dirty="0">
                <a:latin typeface="Times New Roman" panose="02020603050405020304" pitchFamily="18" charset="0"/>
                <a:cs typeface="Times New Roman" panose="02020603050405020304" pitchFamily="18" charset="0"/>
              </a:rPr>
              <a:t>The next layer is a regularization layer using dropout called Dropout. It is configured to randomly exclude 20% of neurons in the layer in order to reduce overfitting.</a:t>
            </a:r>
          </a:p>
          <a:p>
            <a:pPr fontAlgn="base"/>
            <a:r>
              <a:rPr lang="en-US" sz="2400" dirty="0">
                <a:latin typeface="Times New Roman" panose="02020603050405020304" pitchFamily="18" charset="0"/>
                <a:cs typeface="Times New Roman" panose="02020603050405020304" pitchFamily="18" charset="0"/>
              </a:rPr>
              <a:t>Next is a layer that converts the 2D matrix data to a vector called Flatten. It allows the output to be processed by standard fully connected layers.</a:t>
            </a:r>
          </a:p>
          <a:p>
            <a:pPr fontAlgn="base"/>
            <a:r>
              <a:rPr lang="en-US" sz="2400" dirty="0">
                <a:latin typeface="Times New Roman" panose="02020603050405020304" pitchFamily="18" charset="0"/>
                <a:cs typeface="Times New Roman" panose="02020603050405020304" pitchFamily="18" charset="0"/>
              </a:rPr>
              <a:t>Next a fully connected layer with 128 neurons and rectifier activation function.</a:t>
            </a:r>
          </a:p>
          <a:p>
            <a:pPr fontAlgn="base"/>
            <a:r>
              <a:rPr lang="en-US" sz="2400" dirty="0">
                <a:latin typeface="Times New Roman" panose="02020603050405020304" pitchFamily="18" charset="0"/>
                <a:cs typeface="Times New Roman" panose="02020603050405020304" pitchFamily="18" charset="0"/>
              </a:rPr>
              <a:t>Finally, the output layer has 10 neurons for the 10 classes and a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activation function to output probability-like predictions for each class.</a:t>
            </a:r>
          </a:p>
          <a:p>
            <a:pPr fontAlgn="base"/>
            <a:r>
              <a:rPr lang="en-US" sz="2400" dirty="0">
                <a:latin typeface="Times New Roman" panose="02020603050405020304" pitchFamily="18" charset="0"/>
                <a:cs typeface="Times New Roman" panose="02020603050405020304" pitchFamily="18" charset="0"/>
              </a:rPr>
              <a:t>The network achieves an </a:t>
            </a:r>
            <a:r>
              <a:rPr lang="en-US" sz="2400" b="1" dirty="0">
                <a:latin typeface="Times New Roman" panose="02020603050405020304" pitchFamily="18" charset="0"/>
                <a:cs typeface="Times New Roman" panose="02020603050405020304" pitchFamily="18" charset="0"/>
              </a:rPr>
              <a:t>error rate of 1.03%, </a:t>
            </a:r>
            <a:r>
              <a:rPr lang="en-US" sz="2400" dirty="0">
                <a:latin typeface="Times New Roman" panose="02020603050405020304" pitchFamily="18" charset="0"/>
                <a:cs typeface="Times New Roman" panose="02020603050405020304" pitchFamily="18" charset="0"/>
              </a:rPr>
              <a:t>which is better than our simple multi-layer perceptron model above.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12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4E1E9-6FB5-4944-9780-7E723DF91CB5}"/>
              </a:ext>
            </a:extLst>
          </p:cNvPr>
          <p:cNvSpPr>
            <a:spLocks noGrp="1"/>
          </p:cNvSpPr>
          <p:nvPr>
            <p:ph idx="1"/>
          </p:nvPr>
        </p:nvSpPr>
        <p:spPr>
          <a:xfrm>
            <a:off x="838200" y="590843"/>
            <a:ext cx="10515600" cy="5950633"/>
          </a:xfrm>
        </p:spPr>
        <p:txBody>
          <a:bodyPr>
            <a:normAutofit fontScale="92500" lnSpcReduction="20000"/>
          </a:bodyPr>
          <a:lstStyle/>
          <a:p>
            <a:pPr marL="0" indent="0">
              <a:buNone/>
            </a:pPr>
            <a:r>
              <a:rPr lang="en-US" sz="3000" b="1" u="sng" dirty="0">
                <a:latin typeface="Times New Roman" panose="02020603050405020304" pitchFamily="18" charset="0"/>
                <a:cs typeface="Times New Roman" panose="02020603050405020304" pitchFamily="18" charset="0"/>
              </a:rPr>
              <a:t>Large convolutional neural network deep learning model</a:t>
            </a:r>
          </a:p>
          <a:p>
            <a:pPr marL="0" indent="0">
              <a:buNone/>
            </a:pPr>
            <a:endParaRPr lang="en-US" sz="3000" b="1" u="sng"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Large CNN architecture with additional convolutional, max pooling layers and fully connected layers. The network topology can be summarized as follows.</a:t>
            </a:r>
          </a:p>
          <a:p>
            <a:pPr fontAlgn="base"/>
            <a:r>
              <a:rPr lang="en-US" dirty="0">
                <a:latin typeface="Times New Roman" panose="02020603050405020304" pitchFamily="18" charset="0"/>
                <a:cs typeface="Times New Roman" panose="02020603050405020304" pitchFamily="18" charset="0"/>
              </a:rPr>
              <a:t>Convolutional layer with 30 feature maps of size 5×5.</a:t>
            </a:r>
          </a:p>
          <a:p>
            <a:pPr fontAlgn="base"/>
            <a:r>
              <a:rPr lang="en-US" dirty="0">
                <a:latin typeface="Times New Roman" panose="02020603050405020304" pitchFamily="18" charset="0"/>
                <a:cs typeface="Times New Roman" panose="02020603050405020304" pitchFamily="18" charset="0"/>
              </a:rPr>
              <a:t>Pooling layer taking the max over 2*2 patches.</a:t>
            </a:r>
          </a:p>
          <a:p>
            <a:pPr fontAlgn="base"/>
            <a:r>
              <a:rPr lang="en-US" dirty="0">
                <a:latin typeface="Times New Roman" panose="02020603050405020304" pitchFamily="18" charset="0"/>
                <a:cs typeface="Times New Roman" panose="02020603050405020304" pitchFamily="18" charset="0"/>
              </a:rPr>
              <a:t>Convolutional layer with 15 feature maps of size 3×3.</a:t>
            </a:r>
          </a:p>
          <a:p>
            <a:pPr fontAlgn="base"/>
            <a:r>
              <a:rPr lang="en-US" dirty="0">
                <a:latin typeface="Times New Roman" panose="02020603050405020304" pitchFamily="18" charset="0"/>
                <a:cs typeface="Times New Roman" panose="02020603050405020304" pitchFamily="18" charset="0"/>
              </a:rPr>
              <a:t>Pooling layer taking the max over 2*2 patches.</a:t>
            </a:r>
          </a:p>
          <a:p>
            <a:pPr fontAlgn="base"/>
            <a:r>
              <a:rPr lang="en-US" dirty="0">
                <a:latin typeface="Times New Roman" panose="02020603050405020304" pitchFamily="18" charset="0"/>
                <a:cs typeface="Times New Roman" panose="02020603050405020304" pitchFamily="18" charset="0"/>
              </a:rPr>
              <a:t>Dropout layer with a probability of 20%.</a:t>
            </a:r>
          </a:p>
          <a:p>
            <a:pPr fontAlgn="base"/>
            <a:r>
              <a:rPr lang="en-US" dirty="0">
                <a:latin typeface="Times New Roman" panose="02020603050405020304" pitchFamily="18" charset="0"/>
                <a:cs typeface="Times New Roman" panose="02020603050405020304" pitchFamily="18" charset="0"/>
              </a:rPr>
              <a:t>Flatten layer.</a:t>
            </a:r>
          </a:p>
          <a:p>
            <a:pPr fontAlgn="base"/>
            <a:r>
              <a:rPr lang="en-US" dirty="0">
                <a:latin typeface="Times New Roman" panose="02020603050405020304" pitchFamily="18" charset="0"/>
                <a:cs typeface="Times New Roman" panose="02020603050405020304" pitchFamily="18" charset="0"/>
              </a:rPr>
              <a:t>Fully connected layer with 128 neurons and rectifier activation.</a:t>
            </a:r>
          </a:p>
          <a:p>
            <a:pPr fontAlgn="base"/>
            <a:r>
              <a:rPr lang="en-US" dirty="0">
                <a:latin typeface="Times New Roman" panose="02020603050405020304" pitchFamily="18" charset="0"/>
                <a:cs typeface="Times New Roman" panose="02020603050405020304" pitchFamily="18" charset="0"/>
              </a:rPr>
              <a:t>Fully connected layer with 50 neurons and rectifier activation.</a:t>
            </a:r>
          </a:p>
          <a:p>
            <a:pPr fontAlgn="base"/>
            <a:r>
              <a:rPr lang="en-US" dirty="0">
                <a:latin typeface="Times New Roman" panose="02020603050405020304" pitchFamily="18" charset="0"/>
                <a:cs typeface="Times New Roman" panose="02020603050405020304" pitchFamily="18" charset="0"/>
              </a:rPr>
              <a:t>Output layer.</a:t>
            </a:r>
          </a:p>
          <a:p>
            <a:pPr marL="0" indent="0">
              <a:buNone/>
            </a:pPr>
            <a:endParaRPr lang="en-IN" b="1" dirty="0"/>
          </a:p>
        </p:txBody>
      </p:sp>
    </p:spTree>
    <p:extLst>
      <p:ext uri="{BB962C8B-B14F-4D97-AF65-F5344CB8AC3E}">
        <p14:creationId xmlns:p14="http://schemas.microsoft.com/office/powerpoint/2010/main" val="342559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D8867-6C54-4259-9575-47612987C5E5}"/>
              </a:ext>
            </a:extLst>
          </p:cNvPr>
          <p:cNvSpPr>
            <a:spLocks noGrp="1"/>
          </p:cNvSpPr>
          <p:nvPr>
            <p:ph idx="1"/>
          </p:nvPr>
        </p:nvSpPr>
        <p:spPr>
          <a:xfrm>
            <a:off x="838200" y="787791"/>
            <a:ext cx="10515600" cy="5389172"/>
          </a:xfrm>
        </p:spPr>
        <p:txBody>
          <a:bodyPr>
            <a:normAutofit/>
          </a:bodyPr>
          <a:lstStyle/>
          <a:p>
            <a:r>
              <a:rPr lang="en-US" dirty="0">
                <a:latin typeface="Times New Roman" panose="02020603050405020304" pitchFamily="18" charset="0"/>
                <a:cs typeface="Times New Roman" panose="02020603050405020304" pitchFamily="18" charset="0"/>
              </a:rPr>
              <a:t>This slightly larger model achieves the respectable classification </a:t>
            </a:r>
            <a:r>
              <a:rPr lang="en-US" b="1" dirty="0">
                <a:latin typeface="Times New Roman" panose="02020603050405020304" pitchFamily="18" charset="0"/>
                <a:cs typeface="Times New Roman" panose="02020603050405020304" pitchFamily="18" charset="0"/>
              </a:rPr>
              <a:t>error rate of 0.75%.</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21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E13D-F78C-41F2-B920-199DC6795274}"/>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Final Optimisation</a:t>
            </a:r>
          </a:p>
        </p:txBody>
      </p:sp>
      <p:sp>
        <p:nvSpPr>
          <p:cNvPr id="3" name="Content Placeholder 2">
            <a:extLst>
              <a:ext uri="{FF2B5EF4-FFF2-40B4-BE49-F238E27FC236}">
                <a16:creationId xmlns:a16="http://schemas.microsoft.com/office/drawing/2014/main" id="{57936291-BA3A-4BD0-8A0F-41AA4AE61F1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Filter size and number of filters for convolutional layers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Defining weights, biases and layers of convolutional Neural Network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Defining cost and optimizer</a:t>
            </a:r>
          </a:p>
          <a:p>
            <a:r>
              <a:rPr lang="en-IN" dirty="0">
                <a:latin typeface="Times New Roman" panose="02020603050405020304" pitchFamily="18" charset="0"/>
                <a:cs typeface="Times New Roman" panose="02020603050405020304" pitchFamily="18" charset="0"/>
              </a:rPr>
              <a:t>Plotting images of the test Set which are incorrectly classified </a:t>
            </a:r>
          </a:p>
          <a:p>
            <a:r>
              <a:rPr lang="en-IN" dirty="0">
                <a:latin typeface="Times New Roman" panose="02020603050405020304" pitchFamily="18" charset="0"/>
                <a:cs typeface="Times New Roman" panose="02020603050405020304" pitchFamily="18" charset="0"/>
              </a:rPr>
              <a:t>Plotting Confusion Matrix</a:t>
            </a:r>
          </a:p>
          <a:p>
            <a:r>
              <a:rPr lang="en-IN" dirty="0">
                <a:latin typeface="Times New Roman" panose="02020603050405020304" pitchFamily="18" charset="0"/>
                <a:cs typeface="Times New Roman" panose="02020603050405020304" pitchFamily="18" charset="0"/>
              </a:rPr>
              <a:t>Printing test accuracy depending on  the number of correctly classified images </a:t>
            </a:r>
          </a:p>
          <a:p>
            <a:pPr marL="0" indent="0">
              <a:buNone/>
            </a:pPr>
            <a:endParaRPr lang="en-IN" dirty="0"/>
          </a:p>
          <a:p>
            <a:endParaRPr lang="en-IN" dirty="0"/>
          </a:p>
        </p:txBody>
      </p:sp>
    </p:spTree>
    <p:extLst>
      <p:ext uri="{BB962C8B-B14F-4D97-AF65-F5344CB8AC3E}">
        <p14:creationId xmlns:p14="http://schemas.microsoft.com/office/powerpoint/2010/main" val="35830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075CE8F-5666-4A59-8F3F-B654A8CB0C62}"/>
              </a:ext>
            </a:extLst>
          </p:cNvPr>
          <p:cNvPicPr>
            <a:picLocks noGrp="1" noChangeAspect="1"/>
          </p:cNvPicPr>
          <p:nvPr>
            <p:ph type="pic" idx="1"/>
          </p:nvPr>
        </p:nvPicPr>
        <p:blipFill>
          <a:blip r:embed="rId2"/>
          <a:srcRect t="309" b="309"/>
          <a:stretch>
            <a:fillRect/>
          </a:stretch>
        </p:blipFill>
        <p:spPr>
          <a:xfrm>
            <a:off x="4895557" y="633046"/>
            <a:ext cx="6865033" cy="5711483"/>
          </a:xfrm>
          <a:prstGeom prst="rect">
            <a:avLst/>
          </a:prstGeom>
        </p:spPr>
      </p:pic>
      <p:sp>
        <p:nvSpPr>
          <p:cNvPr id="4" name="Text Placeholder 3">
            <a:extLst>
              <a:ext uri="{FF2B5EF4-FFF2-40B4-BE49-F238E27FC236}">
                <a16:creationId xmlns:a16="http://schemas.microsoft.com/office/drawing/2014/main" id="{00BF164B-3AD1-4F2F-A685-CF95DEEE29FE}"/>
              </a:ext>
            </a:extLst>
          </p:cNvPr>
          <p:cNvSpPr>
            <a:spLocks noGrp="1"/>
          </p:cNvSpPr>
          <p:nvPr>
            <p:ph type="body" sz="half" idx="2"/>
          </p:nvPr>
        </p:nvSpPr>
        <p:spPr>
          <a:xfrm>
            <a:off x="755382" y="633046"/>
            <a:ext cx="3932237" cy="5235942"/>
          </a:xfrm>
        </p:spPr>
        <p:txBody>
          <a:bodyPr>
            <a:normAutofit/>
          </a:bodyPr>
          <a:lstStyle/>
          <a:p>
            <a:r>
              <a:rPr lang="en-IN" sz="2000" b="1" dirty="0">
                <a:latin typeface="Times New Roman" panose="02020603050405020304" pitchFamily="18" charset="0"/>
                <a:cs typeface="Times New Roman" panose="02020603050405020304" pitchFamily="18" charset="0"/>
              </a:rPr>
              <a:t>Training set:</a:t>
            </a:r>
            <a:r>
              <a:rPr lang="en-IN" sz="2000" dirty="0">
                <a:latin typeface="Times New Roman" panose="02020603050405020304" pitchFamily="18" charset="0"/>
                <a:cs typeface="Times New Roman" panose="02020603050405020304" pitchFamily="18" charset="0"/>
              </a:rPr>
              <a:t> a set of examples used for learning, we use the training set to find the “optimal” weights with the back-prop rule</a:t>
            </a:r>
          </a:p>
          <a:p>
            <a:r>
              <a:rPr lang="en-IN" sz="2000" b="1" dirty="0">
                <a:latin typeface="Times New Roman" panose="02020603050405020304" pitchFamily="18" charset="0"/>
                <a:cs typeface="Times New Roman" panose="02020603050405020304" pitchFamily="18" charset="0"/>
              </a:rPr>
              <a:t>Validation set:</a:t>
            </a:r>
            <a:r>
              <a:rPr lang="en-IN" sz="2000" dirty="0">
                <a:latin typeface="Times New Roman" panose="02020603050405020304" pitchFamily="18" charset="0"/>
                <a:cs typeface="Times New Roman" panose="02020603050405020304" pitchFamily="18" charset="0"/>
              </a:rPr>
              <a:t> a set of examples used to tune the parameters of a classifier use the validation set to find and the “optimal” number of hidden units or determine a stopping point for the back-propagation algorithm</a:t>
            </a:r>
          </a:p>
          <a:p>
            <a:r>
              <a:rPr lang="en-IN" sz="2000" b="1" dirty="0">
                <a:latin typeface="Times New Roman" panose="02020603050405020304" pitchFamily="18" charset="0"/>
                <a:cs typeface="Times New Roman" panose="02020603050405020304" pitchFamily="18" charset="0"/>
              </a:rPr>
              <a:t>Test set:</a:t>
            </a:r>
            <a:r>
              <a:rPr lang="en-IN" sz="2000" dirty="0">
                <a:latin typeface="Times New Roman" panose="02020603050405020304" pitchFamily="18" charset="0"/>
                <a:cs typeface="Times New Roman" panose="02020603050405020304" pitchFamily="18" charset="0"/>
              </a:rPr>
              <a:t> a set of examples used only to assess the performance of a fully-trained classifier</a:t>
            </a:r>
          </a:p>
        </p:txBody>
      </p:sp>
    </p:spTree>
    <p:extLst>
      <p:ext uri="{BB962C8B-B14F-4D97-AF65-F5344CB8AC3E}">
        <p14:creationId xmlns:p14="http://schemas.microsoft.com/office/powerpoint/2010/main" val="40646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F1B6D-EBB5-4C4E-9BE7-DF62C3D5D8B1}"/>
              </a:ext>
            </a:extLst>
          </p:cNvPr>
          <p:cNvSpPr>
            <a:spLocks noGrp="1"/>
          </p:cNvSpPr>
          <p:nvPr>
            <p:ph idx="1"/>
          </p:nvPr>
        </p:nvSpPr>
        <p:spPr>
          <a:xfrm>
            <a:off x="838200" y="858129"/>
            <a:ext cx="10515600" cy="5318834"/>
          </a:xfrm>
        </p:spPr>
        <p:txBody>
          <a:bodyPr>
            <a:normAutofit fontScale="92500"/>
          </a:bodyPr>
          <a:lstStyle/>
          <a:p>
            <a:r>
              <a:rPr lang="en-IN" u="sng" dirty="0">
                <a:latin typeface="Times New Roman" panose="02020603050405020304" pitchFamily="18" charset="0"/>
                <a:cs typeface="Times New Roman" panose="02020603050405020304" pitchFamily="18" charset="0"/>
              </a:rPr>
              <a:t>Rectilinear unit activation -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are the simplest non-linear activation function you can use, obviously. When you get the input is positive, the derivative is just 1, so there isn't the squeezing effect you meet on backpropagated errors from the sigmoid function. Research has shown that </a:t>
            </a:r>
            <a:r>
              <a:rPr lang="en-US" dirty="0" err="1">
                <a:latin typeface="Times New Roman" panose="02020603050405020304" pitchFamily="18" charset="0"/>
                <a:cs typeface="Times New Roman" panose="02020603050405020304" pitchFamily="18" charset="0"/>
              </a:rPr>
              <a:t>ReLUs</a:t>
            </a:r>
            <a:r>
              <a:rPr lang="en-US" dirty="0">
                <a:latin typeface="Times New Roman" panose="02020603050405020304" pitchFamily="18" charset="0"/>
                <a:cs typeface="Times New Roman" panose="02020603050405020304" pitchFamily="18" charset="0"/>
              </a:rPr>
              <a:t> result in much faster training for large networks. </a:t>
            </a:r>
          </a:p>
          <a:p>
            <a:r>
              <a:rPr lang="en-IN" u="sng" dirty="0" err="1">
                <a:latin typeface="Times New Roman" panose="02020603050405020304" pitchFamily="18" charset="0"/>
                <a:cs typeface="Times New Roman" panose="02020603050405020304" pitchFamily="18" charset="0"/>
              </a:rPr>
              <a:t>Softmax</a:t>
            </a:r>
            <a:r>
              <a:rPr lang="en-IN" u="sng" dirty="0">
                <a:latin typeface="Times New Roman" panose="02020603050405020304" pitchFamily="18" charset="0"/>
                <a:cs typeface="Times New Roman" panose="02020603050405020304" pitchFamily="18" charset="0"/>
              </a:rPr>
              <a:t> classifier-</a:t>
            </a:r>
            <a:r>
              <a:rPr lang="en-IN" dirty="0">
                <a:latin typeface="Times New Roman" panose="02020603050405020304" pitchFamily="18" charset="0"/>
                <a:cs typeface="Times New Roman" panose="02020603050405020304" pitchFamily="18" charset="0"/>
              </a:rPr>
              <a:t>(logistic regression)- Returns list of probabilities for each of 10 class labels. Higher probability class label is the final classification from n/w</a:t>
            </a:r>
          </a:p>
          <a:p>
            <a:r>
              <a:rPr lang="en-IN" u="sng" dirty="0">
                <a:latin typeface="Times New Roman" panose="02020603050405020304" pitchFamily="18" charset="0"/>
                <a:cs typeface="Times New Roman" panose="02020603050405020304" pitchFamily="18" charset="0"/>
              </a:rPr>
              <a:t>Cross Entropy loss function- </a:t>
            </a:r>
            <a:r>
              <a:rPr lang="en-IN" dirty="0">
                <a:latin typeface="Times New Roman" panose="02020603050405020304" pitchFamily="18" charset="0"/>
                <a:cs typeface="Times New Roman" panose="02020603050405020304" pitchFamily="18" charset="0"/>
              </a:rPr>
              <a:t>Measures the performance of classification model. It increases as the predicted probability diverges from actual label</a:t>
            </a:r>
          </a:p>
          <a:p>
            <a:r>
              <a:rPr lang="en-IN" u="sng" dirty="0">
                <a:latin typeface="Times New Roman" panose="02020603050405020304" pitchFamily="18" charset="0"/>
                <a:cs typeface="Times New Roman" panose="02020603050405020304" pitchFamily="18" charset="0"/>
              </a:rPr>
              <a:t>Adam Optimisation function</a:t>
            </a:r>
            <a:r>
              <a:rPr lang="en-IN" dirty="0">
                <a:latin typeface="Times New Roman" panose="02020603050405020304" pitchFamily="18" charset="0"/>
                <a:cs typeface="Times New Roman" panose="02020603050405020304" pitchFamily="18" charset="0"/>
              </a:rPr>
              <a:t>-The method computes individual adaptive learning rates for different parameters from estimates of first and second moments of the gradients.</a:t>
            </a:r>
          </a:p>
          <a:p>
            <a:endParaRPr lang="en-IN" dirty="0"/>
          </a:p>
        </p:txBody>
      </p:sp>
    </p:spTree>
    <p:extLst>
      <p:ext uri="{BB962C8B-B14F-4D97-AF65-F5344CB8AC3E}">
        <p14:creationId xmlns:p14="http://schemas.microsoft.com/office/powerpoint/2010/main" val="190878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FE8DCE-AFB3-4BD2-873C-F9B32A732131}"/>
              </a:ext>
            </a:extLst>
          </p:cNvPr>
          <p:cNvPicPr>
            <a:picLocks noChangeAspect="1"/>
          </p:cNvPicPr>
          <p:nvPr/>
        </p:nvPicPr>
        <p:blipFill>
          <a:blip r:embed="rId2"/>
          <a:stretch>
            <a:fillRect/>
          </a:stretch>
        </p:blipFill>
        <p:spPr>
          <a:xfrm>
            <a:off x="6203851" y="1087976"/>
            <a:ext cx="5542255" cy="4953000"/>
          </a:xfrm>
          <a:prstGeom prst="rect">
            <a:avLst/>
          </a:prstGeom>
        </p:spPr>
      </p:pic>
      <p:pic>
        <p:nvPicPr>
          <p:cNvPr id="5122" name="Picture 49" descr="C:\Users\Valencia Dias\Desktop\BE PROJECT\f3.PNG">
            <a:extLst>
              <a:ext uri="{FF2B5EF4-FFF2-40B4-BE49-F238E27FC236}">
                <a16:creationId xmlns:a16="http://schemas.microsoft.com/office/drawing/2014/main" id="{D61B3DB2-7F9F-4F50-ABBC-E2F7B86D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7" y="1087976"/>
            <a:ext cx="5219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880A820-1D45-4863-B324-2608D73F84F4}"/>
              </a:ext>
            </a:extLst>
          </p:cNvPr>
          <p:cNvSpPr txBox="1"/>
          <p:nvPr/>
        </p:nvSpPr>
        <p:spPr>
          <a:xfrm>
            <a:off x="229847" y="478302"/>
            <a:ext cx="52197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Performance after 1000 optimisation iterations</a:t>
            </a:r>
          </a:p>
        </p:txBody>
      </p:sp>
      <p:sp>
        <p:nvSpPr>
          <p:cNvPr id="12" name="TextBox 11">
            <a:extLst>
              <a:ext uri="{FF2B5EF4-FFF2-40B4-BE49-F238E27FC236}">
                <a16:creationId xmlns:a16="http://schemas.microsoft.com/office/drawing/2014/main" id="{411AF52C-B066-4ED3-8074-998927617672}"/>
              </a:ext>
            </a:extLst>
          </p:cNvPr>
          <p:cNvSpPr txBox="1"/>
          <p:nvPr/>
        </p:nvSpPr>
        <p:spPr>
          <a:xfrm>
            <a:off x="6203851" y="478302"/>
            <a:ext cx="554225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Performance after 10,000 optimisation iterations</a:t>
            </a:r>
          </a:p>
        </p:txBody>
      </p:sp>
    </p:spTree>
    <p:extLst>
      <p:ext uri="{BB962C8B-B14F-4D97-AF65-F5344CB8AC3E}">
        <p14:creationId xmlns:p14="http://schemas.microsoft.com/office/powerpoint/2010/main" val="40971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D85E-FC39-49B7-B3C2-DB865DD389DF}"/>
              </a:ext>
            </a:extLst>
          </p:cNvPr>
          <p:cNvSpPr>
            <a:spLocks noGrp="1"/>
          </p:cNvSpPr>
          <p:nvPr>
            <p:ph type="title"/>
          </p:nvPr>
        </p:nvSpPr>
        <p:spPr>
          <a:xfrm>
            <a:off x="839788" y="457200"/>
            <a:ext cx="3932237" cy="935502"/>
          </a:xfrm>
        </p:spPr>
        <p:txBody>
          <a:bodyPr/>
          <a:lstStyle/>
          <a:p>
            <a:r>
              <a:rPr lang="en-IN" b="1" dirty="0">
                <a:latin typeface="Times New Roman" panose="02020603050405020304" pitchFamily="18" charset="0"/>
                <a:cs typeface="Times New Roman" panose="02020603050405020304" pitchFamily="18" charset="0"/>
              </a:rPr>
              <a:t>Confusion matrix</a:t>
            </a:r>
          </a:p>
        </p:txBody>
      </p:sp>
      <p:sp>
        <p:nvSpPr>
          <p:cNvPr id="4" name="Text Placeholder 3">
            <a:extLst>
              <a:ext uri="{FF2B5EF4-FFF2-40B4-BE49-F238E27FC236}">
                <a16:creationId xmlns:a16="http://schemas.microsoft.com/office/drawing/2014/main" id="{625D25FF-65C7-42F4-9FC1-A5C0275C2F89}"/>
              </a:ext>
            </a:extLst>
          </p:cNvPr>
          <p:cNvSpPr>
            <a:spLocks noGrp="1"/>
          </p:cNvSpPr>
          <p:nvPr>
            <p:ph type="body" sz="half" idx="2"/>
          </p:nvPr>
        </p:nvSpPr>
        <p:spPr>
          <a:xfrm>
            <a:off x="436098" y="1631853"/>
            <a:ext cx="4853354" cy="4237136"/>
          </a:xfrm>
        </p:spPr>
        <p:txBody>
          <a:bodyPr>
            <a:noAutofit/>
          </a:bodyPr>
          <a:lstStyle/>
          <a:p>
            <a:pPr>
              <a:lnSpc>
                <a:spcPct val="100000"/>
              </a:lnSpc>
            </a:pPr>
            <a:r>
              <a:rPr lang="en-US" sz="2400" dirty="0">
                <a:latin typeface="Times New Roman" panose="02020603050405020304" pitchFamily="18" charset="0"/>
                <a:cs typeface="Times New Roman" panose="02020603050405020304" pitchFamily="18" charset="0"/>
              </a:rPr>
              <a:t>A confusion matrix is a summary of prediction results on a classification problem.</a:t>
            </a:r>
          </a:p>
          <a:p>
            <a:pPr>
              <a:lnSpc>
                <a:spcPct val="100000"/>
              </a:lnSpc>
            </a:pPr>
            <a:r>
              <a:rPr lang="en-US" sz="2400" dirty="0">
                <a:latin typeface="Times New Roman" panose="02020603050405020304" pitchFamily="18" charset="0"/>
                <a:cs typeface="Times New Roman" panose="02020603050405020304" pitchFamily="18" charset="0"/>
              </a:rPr>
              <a:t>The number of correct and incorrect predictions are summarized with count values and broken down by each class. This is the key to the confusion matrix.</a:t>
            </a:r>
          </a:p>
          <a:p>
            <a:pPr>
              <a:lnSpc>
                <a:spcPct val="100000"/>
              </a:lnSpc>
            </a:pPr>
            <a:r>
              <a:rPr lang="en-US" sz="2400" dirty="0">
                <a:latin typeface="Times New Roman" panose="02020603050405020304" pitchFamily="18" charset="0"/>
                <a:cs typeface="Times New Roman" panose="02020603050405020304" pitchFamily="18" charset="0"/>
              </a:rPr>
              <a:t>The confusion matrix shows the ways in which your classification model is confused when it makes predictions</a:t>
            </a:r>
            <a:r>
              <a:rPr lang="en-US" sz="2400" dirty="0"/>
              <a:t>.</a:t>
            </a:r>
            <a:endParaRPr lang="en-IN" sz="2400" dirty="0"/>
          </a:p>
        </p:txBody>
      </p:sp>
      <p:pic>
        <p:nvPicPr>
          <p:cNvPr id="7" name="Picture 6">
            <a:extLst>
              <a:ext uri="{FF2B5EF4-FFF2-40B4-BE49-F238E27FC236}">
                <a16:creationId xmlns:a16="http://schemas.microsoft.com/office/drawing/2014/main" id="{7CBCEB0B-F403-4DA9-862D-D8B2BA66AE07}"/>
              </a:ext>
            </a:extLst>
          </p:cNvPr>
          <p:cNvPicPr>
            <a:picLocks noChangeAspect="1"/>
          </p:cNvPicPr>
          <p:nvPr/>
        </p:nvPicPr>
        <p:blipFill>
          <a:blip r:embed="rId2"/>
          <a:stretch>
            <a:fillRect/>
          </a:stretch>
        </p:blipFill>
        <p:spPr>
          <a:xfrm>
            <a:off x="5802665" y="457200"/>
            <a:ext cx="5746910" cy="5389323"/>
          </a:xfrm>
          <a:prstGeom prst="rect">
            <a:avLst/>
          </a:prstGeom>
        </p:spPr>
      </p:pic>
    </p:spTree>
    <p:extLst>
      <p:ext uri="{BB962C8B-B14F-4D97-AF65-F5344CB8AC3E}">
        <p14:creationId xmlns:p14="http://schemas.microsoft.com/office/powerpoint/2010/main" val="153992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998AF-BDFD-448E-8CD3-D69AB66D61F0}"/>
              </a:ext>
            </a:extLst>
          </p:cNvPr>
          <p:cNvSpPr>
            <a:spLocks noGrp="1"/>
          </p:cNvSpPr>
          <p:nvPr>
            <p:ph idx="1"/>
          </p:nvPr>
        </p:nvSpPr>
        <p:spPr>
          <a:xfrm>
            <a:off x="838200" y="281354"/>
            <a:ext cx="10515600" cy="5895609"/>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Install Python 3.6</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Install </a:t>
            </a:r>
            <a:r>
              <a:rPr lang="en-US" sz="2400" b="1" dirty="0" err="1">
                <a:latin typeface="Times New Roman" panose="02020603050405020304" pitchFamily="18" charset="0"/>
                <a:cs typeface="Times New Roman" panose="02020603050405020304" pitchFamily="18" charset="0"/>
              </a:rPr>
              <a:t>Tensorflow</a:t>
            </a:r>
            <a:endParaRPr lang="en-US" sz="2400" b="1"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TensorFlow is extremely flexible, allowing you to deploy network computation to multiple CPUs, GPUs, servers, or even mobile systems without having to change a single line of code.</a:t>
            </a:r>
          </a:p>
          <a:p>
            <a:pPr fontAlgn="base"/>
            <a:r>
              <a:rPr lang="en-US" sz="2400" dirty="0">
                <a:latin typeface="Times New Roman" panose="02020603050405020304" pitchFamily="18" charset="0"/>
                <a:cs typeface="Times New Roman" panose="02020603050405020304" pitchFamily="18" charset="0"/>
              </a:rPr>
              <a:t>This makes TensorFlow an excellent choice for training distributed deep learning networks in an architecture agnostic way, something that Theano does not (currently) provide.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16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EFB1D-2F8F-4F80-BE82-39DEDFE3B652}"/>
              </a:ext>
            </a:extLst>
          </p:cNvPr>
          <p:cNvSpPr>
            <a:spLocks noGrp="1"/>
          </p:cNvSpPr>
          <p:nvPr>
            <p:ph idx="1"/>
          </p:nvPr>
        </p:nvSpPr>
        <p:spPr>
          <a:xfrm>
            <a:off x="838200" y="590843"/>
            <a:ext cx="10515600" cy="5586120"/>
          </a:xfrm>
        </p:spPr>
        <p:txBody>
          <a:bodyPr/>
          <a:lstStyle/>
          <a:p>
            <a:pPr marL="0" indent="0">
              <a:buNone/>
            </a:pPr>
            <a:r>
              <a:rPr lang="en-US" dirty="0"/>
              <a:t>• Positive (P) : Observation is positive (for example: is an apple).</a:t>
            </a:r>
            <a:br>
              <a:rPr lang="en-US" dirty="0"/>
            </a:br>
            <a:r>
              <a:rPr lang="en-US" dirty="0"/>
              <a:t>• Negative (N) : Observation is not positive (for example: is not an apple).</a:t>
            </a:r>
            <a:br>
              <a:rPr lang="en-US" dirty="0"/>
            </a:br>
            <a:r>
              <a:rPr lang="en-US" dirty="0"/>
              <a:t>• </a:t>
            </a:r>
            <a:r>
              <a:rPr lang="en-US" u="sng" dirty="0"/>
              <a:t>True Positive (TP)</a:t>
            </a:r>
            <a:r>
              <a:rPr lang="en-US" dirty="0"/>
              <a:t> : Observation is positive, and is predicted to be positive.</a:t>
            </a:r>
            <a:br>
              <a:rPr lang="en-US" dirty="0"/>
            </a:br>
            <a:r>
              <a:rPr lang="en-US" dirty="0"/>
              <a:t>• </a:t>
            </a:r>
            <a:r>
              <a:rPr lang="en-US" u="sng" dirty="0"/>
              <a:t>False Negative (FN) </a:t>
            </a:r>
            <a:r>
              <a:rPr lang="en-US" dirty="0"/>
              <a:t>: Observation is positive, but is predicted negative.</a:t>
            </a:r>
            <a:br>
              <a:rPr lang="en-US" dirty="0"/>
            </a:br>
            <a:r>
              <a:rPr lang="en-US" dirty="0"/>
              <a:t>• </a:t>
            </a:r>
            <a:r>
              <a:rPr lang="en-US" u="sng" dirty="0"/>
              <a:t>True Negative (TN) </a:t>
            </a:r>
            <a:r>
              <a:rPr lang="en-US" dirty="0"/>
              <a:t>: Observation is negative, and is predicted to be negative.</a:t>
            </a:r>
            <a:br>
              <a:rPr lang="en-US" dirty="0"/>
            </a:br>
            <a:r>
              <a:rPr lang="en-US" dirty="0"/>
              <a:t>• </a:t>
            </a:r>
            <a:r>
              <a:rPr lang="en-US" u="sng" dirty="0"/>
              <a:t>False Positive (FP) </a:t>
            </a:r>
            <a:r>
              <a:rPr lang="en-US" dirty="0"/>
              <a:t>: Observation is negative, but is predicted positive.</a:t>
            </a:r>
            <a:endParaRPr lang="en-IN" dirty="0"/>
          </a:p>
        </p:txBody>
      </p:sp>
      <p:pic>
        <p:nvPicPr>
          <p:cNvPr id="4" name="Picture 3">
            <a:extLst>
              <a:ext uri="{FF2B5EF4-FFF2-40B4-BE49-F238E27FC236}">
                <a16:creationId xmlns:a16="http://schemas.microsoft.com/office/drawing/2014/main" id="{029C7146-A4FA-432C-A80B-EEC2A260B558}"/>
              </a:ext>
            </a:extLst>
          </p:cNvPr>
          <p:cNvPicPr>
            <a:picLocks noChangeAspect="1"/>
          </p:cNvPicPr>
          <p:nvPr/>
        </p:nvPicPr>
        <p:blipFill>
          <a:blip r:embed="rId2"/>
          <a:stretch>
            <a:fillRect/>
          </a:stretch>
        </p:blipFill>
        <p:spPr>
          <a:xfrm>
            <a:off x="3432517" y="4757517"/>
            <a:ext cx="5092505" cy="1028700"/>
          </a:xfrm>
          <a:prstGeom prst="rect">
            <a:avLst/>
          </a:prstGeom>
        </p:spPr>
      </p:pic>
    </p:spTree>
    <p:extLst>
      <p:ext uri="{BB962C8B-B14F-4D97-AF65-F5344CB8AC3E}">
        <p14:creationId xmlns:p14="http://schemas.microsoft.com/office/powerpoint/2010/main" val="306851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84C0E-B660-424D-BC89-79DE728470F4}"/>
              </a:ext>
            </a:extLst>
          </p:cNvPr>
          <p:cNvSpPr>
            <a:spLocks noGrp="1"/>
          </p:cNvSpPr>
          <p:nvPr>
            <p:ph idx="1"/>
          </p:nvPr>
        </p:nvSpPr>
        <p:spPr>
          <a:xfrm>
            <a:off x="838200" y="225083"/>
            <a:ext cx="10515600" cy="5951880"/>
          </a:xfrm>
        </p:spPr>
        <p:txBody>
          <a:bodyPr>
            <a:normAutofit/>
          </a:bodyPr>
          <a:lstStyle/>
          <a:p>
            <a:r>
              <a:rPr lang="en-US" b="1" dirty="0">
                <a:latin typeface="Times New Roman" panose="02020603050405020304" pitchFamily="18" charset="0"/>
                <a:cs typeface="Times New Roman" panose="02020603050405020304" pitchFamily="18" charset="0"/>
              </a:rPr>
              <a:t>Recall: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Recall can be defined as the ratio of the total number of correctly classified positive examples divide to the total number of positive examples. High Recall indicates the class is correctly recognized (small number of FN).</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Precision: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get the value of precision we divide the total number of correctly classified positive examples by the total number of predicted positive examples. High Precision indicates an example labeled as positive is indeed positive (small number of FP).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37DFC7F-E232-4F61-A725-72A6C861FC43}"/>
              </a:ext>
            </a:extLst>
          </p:cNvPr>
          <p:cNvPicPr>
            <a:picLocks noChangeAspect="1"/>
          </p:cNvPicPr>
          <p:nvPr/>
        </p:nvPicPr>
        <p:blipFill>
          <a:blip r:embed="rId2"/>
          <a:stretch>
            <a:fillRect/>
          </a:stretch>
        </p:blipFill>
        <p:spPr>
          <a:xfrm>
            <a:off x="4065564" y="2336611"/>
            <a:ext cx="3204018" cy="927094"/>
          </a:xfrm>
          <a:prstGeom prst="rect">
            <a:avLst/>
          </a:prstGeom>
        </p:spPr>
      </p:pic>
      <p:pic>
        <p:nvPicPr>
          <p:cNvPr id="5" name="Picture 140" descr="https://cdncontribute.geeksforgeeks.org/wp-content/uploads/Confusion_Matrix4_4.png">
            <a:extLst>
              <a:ext uri="{FF2B5EF4-FFF2-40B4-BE49-F238E27FC236}">
                <a16:creationId xmlns:a16="http://schemas.microsoft.com/office/drawing/2014/main" id="{3AFA2D67-A079-4922-A396-1909264D1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1" y="5367338"/>
            <a:ext cx="3047828" cy="92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57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FF0C17-810B-437B-B09D-216AA5BBBDB6}"/>
              </a:ext>
            </a:extLst>
          </p:cNvPr>
          <p:cNvPicPr>
            <a:picLocks noChangeAspect="1"/>
          </p:cNvPicPr>
          <p:nvPr/>
        </p:nvPicPr>
        <p:blipFill>
          <a:blip r:embed="rId2"/>
          <a:stretch>
            <a:fillRect/>
          </a:stretch>
        </p:blipFill>
        <p:spPr>
          <a:xfrm>
            <a:off x="5407243" y="703385"/>
            <a:ext cx="5457143" cy="4895557"/>
          </a:xfrm>
          <a:prstGeom prst="rect">
            <a:avLst/>
          </a:prstGeom>
        </p:spPr>
      </p:pic>
      <p:sp>
        <p:nvSpPr>
          <p:cNvPr id="12" name="Rectangle 11">
            <a:extLst>
              <a:ext uri="{FF2B5EF4-FFF2-40B4-BE49-F238E27FC236}">
                <a16:creationId xmlns:a16="http://schemas.microsoft.com/office/drawing/2014/main" id="{51D8E124-A9D8-4C36-A9D8-AEC40AEDAD10}"/>
              </a:ext>
            </a:extLst>
          </p:cNvPr>
          <p:cNvSpPr/>
          <p:nvPr/>
        </p:nvSpPr>
        <p:spPr>
          <a:xfrm>
            <a:off x="1248459" y="1136182"/>
            <a:ext cx="3872181" cy="5262979"/>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High recall, low precision: </a:t>
            </a:r>
            <a:r>
              <a:rPr lang="en-US" sz="2400" dirty="0">
                <a:solidFill>
                  <a:srgbClr val="000000"/>
                </a:solidFill>
                <a:latin typeface="Times New Roman" panose="02020603050405020304" pitchFamily="18" charset="0"/>
                <a:cs typeface="Times New Roman" panose="02020603050405020304" pitchFamily="18" charset="0"/>
              </a:rPr>
              <a:t>This means that most of the positive examples are correctly recognized (low FN) but there are a lot of false positives.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Low recall, high precision:</a:t>
            </a:r>
          </a:p>
          <a:p>
            <a:r>
              <a:rPr lang="en-US" sz="2400" dirty="0">
                <a:latin typeface="Times New Roman" panose="02020603050405020304" pitchFamily="18" charset="0"/>
                <a:cs typeface="Times New Roman" panose="02020603050405020304" pitchFamily="18" charset="0"/>
              </a:rPr>
              <a:t>This shows that we miss a lot of positive examples (high FN) but those we predict as positive are indeed positive (low FP)</a:t>
            </a:r>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578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67" descr="C:\Users\Valencia Dias\Desktop\BE PROJECT\f91.png">
            <a:extLst>
              <a:ext uri="{FF2B5EF4-FFF2-40B4-BE49-F238E27FC236}">
                <a16:creationId xmlns:a16="http://schemas.microsoft.com/office/drawing/2014/main" id="{45D60D62-D348-43DC-9939-8AD89610D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287" y="256442"/>
            <a:ext cx="6469802" cy="249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9" descr="C:\Users\Valencia Dias\Desktop\BE PROJECT\f92.png">
            <a:extLst>
              <a:ext uri="{FF2B5EF4-FFF2-40B4-BE49-F238E27FC236}">
                <a16:creationId xmlns:a16="http://schemas.microsoft.com/office/drawing/2014/main" id="{C5E9E671-168A-4399-8E04-DBF45450E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287" y="3105150"/>
            <a:ext cx="6690578"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61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599D27-2221-499C-9252-484AD2719059}"/>
              </a:ext>
            </a:extLst>
          </p:cNvPr>
          <p:cNvPicPr>
            <a:picLocks noChangeAspect="1"/>
          </p:cNvPicPr>
          <p:nvPr/>
        </p:nvPicPr>
        <p:blipFill>
          <a:blip r:embed="rId2"/>
          <a:stretch>
            <a:fillRect/>
          </a:stretch>
        </p:blipFill>
        <p:spPr>
          <a:xfrm>
            <a:off x="1500131" y="671238"/>
            <a:ext cx="4971429" cy="5645156"/>
          </a:xfrm>
          <a:prstGeom prst="rect">
            <a:avLst/>
          </a:prstGeom>
        </p:spPr>
      </p:pic>
      <p:pic>
        <p:nvPicPr>
          <p:cNvPr id="3" name="Picture 2">
            <a:extLst>
              <a:ext uri="{FF2B5EF4-FFF2-40B4-BE49-F238E27FC236}">
                <a16:creationId xmlns:a16="http://schemas.microsoft.com/office/drawing/2014/main" id="{C11774A8-6F02-426A-9699-829CDC4B44E7}"/>
              </a:ext>
            </a:extLst>
          </p:cNvPr>
          <p:cNvPicPr>
            <a:picLocks noChangeAspect="1"/>
          </p:cNvPicPr>
          <p:nvPr/>
        </p:nvPicPr>
        <p:blipFill>
          <a:blip r:embed="rId3"/>
          <a:stretch>
            <a:fillRect/>
          </a:stretch>
        </p:blipFill>
        <p:spPr>
          <a:xfrm>
            <a:off x="6920335" y="671238"/>
            <a:ext cx="4971429" cy="5645156"/>
          </a:xfrm>
          <a:prstGeom prst="rect">
            <a:avLst/>
          </a:prstGeom>
        </p:spPr>
      </p:pic>
    </p:spTree>
    <p:extLst>
      <p:ext uri="{BB962C8B-B14F-4D97-AF65-F5344CB8AC3E}">
        <p14:creationId xmlns:p14="http://schemas.microsoft.com/office/powerpoint/2010/main" val="225331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74E5-D75D-4B57-8035-12875E1FA0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F7DC4-A8EB-4E22-B040-106032B65B74}"/>
              </a:ext>
            </a:extLst>
          </p:cNvPr>
          <p:cNvSpPr>
            <a:spLocks noGrp="1"/>
          </p:cNvSpPr>
          <p:nvPr>
            <p:ph idx="1"/>
          </p:nvPr>
        </p:nvSpPr>
        <p:spPr>
          <a:xfrm>
            <a:off x="641253" y="1690688"/>
            <a:ext cx="10515600" cy="4351338"/>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1. The work specifically belongs to isolated Digits with assumption that the images are of good quality and therefore complex normalization, skew removal and slant removal operations are not performed. </a:t>
            </a:r>
          </a:p>
          <a:p>
            <a:pPr marL="0" indent="0">
              <a:buNone/>
            </a:pPr>
            <a:r>
              <a:rPr lang="en-IN" dirty="0">
                <a:latin typeface="Times New Roman" panose="02020603050405020304" pitchFamily="18" charset="0"/>
                <a:cs typeface="Times New Roman" panose="02020603050405020304" pitchFamily="18" charset="0"/>
              </a:rPr>
              <a:t>2. We would try to improve the learning and classification tasks, by the use of techniques like network pruning and variations in connection.</a:t>
            </a:r>
          </a:p>
          <a:p>
            <a:pPr marL="0" indent="0">
              <a:buNone/>
            </a:pPr>
            <a:r>
              <a:rPr lang="en-IN" dirty="0">
                <a:latin typeface="Times New Roman" panose="02020603050405020304" pitchFamily="18" charset="0"/>
                <a:cs typeface="Times New Roman" panose="02020603050405020304" pitchFamily="18" charset="0"/>
              </a:rPr>
              <a:t>3. The developed model can be further extended for the holistic approach of conjunct/ word recognition.</a:t>
            </a:r>
          </a:p>
          <a:p>
            <a:pPr marL="0" indent="0">
              <a:buNone/>
            </a:pPr>
            <a:r>
              <a:rPr lang="en-IN" dirty="0">
                <a:latin typeface="Times New Roman" panose="02020603050405020304" pitchFamily="18" charset="0"/>
                <a:cs typeface="Times New Roman" panose="02020603050405020304" pitchFamily="18" charset="0"/>
              </a:rPr>
              <a:t>4. The use of other training sets like alphanumeric character sets is an important challenge.</a:t>
            </a:r>
          </a:p>
          <a:p>
            <a:endParaRPr lang="en-IN" dirty="0"/>
          </a:p>
        </p:txBody>
      </p:sp>
    </p:spTree>
    <p:extLst>
      <p:ext uri="{BB962C8B-B14F-4D97-AF65-F5344CB8AC3E}">
        <p14:creationId xmlns:p14="http://schemas.microsoft.com/office/powerpoint/2010/main" val="429519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6238-2D97-47B6-9582-6A7FEBA2949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88906C-0E58-4547-861B-BE0B9F9E2B88}"/>
              </a:ext>
            </a:extLst>
          </p:cNvPr>
          <p:cNvSpPr>
            <a:spLocks noGrp="1"/>
          </p:cNvSpPr>
          <p:nvPr>
            <p:ph idx="1"/>
          </p:nvPr>
        </p:nvSpPr>
        <p:spPr>
          <a:xfrm>
            <a:off x="838200" y="1336431"/>
            <a:ext cx="10515600" cy="4840532"/>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In our project we have applied convolutional neural network algorithm to the handwritten digits. Our goal was to recognize the handwritten digits from the MNIST dataset. </a:t>
            </a:r>
          </a:p>
          <a:p>
            <a:r>
              <a:rPr lang="en-IN" dirty="0">
                <a:latin typeface="Times New Roman" panose="02020603050405020304" pitchFamily="18" charset="0"/>
                <a:cs typeface="Times New Roman" panose="02020603050405020304" pitchFamily="18" charset="0"/>
              </a:rPr>
              <a:t>Using the Convolutional Neural Network with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and TensorFlow as backend, we are able to get an accuracy of 98.7%. Every tool has its own complexity and accuracy. </a:t>
            </a:r>
          </a:p>
          <a:p>
            <a:r>
              <a:rPr lang="en-IN" dirty="0">
                <a:latin typeface="Times New Roman" panose="02020603050405020304" pitchFamily="18" charset="0"/>
                <a:cs typeface="Times New Roman" panose="02020603050405020304" pitchFamily="18" charset="0"/>
              </a:rPr>
              <a:t>The complexity of the code and the process is bit more as compared to normal Machine Learning algorithms but looking at the accuracy achieved, it can be said that it is worth it. </a:t>
            </a:r>
          </a:p>
          <a:p>
            <a:r>
              <a:rPr lang="en-IN" dirty="0">
                <a:latin typeface="Times New Roman" panose="02020603050405020304" pitchFamily="18" charset="0"/>
                <a:cs typeface="Times New Roman" panose="02020603050405020304" pitchFamily="18" charset="0"/>
              </a:rPr>
              <a:t>The recognition system is also able to recognize the images as quickly as possible for this large dataset. </a:t>
            </a:r>
          </a:p>
          <a:p>
            <a:r>
              <a:rPr lang="en-IN" dirty="0">
                <a:latin typeface="Times New Roman" panose="02020603050405020304" pitchFamily="18" charset="0"/>
                <a:cs typeface="Times New Roman" panose="02020603050405020304" pitchFamily="18" charset="0"/>
              </a:rPr>
              <a:t>As the accuracy achieved is very high which means the error rate is very small in comparison to the neural network algorithm and other machine learning algorithms. Also, the current implementation is done only using the CPU.</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2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7CC2C-FB75-43A7-A29E-F7E13AB69631}"/>
              </a:ext>
            </a:extLst>
          </p:cNvPr>
          <p:cNvSpPr>
            <a:spLocks noGrp="1"/>
          </p:cNvSpPr>
          <p:nvPr>
            <p:ph idx="1"/>
          </p:nvPr>
        </p:nvSpPr>
        <p:spPr>
          <a:xfrm>
            <a:off x="697523" y="534572"/>
            <a:ext cx="10515600" cy="5529849"/>
          </a:xfrm>
        </p:spPr>
        <p:txBody>
          <a:bodyPr>
            <a:noAutofit/>
          </a:bodyPr>
          <a:lstStyle/>
          <a:p>
            <a:r>
              <a:rPr lang="en-US" sz="2400" dirty="0">
                <a:latin typeface="Times New Roman" panose="02020603050405020304" pitchFamily="18" charset="0"/>
                <a:cs typeface="Times New Roman" panose="02020603050405020304" pitchFamily="18" charset="0"/>
              </a:rPr>
              <a:t>TensorFlow supports Python 3.5.x and 3.6.x on Windows</a:t>
            </a:r>
          </a:p>
          <a:p>
            <a:r>
              <a:rPr lang="en-US" sz="2400" dirty="0">
                <a:latin typeface="Times New Roman" panose="02020603050405020304" pitchFamily="18" charset="0"/>
                <a:cs typeface="Times New Roman" panose="02020603050405020304" pitchFamily="18" charset="0"/>
              </a:rPr>
              <a:t>To install the CPU-only version of TensorFlow, enter the following command: </a:t>
            </a:r>
          </a:p>
          <a:p>
            <a:r>
              <a:rPr lang="en-US" sz="2400" dirty="0">
                <a:latin typeface="Times New Roman" panose="02020603050405020304" pitchFamily="18" charset="0"/>
                <a:cs typeface="Times New Roman" panose="02020603050405020304" pitchFamily="18" charset="0"/>
              </a:rPr>
              <a:t>pip3 install  --upgrade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p>
          <a:p>
            <a:pPr marL="0" indent="0">
              <a:buNone/>
            </a:pPr>
            <a:r>
              <a:rPr lang="en-US" altLang="en-US" sz="2400" b="1" dirty="0">
                <a:solidFill>
                  <a:srgbClr val="222222"/>
                </a:solidFill>
                <a:latin typeface="Times New Roman" panose="02020603050405020304" pitchFamily="18" charset="0"/>
                <a:cs typeface="Times New Roman" panose="02020603050405020304" pitchFamily="18" charset="0"/>
              </a:rPr>
              <a:t>For installing </a:t>
            </a:r>
            <a:r>
              <a:rPr lang="en-US" altLang="en-US" sz="2400" b="1" dirty="0" err="1">
                <a:solidFill>
                  <a:srgbClr val="222222"/>
                </a:solidFill>
                <a:latin typeface="Times New Roman" panose="02020603050405020304" pitchFamily="18" charset="0"/>
                <a:cs typeface="Times New Roman" panose="02020603050405020304" pitchFamily="18" charset="0"/>
              </a:rPr>
              <a:t>Keras</a:t>
            </a:r>
            <a:r>
              <a:rPr lang="en-US" altLang="en-US" sz="2400" b="1" dirty="0">
                <a:solidFill>
                  <a:srgbClr val="222222"/>
                </a:solidFill>
                <a:latin typeface="Times New Roman" panose="02020603050405020304" pitchFamily="18" charset="0"/>
                <a:cs typeface="Times New Roman" panose="02020603050405020304" pitchFamily="18" charset="0"/>
              </a:rPr>
              <a:t> first install below </a:t>
            </a:r>
            <a:r>
              <a:rPr lang="en-US" altLang="en-US" sz="2400" b="1" dirty="0" err="1">
                <a:solidFill>
                  <a:srgbClr val="222222"/>
                </a:solidFill>
                <a:latin typeface="Times New Roman" panose="02020603050405020304" pitchFamily="18" charset="0"/>
                <a:cs typeface="Times New Roman" panose="02020603050405020304" pitchFamily="18" charset="0"/>
              </a:rPr>
              <a:t>dependancies</a:t>
            </a:r>
            <a:r>
              <a:rPr lang="en-US" altLang="en-US" sz="2400" b="1" dirty="0">
                <a:solidFill>
                  <a:srgbClr val="222222"/>
                </a:solidFill>
                <a:latin typeface="Times New Roman" panose="02020603050405020304" pitchFamily="18" charset="0"/>
                <a:cs typeface="Times New Roman" panose="02020603050405020304" pitchFamily="18" charset="0"/>
              </a:rPr>
              <a:t>.</a:t>
            </a:r>
            <a:endParaRPr lang="en-US" altLang="en-US" sz="2400" b="1" dirty="0">
              <a:solidFill>
                <a:srgbClr val="000000"/>
              </a:solidFill>
              <a:latin typeface="Times New Roman" panose="02020603050405020304" pitchFamily="18" charset="0"/>
              <a:cs typeface="Times New Roman" panose="02020603050405020304" pitchFamily="18" charset="0"/>
            </a:endParaRPr>
          </a:p>
          <a:p>
            <a:pPr marL="0" lvl="0" indent="0">
              <a:lnSpc>
                <a:spcPct val="100000"/>
              </a:lnSpc>
              <a:buNone/>
            </a:pPr>
            <a:r>
              <a:rPr lang="en-US" altLang="en-US" sz="2400" b="1" dirty="0">
                <a:solidFill>
                  <a:srgbClr val="222222"/>
                </a:solidFill>
                <a:latin typeface="Times New Roman" panose="02020603050405020304" pitchFamily="18" charset="0"/>
                <a:cs typeface="Times New Roman" panose="02020603050405020304" pitchFamily="18" charset="0"/>
              </a:rPr>
              <a:t>NumPy</a:t>
            </a:r>
          </a:p>
          <a:p>
            <a:pPr>
              <a:lnSpc>
                <a:spcPct val="100000"/>
              </a:lnSpc>
            </a:pPr>
            <a:r>
              <a:rPr lang="en-US" sz="2400" dirty="0">
                <a:latin typeface="Times New Roman" panose="02020603050405020304" pitchFamily="18" charset="0"/>
                <a:cs typeface="Times New Roman" panose="02020603050405020304" pitchFamily="18" charset="0"/>
              </a:rPr>
              <a:t>NumPy can also be used as an efficient multi-dimensional container of generic data. Arbitrary data-types can be defined. </a:t>
            </a:r>
          </a:p>
          <a:p>
            <a:pPr>
              <a:lnSpc>
                <a:spcPct val="100000"/>
              </a:lnSpc>
            </a:pPr>
            <a:r>
              <a:rPr lang="en-US" sz="2400" dirty="0">
                <a:latin typeface="Times New Roman" panose="02020603050405020304" pitchFamily="18" charset="0"/>
                <a:cs typeface="Times New Roman" panose="02020603050405020304" pitchFamily="18" charset="0"/>
              </a:rPr>
              <a:t>This allows NumPy to seamlessly and speedily integrate with a wide variety of databases.</a:t>
            </a:r>
          </a:p>
          <a:p>
            <a:pPr marL="0" lvl="0" indent="0">
              <a:lnSpc>
                <a:spcPct val="100000"/>
              </a:lnSpc>
              <a:buNone/>
            </a:pPr>
            <a:r>
              <a:rPr lang="en-US" altLang="en-US" sz="2400" b="1" dirty="0">
                <a:solidFill>
                  <a:srgbClr val="222222"/>
                </a:solidFill>
                <a:latin typeface="Times New Roman" panose="02020603050405020304" pitchFamily="18" charset="0"/>
                <a:cs typeface="Times New Roman" panose="02020603050405020304" pitchFamily="18" charset="0"/>
              </a:rPr>
              <a:t>SciPy</a:t>
            </a:r>
          </a:p>
          <a:p>
            <a:pPr>
              <a:lnSpc>
                <a:spcPct val="100000"/>
              </a:lnSpc>
            </a:pPr>
            <a:r>
              <a:rPr lang="en-US" sz="2400" dirty="0">
                <a:latin typeface="Times New Roman" panose="02020603050405020304" pitchFamily="18" charset="0"/>
                <a:cs typeface="Times New Roman" panose="02020603050405020304" pitchFamily="18" charset="0"/>
              </a:rPr>
              <a:t>SciPy contains modules for optimization, linear algebra, integration, interpolation, special functions, FFT, signal and image processing, </a:t>
            </a:r>
            <a:endParaRPr lang="en-US" altLang="en-US" sz="2400" dirty="0">
              <a:solidFill>
                <a:srgbClr val="222222"/>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63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E68B8-EC78-4C1B-98CE-7E0C2DB34401}"/>
              </a:ext>
            </a:extLst>
          </p:cNvPr>
          <p:cNvSpPr>
            <a:spLocks noGrp="1"/>
          </p:cNvSpPr>
          <p:nvPr>
            <p:ph idx="1"/>
          </p:nvPr>
        </p:nvSpPr>
        <p:spPr>
          <a:xfrm>
            <a:off x="838200" y="492369"/>
            <a:ext cx="10515600" cy="5684594"/>
          </a:xfrm>
        </p:spPr>
        <p:txBody>
          <a:bodyPr>
            <a:normAutofit fontScale="85000" lnSpcReduction="20000"/>
          </a:bodyPr>
          <a:lstStyle/>
          <a:p>
            <a:pPr marL="0" lvl="0" indent="0">
              <a:lnSpc>
                <a:spcPct val="100000"/>
              </a:lnSpc>
              <a:buNone/>
            </a:pPr>
            <a:r>
              <a:rPr lang="en-US" altLang="en-US" b="1" dirty="0" err="1">
                <a:latin typeface="Times New Roman" panose="02020603050405020304" pitchFamily="18" charset="0"/>
                <a:cs typeface="Times New Roman" panose="02020603050405020304" pitchFamily="18" charset="0"/>
              </a:rPr>
              <a:t>Scikit</a:t>
            </a:r>
            <a:r>
              <a:rPr lang="en-US" altLang="en-US" b="1" dirty="0">
                <a:latin typeface="Times New Roman" panose="02020603050405020304" pitchFamily="18" charset="0"/>
                <a:cs typeface="Times New Roman" panose="02020603050405020304" pitchFamily="18" charset="0"/>
              </a:rPr>
              <a:t>-learn</a:t>
            </a:r>
          </a:p>
          <a:p>
            <a:pPr>
              <a:lnSpc>
                <a:spcPct val="100000"/>
              </a:lnSpc>
            </a:pP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is a free software machine learning library for the Python programming language.</a:t>
            </a:r>
          </a:p>
          <a:p>
            <a:pPr>
              <a:lnSpc>
                <a:spcPct val="100000"/>
              </a:lnSpc>
            </a:pPr>
            <a:r>
              <a:rPr lang="en-US" dirty="0">
                <a:latin typeface="Times New Roman" panose="02020603050405020304" pitchFamily="18" charset="0"/>
                <a:cs typeface="Times New Roman" panose="02020603050405020304" pitchFamily="18" charset="0"/>
              </a:rPr>
              <a:t>It features various classification, regression and clustering algorithms including support vector machines, random forests, gradient boosting,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-means, and is designed to interoperate with the Python numerical and scientific libraries NumPy and SciPy.</a:t>
            </a:r>
            <a:endParaRPr lang="en-US" altLang="en-US" dirty="0">
              <a:latin typeface="Times New Roman" panose="02020603050405020304" pitchFamily="18" charset="0"/>
              <a:cs typeface="Times New Roman" panose="02020603050405020304" pitchFamily="18" charset="0"/>
            </a:endParaRPr>
          </a:p>
          <a:p>
            <a:pPr marL="0" lvl="0" indent="0">
              <a:lnSpc>
                <a:spcPct val="100000"/>
              </a:lnSpc>
              <a:buNone/>
            </a:pPr>
            <a:r>
              <a:rPr lang="en-US" altLang="en-US" b="1" dirty="0">
                <a:latin typeface="Times New Roman" panose="02020603050405020304" pitchFamily="18" charset="0"/>
                <a:cs typeface="Times New Roman" panose="02020603050405020304" pitchFamily="18" charset="0"/>
              </a:rPr>
              <a:t>Pillow</a:t>
            </a:r>
          </a:p>
          <a:p>
            <a:pPr>
              <a:lnSpc>
                <a:spcPct val="100000"/>
              </a:lnSpc>
            </a:pPr>
            <a:r>
              <a:rPr lang="en-US" dirty="0">
                <a:latin typeface="Times New Roman" panose="02020603050405020304" pitchFamily="18" charset="0"/>
                <a:cs typeface="Times New Roman" panose="02020603050405020304" pitchFamily="18" charset="0"/>
              </a:rPr>
              <a:t>Pillow is a free library for the Python programming</a:t>
            </a:r>
            <a:r>
              <a:rPr lang="en-US" dirty="0">
                <a:latin typeface="Times New Roman" panose="02020603050405020304" pitchFamily="18" charset="0"/>
                <a:cs typeface="Times New Roman" panose="02020603050405020304" pitchFamily="18" charset="0"/>
                <a:hlinkClick r:id="rId2" tooltip="Python (programming language)"/>
              </a:rPr>
              <a:t> </a:t>
            </a:r>
            <a:r>
              <a:rPr lang="en-US" dirty="0">
                <a:latin typeface="Times New Roman" panose="02020603050405020304" pitchFamily="18" charset="0"/>
                <a:cs typeface="Times New Roman" panose="02020603050405020304" pitchFamily="18" charset="0"/>
              </a:rPr>
              <a:t>language that adds support for opening, manipulating, and saving many different image file formats.</a:t>
            </a:r>
            <a:endParaRPr lang="en-US" altLang="en-US" dirty="0">
              <a:latin typeface="Times New Roman" panose="02020603050405020304" pitchFamily="18" charset="0"/>
              <a:cs typeface="Times New Roman" panose="02020603050405020304" pitchFamily="18" charset="0"/>
            </a:endParaRPr>
          </a:p>
          <a:p>
            <a:pPr marL="0" lvl="0" indent="0">
              <a:lnSpc>
                <a:spcPct val="100000"/>
              </a:lnSpc>
              <a:buNone/>
            </a:pPr>
            <a:r>
              <a:rPr lang="en-US" altLang="en-US" b="1" dirty="0">
                <a:latin typeface="Times New Roman" panose="02020603050405020304" pitchFamily="18" charset="0"/>
                <a:cs typeface="Times New Roman" panose="02020603050405020304" pitchFamily="18" charset="0"/>
              </a:rPr>
              <a:t>H5py</a:t>
            </a:r>
          </a:p>
          <a:p>
            <a:pPr>
              <a:lnSpc>
                <a:spcPct val="100000"/>
              </a:lnSpc>
            </a:pPr>
            <a:r>
              <a:rPr lang="en-US" dirty="0">
                <a:latin typeface="Times New Roman" panose="02020603050405020304" pitchFamily="18" charset="0"/>
                <a:cs typeface="Times New Roman" panose="02020603050405020304" pitchFamily="18" charset="0"/>
              </a:rPr>
              <a:t>It lets you store huge amounts of numerical data, and easily manipulate that data from NumPy.</a:t>
            </a:r>
          </a:p>
          <a:p>
            <a:pPr>
              <a:lnSpc>
                <a:spcPct val="100000"/>
              </a:lnSpc>
            </a:pPr>
            <a:r>
              <a:rPr lang="en-US" dirty="0">
                <a:latin typeface="Times New Roman" panose="02020603050405020304" pitchFamily="18" charset="0"/>
                <a:cs typeface="Times New Roman" panose="02020603050405020304" pitchFamily="18" charset="0"/>
              </a:rPr>
              <a:t>Thousands of datasets can be stored in a single file, categorized and tagged however you want.</a:t>
            </a:r>
            <a:endParaRPr lang="en-US"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29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A49AC-0736-4C62-835C-15B473693390}"/>
              </a:ext>
            </a:extLst>
          </p:cNvPr>
          <p:cNvSpPr>
            <a:spLocks noGrp="1"/>
          </p:cNvSpPr>
          <p:nvPr>
            <p:ph idx="1"/>
          </p:nvPr>
        </p:nvSpPr>
        <p:spPr>
          <a:xfrm>
            <a:off x="838200" y="618978"/>
            <a:ext cx="10515600" cy="5557985"/>
          </a:xfrm>
        </p:spPr>
        <p:txBody>
          <a:bodyPr>
            <a:normAutofit/>
          </a:bodyPr>
          <a:lstStyle/>
          <a:p>
            <a:pPr marL="0" indent="0">
              <a:buNone/>
            </a:pPr>
            <a:r>
              <a:rPr lang="en-US" altLang="en-US" sz="2400" dirty="0">
                <a:solidFill>
                  <a:srgbClr val="004ED0"/>
                </a:solidFill>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Keras</a:t>
            </a:r>
            <a:endParaRPr lang="en-US" alt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is a high-level neural networks API, written in Python and capable of running on top of TensorFlow, Theano. It was developed with a focus on enabling fast experimentation.</a:t>
            </a:r>
          </a:p>
          <a:p>
            <a:r>
              <a:rPr lang="en-US" sz="2400" dirty="0">
                <a:latin typeface="Times New Roman" panose="02020603050405020304" pitchFamily="18" charset="0"/>
                <a:cs typeface="Times New Roman" panose="02020603050405020304" pitchFamily="18" charset="0"/>
              </a:rPr>
              <a:t>Allows for easy and fast prototyping (through user friendliness, modularity, and extensibility).</a:t>
            </a:r>
          </a:p>
          <a:p>
            <a:r>
              <a:rPr lang="en-US" sz="2400" dirty="0">
                <a:latin typeface="Times New Roman" panose="02020603050405020304" pitchFamily="18" charset="0"/>
                <a:cs typeface="Times New Roman" panose="02020603050405020304" pitchFamily="18" charset="0"/>
              </a:rPr>
              <a:t>Supports both convolutional networks and recurrent networks, as well as combinations of the two.</a:t>
            </a:r>
          </a:p>
          <a:p>
            <a:pPr marL="0" indent="0">
              <a:buNone/>
            </a:pPr>
            <a:r>
              <a:rPr lang="en-US" sz="2400" b="1" dirty="0">
                <a:latin typeface="Times New Roman" panose="02020603050405020304" pitchFamily="18" charset="0"/>
                <a:cs typeface="Times New Roman" panose="02020603050405020304" pitchFamily="18" charset="0"/>
              </a:rPr>
              <a:t>Matplotlib</a:t>
            </a:r>
          </a:p>
          <a:p>
            <a:r>
              <a:rPr lang="en-US" sz="2400" dirty="0">
                <a:latin typeface="Times New Roman" panose="02020603050405020304" pitchFamily="18" charset="0"/>
                <a:cs typeface="Times New Roman" panose="02020603050405020304" pitchFamily="18" charset="0"/>
              </a:rPr>
              <a:t>matplotlib is a plotting library for the Python programming language and its numerical mathematics extension NumPy. </a:t>
            </a:r>
          </a:p>
          <a:p>
            <a:r>
              <a:rPr lang="en-US" sz="2400" dirty="0">
                <a:latin typeface="Times New Roman" panose="02020603050405020304" pitchFamily="18" charset="0"/>
                <a:cs typeface="Times New Roman" panose="02020603050405020304" pitchFamily="18" charset="0"/>
              </a:rPr>
              <a:t>It provides an object-oriented API for embedding plots into applications using general-purpose GUI toolkits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60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D7CCC-3A5D-4D98-B8AF-989C8675E619}"/>
              </a:ext>
            </a:extLst>
          </p:cNvPr>
          <p:cNvSpPr>
            <a:spLocks noGrp="1"/>
          </p:cNvSpPr>
          <p:nvPr>
            <p:ph idx="1"/>
          </p:nvPr>
        </p:nvSpPr>
        <p:spPr>
          <a:xfrm>
            <a:off x="838200" y="506437"/>
            <a:ext cx="10515600" cy="5670526"/>
          </a:xfrm>
        </p:spPr>
        <p:txBody>
          <a:bodyPr/>
          <a:lstStyle/>
          <a:p>
            <a:pPr marL="0" indent="0">
              <a:buNone/>
            </a:pPr>
            <a:r>
              <a:rPr lang="en-IN" sz="4000" b="1" u="sng" dirty="0">
                <a:latin typeface="Times New Roman" panose="02020603050405020304" pitchFamily="18" charset="0"/>
                <a:cs typeface="Times New Roman" panose="02020603050405020304" pitchFamily="18" charset="0"/>
              </a:rPr>
              <a:t>Raw Optimisation</a:t>
            </a:r>
          </a:p>
          <a:p>
            <a:pPr marL="0" indent="0">
              <a:buNone/>
            </a:pPr>
            <a:endParaRPr lang="en-IN" sz="36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Load the MNIST dataset in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 Develop and evaluate a baseline neural network model for the MNIST problem.</a:t>
            </a:r>
          </a:p>
          <a:p>
            <a:pPr fontAlgn="base"/>
            <a:r>
              <a:rPr lang="en-US" sz="2400" dirty="0">
                <a:latin typeface="Times New Roman" panose="02020603050405020304" pitchFamily="18" charset="0"/>
                <a:cs typeface="Times New Roman" panose="02020603050405020304" pitchFamily="18" charset="0"/>
              </a:rPr>
              <a:t> Implement and evaluate a simple Convolutional Neural Network for MNIST.</a:t>
            </a:r>
          </a:p>
          <a:p>
            <a:pPr fontAlgn="base"/>
            <a:r>
              <a:rPr lang="en-US" sz="2400" dirty="0">
                <a:latin typeface="Times New Roman" panose="02020603050405020304" pitchFamily="18" charset="0"/>
                <a:cs typeface="Times New Roman" panose="02020603050405020304" pitchFamily="18" charset="0"/>
              </a:rPr>
              <a:t>Implement a large convolutional neural network deep learning model for MNIST</a:t>
            </a:r>
            <a:r>
              <a:rPr lang="en-US" sz="2400" dirty="0"/>
              <a:t>.</a:t>
            </a:r>
          </a:p>
          <a:p>
            <a:pPr marL="0" indent="0" fontAlgn="base">
              <a:buNone/>
            </a:pPr>
            <a:endParaRPr lang="en-US" sz="2400" dirty="0"/>
          </a:p>
          <a:p>
            <a:pPr marL="0" indent="0">
              <a:buNone/>
            </a:pPr>
            <a:endParaRPr lang="en-IN" dirty="0"/>
          </a:p>
        </p:txBody>
      </p:sp>
    </p:spTree>
    <p:extLst>
      <p:ext uri="{BB962C8B-B14F-4D97-AF65-F5344CB8AC3E}">
        <p14:creationId xmlns:p14="http://schemas.microsoft.com/office/powerpoint/2010/main" val="163908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423A5-2214-4342-80B7-BC070457DAC0}"/>
              </a:ext>
            </a:extLst>
          </p:cNvPr>
          <p:cNvSpPr>
            <a:spLocks noGrp="1"/>
          </p:cNvSpPr>
          <p:nvPr>
            <p:ph type="body" sz="half" idx="2"/>
          </p:nvPr>
        </p:nvSpPr>
        <p:spPr>
          <a:xfrm>
            <a:off x="140677" y="478303"/>
            <a:ext cx="5955323" cy="5390686"/>
          </a:xfrm>
        </p:spPr>
        <p:txBody>
          <a:bodyPr>
            <a:normAutofit/>
          </a:bodyPr>
          <a:lstStyle/>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Loading the MNIST dataset in </a:t>
            </a:r>
            <a:r>
              <a:rPr lang="en-US" sz="2400" b="1" u="sng" dirty="0" err="1">
                <a:latin typeface="Times New Roman" panose="02020603050405020304" pitchFamily="18" charset="0"/>
                <a:cs typeface="Times New Roman" panose="02020603050405020304" pitchFamily="18" charset="0"/>
              </a:rPr>
              <a:t>Keras</a:t>
            </a:r>
            <a:endParaRPr lang="en-US" sz="2400" b="1" u="sng"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deep learning library provides a convenience method for loading the MNIST dataset.</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is downloaded automatically the first time this function is called and is stored in your home directory in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/datasets/mnist.pkl.gz as a 15MB file.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load the MNIST dataset –</a:t>
            </a:r>
          </a:p>
          <a:p>
            <a:r>
              <a:rPr lang="en-US"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from </a:t>
            </a:r>
            <a:r>
              <a:rPr lang="en-IN" sz="2400" b="1" dirty="0" err="1">
                <a:latin typeface="Times New Roman" panose="02020603050405020304" pitchFamily="18" charset="0"/>
                <a:cs typeface="Times New Roman" panose="02020603050405020304" pitchFamily="18" charset="0"/>
              </a:rPr>
              <a:t>keras.datasets</a:t>
            </a:r>
            <a:r>
              <a:rPr lang="en-IN" sz="2400" b="1" dirty="0">
                <a:latin typeface="Times New Roman" panose="02020603050405020304" pitchFamily="18" charset="0"/>
                <a:cs typeface="Times New Roman" panose="02020603050405020304" pitchFamily="18" charset="0"/>
              </a:rPr>
              <a:t> import </a:t>
            </a:r>
            <a:r>
              <a:rPr lang="en-IN" sz="2400" b="1" dirty="0" err="1">
                <a:latin typeface="Times New Roman" panose="02020603050405020304" pitchFamily="18" charset="0"/>
                <a:cs typeface="Times New Roman" panose="02020603050405020304" pitchFamily="18" charset="0"/>
              </a:rPr>
              <a:t>mnist</a:t>
            </a:r>
            <a:endParaRPr lang="en-IN"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100" name="Picture 4" descr="Examples from the MNIST dataset">
            <a:extLst>
              <a:ext uri="{FF2B5EF4-FFF2-40B4-BE49-F238E27FC236}">
                <a16:creationId xmlns:a16="http://schemas.microsoft.com/office/drawing/2014/main" id="{731CD815-4D4A-45A3-85A0-BBBB0781D56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260" r="11260"/>
          <a:stretch>
            <a:fillRect/>
          </a:stretch>
        </p:blipFill>
        <p:spPr bwMode="auto">
          <a:xfrm>
            <a:off x="6344530" y="987425"/>
            <a:ext cx="5289452"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1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D9F2F-3815-4392-AABB-22229DCD0666}"/>
              </a:ext>
            </a:extLst>
          </p:cNvPr>
          <p:cNvSpPr>
            <a:spLocks noGrp="1"/>
          </p:cNvSpPr>
          <p:nvPr>
            <p:ph idx="1"/>
          </p:nvPr>
        </p:nvSpPr>
        <p:spPr>
          <a:xfrm>
            <a:off x="838200" y="633046"/>
            <a:ext cx="10515600" cy="5543917"/>
          </a:xfrm>
        </p:spPr>
        <p:txBody>
          <a:bodyPr>
            <a:normAutofit lnSpcReduction="10000"/>
          </a:bodyPr>
          <a:lstStyle/>
          <a:p>
            <a:r>
              <a:rPr lang="en-US" dirty="0">
                <a:latin typeface="Times New Roman" panose="02020603050405020304" pitchFamily="18" charset="0"/>
                <a:cs typeface="Times New Roman" panose="02020603050405020304" pitchFamily="18" charset="0"/>
              </a:rPr>
              <a:t>The dataset was constructed from a number of scanned document dataset available from the National Institute of Standards and Technology (NIST).</a:t>
            </a:r>
          </a:p>
          <a:p>
            <a:r>
              <a:rPr lang="en-US" dirty="0">
                <a:latin typeface="Times New Roman" panose="02020603050405020304" pitchFamily="18" charset="0"/>
                <a:cs typeface="Times New Roman" panose="02020603050405020304" pitchFamily="18" charset="0"/>
              </a:rPr>
              <a:t>Images of digits were taken from a variety of scanned documents, normalized in size and centered. </a:t>
            </a:r>
          </a:p>
          <a:p>
            <a:r>
              <a:rPr lang="en-US" dirty="0">
                <a:latin typeface="Times New Roman" panose="02020603050405020304" pitchFamily="18" charset="0"/>
                <a:cs typeface="Times New Roman" panose="02020603050405020304" pitchFamily="18" charset="0"/>
              </a:rPr>
              <a:t>Each image is a 28 by 28 pixel square (784 pixels total).</a:t>
            </a:r>
          </a:p>
          <a:p>
            <a:r>
              <a:rPr lang="en-US" dirty="0">
                <a:latin typeface="Times New Roman" panose="02020603050405020304" pitchFamily="18" charset="0"/>
                <a:cs typeface="Times New Roman" panose="02020603050405020304" pitchFamily="18" charset="0"/>
              </a:rPr>
              <a:t> A standard spit of the dataset is used to evaluate and compare models, where 60,000 images are used to train a model and a separate set of 10,000 images are used to test it.</a:t>
            </a:r>
          </a:p>
          <a:p>
            <a:r>
              <a:rPr lang="en-US" dirty="0">
                <a:latin typeface="Times New Roman" panose="02020603050405020304" pitchFamily="18" charset="0"/>
                <a:cs typeface="Times New Roman" panose="02020603050405020304" pitchFamily="18" charset="0"/>
              </a:rPr>
              <a:t>It is a digit recognition task. </a:t>
            </a:r>
          </a:p>
          <a:p>
            <a:r>
              <a:rPr lang="en-US" dirty="0">
                <a:latin typeface="Times New Roman" panose="02020603050405020304" pitchFamily="18" charset="0"/>
                <a:cs typeface="Times New Roman" panose="02020603050405020304" pitchFamily="18" charset="0"/>
              </a:rPr>
              <a:t>As such there are 10 digits (0 to 9) or 10 classes to predict.</a:t>
            </a:r>
          </a:p>
          <a:p>
            <a:r>
              <a:rPr lang="en-US" dirty="0">
                <a:latin typeface="Times New Roman" panose="02020603050405020304" pitchFamily="18" charset="0"/>
                <a:cs typeface="Times New Roman" panose="02020603050405020304" pitchFamily="18" charset="0"/>
              </a:rPr>
              <a:t> Results are reported </a:t>
            </a:r>
            <a:r>
              <a:rPr lang="en-US" b="1" dirty="0">
                <a:latin typeface="Times New Roman" panose="02020603050405020304" pitchFamily="18" charset="0"/>
                <a:cs typeface="Times New Roman" panose="02020603050405020304" pitchFamily="18" charset="0"/>
              </a:rPr>
              <a:t>using prediction error</a:t>
            </a:r>
            <a:r>
              <a:rPr lang="en-US" dirty="0">
                <a:latin typeface="Times New Roman" panose="02020603050405020304" pitchFamily="18" charset="0"/>
                <a:cs typeface="Times New Roman" panose="02020603050405020304" pitchFamily="18" charset="0"/>
              </a:rPr>
              <a:t>, which is nothing more than the inverted classification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62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65C50-1325-461E-94E1-A5EF2A51254B}"/>
              </a:ext>
            </a:extLst>
          </p:cNvPr>
          <p:cNvSpPr>
            <a:spLocks noGrp="1"/>
          </p:cNvSpPr>
          <p:nvPr>
            <p:ph idx="1"/>
          </p:nvPr>
        </p:nvSpPr>
        <p:spPr>
          <a:xfrm>
            <a:off x="838200" y="928468"/>
            <a:ext cx="10515600" cy="5248495"/>
          </a:xfrm>
        </p:spPr>
        <p:txBody>
          <a:bodyPr>
            <a:normAutofit/>
          </a:bodyPr>
          <a:lstStyle/>
          <a:p>
            <a:r>
              <a:rPr lang="en-US" dirty="0">
                <a:latin typeface="Times New Roman" panose="02020603050405020304" pitchFamily="18" charset="0"/>
                <a:cs typeface="Times New Roman" panose="02020603050405020304" pitchFamily="18" charset="0"/>
              </a:rPr>
              <a:t>It is a digit recognition task. </a:t>
            </a:r>
          </a:p>
          <a:p>
            <a:r>
              <a:rPr lang="en-US" dirty="0">
                <a:latin typeface="Times New Roman" panose="02020603050405020304" pitchFamily="18" charset="0"/>
                <a:cs typeface="Times New Roman" panose="02020603050405020304" pitchFamily="18" charset="0"/>
              </a:rPr>
              <a:t>As such there are 10 digits (0 to 9) or 10 classes to predict.</a:t>
            </a:r>
          </a:p>
          <a:p>
            <a:r>
              <a:rPr lang="en-US" dirty="0">
                <a:latin typeface="Times New Roman" panose="02020603050405020304" pitchFamily="18" charset="0"/>
                <a:cs typeface="Times New Roman" panose="02020603050405020304" pitchFamily="18" charset="0"/>
              </a:rPr>
              <a:t> Results are reported using prediction error, which is nothing more than the inverted classification accuracy.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Excellent results achieve a prediction error of less than 1%. State-of-the-art prediction error of approximately 0.2% can be achieved with large Convolutional Neural Networks.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1221</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Handwritten Digit Recognition using Convolutional Neural Network         Nivea Dabre 7364        Valencia Dias 7368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Optimisation</vt:lpstr>
      <vt:lpstr>PowerPoint Presentation</vt:lpstr>
      <vt:lpstr>PowerPoint Presentation</vt:lpstr>
      <vt:lpstr>PowerPoint Presentation</vt:lpstr>
      <vt:lpstr>Confusion matrix</vt:lpstr>
      <vt:lpstr>PowerPoint Presentation</vt:lpstr>
      <vt:lpstr>PowerPoint Presentation</vt:lpstr>
      <vt:lpstr>PowerPoint Presentation</vt:lpstr>
      <vt:lpstr>PowerPoint Presentation</vt:lpstr>
      <vt:lpstr>PowerPoint Presentation</vt:lpstr>
      <vt:lpstr>Future Enhancement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nivea dabre</dc:creator>
  <cp:lastModifiedBy>nivea dabre</cp:lastModifiedBy>
  <cp:revision>42</cp:revision>
  <dcterms:created xsi:type="dcterms:W3CDTF">2017-07-14T06:19:47Z</dcterms:created>
  <dcterms:modified xsi:type="dcterms:W3CDTF">2018-04-23T04:59:27Z</dcterms:modified>
</cp:coreProperties>
</file>