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sz="5000">
                <a:latin typeface="Hero"/>
                <a:ea typeface="Hero"/>
                <a:cs typeface="Hero"/>
                <a:sym typeface="Hero"/>
              </a:defRPr>
            </a:lvl1pPr>
          </a:lstStyle>
          <a:p>
            <a:pPr lvl="0">
              <a:defRPr sz="1800"/>
            </a:pPr>
            <a:r>
              <a:rPr sz="5000"/>
              <a:t>“It sucks to be the Chosen One”</a:t>
            </a:r>
          </a:p>
        </p:txBody>
      </p:sp>
      <p:sp>
        <p:nvSpPr>
          <p:cNvPr id="33" name="Shape 33"/>
          <p:cNvSpPr/>
          <p:nvPr>
            <p:ph type="body" idx="1"/>
          </p:nvPr>
        </p:nvSpPr>
        <p:spPr>
          <a:prstGeom prst="rect">
            <a:avLst/>
          </a:prstGeom>
        </p:spPr>
        <p:txBody>
          <a:bodyPr/>
          <a:lstStyle>
            <a:lvl1pPr>
              <a:defRPr sz="2000"/>
            </a:lvl1pPr>
          </a:lstStyle>
          <a:p>
            <a:pPr lvl="0">
              <a:defRPr sz="1800"/>
            </a:pPr>
            <a:r>
              <a:rPr sz="2000"/>
              <a:t>Crystal | Huabin | Xinni</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 name="meepokqueen.png"/>
          <p:cNvPicPr/>
          <p:nvPr/>
        </p:nvPicPr>
        <p:blipFill>
          <a:blip r:embed="rId2">
            <a:extLst/>
          </a:blip>
          <a:srcRect l="0" t="13221" r="0" b="70543"/>
          <a:stretch>
            <a:fillRect/>
          </a:stretch>
        </p:blipFill>
        <p:spPr>
          <a:xfrm>
            <a:off x="6718299" y="635000"/>
            <a:ext cx="5334001" cy="8229601"/>
          </a:xfrm>
          <a:prstGeom prst="rect">
            <a:avLst/>
          </a:prstGeom>
          <a:ln w="12700">
            <a:miter lim="400000"/>
          </a:ln>
        </p:spPr>
      </p:pic>
      <p:sp>
        <p:nvSpPr>
          <p:cNvPr id="36" name="Shape 36"/>
          <p:cNvSpPr/>
          <p:nvPr>
            <p:ph type="title"/>
          </p:nvPr>
        </p:nvSpPr>
        <p:spPr>
          <a:xfrm>
            <a:off x="952500" y="635000"/>
            <a:ext cx="5334000" cy="1703859"/>
          </a:xfrm>
          <a:prstGeom prst="rect">
            <a:avLst/>
          </a:prstGeom>
        </p:spPr>
        <p:txBody>
          <a:bodyPr anchor="t"/>
          <a:lstStyle>
            <a:lvl1pPr>
              <a:defRPr>
                <a:latin typeface="Hero Light"/>
                <a:ea typeface="Hero Light"/>
                <a:cs typeface="Hero Light"/>
                <a:sym typeface="Hero Light"/>
              </a:defRPr>
            </a:lvl1pPr>
          </a:lstStyle>
          <a:p>
            <a:pPr lvl="0">
              <a:defRPr sz="1800"/>
            </a:pPr>
            <a:r>
              <a:rPr sz="6000"/>
              <a:t>Mee Pok Queen</a:t>
            </a:r>
          </a:p>
        </p:txBody>
      </p:sp>
      <p:sp>
        <p:nvSpPr>
          <p:cNvPr id="37" name="Shape 37"/>
          <p:cNvSpPr/>
          <p:nvPr>
            <p:ph type="body" idx="1"/>
          </p:nvPr>
        </p:nvSpPr>
        <p:spPr>
          <a:xfrm>
            <a:off x="952500" y="2787322"/>
            <a:ext cx="5334000" cy="6077278"/>
          </a:xfrm>
          <a:prstGeom prst="rect">
            <a:avLst/>
          </a:prstGeom>
        </p:spPr>
        <p:txBody>
          <a:bodyPr/>
          <a:lstStyle/>
          <a:p>
            <a:pPr lvl="0" algn="l" defTabSz="408940">
              <a:defRPr sz="1800"/>
            </a:pPr>
            <a:r>
              <a:rPr sz="2240">
                <a:latin typeface="Hero"/>
                <a:ea typeface="Hero"/>
                <a:cs typeface="Hero"/>
                <a:sym typeface="Hero"/>
              </a:rPr>
              <a:t>Story in Short:</a:t>
            </a:r>
            <a:endParaRPr sz="2240">
              <a:latin typeface="Hero"/>
              <a:ea typeface="Hero"/>
              <a:cs typeface="Hero"/>
              <a:sym typeface="Hero"/>
            </a:endParaRPr>
          </a:p>
          <a:p>
            <a:pPr lvl="0" algn="l" defTabSz="408940">
              <a:defRPr sz="1800"/>
            </a:pPr>
            <a:endParaRPr sz="2240">
              <a:latin typeface="Hero"/>
              <a:ea typeface="Hero"/>
              <a:cs typeface="Hero"/>
              <a:sym typeface="Hero"/>
            </a:endParaRPr>
          </a:p>
          <a:p>
            <a:pPr lvl="0" marL="276577" indent="-276577" algn="l" defTabSz="408940">
              <a:buSzPct val="75000"/>
              <a:buChar char="•"/>
              <a:defRPr sz="1800"/>
            </a:pPr>
            <a:r>
              <a:rPr sz="2240">
                <a:latin typeface="Hero"/>
                <a:ea typeface="Hero"/>
                <a:cs typeface="Hero"/>
                <a:sym typeface="Hero"/>
              </a:rPr>
              <a:t>Girl helps out at her family meepok stall because her mother is hospitalised</a:t>
            </a:r>
            <a:endParaRPr sz="2240">
              <a:latin typeface="Hero"/>
              <a:ea typeface="Hero"/>
              <a:cs typeface="Hero"/>
              <a:sym typeface="Hero"/>
            </a:endParaRPr>
          </a:p>
          <a:p>
            <a:pPr lvl="0" marL="276577" indent="-276577" algn="l" defTabSz="408940">
              <a:buSzPct val="75000"/>
              <a:buChar char="•"/>
              <a:defRPr sz="1800"/>
            </a:pPr>
            <a:endParaRPr sz="2240">
              <a:latin typeface="Hero"/>
              <a:ea typeface="Hero"/>
              <a:cs typeface="Hero"/>
              <a:sym typeface="Hero"/>
            </a:endParaRPr>
          </a:p>
          <a:p>
            <a:pPr lvl="0" marL="276577" indent="-276577" algn="l" defTabSz="408940">
              <a:buSzPct val="75000"/>
              <a:buChar char="•"/>
              <a:defRPr sz="1800"/>
            </a:pPr>
            <a:r>
              <a:rPr sz="2240">
                <a:latin typeface="Hero"/>
                <a:ea typeface="Hero"/>
                <a:cs typeface="Hero"/>
                <a:sym typeface="Hero"/>
              </a:rPr>
              <a:t>Business is poor until divine intervention occurs</a:t>
            </a:r>
            <a:endParaRPr sz="2240">
              <a:latin typeface="Hero"/>
              <a:ea typeface="Hero"/>
              <a:cs typeface="Hero"/>
              <a:sym typeface="Hero"/>
            </a:endParaRPr>
          </a:p>
          <a:p>
            <a:pPr lvl="0" marL="276577" indent="-276577" algn="l" defTabSz="408940">
              <a:buSzPct val="75000"/>
              <a:buChar char="•"/>
              <a:defRPr sz="1800"/>
            </a:pPr>
            <a:endParaRPr sz="2240">
              <a:latin typeface="Hero"/>
              <a:ea typeface="Hero"/>
              <a:cs typeface="Hero"/>
              <a:sym typeface="Hero"/>
            </a:endParaRPr>
          </a:p>
          <a:p>
            <a:pPr lvl="0" marL="276577" indent="-276577" algn="l" defTabSz="408940">
              <a:buSzPct val="75000"/>
              <a:buChar char="•"/>
              <a:defRPr sz="1800"/>
            </a:pPr>
            <a:r>
              <a:rPr sz="2240">
                <a:latin typeface="Hero"/>
                <a:ea typeface="Hero"/>
                <a:cs typeface="Hero"/>
                <a:sym typeface="Hero"/>
              </a:rPr>
              <a:t>The divine being Flying Spaghetti Monster (FSM) comes along and chooses her </a:t>
            </a:r>
            <a:endParaRPr sz="2240">
              <a:latin typeface="Hero"/>
              <a:ea typeface="Hero"/>
              <a:cs typeface="Hero"/>
              <a:sym typeface="Hero"/>
            </a:endParaRPr>
          </a:p>
          <a:p>
            <a:pPr lvl="0" marL="276577" indent="-276577" algn="l" defTabSz="408940">
              <a:buSzPct val="75000"/>
              <a:buChar char="•"/>
              <a:defRPr sz="1800"/>
            </a:pPr>
            <a:endParaRPr sz="2240">
              <a:latin typeface="Hero"/>
              <a:ea typeface="Hero"/>
              <a:cs typeface="Hero"/>
              <a:sym typeface="Hero"/>
            </a:endParaRPr>
          </a:p>
          <a:p>
            <a:pPr lvl="0" marL="276577" indent="-276577" algn="l" defTabSz="408940">
              <a:buSzPct val="75000"/>
              <a:buChar char="•"/>
              <a:defRPr sz="1800"/>
            </a:pPr>
            <a:r>
              <a:rPr sz="2240">
                <a:latin typeface="Hero"/>
                <a:ea typeface="Hero"/>
                <a:cs typeface="Hero"/>
                <a:sym typeface="Hero"/>
              </a:rPr>
              <a:t>Gordon Ramly (world’s top chef) </a:t>
            </a:r>
            <a:r>
              <a:rPr sz="2170">
                <a:latin typeface="Hero"/>
                <a:ea typeface="Hero"/>
                <a:cs typeface="Hero"/>
                <a:sym typeface="Hero"/>
              </a:rPr>
              <a:t>ends up at her stall by accident and persuade her to join a international global master chefs competition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meepokqueen.png"/>
          <p:cNvPicPr/>
          <p:nvPr/>
        </p:nvPicPr>
        <p:blipFill>
          <a:blip r:embed="rId2">
            <a:extLst/>
          </a:blip>
          <a:srcRect l="0" t="33355" r="0" b="50409"/>
          <a:stretch>
            <a:fillRect/>
          </a:stretch>
        </p:blipFill>
        <p:spPr>
          <a:xfrm>
            <a:off x="6718300" y="634999"/>
            <a:ext cx="5334000" cy="8229601"/>
          </a:xfrm>
          <a:prstGeom prst="rect">
            <a:avLst/>
          </a:prstGeom>
          <a:ln w="12700">
            <a:miter lim="400000"/>
          </a:ln>
        </p:spPr>
      </p:pic>
      <p:sp>
        <p:nvSpPr>
          <p:cNvPr id="40" name="Shape 40"/>
          <p:cNvSpPr/>
          <p:nvPr>
            <p:ph type="body" idx="1"/>
          </p:nvPr>
        </p:nvSpPr>
        <p:spPr>
          <a:xfrm>
            <a:off x="952499" y="1264503"/>
            <a:ext cx="5334001" cy="5770262"/>
          </a:xfrm>
          <a:prstGeom prst="rect">
            <a:avLst/>
          </a:prstGeom>
        </p:spPr>
        <p:txBody>
          <a:bodyPr/>
          <a:lstStyle/>
          <a:p>
            <a:pPr lvl="0" marL="221262" indent="-221262" algn="l" defTabSz="327152">
              <a:buSzPct val="75000"/>
              <a:buChar char="•"/>
              <a:defRPr sz="1800"/>
            </a:pPr>
            <a:r>
              <a:rPr sz="1792">
                <a:latin typeface="Hero"/>
                <a:ea typeface="Hero"/>
                <a:cs typeface="Hero"/>
                <a:sym typeface="Hero"/>
              </a:rPr>
              <a:t>meepok stall not getting customers</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PonTen has long queue everyday due to unbeatable wantons</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FSM comes along and passes her ancient meepok sauce</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1st customer: Gorden Ramly with his TV crew, mistook her stall to be PonTen and announces her as the winner</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She tries to clarify but got ignored by Ramly, who carried on eating the noodles</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Ramly is impressed and asked her to join this global competition</a:t>
            </a:r>
            <a:endParaRPr sz="1792">
              <a:latin typeface="Hero"/>
              <a:ea typeface="Hero"/>
              <a:cs typeface="Hero"/>
              <a:sym typeface="Hero"/>
            </a:endParaRPr>
          </a:p>
          <a:p>
            <a:pPr lvl="0" marL="221262" indent="-221262" algn="l" defTabSz="327152">
              <a:buSzPct val="75000"/>
              <a:buChar char="•"/>
              <a:defRPr sz="1800"/>
            </a:pPr>
            <a:endParaRPr sz="1792">
              <a:latin typeface="Hero"/>
              <a:ea typeface="Hero"/>
              <a:cs typeface="Hero"/>
              <a:sym typeface="Hero"/>
            </a:endParaRPr>
          </a:p>
          <a:p>
            <a:pPr lvl="0" marL="221262" indent="-221262" algn="l" defTabSz="327152">
              <a:buSzPct val="75000"/>
              <a:buChar char="•"/>
              <a:defRPr sz="1800"/>
            </a:pPr>
            <a:r>
              <a:rPr sz="1792">
                <a:latin typeface="Hero"/>
                <a:ea typeface="Hero"/>
                <a:cs typeface="Hero"/>
                <a:sym typeface="Hero"/>
              </a:rPr>
              <a:t>PonTen’s storeowner son (classmate) stares angrily at her</a:t>
            </a:r>
          </a:p>
        </p:txBody>
      </p:sp>
      <p:sp>
        <p:nvSpPr>
          <p:cNvPr id="41" name="Shape 41"/>
          <p:cNvSpPr/>
          <p:nvPr/>
        </p:nvSpPr>
        <p:spPr>
          <a:xfrm>
            <a:off x="952499" y="7117811"/>
            <a:ext cx="5334001" cy="19149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327152">
              <a:defRPr sz="1800"/>
            </a:pPr>
            <a:r>
              <a:rPr sz="1792">
                <a:latin typeface="Hero"/>
                <a:ea typeface="Hero"/>
                <a:cs typeface="Hero"/>
                <a:sym typeface="Hero"/>
              </a:rPr>
              <a:t>meepok girl refuses</a:t>
            </a:r>
            <a:endParaRPr sz="1792">
              <a:latin typeface="Hero"/>
              <a:ea typeface="Hero"/>
              <a:cs typeface="Hero"/>
              <a:sym typeface="Hero"/>
            </a:endParaRPr>
          </a:p>
          <a:p>
            <a:pPr lvl="0" algn="l" defTabSz="327152">
              <a:defRPr sz="1800"/>
            </a:pPr>
            <a:endParaRPr sz="1792">
              <a:latin typeface="Hero"/>
              <a:ea typeface="Hero"/>
              <a:cs typeface="Hero"/>
              <a:sym typeface="Hero"/>
            </a:endParaRPr>
          </a:p>
          <a:p>
            <a:pPr lvl="0" marL="316088" indent="-316088" algn="l" defTabSz="327152">
              <a:buSzPct val="100000"/>
              <a:buAutoNum type="alphaUcPeriod" startAt="1"/>
              <a:defRPr sz="1800"/>
            </a:pPr>
            <a:r>
              <a:rPr sz="1792">
                <a:latin typeface="Hero"/>
                <a:ea typeface="Hero"/>
                <a:cs typeface="Hero"/>
                <a:sym typeface="Hero"/>
              </a:rPr>
              <a:t>She wants to take care of her cancer stricken mother</a:t>
            </a:r>
            <a:endParaRPr sz="1792">
              <a:latin typeface="Hero"/>
              <a:ea typeface="Hero"/>
              <a:cs typeface="Hero"/>
              <a:sym typeface="Hero"/>
            </a:endParaRPr>
          </a:p>
          <a:p>
            <a:pPr lvl="0" marL="316088" indent="-316088" algn="l" defTabSz="327152">
              <a:buSzPct val="100000"/>
              <a:buAutoNum type="alphaUcPeriod" startAt="1"/>
              <a:defRPr sz="1800"/>
            </a:pPr>
            <a:r>
              <a:rPr sz="1792">
                <a:latin typeface="Hero"/>
                <a:ea typeface="Hero"/>
                <a:cs typeface="Hero"/>
                <a:sym typeface="Hero"/>
              </a:rPr>
              <a:t>She just wants to run her meepok stall</a:t>
            </a:r>
            <a:endParaRPr sz="1792">
              <a:latin typeface="Hero"/>
              <a:ea typeface="Hero"/>
              <a:cs typeface="Hero"/>
              <a:sym typeface="Hero"/>
            </a:endParaRPr>
          </a:p>
          <a:p>
            <a:pPr lvl="0" marL="316088" indent="-316088" algn="l" defTabSz="327152">
              <a:buSzPct val="100000"/>
              <a:buAutoNum type="alphaUcPeriod" startAt="1"/>
              <a:defRPr sz="1800"/>
            </a:pPr>
            <a:r>
              <a:rPr sz="1792">
                <a:latin typeface="Hero"/>
                <a:ea typeface="Hero"/>
                <a:cs typeface="Hero"/>
                <a:sym typeface="Hero"/>
              </a:rPr>
              <a:t>She does not want to go to the North Korea, the competition’s  preliminary ground</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nvSpPr>
        <p:spPr>
          <a:xfrm>
            <a:off x="8776753" y="837755"/>
            <a:ext cx="4064004" cy="4942345"/>
          </a:xfrm>
          <a:prstGeom prst="rect">
            <a:avLst/>
          </a:prstGeom>
          <a:blipFill>
            <a:blip r:embed="rId2">
              <a:alphaModFix amt="40125"/>
            </a:blip>
          </a:blipFill>
          <a:ln w="12700">
            <a:miter lim="400000"/>
          </a:ln>
        </p:spPr>
        <p:txBody>
          <a:bodyPr lIns="0" tIns="0" rIns="0" bIns="0" anchor="ctr"/>
          <a:lstStyle/>
          <a:p>
            <a:pPr lvl="0">
              <a:defRPr sz="2400">
                <a:solidFill>
                  <a:srgbClr val="FFFFFF"/>
                </a:solidFill>
              </a:defRPr>
            </a:pPr>
          </a:p>
        </p:txBody>
      </p:sp>
      <p:sp>
        <p:nvSpPr>
          <p:cNvPr id="44" name="Shape 44"/>
          <p:cNvSpPr/>
          <p:nvPr/>
        </p:nvSpPr>
        <p:spPr>
          <a:xfrm>
            <a:off x="4457172" y="837755"/>
            <a:ext cx="4276440" cy="4942345"/>
          </a:xfrm>
          <a:prstGeom prst="rect">
            <a:avLst/>
          </a:prstGeom>
          <a:blipFill>
            <a:blip r:embed="rId3">
              <a:alphaModFix amt="38109"/>
            </a:blip>
          </a:blipFill>
          <a:ln w="12700">
            <a:miter lim="400000"/>
          </a:ln>
        </p:spPr>
        <p:txBody>
          <a:bodyPr lIns="0" tIns="0" rIns="0" bIns="0" anchor="ctr"/>
          <a:lstStyle/>
          <a:p>
            <a:pPr lvl="0">
              <a:defRPr sz="2400">
                <a:solidFill>
                  <a:srgbClr val="FFFFFF"/>
                </a:solidFill>
              </a:defRPr>
            </a:pPr>
          </a:p>
        </p:txBody>
      </p:sp>
      <p:sp>
        <p:nvSpPr>
          <p:cNvPr id="45" name="Shape 45"/>
          <p:cNvSpPr/>
          <p:nvPr/>
        </p:nvSpPr>
        <p:spPr>
          <a:xfrm>
            <a:off x="137591" y="837755"/>
            <a:ext cx="4276440" cy="4942345"/>
          </a:xfrm>
          <a:prstGeom prst="rect">
            <a:avLst/>
          </a:prstGeom>
          <a:solidFill>
            <a:srgbClr val="51A7F9">
              <a:alpha val="35525"/>
            </a:srgbClr>
          </a:solidFill>
          <a:ln w="12700">
            <a:miter lim="400000"/>
          </a:ln>
        </p:spPr>
        <p:txBody>
          <a:bodyPr lIns="0" tIns="0" rIns="0" bIns="0" anchor="ctr"/>
          <a:lstStyle/>
          <a:p>
            <a:pPr lvl="0">
              <a:defRPr sz="2400"/>
            </a:pPr>
          </a:p>
        </p:txBody>
      </p:sp>
      <p:sp>
        <p:nvSpPr>
          <p:cNvPr id="46" name="Shape 46"/>
          <p:cNvSpPr/>
          <p:nvPr>
            <p:ph type="body" idx="4294967295"/>
          </p:nvPr>
        </p:nvSpPr>
        <p:spPr>
          <a:xfrm>
            <a:off x="218007" y="1096105"/>
            <a:ext cx="4115608" cy="4529611"/>
          </a:xfrm>
          <a:prstGeom prst="rect">
            <a:avLst/>
          </a:prstGeom>
        </p:spPr>
        <p:txBody>
          <a:bodyPr anchor="t"/>
          <a:lstStyle/>
          <a:p>
            <a:pPr lvl="0" marL="0" indent="0" algn="ctr" defTabSz="449833">
              <a:spcBef>
                <a:spcPts val="0"/>
              </a:spcBef>
              <a:buSzTx/>
              <a:buNone/>
              <a:defRPr sz="1800"/>
            </a:pPr>
            <a:r>
              <a:rPr b="1" sz="2695">
                <a:latin typeface="Hero"/>
                <a:ea typeface="Hero"/>
                <a:cs typeface="Hero"/>
                <a:sym typeface="Hero"/>
              </a:rPr>
              <a:t>A</a:t>
            </a:r>
            <a:endParaRPr b="1" sz="2695">
              <a:latin typeface="Hero"/>
              <a:ea typeface="Hero"/>
              <a:cs typeface="Hero"/>
              <a:sym typeface="Hero"/>
            </a:endParaRPr>
          </a:p>
          <a:p>
            <a:pPr lvl="0" marL="0" indent="0" algn="ctr" defTabSz="449833">
              <a:spcBef>
                <a:spcPts val="0"/>
              </a:spcBef>
              <a:buSzTx/>
              <a:buNone/>
              <a:defRPr sz="1800"/>
            </a:pPr>
            <a:endParaRPr b="1" sz="2695">
              <a:latin typeface="Hero"/>
              <a:ea typeface="Hero"/>
              <a:cs typeface="Hero"/>
              <a:sym typeface="Hero"/>
            </a:endParaRPr>
          </a:p>
          <a:p>
            <a:pPr lvl="0" marL="0" indent="0" defTabSz="449833">
              <a:spcBef>
                <a:spcPts val="0"/>
              </a:spcBef>
              <a:buSzTx/>
              <a:buNone/>
              <a:defRPr sz="1800"/>
            </a:pPr>
            <a:r>
              <a:rPr sz="1925">
                <a:latin typeface="Hero"/>
                <a:ea typeface="Hero"/>
                <a:cs typeface="Hero"/>
                <a:sym typeface="Hero"/>
              </a:rPr>
              <a:t>She wants to take care of her cancer stricken mother</a:t>
            </a:r>
            <a:endParaRPr sz="1925">
              <a:latin typeface="Hero"/>
              <a:ea typeface="Hero"/>
              <a:cs typeface="Hero"/>
              <a:sym typeface="Hero"/>
            </a:endParaRPr>
          </a:p>
          <a:p>
            <a:pPr lvl="0" marL="304235" indent="-304235" defTabSz="449833">
              <a:spcBef>
                <a:spcPts val="0"/>
              </a:spcBef>
              <a:defRPr sz="1800"/>
            </a:pPr>
            <a:r>
              <a:rPr sz="1925">
                <a:latin typeface="Hero"/>
                <a:ea typeface="Hero"/>
                <a:cs typeface="Hero"/>
                <a:sym typeface="Hero"/>
              </a:rPr>
              <a:t>Tell her mother about the competition</a:t>
            </a:r>
            <a:endParaRPr sz="1925">
              <a:latin typeface="Hero"/>
              <a:ea typeface="Hero"/>
              <a:cs typeface="Hero"/>
              <a:sym typeface="Hero"/>
            </a:endParaRPr>
          </a:p>
          <a:p>
            <a:pPr lvl="0" marL="304235" indent="-304235" defTabSz="449833">
              <a:spcBef>
                <a:spcPts val="0"/>
              </a:spcBef>
              <a:defRPr sz="1800"/>
            </a:pPr>
            <a:r>
              <a:rPr sz="1925">
                <a:latin typeface="Hero"/>
                <a:ea typeface="Hero"/>
                <a:cs typeface="Hero"/>
                <a:sym typeface="Hero"/>
              </a:rPr>
              <a:t>mother wants to sell shop space to PonTen because of hospital bills </a:t>
            </a:r>
            <a:endParaRPr sz="1925">
              <a:latin typeface="Hero"/>
              <a:ea typeface="Hero"/>
              <a:cs typeface="Hero"/>
              <a:sym typeface="Hero"/>
            </a:endParaRPr>
          </a:p>
          <a:p>
            <a:pPr lvl="0" marL="304235" indent="-304235" defTabSz="449833">
              <a:spcBef>
                <a:spcPts val="0"/>
              </a:spcBef>
              <a:defRPr sz="1800"/>
            </a:pPr>
            <a:r>
              <a:rPr sz="1925">
                <a:latin typeface="Hero"/>
                <a:ea typeface="Hero"/>
                <a:cs typeface="Hero"/>
                <a:sym typeface="Hero"/>
              </a:rPr>
              <a:t>girl feels like PonTen is trying to take advantage of her mom’s cancer, decides to enter competition to save her stall</a:t>
            </a:r>
          </a:p>
        </p:txBody>
      </p:sp>
      <p:sp>
        <p:nvSpPr>
          <p:cNvPr id="47" name="Shape 47"/>
          <p:cNvSpPr/>
          <p:nvPr/>
        </p:nvSpPr>
        <p:spPr>
          <a:xfrm>
            <a:off x="3978553" y="8152193"/>
            <a:ext cx="5762341" cy="8858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543305">
              <a:defRPr sz="2976">
                <a:latin typeface="Hero"/>
                <a:ea typeface="Hero"/>
                <a:cs typeface="Hero"/>
                <a:sym typeface="Hero"/>
              </a:defRPr>
            </a:lvl1pPr>
          </a:lstStyle>
          <a:p>
            <a:pPr lvl="0">
              <a:defRPr sz="1800"/>
            </a:pPr>
            <a:r>
              <a:rPr sz="2976"/>
              <a:t>participates in the competition</a:t>
            </a:r>
          </a:p>
        </p:txBody>
      </p:sp>
      <p:sp>
        <p:nvSpPr>
          <p:cNvPr id="48" name="Shape 48"/>
          <p:cNvSpPr/>
          <p:nvPr/>
        </p:nvSpPr>
        <p:spPr>
          <a:xfrm>
            <a:off x="2911707" y="5833978"/>
            <a:ext cx="1627512" cy="1891620"/>
          </a:xfrm>
          <a:prstGeom prst="line">
            <a:avLst/>
          </a:prstGeom>
          <a:ln w="25400">
            <a:solidFill>
              <a:srgbClr val="85888D"/>
            </a:solidFill>
            <a:miter lim="400000"/>
            <a:tailEnd type="triangle"/>
          </a:ln>
        </p:spPr>
        <p:txBody>
          <a:bodyPr lIns="50800" tIns="50800" rIns="50800" bIns="50800" anchor="ctr"/>
          <a:lstStyle/>
          <a:p>
            <a:pPr lvl="0">
              <a:defRPr sz="2400"/>
            </a:pPr>
          </a:p>
        </p:txBody>
      </p:sp>
      <p:sp>
        <p:nvSpPr>
          <p:cNvPr id="49" name="Shape 49"/>
          <p:cNvSpPr/>
          <p:nvPr/>
        </p:nvSpPr>
        <p:spPr>
          <a:xfrm flipH="1">
            <a:off x="8363981" y="5832556"/>
            <a:ext cx="1134878" cy="1893042"/>
          </a:xfrm>
          <a:prstGeom prst="line">
            <a:avLst/>
          </a:prstGeom>
          <a:ln w="25400">
            <a:solidFill>
              <a:srgbClr val="85888D"/>
            </a:solidFill>
            <a:miter lim="400000"/>
            <a:tailEnd type="triangle"/>
          </a:ln>
        </p:spPr>
        <p:txBody>
          <a:bodyPr lIns="50800" tIns="50800" rIns="50800" bIns="50800" anchor="ctr"/>
          <a:lstStyle/>
          <a:p>
            <a:pPr lvl="0">
              <a:defRPr sz="2400"/>
            </a:pPr>
          </a:p>
        </p:txBody>
      </p:sp>
      <p:sp>
        <p:nvSpPr>
          <p:cNvPr id="50" name="Shape 50"/>
          <p:cNvSpPr/>
          <p:nvPr/>
        </p:nvSpPr>
        <p:spPr>
          <a:xfrm>
            <a:off x="4590373" y="1096105"/>
            <a:ext cx="4010039" cy="36448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449833">
              <a:defRPr sz="1800"/>
            </a:pPr>
            <a:r>
              <a:rPr b="1" sz="2695">
                <a:latin typeface="Hero"/>
                <a:ea typeface="Hero"/>
                <a:cs typeface="Hero"/>
                <a:sym typeface="Hero"/>
              </a:rPr>
              <a:t>B</a:t>
            </a:r>
            <a:endParaRPr b="1" sz="2695">
              <a:latin typeface="Hero"/>
              <a:ea typeface="Hero"/>
              <a:cs typeface="Hero"/>
              <a:sym typeface="Hero"/>
            </a:endParaRPr>
          </a:p>
          <a:p>
            <a:pPr lvl="0" defTabSz="449833">
              <a:defRPr sz="1800"/>
            </a:pPr>
            <a:endParaRPr b="1" sz="2695">
              <a:latin typeface="Hero"/>
              <a:ea typeface="Hero"/>
              <a:cs typeface="Hero"/>
              <a:sym typeface="Hero"/>
            </a:endParaRPr>
          </a:p>
          <a:p>
            <a:pPr lvl="0" algn="l" defTabSz="449833">
              <a:defRPr sz="1800"/>
            </a:pPr>
            <a:r>
              <a:rPr sz="1925">
                <a:latin typeface="Hero"/>
                <a:ea typeface="Hero"/>
                <a:cs typeface="Hero"/>
                <a:sym typeface="Hero"/>
              </a:rPr>
              <a:t>She just wants to run her meepok stall</a:t>
            </a:r>
            <a:endParaRPr sz="1925">
              <a:latin typeface="Hero"/>
              <a:ea typeface="Hero"/>
              <a:cs typeface="Hero"/>
              <a:sym typeface="Hero"/>
            </a:endParaRPr>
          </a:p>
          <a:p>
            <a:pPr lvl="0" marL="237684" indent="-237684" algn="l" defTabSz="449833">
              <a:buSzPct val="75000"/>
              <a:buChar char="•"/>
              <a:defRPr sz="1800"/>
            </a:pPr>
            <a:r>
              <a:rPr sz="1925">
                <a:latin typeface="Hero"/>
                <a:ea typeface="Hero"/>
                <a:cs typeface="Hero"/>
                <a:sym typeface="Hero"/>
              </a:rPr>
              <a:t>Girl goes to school</a:t>
            </a:r>
            <a:endParaRPr sz="1925">
              <a:latin typeface="Hero"/>
              <a:ea typeface="Hero"/>
              <a:cs typeface="Hero"/>
              <a:sym typeface="Hero"/>
            </a:endParaRPr>
          </a:p>
          <a:p>
            <a:pPr lvl="0" marL="237684" indent="-237684" algn="l" defTabSz="449833">
              <a:buSzPct val="75000"/>
              <a:buChar char="•"/>
              <a:defRPr sz="1800"/>
            </a:pPr>
            <a:r>
              <a:rPr sz="1925">
                <a:latin typeface="Hero"/>
                <a:ea typeface="Hero"/>
                <a:cs typeface="Hero"/>
                <a:sym typeface="Hero"/>
              </a:rPr>
              <a:t>PonTen’s storeowner’s son mocks her &amp; says his dad is going to buy his store and it was his right to enter in the first place</a:t>
            </a:r>
            <a:endParaRPr sz="1925">
              <a:latin typeface="Hero"/>
              <a:ea typeface="Hero"/>
              <a:cs typeface="Hero"/>
              <a:sym typeface="Hero"/>
            </a:endParaRPr>
          </a:p>
          <a:p>
            <a:pPr lvl="0" marL="237684" indent="-237684" algn="l" defTabSz="449833">
              <a:buSzPct val="75000"/>
              <a:buChar char="•"/>
              <a:defRPr sz="1800"/>
            </a:pPr>
            <a:r>
              <a:rPr sz="1925">
                <a:latin typeface="Hero"/>
                <a:ea typeface="Hero"/>
                <a:cs typeface="Hero"/>
                <a:sym typeface="Hero"/>
              </a:rPr>
              <a:t>Girl gets provoked into joining</a:t>
            </a:r>
          </a:p>
        </p:txBody>
      </p:sp>
      <p:sp>
        <p:nvSpPr>
          <p:cNvPr id="51" name="Shape 51"/>
          <p:cNvSpPr/>
          <p:nvPr/>
        </p:nvSpPr>
        <p:spPr>
          <a:xfrm>
            <a:off x="6451599" y="5831685"/>
            <a:ext cx="1" cy="1887923"/>
          </a:xfrm>
          <a:prstGeom prst="line">
            <a:avLst/>
          </a:prstGeom>
          <a:ln w="25400">
            <a:solidFill>
              <a:srgbClr val="85888D"/>
            </a:solidFill>
            <a:miter lim="400000"/>
            <a:tailEnd type="triangle"/>
          </a:ln>
        </p:spPr>
        <p:txBody>
          <a:bodyPr lIns="50800" tIns="50800" rIns="50800" bIns="50800" anchor="ctr"/>
          <a:lstStyle/>
          <a:p>
            <a:pPr lvl="0">
              <a:defRPr sz="2400"/>
            </a:pPr>
          </a:p>
        </p:txBody>
      </p:sp>
      <p:sp>
        <p:nvSpPr>
          <p:cNvPr id="52" name="Shape 52"/>
          <p:cNvSpPr/>
          <p:nvPr/>
        </p:nvSpPr>
        <p:spPr>
          <a:xfrm>
            <a:off x="8857169" y="1114482"/>
            <a:ext cx="4010040" cy="43888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432308">
              <a:defRPr sz="1800"/>
            </a:pPr>
            <a:r>
              <a:rPr b="1" sz="2590">
                <a:latin typeface="Hero"/>
                <a:ea typeface="Hero"/>
                <a:cs typeface="Hero"/>
                <a:sym typeface="Hero"/>
              </a:rPr>
              <a:t>C</a:t>
            </a:r>
            <a:endParaRPr b="1" sz="2590">
              <a:latin typeface="Hero"/>
              <a:ea typeface="Hero"/>
              <a:cs typeface="Hero"/>
              <a:sym typeface="Hero"/>
            </a:endParaRPr>
          </a:p>
          <a:p>
            <a:pPr lvl="0" defTabSz="432308">
              <a:defRPr sz="1800"/>
            </a:pPr>
            <a:endParaRPr b="1" sz="2590">
              <a:latin typeface="Hero"/>
              <a:ea typeface="Hero"/>
              <a:cs typeface="Hero"/>
              <a:sym typeface="Hero"/>
            </a:endParaRPr>
          </a:p>
          <a:p>
            <a:pPr lvl="0" algn="l" defTabSz="432308">
              <a:defRPr sz="1800"/>
            </a:pPr>
            <a:r>
              <a:rPr sz="1850">
                <a:latin typeface="Hero"/>
                <a:ea typeface="Hero"/>
                <a:cs typeface="Hero"/>
                <a:sym typeface="Hero"/>
              </a:rPr>
              <a:t>She does not want to go to North Korea</a:t>
            </a:r>
            <a:endParaRPr sz="1850">
              <a:latin typeface="Hero"/>
              <a:ea typeface="Hero"/>
              <a:cs typeface="Hero"/>
              <a:sym typeface="Hero"/>
            </a:endParaRPr>
          </a:p>
          <a:p>
            <a:pPr lvl="0" marL="292382" indent="-292382" algn="l" defTabSz="432308">
              <a:buSzPct val="75000"/>
              <a:buChar char="•"/>
              <a:defRPr sz="1800"/>
            </a:pPr>
            <a:r>
              <a:rPr sz="1850">
                <a:latin typeface="Hero"/>
                <a:ea typeface="Hero"/>
                <a:cs typeface="Hero"/>
                <a:sym typeface="Hero"/>
              </a:rPr>
              <a:t>PonTen’s son burns down her stall to spite her</a:t>
            </a:r>
            <a:endParaRPr sz="1850">
              <a:latin typeface="Hero"/>
              <a:ea typeface="Hero"/>
              <a:cs typeface="Hero"/>
              <a:sym typeface="Hero"/>
            </a:endParaRPr>
          </a:p>
          <a:p>
            <a:pPr lvl="0" marL="292382" indent="-292382" algn="l" defTabSz="432308">
              <a:buSzPct val="75000"/>
              <a:buChar char="•"/>
              <a:defRPr sz="1800"/>
            </a:pPr>
            <a:r>
              <a:rPr sz="1850">
                <a:latin typeface="Hero"/>
                <a:ea typeface="Hero"/>
                <a:cs typeface="Hero"/>
                <a:sym typeface="Hero"/>
              </a:rPr>
              <a:t>Discovered her stall is burnt down and the only thing that survived the wreckage is the sauce</a:t>
            </a:r>
            <a:endParaRPr sz="1850">
              <a:latin typeface="Hero"/>
              <a:ea typeface="Hero"/>
              <a:cs typeface="Hero"/>
              <a:sym typeface="Hero"/>
            </a:endParaRPr>
          </a:p>
          <a:p>
            <a:pPr lvl="0" marL="292382" indent="-292382" algn="l" defTabSz="432308">
              <a:buSzPct val="75000"/>
              <a:buChar char="•"/>
              <a:defRPr sz="1800"/>
            </a:pPr>
            <a:r>
              <a:rPr sz="1850">
                <a:latin typeface="Hero"/>
                <a:ea typeface="Hero"/>
                <a:cs typeface="Hero"/>
                <a:sym typeface="Hero"/>
              </a:rPr>
              <a:t>Girl has no choice but to take part in the competition in order to win the prize money to rebuild the stall</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nvSpPr>
        <p:spPr>
          <a:xfrm>
            <a:off x="3288239" y="1460885"/>
            <a:ext cx="6428322" cy="102632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a:defRPr sz="3200">
                <a:latin typeface="Hero"/>
                <a:ea typeface="Hero"/>
                <a:cs typeface="Hero"/>
                <a:sym typeface="Hero"/>
              </a:defRPr>
            </a:lvl1pPr>
          </a:lstStyle>
          <a:p>
            <a:pPr lvl="0">
              <a:defRPr sz="1800"/>
            </a:pPr>
            <a:r>
              <a:rPr sz="3200"/>
              <a:t>participates in the competition</a:t>
            </a:r>
          </a:p>
        </p:txBody>
      </p:sp>
      <p:sp>
        <p:nvSpPr>
          <p:cNvPr id="55" name="Shape 55"/>
          <p:cNvSpPr/>
          <p:nvPr/>
        </p:nvSpPr>
        <p:spPr>
          <a:xfrm>
            <a:off x="799051" y="4529354"/>
            <a:ext cx="5213715" cy="43182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350520">
              <a:defRPr sz="1800"/>
            </a:pPr>
            <a:r>
              <a:rPr sz="1920">
                <a:latin typeface="Hero"/>
                <a:ea typeface="Hero"/>
                <a:cs typeface="Hero"/>
                <a:sym typeface="Hero"/>
              </a:rPr>
              <a:t>During the finals, PonTen son tries to sabo her by telling all the other contestants about her secret sauce. They steal her sauce to use on their food but their food end up tasting bad because she is the chosen one and only she has the power to use it</a:t>
            </a:r>
            <a:endParaRPr sz="1920">
              <a:latin typeface="Hero"/>
              <a:ea typeface="Hero"/>
              <a:cs typeface="Hero"/>
              <a:sym typeface="Hero"/>
            </a:endParaRPr>
          </a:p>
          <a:p>
            <a:pPr lvl="0" algn="l" defTabSz="350520">
              <a:defRPr sz="1800"/>
            </a:pP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ends up winning cos the rest of the contestant’s food taste terrible</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mocks PonTen’s son</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When she asked the FSM the reason, FSM just says because i made it that way. The sauce chose you and only you</a:t>
            </a:r>
          </a:p>
        </p:txBody>
      </p:sp>
      <p:sp>
        <p:nvSpPr>
          <p:cNvPr id="56" name="Shape 56"/>
          <p:cNvSpPr/>
          <p:nvPr/>
        </p:nvSpPr>
        <p:spPr>
          <a:xfrm>
            <a:off x="7258174" y="4529354"/>
            <a:ext cx="5213714" cy="39959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350520">
              <a:defRPr sz="1800"/>
            </a:pPr>
            <a:r>
              <a:rPr sz="1920">
                <a:latin typeface="Hero"/>
                <a:ea typeface="Hero"/>
                <a:cs typeface="Hero"/>
                <a:sym typeface="Hero"/>
              </a:rPr>
              <a:t>She wins with no effort and no skills thanks to the sauce FSM gave her.</a:t>
            </a:r>
            <a:endParaRPr sz="1920">
              <a:latin typeface="Hero"/>
              <a:ea typeface="Hero"/>
              <a:cs typeface="Hero"/>
              <a:sym typeface="Hero"/>
            </a:endParaRPr>
          </a:p>
          <a:p>
            <a:pPr lvl="0" algn="l" defTabSz="350520">
              <a:defRPr sz="1800"/>
            </a:pP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mocks PonTen’s son</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receives prize of $100,000 </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is happy cos she can pay her mom’s hospital fees/ rebuild stall</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But the emcee suddenly tells her she has no choice but to participate in the </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inter-galactical cooking competition </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resists with a look of horror</a:t>
            </a:r>
            <a:endParaRPr sz="1920">
              <a:latin typeface="Hero"/>
              <a:ea typeface="Hero"/>
              <a:cs typeface="Hero"/>
              <a:sym typeface="Hero"/>
            </a:endParaRPr>
          </a:p>
          <a:p>
            <a:pPr lvl="0" marL="237066" indent="-237066" algn="l" defTabSz="350520">
              <a:buSzPct val="75000"/>
              <a:buChar char="•"/>
              <a:defRPr sz="1800"/>
            </a:pPr>
            <a:r>
              <a:rPr sz="1920">
                <a:latin typeface="Hero"/>
                <a:ea typeface="Hero"/>
                <a:cs typeface="Hero"/>
                <a:sym typeface="Hero"/>
              </a:rPr>
              <a:t>She asked FSM why and it says that was his plan all along</a:t>
            </a:r>
          </a:p>
        </p:txBody>
      </p:sp>
      <p:sp>
        <p:nvSpPr>
          <p:cNvPr id="57" name="Shape 57"/>
          <p:cNvSpPr/>
          <p:nvPr/>
        </p:nvSpPr>
        <p:spPr>
          <a:xfrm flipH="1">
            <a:off x="4549312" y="2890260"/>
            <a:ext cx="889423" cy="889423"/>
          </a:xfrm>
          <a:prstGeom prst="line">
            <a:avLst/>
          </a:prstGeom>
          <a:ln w="25400">
            <a:solidFill>
              <a:srgbClr val="85888D"/>
            </a:solidFill>
            <a:miter lim="400000"/>
            <a:tailEnd type="triangle"/>
          </a:ln>
        </p:spPr>
        <p:txBody>
          <a:bodyPr lIns="50800" tIns="50800" rIns="50800" bIns="50800" anchor="ctr"/>
          <a:lstStyle/>
          <a:p>
            <a:pPr lvl="0">
              <a:defRPr sz="2400"/>
            </a:pPr>
          </a:p>
        </p:txBody>
      </p:sp>
      <p:sp>
        <p:nvSpPr>
          <p:cNvPr id="58" name="Shape 58"/>
          <p:cNvSpPr/>
          <p:nvPr/>
        </p:nvSpPr>
        <p:spPr>
          <a:xfrm>
            <a:off x="7566065" y="2890260"/>
            <a:ext cx="889423" cy="889423"/>
          </a:xfrm>
          <a:prstGeom prst="line">
            <a:avLst/>
          </a:prstGeom>
          <a:ln w="25400">
            <a:solidFill>
              <a:srgbClr val="85888D"/>
            </a:solidFill>
            <a:miter lim="400000"/>
            <a:tailEnd type="triangle"/>
          </a:ln>
        </p:spPr>
        <p:txBody>
          <a:bodyPr lIns="50800" tIns="50800" rIns="50800" bIns="50800" anchor="ctr"/>
          <a:lstStyle/>
          <a:p>
            <a:pPr lvl="0">
              <a:defRPr sz="2400"/>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