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7" r:id="rId6"/>
    <p:sldId id="258" r:id="rId7"/>
    <p:sldId id="272" r:id="rId8"/>
    <p:sldId id="273" r:id="rId9"/>
    <p:sldId id="262" r:id="rId10"/>
    <p:sldId id="274" r:id="rId11"/>
    <p:sldId id="275" r:id="rId12"/>
    <p:sldId id="264" r:id="rId13"/>
    <p:sldId id="276" r:id="rId14"/>
    <p:sldId id="263" r:id="rId15"/>
    <p:sldId id="277" r:id="rId16"/>
    <p:sldId id="270" r:id="rId17"/>
    <p:sldId id="261" r:id="rId18"/>
    <p:sldId id="278" r:id="rId19"/>
    <p:sldId id="279" r:id="rId20"/>
    <p:sldId id="280" r:id="rId21"/>
    <p:sldId id="260" r:id="rId22"/>
    <p:sldId id="259" r:id="rId23"/>
    <p:sldId id="281" r:id="rId24"/>
    <p:sldId id="282" r:id="rId25"/>
    <p:sldId id="283" r:id="rId26"/>
    <p:sldId id="284" r:id="rId27"/>
    <p:sldId id="269" r:id="rId28"/>
    <p:sldId id="266"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E15DB-15D1-43EC-BD47-75869902BC17}" v="2335" dt="2024-02-21T12:18:44.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TASK 1</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b="1" spc="50" baseline="0" dirty="0">
              <a:latin typeface="Calibri"/>
              <a:ea typeface="Calibri"/>
              <a:cs typeface="Calibri"/>
            </a:rPr>
            <a:t>Browse inventory </a:t>
          </a:r>
          <a:endParaRPr lang="en-US" sz="1400" spc="50" baseline="0" dirty="0">
            <a:latin typeface="Calibri"/>
            <a:ea typeface="Calibri"/>
            <a:cs typeface="Calibri"/>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rtl="0"/>
          <a:r>
            <a:rPr lang="en-US" sz="1600" kern="1200" spc="150" baseline="0" dirty="0">
              <a:solidFill>
                <a:prstClr val="black"/>
              </a:solidFill>
              <a:latin typeface="Tenorite"/>
              <a:ea typeface="+mn-ea"/>
              <a:cs typeface="+mn-cs"/>
            </a:rPr>
            <a:t>TASK 2</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b="1" spc="50" baseline="0" dirty="0">
              <a:solidFill>
                <a:srgbClr val="000000"/>
              </a:solidFill>
              <a:latin typeface="Calibri"/>
              <a:ea typeface="Calibri"/>
              <a:cs typeface="Calibri"/>
            </a:rPr>
            <a:t>Use try-on feature/Create an account </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rtl="0">
            <a:lnSpc>
              <a:spcPct val="90000"/>
            </a:lnSpc>
            <a:spcBef>
              <a:spcPct val="0"/>
            </a:spcBef>
            <a:spcAft>
              <a:spcPct val="35000"/>
            </a:spcAft>
            <a:buNone/>
          </a:pPr>
          <a:r>
            <a:rPr lang="en-US" sz="1600" kern="1200" spc="150" baseline="0" dirty="0">
              <a:solidFill>
                <a:prstClr val="black"/>
              </a:solidFill>
              <a:latin typeface="Tenorite"/>
              <a:ea typeface="+mn-ea"/>
              <a:cs typeface="+mn-cs"/>
            </a:rPr>
            <a:t>TASK 3</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b="1" kern="1200" spc="50" baseline="0" dirty="0">
              <a:solidFill>
                <a:srgbClr val="000000"/>
              </a:solidFill>
              <a:latin typeface="Calibri"/>
              <a:ea typeface="Calibri"/>
              <a:cs typeface="Calibri"/>
            </a:rPr>
            <a:t>Make wholesale purchase/ create an account</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dgm:presLayoutVars>
          <dgm:chMax val="0"/>
          <dgm:chPref val="0"/>
        </dgm:presLayoutVars>
      </dgm:prSet>
      <dgm:spPr/>
    </dgm:pt>
    <dgm:pt modelId="{22359DD7-1BFB-4900-BAE6-6084F2F57988}" type="pres">
      <dgm:prSet presAssocID="{73D947E0-108F-4D20-A71E-3CF329F97212}" presName="desTx" presStyleLbl="alignAccFollowNode1" presStyleIdx="0" presStyleCnt="3">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3">
        <dgm:presLayoutVars>
          <dgm:chMax val="0"/>
          <dgm:chPref val="0"/>
        </dgm:presLayoutVars>
      </dgm:prSet>
      <dgm:spPr/>
    </dgm:pt>
    <dgm:pt modelId="{4FEB85EB-D046-4CDB-8A62-BBCE260C4490}" type="pres">
      <dgm:prSet presAssocID="{B1AFA1AF-0FF8-45B3-A6D0-0E255A2F637D}" presName="desTx" presStyleLbl="alignAccFollowNode1" presStyleIdx="1" presStyleCnt="3">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3">
        <dgm:presLayoutVars>
          <dgm:chMax val="0"/>
          <dgm:chPref val="0"/>
        </dgm:presLayoutVars>
      </dgm:prSet>
      <dgm:spPr/>
    </dgm:pt>
    <dgm:pt modelId="{6B5FE59C-B471-448A-AA7A-B526DCC4D4CA}" type="pres">
      <dgm:prSet presAssocID="{E9682B4F-0217-4B50-923E-C104AA24290F}" presName="desTx" presStyleLbl="alignAccFollowNode1" presStyleIdx="2" presStyleCnt="3">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35E9D413-0F64-485F-AF0E-27B4B5A4A708}" type="presOf" srcId="{50418D2B-9486-42DE-AFDD-1D31420040FF}" destId="{4FEB85EB-D046-4CDB-8A62-BBCE260C4490}" srcOrd="0" destOrd="0"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475BE149-8D4F-40B8-BA91-56687BF493E8}" type="presOf" srcId="{0EC0C300-11E4-45CF-8418-973585107209}" destId="{6B5FE59C-B471-448A-AA7A-B526DCC4D4C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80B42C8B-43FC-419A-914C-504934CD646A}"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B9098CE-2441-4BD6-A7AE-81653BB94B24}" type="presOf" srcId="{73D947E0-108F-4D20-A71E-3CF329F97212}" destId="{BDBD7220-3F85-45D2-BED6-5BBFBC23EAE3}" srcOrd="0" destOrd="0" presId="urn:microsoft.com/office/officeart/2016/7/layout/HorizontalActionList"/>
    <dgm:cxn modelId="{B10BDACE-07C8-4FC6-A9F7-5ECC46280495}" type="presOf" srcId="{30A490C8-22B4-4D68-875C-0F0DE2FF864D}" destId="{22359DD7-1BFB-4900-BAE6-6084F2F57988}"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D89A22F5-8B9F-4DA5-A5E7-A57279B8F4E4}" type="presOf" srcId="{B1AFA1AF-0FF8-45B3-A6D0-0E255A2F637D}" destId="{C4F84DEA-2002-4D32-8E80-70EEE05E345A}" srcOrd="0" destOrd="0" presId="urn:microsoft.com/office/officeart/2016/7/layout/HorizontalActionList"/>
    <dgm:cxn modelId="{D2E27136-D48F-4915-93FA-2A05177D316C}" type="presParOf" srcId="{E4B4F7C4-5024-45F0-9FD7-C5068A1AE6C4}" destId="{473E2436-1BC1-4A6C-8568-5C38418F52D1}" srcOrd="0" destOrd="0" presId="urn:microsoft.com/office/officeart/2016/7/layout/HorizontalActionList"/>
    <dgm:cxn modelId="{F2229AE0-3229-4BDE-9AEF-287ADBBFD28B}" type="presParOf" srcId="{473E2436-1BC1-4A6C-8568-5C38418F52D1}" destId="{BDBD7220-3F85-45D2-BED6-5BBFBC23EAE3}" srcOrd="0" destOrd="0" presId="urn:microsoft.com/office/officeart/2016/7/layout/HorizontalActionList"/>
    <dgm:cxn modelId="{C55D36C3-B2DF-4F27-95D7-62903795642C}" type="presParOf" srcId="{473E2436-1BC1-4A6C-8568-5C38418F52D1}" destId="{22359DD7-1BFB-4900-BAE6-6084F2F57988}" srcOrd="1" destOrd="0" presId="urn:microsoft.com/office/officeart/2016/7/layout/HorizontalActionList"/>
    <dgm:cxn modelId="{CEEEA670-A3D2-4DF2-907D-AD6DA72767AD}" type="presParOf" srcId="{E4B4F7C4-5024-45F0-9FD7-C5068A1AE6C4}" destId="{38C65349-0C40-499F-9765-B6F38C2DC3C3}" srcOrd="1" destOrd="0" presId="urn:microsoft.com/office/officeart/2016/7/layout/HorizontalActionList"/>
    <dgm:cxn modelId="{1DE716FA-5C39-4C2D-8AC6-B45AA7B675B8}" type="presParOf" srcId="{E4B4F7C4-5024-45F0-9FD7-C5068A1AE6C4}" destId="{C6650FDC-3601-45F5-9125-6E3F90A53F8A}" srcOrd="2" destOrd="0" presId="urn:microsoft.com/office/officeart/2016/7/layout/HorizontalActionList"/>
    <dgm:cxn modelId="{2669B91A-AE9C-405F-91A8-18372B10AAFE}" type="presParOf" srcId="{C6650FDC-3601-45F5-9125-6E3F90A53F8A}" destId="{C4F84DEA-2002-4D32-8E80-70EEE05E345A}" srcOrd="0" destOrd="0" presId="urn:microsoft.com/office/officeart/2016/7/layout/HorizontalActionList"/>
    <dgm:cxn modelId="{3BDCF0B8-441C-4758-9E7A-784748D8B3E7}" type="presParOf" srcId="{C6650FDC-3601-45F5-9125-6E3F90A53F8A}" destId="{4FEB85EB-D046-4CDB-8A62-BBCE260C4490}" srcOrd="1" destOrd="0" presId="urn:microsoft.com/office/officeart/2016/7/layout/HorizontalActionList"/>
    <dgm:cxn modelId="{C34668A6-F1E5-4C49-BE64-8AF3B36A8649}" type="presParOf" srcId="{E4B4F7C4-5024-45F0-9FD7-C5068A1AE6C4}" destId="{40F59683-723F-44D1-8379-95635EED1AA8}" srcOrd="3" destOrd="0" presId="urn:microsoft.com/office/officeart/2016/7/layout/HorizontalActionList"/>
    <dgm:cxn modelId="{DD11A2BE-D4DC-478F-91CA-954D1763E92B}" type="presParOf" srcId="{E4B4F7C4-5024-45F0-9FD7-C5068A1AE6C4}" destId="{BB2E4F65-C461-40C3-BC82-6A29AA851F44}" srcOrd="4" destOrd="0" presId="urn:microsoft.com/office/officeart/2016/7/layout/HorizontalActionList"/>
    <dgm:cxn modelId="{2D1517D4-2D5B-40FC-89DB-DA9133438C54}" type="presParOf" srcId="{BB2E4F65-C461-40C3-BC82-6A29AA851F44}" destId="{49B7F8FA-D256-41EF-9327-52A3551D9A60}" srcOrd="0" destOrd="0" presId="urn:microsoft.com/office/officeart/2016/7/layout/HorizontalActionList"/>
    <dgm:cxn modelId="{1B5EB70C-C804-47CD-A41A-55B26E2FDEEB}" type="presParOf" srcId="{BB2E4F65-C461-40C3-BC82-6A29AA851F44}" destId="{6B5FE59C-B471-448A-AA7A-B526DCC4D4CA}"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2044" y="943169"/>
          <a:ext cx="2473192" cy="74195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437" tIns="195437" rIns="195437" bIns="195437"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TASK 1</a:t>
          </a:r>
        </a:p>
      </dsp:txBody>
      <dsp:txXfrm>
        <a:off x="2044" y="943169"/>
        <a:ext cx="2473192" cy="741957"/>
      </dsp:txXfrm>
    </dsp:sp>
    <dsp:sp modelId="{22359DD7-1BFB-4900-BAE6-6084F2F57988}">
      <dsp:nvSpPr>
        <dsp:cNvPr id="0" name=""/>
        <dsp:cNvSpPr/>
      </dsp:nvSpPr>
      <dsp:spPr>
        <a:xfrm>
          <a:off x="2044" y="1685127"/>
          <a:ext cx="2473192" cy="208755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4296" tIns="244296" rIns="244296" bIns="244296" numCol="1" spcCol="1270" anchor="t" anchorCtr="0">
          <a:noAutofit/>
        </a:bodyPr>
        <a:lstStyle/>
        <a:p>
          <a:pPr marL="0" lvl="0" indent="0" algn="l" defTabSz="622300" rtl="0">
            <a:lnSpc>
              <a:spcPct val="100000"/>
            </a:lnSpc>
            <a:spcBef>
              <a:spcPct val="0"/>
            </a:spcBef>
            <a:spcAft>
              <a:spcPct val="35000"/>
            </a:spcAft>
            <a:buNone/>
          </a:pPr>
          <a:r>
            <a:rPr lang="en-US" sz="1400" b="1" kern="1200" spc="50" baseline="0" dirty="0">
              <a:latin typeface="Calibri"/>
              <a:ea typeface="Calibri"/>
              <a:cs typeface="Calibri"/>
            </a:rPr>
            <a:t>Browse inventory </a:t>
          </a:r>
          <a:endParaRPr lang="en-US" sz="1400" kern="1200" spc="50" baseline="0" dirty="0">
            <a:latin typeface="Calibri"/>
            <a:ea typeface="Calibri"/>
            <a:cs typeface="Calibri"/>
          </a:endParaRPr>
        </a:p>
      </dsp:txBody>
      <dsp:txXfrm>
        <a:off x="2044" y="1685127"/>
        <a:ext cx="2473192" cy="2087551"/>
      </dsp:txXfrm>
    </dsp:sp>
    <dsp:sp modelId="{C4F84DEA-2002-4D32-8E80-70EEE05E345A}">
      <dsp:nvSpPr>
        <dsp:cNvPr id="0" name=""/>
        <dsp:cNvSpPr/>
      </dsp:nvSpPr>
      <dsp:spPr>
        <a:xfrm>
          <a:off x="2583236" y="943169"/>
          <a:ext cx="2473192" cy="74195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437" tIns="195437" rIns="195437" bIns="195437"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dirty="0">
              <a:solidFill>
                <a:prstClr val="black"/>
              </a:solidFill>
              <a:latin typeface="Tenorite"/>
              <a:ea typeface="+mn-ea"/>
              <a:cs typeface="+mn-cs"/>
            </a:rPr>
            <a:t>TASK 2</a:t>
          </a:r>
        </a:p>
      </dsp:txBody>
      <dsp:txXfrm>
        <a:off x="2583236" y="943169"/>
        <a:ext cx="2473192" cy="741957"/>
      </dsp:txXfrm>
    </dsp:sp>
    <dsp:sp modelId="{4FEB85EB-D046-4CDB-8A62-BBCE260C4490}">
      <dsp:nvSpPr>
        <dsp:cNvPr id="0" name=""/>
        <dsp:cNvSpPr/>
      </dsp:nvSpPr>
      <dsp:spPr>
        <a:xfrm>
          <a:off x="2583236" y="1685127"/>
          <a:ext cx="2473192" cy="208755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4296" tIns="244296" rIns="244296" bIns="244296" numCol="1" spcCol="1270" anchor="t" anchorCtr="0">
          <a:noAutofit/>
        </a:bodyPr>
        <a:lstStyle/>
        <a:p>
          <a:pPr marL="0" lvl="0" indent="0" algn="l" defTabSz="622300" rtl="0">
            <a:lnSpc>
              <a:spcPct val="100000"/>
            </a:lnSpc>
            <a:spcBef>
              <a:spcPct val="0"/>
            </a:spcBef>
            <a:spcAft>
              <a:spcPct val="35000"/>
            </a:spcAft>
            <a:buNone/>
          </a:pPr>
          <a:r>
            <a:rPr lang="en-US" sz="1400" b="1" kern="1200" spc="50" baseline="0" dirty="0">
              <a:solidFill>
                <a:srgbClr val="000000"/>
              </a:solidFill>
              <a:latin typeface="Calibri"/>
              <a:ea typeface="Calibri"/>
              <a:cs typeface="Calibri"/>
            </a:rPr>
            <a:t>Use try-on feature/Create an account </a:t>
          </a:r>
          <a:endParaRPr lang="en-US" sz="1400" kern="1200" spc="50" baseline="0" dirty="0">
            <a:latin typeface="+mn-lt"/>
          </a:endParaRPr>
        </a:p>
      </dsp:txBody>
      <dsp:txXfrm>
        <a:off x="2583236" y="1685127"/>
        <a:ext cx="2473192" cy="2087551"/>
      </dsp:txXfrm>
    </dsp:sp>
    <dsp:sp modelId="{49B7F8FA-D256-41EF-9327-52A3551D9A60}">
      <dsp:nvSpPr>
        <dsp:cNvPr id="0" name=""/>
        <dsp:cNvSpPr/>
      </dsp:nvSpPr>
      <dsp:spPr>
        <a:xfrm>
          <a:off x="5164428" y="943169"/>
          <a:ext cx="2473192" cy="74195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437" tIns="195437" rIns="195437" bIns="195437" numCol="1" spcCol="1270" anchor="ctr" anchorCtr="0">
          <a:noAutofit/>
        </a:bodyPr>
        <a:lstStyle/>
        <a:p>
          <a:pPr marL="0" lvl="0" indent="0" algn="ctr" defTabSz="889000" rtl="0">
            <a:lnSpc>
              <a:spcPct val="90000"/>
            </a:lnSpc>
            <a:spcBef>
              <a:spcPct val="0"/>
            </a:spcBef>
            <a:spcAft>
              <a:spcPct val="35000"/>
            </a:spcAft>
            <a:buNone/>
          </a:pPr>
          <a:r>
            <a:rPr lang="en-US" sz="1600" kern="1200" spc="150" baseline="0" dirty="0">
              <a:solidFill>
                <a:prstClr val="black"/>
              </a:solidFill>
              <a:latin typeface="Tenorite"/>
              <a:ea typeface="+mn-ea"/>
              <a:cs typeface="+mn-cs"/>
            </a:rPr>
            <a:t>TASK 3</a:t>
          </a:r>
        </a:p>
      </dsp:txBody>
      <dsp:txXfrm>
        <a:off x="5164428" y="943169"/>
        <a:ext cx="2473192" cy="741957"/>
      </dsp:txXfrm>
    </dsp:sp>
    <dsp:sp modelId="{6B5FE59C-B471-448A-AA7A-B526DCC4D4CA}">
      <dsp:nvSpPr>
        <dsp:cNvPr id="0" name=""/>
        <dsp:cNvSpPr/>
      </dsp:nvSpPr>
      <dsp:spPr>
        <a:xfrm>
          <a:off x="5164428" y="1685127"/>
          <a:ext cx="2473192" cy="208755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4296" tIns="244296" rIns="244296" bIns="244296" numCol="1" spcCol="1270" anchor="t" anchorCtr="0">
          <a:noAutofit/>
        </a:bodyPr>
        <a:lstStyle/>
        <a:p>
          <a:pPr marL="0" lvl="0" indent="0" algn="l" defTabSz="666750" rtl="0">
            <a:lnSpc>
              <a:spcPct val="100000"/>
            </a:lnSpc>
            <a:spcBef>
              <a:spcPct val="0"/>
            </a:spcBef>
            <a:spcAft>
              <a:spcPct val="35000"/>
            </a:spcAft>
            <a:buNone/>
          </a:pPr>
          <a:r>
            <a:rPr lang="en-US" sz="1400" b="1" kern="1200" spc="50" baseline="0" dirty="0">
              <a:solidFill>
                <a:srgbClr val="000000"/>
              </a:solidFill>
              <a:latin typeface="Calibri"/>
              <a:ea typeface="Calibri"/>
              <a:cs typeface="Calibri"/>
            </a:rPr>
            <a:t>Make wholesale purchase/ create an account</a:t>
          </a:r>
          <a:endParaRPr lang="en-US" sz="1400" kern="1200" spc="50" baseline="0" dirty="0">
            <a:solidFill>
              <a:prstClr val="black">
                <a:hueOff val="0"/>
                <a:satOff val="0"/>
                <a:lumOff val="0"/>
                <a:alphaOff val="0"/>
              </a:prstClr>
            </a:solidFill>
            <a:latin typeface="Tenorite"/>
            <a:ea typeface="+mn-ea"/>
            <a:cs typeface="+mn-cs"/>
          </a:endParaRPr>
        </a:p>
      </dsp:txBody>
      <dsp:txXfrm>
        <a:off x="5164428" y="1685127"/>
        <a:ext cx="2473192" cy="208755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figma.com/file/PmVEhFsR6WtyFvS1hLm2XG/UXUI-Wireframe?type=whiteboard&amp;node-id=0%3A1&amp;t=WXKSK1XroJiF5s9L-1" TargetMode="External"/><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figma.com/file/PmVEhFsR6WtyFvS1hLm2XG/UXUI-Wireframe?type=whiteboard&amp;node-id=0%3A1&amp;t=WXKSK1XroJiF5s9L-1" TargetMode="Externa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hyperlink" Target="https://www.figma.com/file/Ddpvzwb4uz6R4WMaCEo9er/Untitled?type=whiteboard&amp;t=WXKSK1XroJiF5s9L-1" TargetMode="External"/><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buildfire.com/mobile-commerce-trends/"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E-Commerce app presentation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50020"/>
            <a:ext cx="4941770" cy="1306142"/>
          </a:xfrm>
        </p:spPr>
        <p:txBody>
          <a:bodyPr vert="horz" lIns="91440" tIns="45720" rIns="91440" bIns="45720" rtlCol="0" anchor="t">
            <a:normAutofit lnSpcReduction="10000"/>
          </a:bodyPr>
          <a:lstStyle/>
          <a:p>
            <a:r>
              <a:rPr lang="en-US" dirty="0"/>
              <a:t>Devana Sherrod</a:t>
            </a:r>
          </a:p>
          <a:p>
            <a:r>
              <a:rPr lang="en-US" dirty="0"/>
              <a:t>Project 2</a:t>
            </a:r>
          </a:p>
          <a:p>
            <a:r>
              <a:rPr lang="en-US" dirty="0"/>
              <a:t>User Experience and Interface Design </a:t>
            </a:r>
          </a:p>
          <a:p>
            <a:r>
              <a:rPr lang="en-US" dirty="0"/>
              <a:t>Spring 2024 UMGC</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68726"/>
            <a:ext cx="8421688" cy="1325563"/>
          </a:xfrm>
        </p:spPr>
        <p:txBody>
          <a:bodyPr/>
          <a:lstStyle/>
          <a:p>
            <a:r>
              <a:rPr lang="en-US"/>
              <a:t>USER PERSONA A</a:t>
            </a:r>
            <a:endParaRPr lang="en-US" dirty="0"/>
          </a:p>
        </p:txBody>
      </p:sp>
      <p:pic>
        <p:nvPicPr>
          <p:cNvPr id="45" name="Picture Placeholder 44" descr="A screenshot of a computer screen&#10;&#10;Description automatically generated">
            <a:extLst>
              <a:ext uri="{FF2B5EF4-FFF2-40B4-BE49-F238E27FC236}">
                <a16:creationId xmlns:a16="http://schemas.microsoft.com/office/drawing/2014/main" id="{DED456D6-7929-775D-20E0-F3C9286D7F88}"/>
              </a:ext>
            </a:extLst>
          </p:cNvPr>
          <p:cNvPicPr>
            <a:picLocks noGrp="1" noChangeAspect="1"/>
          </p:cNvPicPr>
          <p:nvPr>
            <p:ph type="pic" sz="quarter" idx="14"/>
          </p:nvPr>
        </p:nvPicPr>
        <p:blipFill>
          <a:blip r:embed="rId2"/>
          <a:srcRect t="1007" b="1007"/>
          <a:stretch/>
        </p:blipFill>
        <p:spPr>
          <a:xfrm>
            <a:off x="208221" y="858941"/>
            <a:ext cx="11568110" cy="5936941"/>
          </a:xfrm>
        </p:spPr>
      </p:pic>
    </p:spTree>
    <p:extLst>
      <p:ext uri="{BB962C8B-B14F-4D97-AF65-F5344CB8AC3E}">
        <p14:creationId xmlns:p14="http://schemas.microsoft.com/office/powerpoint/2010/main" val="202217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177081"/>
            <a:ext cx="8421688" cy="1325563"/>
          </a:xfrm>
        </p:spPr>
        <p:txBody>
          <a:bodyPr/>
          <a:lstStyle/>
          <a:p>
            <a:r>
              <a:rPr lang="en-US"/>
              <a:t>USER PERSONA B </a:t>
            </a:r>
          </a:p>
        </p:txBody>
      </p:sp>
      <p:pic>
        <p:nvPicPr>
          <p:cNvPr id="327" name="Picture Placeholder 326" descr="A yellow and black text&#10;&#10;Description automatically generated">
            <a:extLst>
              <a:ext uri="{FF2B5EF4-FFF2-40B4-BE49-F238E27FC236}">
                <a16:creationId xmlns:a16="http://schemas.microsoft.com/office/drawing/2014/main" id="{03370665-3EB4-055A-4F54-1DAA05FEF0E3}"/>
              </a:ext>
            </a:extLst>
          </p:cNvPr>
          <p:cNvPicPr>
            <a:picLocks noGrp="1" noChangeAspect="1"/>
          </p:cNvPicPr>
          <p:nvPr>
            <p:ph type="pic" sz="quarter" idx="14"/>
          </p:nvPr>
        </p:nvPicPr>
        <p:blipFill>
          <a:blip r:embed="rId2"/>
          <a:srcRect t="1537" b="1537"/>
          <a:stretch/>
        </p:blipFill>
        <p:spPr>
          <a:xfrm>
            <a:off x="377877" y="756674"/>
            <a:ext cx="11439525" cy="6205538"/>
          </a:xfrm>
        </p:spPr>
      </p:pic>
    </p:spTree>
    <p:extLst>
      <p:ext uri="{BB962C8B-B14F-4D97-AF65-F5344CB8AC3E}">
        <p14:creationId xmlns:p14="http://schemas.microsoft.com/office/powerpoint/2010/main" val="40550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177081"/>
            <a:ext cx="8421688" cy="1325563"/>
          </a:xfrm>
        </p:spPr>
        <p:txBody>
          <a:bodyPr/>
          <a:lstStyle/>
          <a:p>
            <a:r>
              <a:rPr lang="en-US"/>
              <a:t>USER PERSONA B </a:t>
            </a:r>
          </a:p>
        </p:txBody>
      </p:sp>
      <p:pic>
        <p:nvPicPr>
          <p:cNvPr id="327" name="Picture Placeholder 326" descr="A group of colorful squares with text&#10;&#10;Description automatically generated">
            <a:extLst>
              <a:ext uri="{FF2B5EF4-FFF2-40B4-BE49-F238E27FC236}">
                <a16:creationId xmlns:a16="http://schemas.microsoft.com/office/drawing/2014/main" id="{03370665-3EB4-055A-4F54-1DAA05FEF0E3}"/>
              </a:ext>
            </a:extLst>
          </p:cNvPr>
          <p:cNvPicPr>
            <a:picLocks noGrp="1" noChangeAspect="1"/>
          </p:cNvPicPr>
          <p:nvPr>
            <p:ph type="pic" sz="quarter" idx="14"/>
          </p:nvPr>
        </p:nvPicPr>
        <p:blipFill>
          <a:blip r:embed="rId2"/>
          <a:srcRect t="558" b="558"/>
          <a:stretch/>
        </p:blipFill>
        <p:spPr>
          <a:xfrm>
            <a:off x="-3122" y="621480"/>
            <a:ext cx="12189233" cy="6205538"/>
          </a:xfrm>
        </p:spPr>
      </p:pic>
    </p:spTree>
    <p:extLst>
      <p:ext uri="{BB962C8B-B14F-4D97-AF65-F5344CB8AC3E}">
        <p14:creationId xmlns:p14="http://schemas.microsoft.com/office/powerpoint/2010/main" val="329447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a:t>TASK ANALYSIS</a:t>
            </a:r>
            <a:endParaRPr lang="en-US" dirty="0"/>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736067470"/>
              </p:ext>
            </p:extLst>
          </p:nvPr>
        </p:nvGraphicFramePr>
        <p:xfrm>
          <a:off x="2276167" y="1595180"/>
          <a:ext cx="7639665" cy="471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400564"/>
            <a:ext cx="8421688" cy="1325563"/>
          </a:xfrm>
        </p:spPr>
        <p:txBody>
          <a:bodyPr/>
          <a:lstStyle/>
          <a:p>
            <a:r>
              <a:rPr lang="en-US"/>
              <a:t>Task ANALYSIS</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1633936"/>
            <a:ext cx="4541668" cy="823912"/>
          </a:xfrm>
        </p:spPr>
        <p:txBody>
          <a:bodyPr/>
          <a:lstStyle/>
          <a:p>
            <a:r>
              <a:rPr lang="en-US"/>
              <a:t>TASK 1 - BROWSE INVENTORY</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2580992"/>
            <a:ext cx="9654443" cy="3706221"/>
          </a:xfrm>
        </p:spPr>
        <p:txBody>
          <a:bodyPr vert="horz" lIns="91440" tIns="45720" rIns="91440" bIns="45720" rtlCol="0" anchor="t">
            <a:noAutofit/>
          </a:bodyPr>
          <a:lstStyle/>
          <a:p>
            <a:r>
              <a:rPr lang="en-US" dirty="0">
                <a:latin typeface="Calibri"/>
                <a:ea typeface="Calibri"/>
                <a:cs typeface="Calibri"/>
              </a:rPr>
              <a:t>Landing page allows users to browse by having sections with labeled images to attract the customer.</a:t>
            </a:r>
            <a:endParaRPr lang="en-US" dirty="0"/>
          </a:p>
          <a:p>
            <a:r>
              <a:rPr lang="en-US" dirty="0">
                <a:latin typeface="Calibri"/>
                <a:ea typeface="Calibri"/>
                <a:cs typeface="Calibri"/>
              </a:rPr>
              <a:t>Alternatively, if the customer would rather use the navigation, it will be in a hamburger menu with labels such as: </a:t>
            </a:r>
            <a:endParaRPr lang="en-US" dirty="0">
              <a:latin typeface="Tenorite"/>
              <a:ea typeface="Calibri"/>
              <a:cs typeface="Calibri"/>
            </a:endParaRPr>
          </a:p>
          <a:p>
            <a:pPr marL="285750" indent="-285750">
              <a:buChar char="•"/>
            </a:pPr>
            <a:r>
              <a:rPr lang="en-US" dirty="0">
                <a:latin typeface="Calibri"/>
                <a:ea typeface="Calibri"/>
                <a:cs typeface="Calibri"/>
              </a:rPr>
              <a:t>Home</a:t>
            </a:r>
            <a:endParaRPr lang="en-US" dirty="0">
              <a:latin typeface="Tenorite"/>
              <a:ea typeface="Calibri"/>
              <a:cs typeface="Calibri"/>
            </a:endParaRPr>
          </a:p>
          <a:p>
            <a:pPr marL="285750" indent="-285750">
              <a:buChar char="•"/>
            </a:pPr>
            <a:r>
              <a:rPr lang="en-US" dirty="0">
                <a:latin typeface="Calibri"/>
                <a:ea typeface="Calibri"/>
                <a:cs typeface="Calibri"/>
              </a:rPr>
              <a:t>Accessories(&gt;shop by collection&gt;collars&gt;bracelets&gt;belts&gt;harness&gt;one offs&gt;stickers)</a:t>
            </a:r>
            <a:endParaRPr lang="en-US" dirty="0">
              <a:latin typeface="Tenorite"/>
              <a:ea typeface="Calibri"/>
              <a:cs typeface="Calibri"/>
            </a:endParaRPr>
          </a:p>
          <a:p>
            <a:pPr marL="285750" indent="-285750">
              <a:buChar char="•"/>
            </a:pPr>
            <a:r>
              <a:rPr lang="en-US" dirty="0">
                <a:latin typeface="Calibri"/>
                <a:ea typeface="Calibri"/>
                <a:cs typeface="Calibri"/>
              </a:rPr>
              <a:t> Apparel(&gt;shirts&gt;hoodies&gt;hats)</a:t>
            </a:r>
            <a:endParaRPr lang="en-US" dirty="0">
              <a:latin typeface="Tenorite"/>
              <a:ea typeface="Calibri"/>
              <a:cs typeface="Calibri"/>
            </a:endParaRPr>
          </a:p>
          <a:p>
            <a:pPr marL="285750" indent="-285750">
              <a:buChar char="•"/>
            </a:pPr>
            <a:r>
              <a:rPr lang="en-US" dirty="0">
                <a:latin typeface="Calibri"/>
                <a:ea typeface="Calibri"/>
                <a:cs typeface="Calibri"/>
              </a:rPr>
              <a:t>Customs</a:t>
            </a:r>
            <a:endParaRPr lang="en-US" dirty="0">
              <a:latin typeface="Tenorite"/>
              <a:ea typeface="Calibri"/>
              <a:cs typeface="Calibri"/>
            </a:endParaRPr>
          </a:p>
          <a:p>
            <a:pPr marL="285750" indent="-285750">
              <a:buChar char="•"/>
            </a:pPr>
            <a:r>
              <a:rPr lang="en-US" dirty="0">
                <a:latin typeface="Calibri"/>
                <a:ea typeface="Calibri"/>
                <a:cs typeface="Calibri"/>
              </a:rPr>
              <a:t>Wholesale</a:t>
            </a:r>
            <a:endParaRPr lang="en-US" dirty="0">
              <a:latin typeface="Tenorite"/>
              <a:ea typeface="Calibri"/>
              <a:cs typeface="Calibri"/>
            </a:endParaRPr>
          </a:p>
          <a:p>
            <a:pPr marL="285750" indent="-285750">
              <a:buChar char="•"/>
            </a:pPr>
            <a:r>
              <a:rPr lang="en-US" dirty="0">
                <a:latin typeface="Calibri"/>
                <a:ea typeface="Calibri"/>
                <a:cs typeface="Calibri"/>
              </a:rPr>
              <a:t>FAQ</a:t>
            </a:r>
            <a:endParaRPr lang="en-US" dirty="0">
              <a:latin typeface="Tenorite"/>
              <a:ea typeface="Calibri"/>
              <a:cs typeface="Calibri"/>
            </a:endParaRPr>
          </a:p>
          <a:p>
            <a:pPr marL="285750" indent="-285750">
              <a:buChar char="•"/>
            </a:pPr>
            <a:r>
              <a:rPr lang="en-US" dirty="0">
                <a:latin typeface="Calibri"/>
                <a:ea typeface="Calibri"/>
                <a:cs typeface="Calibri"/>
              </a:rPr>
              <a:t>Contact</a:t>
            </a:r>
            <a:endParaRPr lang="en-US" dirty="0">
              <a:latin typeface="Tenorite"/>
              <a:ea typeface="Calibri"/>
              <a:cs typeface="Calibri"/>
            </a:endParaRPr>
          </a:p>
          <a:p>
            <a:r>
              <a:rPr lang="en-US" dirty="0">
                <a:latin typeface="Calibri"/>
                <a:ea typeface="Calibri"/>
                <a:cs typeface="Calibri"/>
              </a:rPr>
              <a:t>Clicking on any of these items will take you to the respective page with a collection of listings or more information on each topic. </a:t>
            </a:r>
            <a:endParaRPr lang="en-US">
              <a:ea typeface="Calibri"/>
              <a:cs typeface="Calibri"/>
            </a:endParaRPr>
          </a:p>
        </p:txBody>
      </p:sp>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400564"/>
            <a:ext cx="8421688" cy="1325563"/>
          </a:xfrm>
        </p:spPr>
        <p:txBody>
          <a:bodyPr/>
          <a:lstStyle/>
          <a:p>
            <a:r>
              <a:rPr lang="en-US"/>
              <a:t>Task ANALYSIS</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1633936"/>
            <a:ext cx="9371764" cy="823912"/>
          </a:xfrm>
        </p:spPr>
        <p:txBody>
          <a:bodyPr/>
          <a:lstStyle/>
          <a:p>
            <a:r>
              <a:rPr lang="en-US"/>
              <a:t>TASK 2 - USE TRY-ON FEATURE/CREATE ACCOUNT</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2580992"/>
            <a:ext cx="9654443" cy="4074930"/>
          </a:xfrm>
        </p:spPr>
        <p:txBody>
          <a:bodyPr vert="horz" lIns="91440" tIns="45720" rIns="91440" bIns="45720" rtlCol="0" anchor="t">
            <a:noAutofit/>
          </a:bodyPr>
          <a:lstStyle/>
          <a:p>
            <a:r>
              <a:rPr lang="en-US" dirty="0">
                <a:latin typeface="Calibri"/>
                <a:ea typeface="Calibri"/>
                <a:cs typeface="Calibri"/>
              </a:rPr>
              <a:t>In order to use this feature users must create an account. </a:t>
            </a:r>
            <a:endParaRPr lang="en-US"/>
          </a:p>
          <a:p>
            <a:r>
              <a:rPr lang="en-US" dirty="0">
                <a:latin typeface="Calibri"/>
                <a:ea typeface="Calibri"/>
                <a:cs typeface="Calibri"/>
              </a:rPr>
              <a:t>Let's say they find something that interests them in the “shop by collection” tab, they choose a necklace and </a:t>
            </a:r>
            <a:r>
              <a:rPr lang="en-US" err="1">
                <a:latin typeface="Calibri"/>
                <a:ea typeface="Calibri"/>
                <a:cs typeface="Calibri"/>
              </a:rPr>
              <a:t>and</a:t>
            </a:r>
            <a:r>
              <a:rPr lang="en-US" dirty="0">
                <a:latin typeface="Calibri"/>
                <a:ea typeface="Calibri"/>
                <a:cs typeface="Calibri"/>
              </a:rPr>
              <a:t> see a button beside it, “try on”. </a:t>
            </a:r>
            <a:endParaRPr lang="en-US" dirty="0">
              <a:latin typeface="Tenorite"/>
              <a:ea typeface="Calibri"/>
              <a:cs typeface="Calibri"/>
            </a:endParaRPr>
          </a:p>
          <a:p>
            <a:r>
              <a:rPr lang="en-US" dirty="0">
                <a:latin typeface="Calibri"/>
                <a:ea typeface="Calibri"/>
                <a:cs typeface="Calibri"/>
              </a:rPr>
              <a:t>They click and it generates a popup saying “you must sign in to use this feature, log in or create an account” They click create an account, the popup then generates a form which asks for full name, email, create password/password </a:t>
            </a:r>
            <a:r>
              <a:rPr lang="en-US">
                <a:latin typeface="Calibri"/>
                <a:ea typeface="Calibri"/>
                <a:cs typeface="Calibri"/>
              </a:rPr>
              <a:t>confirmation, and password requirements (later during check out they can enter address and payment info and save it. If </a:t>
            </a:r>
            <a:r>
              <a:rPr lang="en-US" dirty="0">
                <a:latin typeface="Calibri"/>
                <a:ea typeface="Calibri"/>
                <a:cs typeface="Calibri"/>
              </a:rPr>
              <a:t>they choose, can add birthday in accounts after account creation) </a:t>
            </a:r>
            <a:endParaRPr lang="en-US">
              <a:latin typeface="Tenorite"/>
              <a:ea typeface="Calibri"/>
              <a:cs typeface="Calibri"/>
            </a:endParaRPr>
          </a:p>
          <a:p>
            <a:r>
              <a:rPr lang="en-US" dirty="0">
                <a:latin typeface="Calibri"/>
                <a:ea typeface="Calibri"/>
                <a:cs typeface="Calibri"/>
              </a:rPr>
              <a:t>After confirming password, it automatically sends an email to confirm the account has been created. </a:t>
            </a:r>
            <a:endParaRPr lang="en-US" dirty="0">
              <a:latin typeface="Tenorite"/>
              <a:ea typeface="Calibri"/>
              <a:cs typeface="Calibri"/>
            </a:endParaRPr>
          </a:p>
          <a:p>
            <a:r>
              <a:rPr lang="en-US" dirty="0">
                <a:latin typeface="Calibri"/>
                <a:ea typeface="Calibri"/>
                <a:cs typeface="Calibri"/>
              </a:rPr>
              <a:t>Then they can unlock the upload image feature. The app asks for permission to access camera/camera roll in order to either take a photo in app, or to upload an existing camera roll photo. </a:t>
            </a:r>
            <a:endParaRPr lang="en-US" dirty="0">
              <a:latin typeface="Tenorite"/>
              <a:ea typeface="Calibri"/>
              <a:cs typeface="Calibri"/>
            </a:endParaRPr>
          </a:p>
          <a:p>
            <a:r>
              <a:rPr lang="en-US" dirty="0">
                <a:latin typeface="Calibri"/>
                <a:ea typeface="Calibri"/>
                <a:cs typeface="Calibri"/>
              </a:rPr>
              <a:t>They accept and choose to upload existing photos. The upload completes and shows their image at the bottom to click, it generates an image with the chosen necklace overlayed predictively on the image. They can drag and drop or resize the necklace slightly if necessary. These images will be saved into the account unless they delete them. </a:t>
            </a:r>
            <a:endParaRPr lang="en-US"/>
          </a:p>
        </p:txBody>
      </p:sp>
    </p:spTree>
    <p:extLst>
      <p:ext uri="{BB962C8B-B14F-4D97-AF65-F5344CB8AC3E}">
        <p14:creationId xmlns:p14="http://schemas.microsoft.com/office/powerpoint/2010/main" val="146026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400564"/>
            <a:ext cx="8421688" cy="1325563"/>
          </a:xfrm>
        </p:spPr>
        <p:txBody>
          <a:bodyPr/>
          <a:lstStyle/>
          <a:p>
            <a:r>
              <a:rPr lang="en-US"/>
              <a:t>Task ANALYSIS</a:t>
            </a:r>
            <a:endParaRPr lang="en-US" dirty="0"/>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1633936"/>
            <a:ext cx="9371764" cy="823912"/>
          </a:xfrm>
        </p:spPr>
        <p:txBody>
          <a:bodyPr/>
          <a:lstStyle/>
          <a:p>
            <a:r>
              <a:rPr lang="en-US"/>
              <a:t>TASK 3 – MAKE WHOLESALE PURCHASE</a:t>
            </a:r>
            <a:r>
              <a:rPr lang="en-US" dirty="0"/>
              <a:t>/CREATE ACCOUNT</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2580992"/>
            <a:ext cx="9654443" cy="4074930"/>
          </a:xfrm>
        </p:spPr>
        <p:txBody>
          <a:bodyPr vert="horz" lIns="91440" tIns="45720" rIns="91440" bIns="45720" rtlCol="0" anchor="t">
            <a:noAutofit/>
          </a:bodyPr>
          <a:lstStyle/>
          <a:p>
            <a:r>
              <a:rPr lang="en-US" dirty="0">
                <a:latin typeface="Calibri"/>
                <a:ea typeface="Calibri"/>
                <a:cs typeface="Calibri"/>
              </a:rPr>
              <a:t>The user</a:t>
            </a:r>
            <a:r>
              <a:rPr lang="en-US" b="1" dirty="0">
                <a:latin typeface="Calibri"/>
                <a:ea typeface="Calibri"/>
                <a:cs typeface="Calibri"/>
              </a:rPr>
              <a:t> </a:t>
            </a:r>
            <a:r>
              <a:rPr lang="en-US" dirty="0">
                <a:latin typeface="Calibri"/>
                <a:ea typeface="Calibri"/>
                <a:cs typeface="Calibri"/>
              </a:rPr>
              <a:t>is searching to see if the company accommodates wholesale orders. They click on the navigation and see toward the bottom “Wholesale”. </a:t>
            </a:r>
            <a:endParaRPr lang="en-US" dirty="0"/>
          </a:p>
          <a:p>
            <a:r>
              <a:rPr lang="en-US" dirty="0">
                <a:latin typeface="Calibri"/>
                <a:ea typeface="Calibri"/>
                <a:cs typeface="Calibri"/>
              </a:rPr>
              <a:t>This leads to a page where it explains only certain items are available wholesale and if they don't see what they wanted they can email to request a special order with an image of the item(s),quantity, color(s) and accommodation for special orders may not be guaranteed. Creating an account is strongly advised for repeat wholesalers because you can log in one click renew your order, make adjustments, or schedule re-buy like a subscription. </a:t>
            </a:r>
            <a:endParaRPr lang="en-US" dirty="0">
              <a:latin typeface="Tenorite"/>
              <a:ea typeface="Calibri"/>
              <a:cs typeface="Calibri"/>
            </a:endParaRPr>
          </a:p>
          <a:p>
            <a:r>
              <a:rPr lang="en-US" dirty="0">
                <a:latin typeface="Calibri"/>
                <a:ea typeface="Calibri"/>
                <a:cs typeface="Calibri"/>
              </a:rPr>
              <a:t>Below this text prompt, the user sees some things that they like in the listing options featured on that page. </a:t>
            </a:r>
            <a:endParaRPr lang="en-US" dirty="0">
              <a:latin typeface="Tenorite"/>
              <a:ea typeface="Calibri"/>
              <a:cs typeface="Calibri"/>
            </a:endParaRPr>
          </a:p>
          <a:p>
            <a:r>
              <a:rPr lang="en-US" dirty="0">
                <a:latin typeface="Calibri"/>
                <a:ea typeface="Calibri"/>
                <a:cs typeface="Calibri"/>
              </a:rPr>
              <a:t>They choose not to create an account at this time because they just want to do a test run to see how their customers respond to these new items. They click on a T-shirt design and see the price and multiple drop downs of options for sizes, and choosing quantities of each size S-L and quantity of 10, 20, 50, &amp; 100.</a:t>
            </a:r>
            <a:endParaRPr lang="en-US" dirty="0">
              <a:latin typeface="Tenorite"/>
              <a:ea typeface="Calibri"/>
              <a:cs typeface="Calibri"/>
            </a:endParaRPr>
          </a:p>
          <a:p>
            <a:r>
              <a:rPr lang="en-US" dirty="0">
                <a:latin typeface="Calibri"/>
                <a:ea typeface="Calibri"/>
                <a:cs typeface="Calibri"/>
              </a:rPr>
              <a:t>Price listed automatically changes with quantity selection. They choose 10 small, 10 medium, &amp; 10 large.</a:t>
            </a:r>
            <a:endParaRPr lang="en-US" dirty="0">
              <a:latin typeface="Tenorite"/>
              <a:ea typeface="Calibri"/>
              <a:cs typeface="Calibri"/>
            </a:endParaRPr>
          </a:p>
          <a:p>
            <a:r>
              <a:rPr lang="en-US" dirty="0">
                <a:latin typeface="Calibri"/>
                <a:ea typeface="Calibri"/>
                <a:cs typeface="Calibri"/>
              </a:rPr>
              <a:t>They proceed to checkout where they are is asked to pay with express pay options or complete a form asking for name, email, shipping address, billing address, payment info, generates tax and shipping prices, check box sign up for mailing list etc. Before confirming the order, the interface asks if the user wants to create an account and save the info of the purchase which they then decide to follow through and all that is left to complete is create/confirm a password.</a:t>
            </a:r>
            <a:endParaRPr lang="en-US" dirty="0"/>
          </a:p>
        </p:txBody>
      </p:sp>
    </p:spTree>
    <p:extLst>
      <p:ext uri="{BB962C8B-B14F-4D97-AF65-F5344CB8AC3E}">
        <p14:creationId xmlns:p14="http://schemas.microsoft.com/office/powerpoint/2010/main" val="78392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PROBLEM SCENARIO ANALYSIS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a:t>TASK 1 – BROWSE INVENTORY</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7672848" cy="1997867"/>
          </a:xfrm>
        </p:spPr>
        <p:txBody>
          <a:bodyPr vert="horz" lIns="91440" tIns="45720" rIns="91440" bIns="45720" rtlCol="0" anchor="t">
            <a:normAutofit/>
          </a:bodyPr>
          <a:lstStyle/>
          <a:p>
            <a:r>
              <a:rPr lang="en-US" dirty="0">
                <a:latin typeface="Calibri"/>
                <a:ea typeface="Calibri"/>
                <a:cs typeface="Calibri"/>
              </a:rPr>
              <a:t>Both Dilyn and Astoria will be using the interface for the first time and will need to browse the inventory thoroughly to figure out which items best suit them and their goals. </a:t>
            </a:r>
            <a:endParaRPr lang="en-US"/>
          </a:p>
          <a:p>
            <a:r>
              <a:rPr lang="en-US" dirty="0">
                <a:latin typeface="Calibri"/>
                <a:ea typeface="Calibri"/>
                <a:cs typeface="Calibri"/>
              </a:rPr>
              <a:t>The interface should be well organized and easy to navigate with multiple entry points to find what they are looking for. </a:t>
            </a:r>
            <a:endParaRPr lang="en-US">
              <a:latin typeface="Tenorite"/>
              <a:ea typeface="Calibri"/>
              <a:cs typeface="Calibri"/>
            </a:endParaRPr>
          </a:p>
          <a:p>
            <a:r>
              <a:rPr lang="en-US" dirty="0">
                <a:latin typeface="Calibri"/>
                <a:ea typeface="Calibri"/>
                <a:cs typeface="Calibri"/>
              </a:rPr>
              <a:t>For example, the navigation has a category/subcategory for each type of item sold, and additionally you can choose on the home/landing page what section you want to view with images to give an idea of what sections might interest you.</a:t>
            </a:r>
            <a:endParaRPr lang="en-US"/>
          </a:p>
        </p:txBody>
      </p:sp>
    </p:spTree>
    <p:extLst>
      <p:ext uri="{BB962C8B-B14F-4D97-AF65-F5344CB8AC3E}">
        <p14:creationId xmlns:p14="http://schemas.microsoft.com/office/powerpoint/2010/main" val="127676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PROBLEM SCENARIO ANALYSIS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1790700" y="2776936"/>
            <a:ext cx="5067300" cy="823912"/>
          </a:xfrm>
        </p:spPr>
        <p:txBody>
          <a:bodyPr/>
          <a:lstStyle/>
          <a:p>
            <a:r>
              <a:rPr lang="en-US"/>
              <a:t>TASK 2 – USE TRY ON FEATURE</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790700" y="3699413"/>
            <a:ext cx="5067300" cy="2133060"/>
          </a:xfrm>
        </p:spPr>
        <p:txBody>
          <a:bodyPr vert="horz" lIns="91440" tIns="45720" rIns="91440" bIns="45720" rtlCol="0" anchor="t">
            <a:noAutofit/>
          </a:bodyPr>
          <a:lstStyle/>
          <a:p>
            <a:r>
              <a:rPr lang="en-US" dirty="0">
                <a:latin typeface="Calibri"/>
                <a:ea typeface="Calibri"/>
                <a:cs typeface="Calibri"/>
              </a:rPr>
              <a:t>Astoria is a professional model who wants to add more eclectic items to her wardrobe and accessory collection. </a:t>
            </a:r>
            <a:endParaRPr lang="en-US"/>
          </a:p>
          <a:p>
            <a:r>
              <a:rPr lang="en-US" dirty="0">
                <a:latin typeface="Calibri"/>
                <a:ea typeface="Calibri"/>
                <a:cs typeface="Calibri"/>
              </a:rPr>
              <a:t>She loves to experiment with different looks but has a tough time deciding what style is for her because it's hard to imagine what she would look like wearing something completely new or out of the ordinary. </a:t>
            </a:r>
            <a:endParaRPr lang="en-US">
              <a:latin typeface="Tenorite"/>
              <a:ea typeface="Calibri"/>
              <a:cs typeface="Calibri"/>
            </a:endParaRPr>
          </a:p>
          <a:p>
            <a:r>
              <a:rPr lang="en-US" dirty="0">
                <a:latin typeface="Calibri"/>
                <a:ea typeface="Calibri"/>
                <a:cs typeface="Calibri"/>
              </a:rPr>
              <a:t>It is not always practical to order several of something online, so she is looking for an online try before you buy alternative.</a:t>
            </a:r>
            <a:endParaRPr lang="en-US"/>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4545852" cy="823912"/>
          </a:xfrm>
        </p:spPr>
        <p:txBody>
          <a:bodyPr/>
          <a:lstStyle/>
          <a:p>
            <a:r>
              <a:rPr lang="en-US"/>
              <a:t>TASK 3 – MAKE WHOLESALE PURCHASE</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139786" y="3699412"/>
            <a:ext cx="4521272" cy="2698414"/>
          </a:xfrm>
        </p:spPr>
        <p:txBody>
          <a:bodyPr vert="horz" lIns="91440" tIns="45720" rIns="91440" bIns="45720" rtlCol="0" anchor="t">
            <a:noAutofit/>
          </a:bodyPr>
          <a:lstStyle/>
          <a:p>
            <a:r>
              <a:rPr lang="en-US" dirty="0">
                <a:latin typeface="Calibri"/>
                <a:ea typeface="Calibri"/>
                <a:cs typeface="Calibri"/>
              </a:rPr>
              <a:t>Dilyn is a small business owner with a storefront. They would be interested in purchasing items from an indie brand and handmade items wholesale to sell in their storefront to add flair to their inventory. </a:t>
            </a:r>
            <a:endParaRPr lang="en-US"/>
          </a:p>
          <a:p>
            <a:r>
              <a:rPr lang="en-US" dirty="0">
                <a:latin typeface="Calibri"/>
                <a:ea typeface="Calibri"/>
                <a:cs typeface="Calibri"/>
              </a:rPr>
              <a:t>Dilyn is very busy with the demands of being a small business owner with minimal employees and parenting a tween. </a:t>
            </a:r>
            <a:endParaRPr lang="en-US">
              <a:latin typeface="Tenorite"/>
              <a:ea typeface="Calibri"/>
              <a:cs typeface="Calibri"/>
            </a:endParaRPr>
          </a:p>
          <a:p>
            <a:r>
              <a:rPr lang="en-US" dirty="0">
                <a:latin typeface="Calibri"/>
                <a:ea typeface="Calibri"/>
                <a:cs typeface="Calibri"/>
              </a:rPr>
              <a:t>They want a quick and reliable </a:t>
            </a:r>
            <a:r>
              <a:rPr lang="en-US" dirty="0" err="1">
                <a:latin typeface="Calibri"/>
                <a:ea typeface="Calibri"/>
                <a:cs typeface="Calibri"/>
              </a:rPr>
              <a:t>stockist</a:t>
            </a:r>
            <a:r>
              <a:rPr lang="en-US" dirty="0">
                <a:latin typeface="Calibri"/>
                <a:ea typeface="Calibri"/>
                <a:cs typeface="Calibri"/>
              </a:rPr>
              <a:t> to collaborate with who offer a smaller wholesale experience and they can potentially make repeat orders with.</a:t>
            </a:r>
          </a:p>
        </p:txBody>
      </p:sp>
    </p:spTree>
    <p:extLst>
      <p:ext uri="{BB962C8B-B14F-4D97-AF65-F5344CB8AC3E}">
        <p14:creationId xmlns:p14="http://schemas.microsoft.com/office/powerpoint/2010/main" val="166378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5102238" cy="585788"/>
          </a:xfrm>
        </p:spPr>
        <p:txBody>
          <a:bodyPr>
            <a:normAutofit/>
          </a:bodyPr>
          <a:lstStyle/>
          <a:p>
            <a:r>
              <a:rPr lang="en-US"/>
              <a:t>USABILITY REQUIREMENTS</a:t>
            </a:r>
            <a:endParaRPr lang="en-US" dirty="0"/>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856278" y="2645915"/>
            <a:ext cx="5102680" cy="1010842"/>
          </a:xfrm>
        </p:spPr>
        <p:txBody>
          <a:bodyPr>
            <a:normAutofit/>
          </a:bodyPr>
          <a:lstStyle/>
          <a:p>
            <a:r>
              <a:rPr lang="en-US" dirty="0">
                <a:latin typeface="Calibri"/>
                <a:ea typeface="Calibri"/>
                <a:cs typeface="Calibri"/>
              </a:rPr>
              <a:t>Was the checkout experience easy and flexible (you can easily go back and edit information/you can create an account without losing what's in your cart)?</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285481" y="1625596"/>
            <a:ext cx="5102680" cy="1010842"/>
          </a:xfrm>
        </p:spPr>
        <p:txBody>
          <a:bodyPr>
            <a:normAutofit/>
          </a:bodyPr>
          <a:lstStyle/>
          <a:p>
            <a:r>
              <a:rPr lang="en-US" dirty="0">
                <a:latin typeface="Calibri"/>
                <a:ea typeface="Calibri"/>
                <a:cs typeface="Calibri"/>
              </a:rPr>
              <a:t>Is the interface compelling/visually attractive?</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latin typeface="Calibri"/>
                <a:ea typeface="Calibri"/>
                <a:cs typeface="Calibri"/>
              </a:rPr>
              <a:t>Is account creation hassle-free and have minimal requirements for starting? (additional information can be added/saved during checkout and you aren't required to create an account to browse the app)</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Are all necessary product categories provided and visible on the home page/Is navigating the website easy as a first time user?</a:t>
            </a:r>
          </a:p>
        </p:txBody>
      </p:sp>
    </p:spTree>
    <p:extLst>
      <p:ext uri="{BB962C8B-B14F-4D97-AF65-F5344CB8AC3E}">
        <p14:creationId xmlns:p14="http://schemas.microsoft.com/office/powerpoint/2010/main" val="33210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Project 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488266" cy="2985029"/>
          </a:xfrm>
        </p:spPr>
        <p:txBody>
          <a:bodyPr vert="horz" lIns="91440" tIns="45720" rIns="91440" bIns="45720" rtlCol="0" anchor="t">
            <a:normAutofit/>
          </a:bodyPr>
          <a:lstStyle/>
          <a:p>
            <a:r>
              <a:rPr lang="en-US" dirty="0"/>
              <a:t>The interface I'm designing will be a shopping application for an accessory and clothing brand. The app will allow users to browse inventory, make purchases, create an account, and feature a virtual try-on experience to reduce returns. </a:t>
            </a:r>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177081"/>
            <a:ext cx="8421688" cy="1325563"/>
          </a:xfrm>
        </p:spPr>
        <p:txBody>
          <a:bodyPr/>
          <a:lstStyle/>
          <a:p>
            <a:r>
              <a:rPr lang="en-US"/>
              <a:t>SKETCHES</a:t>
            </a:r>
          </a:p>
        </p:txBody>
      </p:sp>
      <p:pic>
        <p:nvPicPr>
          <p:cNvPr id="327" name="Picture Placeholder 326" descr="A notebook with writing on it&#10;&#10;Description automatically generated">
            <a:extLst>
              <a:ext uri="{FF2B5EF4-FFF2-40B4-BE49-F238E27FC236}">
                <a16:creationId xmlns:a16="http://schemas.microsoft.com/office/drawing/2014/main" id="{03370665-3EB4-055A-4F54-1DAA05FEF0E3}"/>
              </a:ext>
            </a:extLst>
          </p:cNvPr>
          <p:cNvPicPr>
            <a:picLocks noGrp="1" noChangeAspect="1"/>
          </p:cNvPicPr>
          <p:nvPr>
            <p:ph type="pic" sz="quarter" idx="14"/>
          </p:nvPr>
        </p:nvPicPr>
        <p:blipFill>
          <a:blip r:embed="rId2"/>
          <a:srcRect t="2656" b="2656"/>
          <a:stretch/>
        </p:blipFill>
        <p:spPr>
          <a:xfrm rot="5400000">
            <a:off x="856355" y="1642421"/>
            <a:ext cx="5713925" cy="4212816"/>
          </a:xfrm>
        </p:spPr>
      </p:pic>
      <p:pic>
        <p:nvPicPr>
          <p:cNvPr id="4" name="Picture Placeholder 326" descr="A notebook with writing on it&#10;&#10;Description automatically generated">
            <a:extLst>
              <a:ext uri="{FF2B5EF4-FFF2-40B4-BE49-F238E27FC236}">
                <a16:creationId xmlns:a16="http://schemas.microsoft.com/office/drawing/2014/main" id="{4B962BC5-3CEE-DA07-050C-01E3E6DC499A}"/>
              </a:ext>
            </a:extLst>
          </p:cNvPr>
          <p:cNvPicPr>
            <a:picLocks noChangeAspect="1"/>
          </p:cNvPicPr>
          <p:nvPr/>
        </p:nvPicPr>
        <p:blipFill>
          <a:blip r:embed="rId3"/>
          <a:srcRect t="2656" b="2656"/>
          <a:stretch/>
        </p:blipFill>
        <p:spPr>
          <a:xfrm rot="5400000">
            <a:off x="5439416" y="1702644"/>
            <a:ext cx="5554151" cy="4212817"/>
          </a:xfrm>
          <a:prstGeom prst="rect">
            <a:avLst/>
          </a:prstGeom>
          <a:solidFill>
            <a:schemeClr val="tx1"/>
          </a:solidFill>
        </p:spPr>
      </p:pic>
    </p:spTree>
    <p:extLst>
      <p:ext uri="{BB962C8B-B14F-4D97-AF65-F5344CB8AC3E}">
        <p14:creationId xmlns:p14="http://schemas.microsoft.com/office/powerpoint/2010/main" val="265718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177081"/>
            <a:ext cx="8421688" cy="1325563"/>
          </a:xfrm>
        </p:spPr>
        <p:txBody>
          <a:bodyPr/>
          <a:lstStyle/>
          <a:p>
            <a:r>
              <a:rPr lang="en-US"/>
              <a:t>SKETCHES</a:t>
            </a:r>
          </a:p>
        </p:txBody>
      </p:sp>
      <p:pic>
        <p:nvPicPr>
          <p:cNvPr id="327" name="Picture Placeholder 326" descr="A notebook with writing on it&#10;&#10;Description automatically generated">
            <a:extLst>
              <a:ext uri="{FF2B5EF4-FFF2-40B4-BE49-F238E27FC236}">
                <a16:creationId xmlns:a16="http://schemas.microsoft.com/office/drawing/2014/main" id="{03370665-3EB4-055A-4F54-1DAA05FEF0E3}"/>
              </a:ext>
            </a:extLst>
          </p:cNvPr>
          <p:cNvPicPr>
            <a:picLocks noGrp="1" noChangeAspect="1"/>
          </p:cNvPicPr>
          <p:nvPr>
            <p:ph type="pic" sz="quarter" idx="14"/>
          </p:nvPr>
        </p:nvPicPr>
        <p:blipFill>
          <a:blip r:embed="rId2"/>
          <a:srcRect t="847" b="847"/>
          <a:stretch/>
        </p:blipFill>
        <p:spPr>
          <a:xfrm rot="5400000">
            <a:off x="856355" y="1642421"/>
            <a:ext cx="5713925" cy="4212816"/>
          </a:xfrm>
        </p:spPr>
      </p:pic>
      <p:pic>
        <p:nvPicPr>
          <p:cNvPr id="4" name="Picture Placeholder 326" descr="A notebook with writing on it&#10;&#10;Description automatically generated">
            <a:extLst>
              <a:ext uri="{FF2B5EF4-FFF2-40B4-BE49-F238E27FC236}">
                <a16:creationId xmlns:a16="http://schemas.microsoft.com/office/drawing/2014/main" id="{4B962BC5-3CEE-DA07-050C-01E3E6DC499A}"/>
              </a:ext>
            </a:extLst>
          </p:cNvPr>
          <p:cNvPicPr>
            <a:picLocks noChangeAspect="1"/>
          </p:cNvPicPr>
          <p:nvPr/>
        </p:nvPicPr>
        <p:blipFill>
          <a:blip r:embed="rId3"/>
          <a:srcRect l="560" r="560"/>
          <a:stretch/>
        </p:blipFill>
        <p:spPr>
          <a:xfrm rot="5400000">
            <a:off x="5439416" y="1702644"/>
            <a:ext cx="5554151" cy="4212817"/>
          </a:xfrm>
          <a:prstGeom prst="rect">
            <a:avLst/>
          </a:prstGeom>
          <a:solidFill>
            <a:schemeClr val="tx1"/>
          </a:solidFill>
        </p:spPr>
      </p:pic>
    </p:spTree>
    <p:extLst>
      <p:ext uri="{BB962C8B-B14F-4D97-AF65-F5344CB8AC3E}">
        <p14:creationId xmlns:p14="http://schemas.microsoft.com/office/powerpoint/2010/main" val="203222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15297" y="-138778"/>
            <a:ext cx="10515600" cy="1325563"/>
          </a:xfrm>
        </p:spPr>
        <p:txBody>
          <a:bodyPr/>
          <a:lstStyle/>
          <a:p>
            <a:r>
              <a:rPr lang="en-US"/>
              <a:t>WIREFRAMEs</a:t>
            </a:r>
            <a:endParaRPr lang="en-US" dirty="0"/>
          </a:p>
        </p:txBody>
      </p:sp>
      <p:pic>
        <p:nvPicPr>
          <p:cNvPr id="6" name="Picture 5" descr="Screens screenshot of a computer&#10;&#10;Description automatically generated">
            <a:extLst>
              <a:ext uri="{FF2B5EF4-FFF2-40B4-BE49-F238E27FC236}">
                <a16:creationId xmlns:a16="http://schemas.microsoft.com/office/drawing/2014/main" id="{9676B821-5905-7F93-67D7-3655A9C325AA}"/>
              </a:ext>
            </a:extLst>
          </p:cNvPr>
          <p:cNvPicPr>
            <a:picLocks noChangeAspect="1"/>
          </p:cNvPicPr>
          <p:nvPr/>
        </p:nvPicPr>
        <p:blipFill>
          <a:blip r:embed="rId2"/>
          <a:stretch>
            <a:fillRect/>
          </a:stretch>
        </p:blipFill>
        <p:spPr>
          <a:xfrm>
            <a:off x="1216743" y="1191081"/>
            <a:ext cx="9524998" cy="4758513"/>
          </a:xfrm>
          <a:prstGeom prst="rect">
            <a:avLst/>
          </a:prstGeom>
        </p:spPr>
      </p:pic>
      <p:sp>
        <p:nvSpPr>
          <p:cNvPr id="7" name="TextBox 6">
            <a:extLst>
              <a:ext uri="{FF2B5EF4-FFF2-40B4-BE49-F238E27FC236}">
                <a16:creationId xmlns:a16="http://schemas.microsoft.com/office/drawing/2014/main" id="{F8A86285-886B-0B0E-13F4-ACFA142559EB}"/>
              </a:ext>
            </a:extLst>
          </p:cNvPr>
          <p:cNvSpPr txBox="1"/>
          <p:nvPr/>
        </p:nvSpPr>
        <p:spPr>
          <a:xfrm>
            <a:off x="766579" y="5977434"/>
            <a:ext cx="109171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Visit </a:t>
            </a:r>
            <a:r>
              <a:rPr lang="en-US" sz="1400" dirty="0">
                <a:ea typeface="+mn-lt"/>
                <a:cs typeface="+mn-lt"/>
                <a:hlinkClick r:id="rId3"/>
              </a:rPr>
              <a:t>https://www.figma.com/file/PmVEhFsR6WtyFvS1hLm2XG/UXUI-Wireframe?type=whiteboard&amp;node-id=0%3A1&amp;t=WXKSK1XroJiF5s9L-1</a:t>
            </a:r>
            <a:r>
              <a:rPr lang="en-US" sz="1400" dirty="0">
                <a:ea typeface="+mn-lt"/>
                <a:cs typeface="+mn-lt"/>
              </a:rPr>
              <a:t> </a:t>
            </a:r>
          </a:p>
          <a:p>
            <a:r>
              <a:rPr lang="en-US" sz="1400" dirty="0">
                <a:ea typeface="+mn-lt"/>
                <a:cs typeface="+mn-lt"/>
              </a:rPr>
              <a:t>For a closer look and additional frames</a:t>
            </a:r>
            <a:endParaRPr lang="en-US" sz="1400" dirty="0"/>
          </a:p>
        </p:txBody>
      </p:sp>
      <p:sp>
        <p:nvSpPr>
          <p:cNvPr id="2" name="TextBox 1">
            <a:extLst>
              <a:ext uri="{FF2B5EF4-FFF2-40B4-BE49-F238E27FC236}">
                <a16:creationId xmlns:a16="http://schemas.microsoft.com/office/drawing/2014/main" id="{F309188F-0B1E-42C7-72E6-4A4AEDA94AC6}"/>
              </a:ext>
            </a:extLst>
          </p:cNvPr>
          <p:cNvSpPr txBox="1"/>
          <p:nvPr/>
        </p:nvSpPr>
        <p:spPr>
          <a:xfrm>
            <a:off x="950932" y="778627"/>
            <a:ext cx="1091717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These wireframes read from left to right for a normal Browse and Checkout experience, or takes a detour downward from step 3 for the Virtual Try-On experience.</a:t>
            </a:r>
            <a:endParaRPr lang="en-US" sz="1200" dirty="0"/>
          </a:p>
        </p:txBody>
      </p:sp>
    </p:spTree>
    <p:extLst>
      <p:ext uri="{BB962C8B-B14F-4D97-AF65-F5344CB8AC3E}">
        <p14:creationId xmlns:p14="http://schemas.microsoft.com/office/powerpoint/2010/main" val="1431403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15297" y="-138778"/>
            <a:ext cx="10515600" cy="1325563"/>
          </a:xfrm>
        </p:spPr>
        <p:txBody>
          <a:bodyPr/>
          <a:lstStyle/>
          <a:p>
            <a:r>
              <a:rPr lang="en-US"/>
              <a:t>WIREFRAMEs</a:t>
            </a:r>
            <a:endParaRPr lang="en-US" dirty="0"/>
          </a:p>
        </p:txBody>
      </p:sp>
      <p:sp>
        <p:nvSpPr>
          <p:cNvPr id="7" name="TextBox 6">
            <a:extLst>
              <a:ext uri="{FF2B5EF4-FFF2-40B4-BE49-F238E27FC236}">
                <a16:creationId xmlns:a16="http://schemas.microsoft.com/office/drawing/2014/main" id="{F8A86285-886B-0B0E-13F4-ACFA142559EB}"/>
              </a:ext>
            </a:extLst>
          </p:cNvPr>
          <p:cNvSpPr txBox="1"/>
          <p:nvPr/>
        </p:nvSpPr>
        <p:spPr>
          <a:xfrm>
            <a:off x="766579" y="5977434"/>
            <a:ext cx="109171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Visit </a:t>
            </a:r>
            <a:r>
              <a:rPr lang="en-US" sz="1400" dirty="0">
                <a:ea typeface="+mn-lt"/>
                <a:cs typeface="+mn-lt"/>
                <a:hlinkClick r:id="rId2"/>
              </a:rPr>
              <a:t>https://www.figma.com/file/PmVEhFsR6WtyFvS1hLm2XG/UXUI-Wireframe?type=whiteboard&amp;node-id=0%3A1&amp;t=WXKSK1XroJiF5s9L-1</a:t>
            </a:r>
            <a:r>
              <a:rPr lang="en-US" sz="1400" dirty="0">
                <a:ea typeface="+mn-lt"/>
                <a:cs typeface="+mn-lt"/>
              </a:rPr>
              <a:t> </a:t>
            </a:r>
          </a:p>
          <a:p>
            <a:r>
              <a:rPr lang="en-US" sz="1400" dirty="0">
                <a:ea typeface="+mn-lt"/>
                <a:cs typeface="+mn-lt"/>
              </a:rPr>
              <a:t>For a closer look and additional frames</a:t>
            </a:r>
            <a:endParaRPr lang="en-US" sz="1400" dirty="0"/>
          </a:p>
        </p:txBody>
      </p:sp>
      <p:sp>
        <p:nvSpPr>
          <p:cNvPr id="2" name="TextBox 1">
            <a:extLst>
              <a:ext uri="{FF2B5EF4-FFF2-40B4-BE49-F238E27FC236}">
                <a16:creationId xmlns:a16="http://schemas.microsoft.com/office/drawing/2014/main" id="{F309188F-0B1E-42C7-72E6-4A4AEDA94AC6}"/>
              </a:ext>
            </a:extLst>
          </p:cNvPr>
          <p:cNvSpPr txBox="1"/>
          <p:nvPr/>
        </p:nvSpPr>
        <p:spPr>
          <a:xfrm>
            <a:off x="950932" y="778627"/>
            <a:ext cx="1091717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These wireframes read from left to right for a normal Browse and Checkout experience, or takes a detour downward from step 3 for the Virtual Try-On experience.</a:t>
            </a:r>
            <a:endParaRPr lang="en-US" sz="1200" dirty="0"/>
          </a:p>
        </p:txBody>
      </p:sp>
      <p:pic>
        <p:nvPicPr>
          <p:cNvPr id="4" name="Picture 3" descr="A screenshot of a login form&#10;&#10;Description automatically generated">
            <a:extLst>
              <a:ext uri="{FF2B5EF4-FFF2-40B4-BE49-F238E27FC236}">
                <a16:creationId xmlns:a16="http://schemas.microsoft.com/office/drawing/2014/main" id="{732BDFA3-DE38-BE6A-4F15-52D5E7B73DEE}"/>
              </a:ext>
            </a:extLst>
          </p:cNvPr>
          <p:cNvPicPr>
            <a:picLocks noChangeAspect="1"/>
          </p:cNvPicPr>
          <p:nvPr/>
        </p:nvPicPr>
        <p:blipFill>
          <a:blip r:embed="rId3"/>
          <a:stretch>
            <a:fillRect/>
          </a:stretch>
        </p:blipFill>
        <p:spPr>
          <a:xfrm>
            <a:off x="2160495" y="1371600"/>
            <a:ext cx="1357140" cy="4114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AB6AFF7-284E-4341-8B39-188275D210EB}"/>
              </a:ext>
            </a:extLst>
          </p:cNvPr>
          <p:cNvPicPr>
            <a:picLocks noChangeAspect="1"/>
          </p:cNvPicPr>
          <p:nvPr/>
        </p:nvPicPr>
        <p:blipFill>
          <a:blip r:embed="rId4"/>
          <a:stretch>
            <a:fillRect/>
          </a:stretch>
        </p:blipFill>
        <p:spPr>
          <a:xfrm>
            <a:off x="5408133" y="1371600"/>
            <a:ext cx="1375731" cy="4114800"/>
          </a:xfrm>
          <a:prstGeom prst="rect">
            <a:avLst/>
          </a:prstGeom>
        </p:spPr>
      </p:pic>
      <p:pic>
        <p:nvPicPr>
          <p:cNvPr id="8" name="Picture 7" descr="A screenshot of a person&#10;&#10;Description automatically generated">
            <a:extLst>
              <a:ext uri="{FF2B5EF4-FFF2-40B4-BE49-F238E27FC236}">
                <a16:creationId xmlns:a16="http://schemas.microsoft.com/office/drawing/2014/main" id="{7D5E38B3-2F24-3D1E-1401-2510EFAD6777}"/>
              </a:ext>
            </a:extLst>
          </p:cNvPr>
          <p:cNvPicPr>
            <a:picLocks noChangeAspect="1"/>
          </p:cNvPicPr>
          <p:nvPr/>
        </p:nvPicPr>
        <p:blipFill>
          <a:blip r:embed="rId5"/>
          <a:stretch>
            <a:fillRect/>
          </a:stretch>
        </p:blipFill>
        <p:spPr>
          <a:xfrm>
            <a:off x="8189207" y="1371600"/>
            <a:ext cx="1737522" cy="4114800"/>
          </a:xfrm>
          <a:prstGeom prst="rect">
            <a:avLst/>
          </a:prstGeom>
        </p:spPr>
      </p:pic>
    </p:spTree>
    <p:extLst>
      <p:ext uri="{BB962C8B-B14F-4D97-AF65-F5344CB8AC3E}">
        <p14:creationId xmlns:p14="http://schemas.microsoft.com/office/powerpoint/2010/main" val="75036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15297" y="-138778"/>
            <a:ext cx="10515600" cy="1325563"/>
          </a:xfrm>
        </p:spPr>
        <p:txBody>
          <a:bodyPr/>
          <a:lstStyle/>
          <a:p>
            <a:r>
              <a:rPr lang="en-US"/>
              <a:t>STORY BOARD</a:t>
            </a:r>
            <a:endParaRPr lang="en-US" dirty="0"/>
          </a:p>
        </p:txBody>
      </p:sp>
      <p:pic>
        <p:nvPicPr>
          <p:cNvPr id="6" name="Picture 5" descr="A collage of images of a person using her phone&#10;&#10;Description automatically generated">
            <a:extLst>
              <a:ext uri="{FF2B5EF4-FFF2-40B4-BE49-F238E27FC236}">
                <a16:creationId xmlns:a16="http://schemas.microsoft.com/office/drawing/2014/main" id="{9676B821-5905-7F93-67D7-3655A9C325AA}"/>
              </a:ext>
            </a:extLst>
          </p:cNvPr>
          <p:cNvPicPr>
            <a:picLocks noChangeAspect="1"/>
          </p:cNvPicPr>
          <p:nvPr/>
        </p:nvPicPr>
        <p:blipFill>
          <a:blip r:embed="rId2"/>
          <a:stretch>
            <a:fillRect/>
          </a:stretch>
        </p:blipFill>
        <p:spPr>
          <a:xfrm>
            <a:off x="1696065" y="683539"/>
            <a:ext cx="8787580" cy="5613824"/>
          </a:xfrm>
          <a:prstGeom prst="rect">
            <a:avLst/>
          </a:prstGeom>
        </p:spPr>
      </p:pic>
      <p:sp>
        <p:nvSpPr>
          <p:cNvPr id="7" name="TextBox 6">
            <a:extLst>
              <a:ext uri="{FF2B5EF4-FFF2-40B4-BE49-F238E27FC236}">
                <a16:creationId xmlns:a16="http://schemas.microsoft.com/office/drawing/2014/main" id="{F8A86285-886B-0B0E-13F4-ACFA142559EB}"/>
              </a:ext>
            </a:extLst>
          </p:cNvPr>
          <p:cNvSpPr txBox="1"/>
          <p:nvPr/>
        </p:nvSpPr>
        <p:spPr>
          <a:xfrm>
            <a:off x="975514" y="6370724"/>
            <a:ext cx="109171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Visit </a:t>
            </a:r>
            <a:r>
              <a:rPr lang="en-US" sz="1400" dirty="0">
                <a:ea typeface="+mn-lt"/>
                <a:cs typeface="+mn-lt"/>
                <a:hlinkClick r:id="rId3"/>
              </a:rPr>
              <a:t>https://www.figma.com/file/Ddpvzwb4uz6R4WMaCEo9er/Untitled?type=whiteboard&amp;t=WXKSK1XroJiF5s9L-1</a:t>
            </a:r>
            <a:r>
              <a:rPr lang="en-US" sz="1400" dirty="0">
                <a:ea typeface="+mn-lt"/>
                <a:cs typeface="+mn-lt"/>
              </a:rPr>
              <a:t> For</a:t>
            </a:r>
            <a:r>
              <a:rPr lang="en-US" sz="1400" dirty="0"/>
              <a:t> a closer look</a:t>
            </a:r>
          </a:p>
        </p:txBody>
      </p:sp>
    </p:spTree>
    <p:extLst>
      <p:ext uri="{BB962C8B-B14F-4D97-AF65-F5344CB8AC3E}">
        <p14:creationId xmlns:p14="http://schemas.microsoft.com/office/powerpoint/2010/main" val="249968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a:t>REFERENCES</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519208" y="3068107"/>
            <a:ext cx="5111750" cy="2754620"/>
          </a:xfrm>
        </p:spPr>
        <p:txBody>
          <a:bodyPr vert="horz" lIns="91440" tIns="45720" rIns="91440" bIns="45720" rtlCol="0" anchor="t">
            <a:normAutofit/>
          </a:bodyPr>
          <a:lstStyle/>
          <a:p>
            <a:r>
              <a:rPr lang="en-US" b="1" dirty="0">
                <a:ea typeface="+mn-lt"/>
                <a:cs typeface="+mn-lt"/>
              </a:rPr>
              <a:t>Trends: </a:t>
            </a:r>
            <a:endParaRPr lang="en-US" dirty="0">
              <a:latin typeface="system-ui"/>
              <a:ea typeface="+mn-lt"/>
              <a:cs typeface="+mn-lt"/>
            </a:endParaRPr>
          </a:p>
          <a:p>
            <a:r>
              <a:rPr lang="en-US" dirty="0">
                <a:ea typeface="+mn-lt"/>
                <a:cs typeface="+mn-lt"/>
              </a:rPr>
              <a:t>Blair, I. (2024). </a:t>
            </a:r>
            <a:r>
              <a:rPr lang="en-US" i="1" dirty="0">
                <a:ea typeface="+mn-lt"/>
                <a:cs typeface="+mn-lt"/>
              </a:rPr>
              <a:t>10 Mobile Commerce Trends That Will Dominate 2024</a:t>
            </a:r>
            <a:r>
              <a:rPr lang="en-US" dirty="0">
                <a:ea typeface="+mn-lt"/>
                <a:cs typeface="+mn-lt"/>
              </a:rPr>
              <a:t>. </a:t>
            </a:r>
            <a:r>
              <a:rPr lang="en-US" err="1">
                <a:ea typeface="+mn-lt"/>
                <a:cs typeface="+mn-lt"/>
              </a:rPr>
              <a:t>BuildFire</a:t>
            </a:r>
            <a:r>
              <a:rPr lang="en-US" dirty="0">
                <a:ea typeface="+mn-lt"/>
                <a:cs typeface="+mn-lt"/>
              </a:rPr>
              <a:t>. </a:t>
            </a:r>
            <a:r>
              <a:rPr lang="en-US" u="sng" dirty="0">
                <a:latin typeface="system-ui"/>
                <a:ea typeface="+mn-lt"/>
                <a:cs typeface="+mn-lt"/>
                <a:hlinkClick r:id="rId2"/>
              </a:rPr>
              <a:t>https://buildfire.com/mobile-commerce-trends/</a:t>
            </a:r>
          </a:p>
          <a:p>
            <a:r>
              <a:rPr lang="en-US" b="1" dirty="0"/>
              <a:t>Websites and Apps Used:</a:t>
            </a:r>
            <a:r>
              <a:rPr lang="en-US" dirty="0"/>
              <a:t> </a:t>
            </a:r>
          </a:p>
          <a:p>
            <a:pPr marL="285750" indent="-285750">
              <a:buChar char="•"/>
            </a:pPr>
            <a:r>
              <a:rPr lang="en-US" dirty="0">
                <a:latin typeface="Tenorite"/>
                <a:ea typeface="+mn-lt"/>
                <a:cs typeface="+mn-lt"/>
              </a:rPr>
              <a:t>Vooglam.com &amp; </a:t>
            </a:r>
            <a:r>
              <a:rPr lang="en-US" dirty="0" err="1">
                <a:latin typeface="Tenorite"/>
                <a:ea typeface="+mn-lt"/>
                <a:cs typeface="+mn-lt"/>
              </a:rPr>
              <a:t>Vooglam</a:t>
            </a:r>
            <a:r>
              <a:rPr lang="en-US" dirty="0">
                <a:latin typeface="Tenorite"/>
                <a:ea typeface="+mn-lt"/>
                <a:cs typeface="+mn-lt"/>
              </a:rPr>
              <a:t> app</a:t>
            </a:r>
          </a:p>
          <a:p>
            <a:pPr marL="285750" indent="-285750">
              <a:buChar char="•"/>
            </a:pPr>
            <a:r>
              <a:rPr lang="en-US" dirty="0">
                <a:latin typeface="Tenorite"/>
                <a:ea typeface="+mn-lt"/>
                <a:cs typeface="+mn-lt"/>
              </a:rPr>
              <a:t>Dollskill.com &amp; </a:t>
            </a:r>
            <a:r>
              <a:rPr lang="en-US" dirty="0" err="1">
                <a:latin typeface="Tenorite"/>
                <a:ea typeface="+mn-lt"/>
                <a:cs typeface="+mn-lt"/>
              </a:rPr>
              <a:t>DollsKill</a:t>
            </a:r>
            <a:r>
              <a:rPr lang="en-US" dirty="0">
                <a:latin typeface="Tenorite"/>
                <a:ea typeface="+mn-lt"/>
                <a:cs typeface="+mn-lt"/>
              </a:rPr>
              <a:t> app</a:t>
            </a:r>
          </a:p>
          <a:p>
            <a:pPr marL="285750" indent="-285750">
              <a:buChar char="•"/>
            </a:pPr>
            <a:r>
              <a:rPr lang="en-US" dirty="0" err="1">
                <a:latin typeface="Tenorite"/>
                <a:ea typeface="+mn-lt"/>
                <a:cs typeface="+mn-lt"/>
              </a:rPr>
              <a:t>FarFetch</a:t>
            </a:r>
            <a:r>
              <a:rPr lang="en-US" dirty="0">
                <a:latin typeface="Tenorite"/>
                <a:ea typeface="+mn-lt"/>
                <a:cs typeface="+mn-lt"/>
              </a:rPr>
              <a:t> app</a:t>
            </a:r>
          </a:p>
          <a:p>
            <a:endParaRPr lang="en-US" u="sng" dirty="0">
              <a:latin typeface="system-ui"/>
              <a:ea typeface="+mn-lt"/>
              <a:cs typeface="+mn-lt"/>
            </a:endParaRPr>
          </a:p>
        </p:txBody>
      </p:sp>
    </p:spTree>
    <p:extLst>
      <p:ext uri="{BB962C8B-B14F-4D97-AF65-F5344CB8AC3E}">
        <p14:creationId xmlns:p14="http://schemas.microsoft.com/office/powerpoint/2010/main" val="174286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197942" y="1664897"/>
            <a:ext cx="7276731" cy="1881154"/>
          </a:xfrm>
        </p:spPr>
        <p:txBody>
          <a:bodyPr/>
          <a:lstStyle/>
          <a:p>
            <a:r>
              <a:rPr lang="en-US" dirty="0"/>
              <a:t>THANK YOU for watching</a:t>
            </a:r>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32306"/>
            <a:ext cx="5111750" cy="1204912"/>
          </a:xfrm>
        </p:spPr>
        <p:txBody>
          <a:bodyPr/>
          <a:lstStyle/>
          <a:p>
            <a:r>
              <a:rPr lang="en-US"/>
              <a:t>APP trends research</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49186" y="1713441"/>
            <a:ext cx="5111750" cy="4630032"/>
          </a:xfrm>
        </p:spPr>
        <p:txBody>
          <a:bodyPr vert="horz" lIns="91440" tIns="45720" rIns="91440" bIns="45720" rtlCol="0" anchor="t">
            <a:normAutofit lnSpcReduction="10000"/>
          </a:bodyPr>
          <a:lstStyle/>
          <a:p>
            <a:r>
              <a:rPr lang="en-US" dirty="0"/>
              <a:t>If you have an online store, it’s a great idea to create a mobile app! The next few slides are just a few of the top benefits and trends in e-commerce and mobile applications.</a:t>
            </a:r>
          </a:p>
          <a:p>
            <a:endParaRPr lang="en-US" dirty="0"/>
          </a:p>
          <a:p>
            <a:r>
              <a:rPr lang="en-US" sz="2000" b="1" dirty="0">
                <a:latin typeface="Calibri"/>
                <a:ea typeface="Calibri"/>
                <a:cs typeface="Calibri"/>
              </a:rPr>
              <a:t>One Click Ordering</a:t>
            </a:r>
            <a:r>
              <a:rPr lang="en-US" sz="2000" dirty="0">
                <a:latin typeface="Calibri"/>
                <a:ea typeface="Calibri"/>
                <a:cs typeface="Calibri"/>
              </a:rPr>
              <a:t>: </a:t>
            </a:r>
            <a:endParaRPr lang="en-US" sz="2000" dirty="0">
              <a:latin typeface="Tenorite"/>
              <a:ea typeface="Calibri"/>
              <a:cs typeface="Calibri"/>
            </a:endParaRPr>
          </a:p>
          <a:p>
            <a:pPr marL="171450" indent="-171450">
              <a:buChar char="•"/>
            </a:pPr>
            <a:r>
              <a:rPr lang="en-US" dirty="0">
                <a:latin typeface="Calibri"/>
                <a:ea typeface="Calibri"/>
                <a:cs typeface="Calibri"/>
              </a:rPr>
              <a:t>“</a:t>
            </a:r>
            <a:r>
              <a:rPr lang="en-US" dirty="0">
                <a:solidFill>
                  <a:srgbClr val="313135"/>
                </a:solidFill>
                <a:latin typeface="system-ui"/>
              </a:rPr>
              <a:t>97% of mobile site shopping carts are abandoned. But the shopping cart abandonment rate from mobile apps is just 20%. How is this possible? Both instances are occurring from the same device. Yet mobile apps have the lowest abandonment rates. An ecommerce mobile app allows you to store customer information to their user profile. So when it’s time to buy, they don’t need to enter those tedious details every time manually. One-click ordering makes it possible for customers to complete the entire purchase process in, you guessed it, one click. This is a win-win scenario for both parties."</a:t>
            </a:r>
            <a:endParaRPr lang="en-US">
              <a:solidFill>
                <a:srgbClr val="000000"/>
              </a:solidFill>
              <a:latin typeface="Tenorite"/>
            </a:endParaRPr>
          </a:p>
          <a:p>
            <a:pPr marL="171450" indent="-171450">
              <a:buChar char="•"/>
            </a:pPr>
            <a:r>
              <a:rPr lang="en-US" dirty="0">
                <a:solidFill>
                  <a:srgbClr val="313135"/>
                </a:solidFill>
                <a:latin typeface="system-ui"/>
              </a:rPr>
              <a:t>"Customers shopping in an app spend twice as much as customers buying from a desktop device or mobile website.”</a:t>
            </a:r>
            <a:endParaRPr lang="en-US"/>
          </a:p>
        </p:txBody>
      </p:sp>
      <p:sp>
        <p:nvSpPr>
          <p:cNvPr id="4" name="TextBox 3">
            <a:extLst>
              <a:ext uri="{FF2B5EF4-FFF2-40B4-BE49-F238E27FC236}">
                <a16:creationId xmlns:a16="http://schemas.microsoft.com/office/drawing/2014/main" id="{6F1E3EA6-7798-C6A9-A900-7056875E29D8}"/>
              </a:ext>
            </a:extLst>
          </p:cNvPr>
          <p:cNvSpPr txBox="1"/>
          <p:nvPr/>
        </p:nvSpPr>
        <p:spPr>
          <a:xfrm>
            <a:off x="9626988" y="6479157"/>
            <a:ext cx="34091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References cited on slide 25 </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32306"/>
            <a:ext cx="5111750" cy="1204912"/>
          </a:xfrm>
        </p:spPr>
        <p:txBody>
          <a:bodyPr/>
          <a:lstStyle/>
          <a:p>
            <a:r>
              <a:rPr lang="en-US"/>
              <a:t>APP trends research</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12315" y="1344731"/>
            <a:ext cx="5111750" cy="4630032"/>
          </a:xfrm>
        </p:spPr>
        <p:txBody>
          <a:bodyPr vert="horz" lIns="91440" tIns="45720" rIns="91440" bIns="45720" rtlCol="0" anchor="t">
            <a:normAutofit/>
          </a:bodyPr>
          <a:lstStyle/>
          <a:p>
            <a:endParaRPr lang="en-US" dirty="0"/>
          </a:p>
          <a:p>
            <a:endParaRPr lang="en-US" dirty="0"/>
          </a:p>
          <a:p>
            <a:r>
              <a:rPr lang="en-US" sz="1800" b="1" dirty="0">
                <a:latin typeface="Calibri"/>
                <a:ea typeface="Calibri"/>
                <a:cs typeface="Calibri"/>
              </a:rPr>
              <a:t>Fraud Reduction: </a:t>
            </a:r>
            <a:endParaRPr lang="en-US" sz="1800" b="1" dirty="0">
              <a:latin typeface="Tenorite"/>
              <a:ea typeface="Calibri"/>
              <a:cs typeface="Calibri"/>
            </a:endParaRPr>
          </a:p>
          <a:p>
            <a:pPr marL="171450" indent="-171450">
              <a:buChar char="•"/>
            </a:pPr>
            <a:r>
              <a:rPr lang="en-US" dirty="0">
                <a:solidFill>
                  <a:srgbClr val="313135"/>
                </a:solidFill>
                <a:latin typeface="system-ui"/>
              </a:rPr>
              <a:t>“With mobile usage trending upward over the years, it makes sense that mobile fraud would follow suit and increase as well. While no person or business is ever 100% immune from fraud, there are definitely steps you can take to prevent it. Creating an ecommerce mobile app for your Shopify store is the first step. Apps are less susceptible to phishing scams and other common attacks that occur from mobile web browsers. By nature, the anatomy of an app is more secure as well. Customers won’t have to manually enter their payment information for each transaction, as we discussed earlier. An app can safely store all customer and payment data to protect it from a possible breach. Apps can set up security features like two-factor authentication as an added layer of protection.”</a:t>
            </a:r>
          </a:p>
        </p:txBody>
      </p:sp>
    </p:spTree>
    <p:extLst>
      <p:ext uri="{BB962C8B-B14F-4D97-AF65-F5344CB8AC3E}">
        <p14:creationId xmlns:p14="http://schemas.microsoft.com/office/powerpoint/2010/main" val="37440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232306"/>
            <a:ext cx="5111750" cy="1204912"/>
          </a:xfrm>
        </p:spPr>
        <p:txBody>
          <a:bodyPr/>
          <a:lstStyle/>
          <a:p>
            <a:r>
              <a:rPr lang="en-US"/>
              <a:t>APP trends research</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212315" y="1344731"/>
            <a:ext cx="5111750" cy="4630032"/>
          </a:xfrm>
        </p:spPr>
        <p:txBody>
          <a:bodyPr vert="horz" lIns="91440" tIns="45720" rIns="91440" bIns="45720" rtlCol="0" anchor="t">
            <a:normAutofit/>
          </a:bodyPr>
          <a:lstStyle/>
          <a:p>
            <a:endParaRPr lang="en-US" dirty="0"/>
          </a:p>
          <a:p>
            <a:endParaRPr lang="en-US" dirty="0"/>
          </a:p>
          <a:p>
            <a:r>
              <a:rPr lang="en-US" sz="1800" b="1" dirty="0">
                <a:latin typeface="Calibri"/>
                <a:ea typeface="Calibri"/>
                <a:cs typeface="Calibri"/>
              </a:rPr>
              <a:t>VR &amp; AR: </a:t>
            </a:r>
            <a:endParaRPr lang="en-US" sz="1800" b="1" dirty="0">
              <a:latin typeface="Tenorite"/>
              <a:ea typeface="Calibri"/>
              <a:cs typeface="Calibri"/>
            </a:endParaRPr>
          </a:p>
          <a:p>
            <a:pPr marL="171450" indent="-171450">
              <a:buChar char="•"/>
            </a:pPr>
            <a:r>
              <a:rPr lang="en-US" dirty="0">
                <a:solidFill>
                  <a:srgbClr val="313135"/>
                </a:solidFill>
                <a:latin typeface="Calibri"/>
                <a:ea typeface="Calibri"/>
                <a:cs typeface="Calibri"/>
              </a:rPr>
              <a:t>“</a:t>
            </a:r>
            <a:r>
              <a:rPr lang="en-US" dirty="0">
                <a:solidFill>
                  <a:srgbClr val="313135"/>
                </a:solidFill>
                <a:latin typeface="system-ui"/>
              </a:rPr>
              <a:t>Virtual reality and augmented reality have been popular buzzwords in the tech space for quite some time now. The use cases for this type of technology have endless opportunities. Mobile shopping apps have already started to use AR to improve the customer shopping experience. For example, a business that sells furniture online can use augmented reality to showcase what a product would look like in a customer’s home. This makes it possible for people to choose a color and see if an item will actually fit in the desired space."</a:t>
            </a:r>
          </a:p>
          <a:p>
            <a:pPr marL="171450" indent="-171450">
              <a:buChar char="•"/>
            </a:pPr>
            <a:r>
              <a:rPr lang="en-US" dirty="0">
                <a:solidFill>
                  <a:srgbClr val="313135"/>
                </a:solidFill>
                <a:latin typeface="system-ui"/>
              </a:rPr>
              <a:t>"AR for online shopping is much easier than the alternative. Without these mobile commerce apps, customers are forced to buy with trial and error, which is never ideal."</a:t>
            </a:r>
          </a:p>
        </p:txBody>
      </p:sp>
    </p:spTree>
    <p:extLst>
      <p:ext uri="{BB962C8B-B14F-4D97-AF65-F5344CB8AC3E}">
        <p14:creationId xmlns:p14="http://schemas.microsoft.com/office/powerpoint/2010/main" val="404322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89462" y="-560494"/>
            <a:ext cx="6056347" cy="1715531"/>
          </a:xfrm>
        </p:spPr>
        <p:txBody>
          <a:bodyPr/>
          <a:lstStyle/>
          <a:p>
            <a:r>
              <a:rPr lang="en-US" dirty="0"/>
              <a:t>EXISTING APP RESEARCH</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031795" y="1026892"/>
            <a:ext cx="5661235" cy="506236"/>
          </a:xfrm>
        </p:spPr>
        <p:txBody>
          <a:bodyPr vert="horz" lIns="91440" tIns="45720" rIns="91440" bIns="45720" rtlCol="0" anchor="t">
            <a:normAutofit/>
          </a:bodyPr>
          <a:lstStyle/>
          <a:p>
            <a:r>
              <a:rPr lang="en-US" sz="1400" dirty="0"/>
              <a:t>The next few slides will show examples of some existing e-commerce apps, and some that have VR/AR capabilities.</a:t>
            </a:r>
          </a:p>
        </p:txBody>
      </p:sp>
      <p:sp>
        <p:nvSpPr>
          <p:cNvPr id="5" name="Subtitle 2">
            <a:extLst>
              <a:ext uri="{FF2B5EF4-FFF2-40B4-BE49-F238E27FC236}">
                <a16:creationId xmlns:a16="http://schemas.microsoft.com/office/drawing/2014/main" id="{995B1C0E-A9B1-86F1-7AFC-32597081D3BA}"/>
              </a:ext>
            </a:extLst>
          </p:cNvPr>
          <p:cNvSpPr txBox="1">
            <a:spLocks/>
          </p:cNvSpPr>
          <p:nvPr/>
        </p:nvSpPr>
        <p:spPr>
          <a:xfrm>
            <a:off x="5831417" y="1856625"/>
            <a:ext cx="6070458" cy="4316234"/>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err="1"/>
              <a:t>Vooglam</a:t>
            </a:r>
            <a:endParaRPr lang="en-US" b="1" u="sng"/>
          </a:p>
          <a:p>
            <a:r>
              <a:rPr lang="en-US" b="1" dirty="0"/>
              <a:t>Pros:</a:t>
            </a:r>
          </a:p>
          <a:p>
            <a:pPr marL="285750" indent="-285750">
              <a:buFont typeface="Symbol"/>
              <a:buChar char="•"/>
            </a:pPr>
            <a:r>
              <a:rPr lang="en-US" sz="1400" dirty="0">
                <a:latin typeface="Calibri"/>
                <a:ea typeface="Calibri"/>
                <a:cs typeface="Calibri"/>
              </a:rPr>
              <a:t>Huge selection, if you click on the search bar it shows you “hot searches” with some picture examples </a:t>
            </a:r>
          </a:p>
          <a:p>
            <a:pPr marL="285750" indent="-285750">
              <a:buFont typeface="Symbol"/>
              <a:buChar char="•"/>
            </a:pPr>
            <a:r>
              <a:rPr lang="en-US" sz="1400" dirty="0">
                <a:latin typeface="Calibri"/>
                <a:ea typeface="Calibri"/>
                <a:cs typeface="Calibri"/>
              </a:rPr>
              <a:t>You can access FAQs right in the search bar section along with searching for frame styles </a:t>
            </a:r>
          </a:p>
          <a:p>
            <a:pPr marL="285750" indent="-285750">
              <a:buFont typeface="Symbol"/>
              <a:buChar char="•"/>
            </a:pPr>
            <a:r>
              <a:rPr lang="en-US" sz="1400" dirty="0">
                <a:latin typeface="Calibri"/>
                <a:ea typeface="Calibri"/>
                <a:cs typeface="Calibri"/>
              </a:rPr>
              <a:t>You can use the try on feature on the mobile website </a:t>
            </a:r>
            <a:r>
              <a:rPr lang="en-US" sz="1400" b="1" dirty="0">
                <a:latin typeface="Calibri"/>
                <a:ea typeface="Calibri"/>
                <a:cs typeface="Calibri"/>
              </a:rPr>
              <a:t>and </a:t>
            </a:r>
            <a:r>
              <a:rPr lang="en-US" sz="1400" dirty="0">
                <a:latin typeface="Calibri"/>
                <a:ea typeface="Calibri"/>
                <a:cs typeface="Calibri"/>
              </a:rPr>
              <a:t>if you download the app, you can use the AR function.</a:t>
            </a:r>
          </a:p>
          <a:p>
            <a:r>
              <a:rPr lang="en-US" b="1" dirty="0"/>
              <a:t>Cons:</a:t>
            </a:r>
          </a:p>
          <a:p>
            <a:pPr marL="285750" indent="-285750">
              <a:buFont typeface="Symbol"/>
              <a:buChar char="•"/>
            </a:pPr>
            <a:r>
              <a:rPr lang="en-US" sz="1400" dirty="0">
                <a:latin typeface="Calibri"/>
                <a:ea typeface="Calibri"/>
                <a:cs typeface="Calibri"/>
              </a:rPr>
              <a:t>There is a ton of information on the home page which seems a little overwhelming, it may be suitable for someone who has absolutely no idea what to look for/where to start.</a:t>
            </a:r>
          </a:p>
          <a:p>
            <a:pPr marL="285750" indent="-285750">
              <a:buFont typeface="Symbol"/>
              <a:buChar char="•"/>
            </a:pPr>
            <a:r>
              <a:rPr lang="en-US" sz="1400" dirty="0">
                <a:latin typeface="Calibri"/>
                <a:ea typeface="Calibri"/>
                <a:cs typeface="Calibri"/>
              </a:rPr>
              <a:t>The menu navigation is a little clunky because there is too much information. There are two separate menus in the menu, one on the left and one on the bottom with different options. There are a ton of photos with additional sections, the look is overall confusing and an eyesore. </a:t>
            </a:r>
          </a:p>
          <a:p>
            <a:pPr marL="285750" indent="-285750">
              <a:buFont typeface="Symbol"/>
              <a:buChar char="•"/>
            </a:pPr>
            <a:r>
              <a:rPr lang="en-US" sz="1400" dirty="0">
                <a:latin typeface="Calibri"/>
                <a:ea typeface="Calibri"/>
                <a:cs typeface="Calibri"/>
              </a:rPr>
              <a:t>The try on feature looks a little flat &amp; does not allow you to rotate the product. It only works for head on photos. </a:t>
            </a:r>
          </a:p>
          <a:p>
            <a:endParaRPr lang="en-US" sz="1400" b="1" dirty="0"/>
          </a:p>
        </p:txBody>
      </p:sp>
      <p:pic>
        <p:nvPicPr>
          <p:cNvPr id="4" name="Picture 3" descr="A screenshot of a person with glasses&#10;&#10;Description automatically generated">
            <a:extLst>
              <a:ext uri="{FF2B5EF4-FFF2-40B4-BE49-F238E27FC236}">
                <a16:creationId xmlns:a16="http://schemas.microsoft.com/office/drawing/2014/main" id="{9E1E8481-26A4-58AE-E85C-178330BD2C27}"/>
              </a:ext>
            </a:extLst>
          </p:cNvPr>
          <p:cNvPicPr>
            <a:picLocks noChangeAspect="1"/>
          </p:cNvPicPr>
          <p:nvPr/>
        </p:nvPicPr>
        <p:blipFill>
          <a:blip r:embed="rId2"/>
          <a:stretch>
            <a:fillRect/>
          </a:stretch>
        </p:blipFill>
        <p:spPr>
          <a:xfrm>
            <a:off x="2530533" y="3805084"/>
            <a:ext cx="1563419" cy="2689123"/>
          </a:xfrm>
          <a:prstGeom prst="rect">
            <a:avLst/>
          </a:prstGeom>
        </p:spPr>
      </p:pic>
      <p:pic>
        <p:nvPicPr>
          <p:cNvPr id="6" name="Picture 5" descr="A screenshot of a phone&#10;&#10;Description automatically generated">
            <a:extLst>
              <a:ext uri="{FF2B5EF4-FFF2-40B4-BE49-F238E27FC236}">
                <a16:creationId xmlns:a16="http://schemas.microsoft.com/office/drawing/2014/main" id="{720A48EC-D2DD-E41C-F4F3-76F80D417135}"/>
              </a:ext>
            </a:extLst>
          </p:cNvPr>
          <p:cNvPicPr>
            <a:picLocks noChangeAspect="1"/>
          </p:cNvPicPr>
          <p:nvPr/>
        </p:nvPicPr>
        <p:blipFill>
          <a:blip r:embed="rId3"/>
          <a:stretch>
            <a:fillRect/>
          </a:stretch>
        </p:blipFill>
        <p:spPr>
          <a:xfrm>
            <a:off x="392369" y="1032387"/>
            <a:ext cx="1771650" cy="3048000"/>
          </a:xfrm>
          <a:prstGeom prst="rect">
            <a:avLst/>
          </a:prstGeom>
        </p:spPr>
      </p:pic>
      <p:pic>
        <p:nvPicPr>
          <p:cNvPr id="7" name="Picture 6" descr="A screenshot of a phone&#10;&#10;Description automatically generated">
            <a:extLst>
              <a:ext uri="{FF2B5EF4-FFF2-40B4-BE49-F238E27FC236}">
                <a16:creationId xmlns:a16="http://schemas.microsoft.com/office/drawing/2014/main" id="{80F3C4A4-0A45-4E4C-5B77-BE4D7765CA1B}"/>
              </a:ext>
            </a:extLst>
          </p:cNvPr>
          <p:cNvPicPr>
            <a:picLocks noChangeAspect="1"/>
          </p:cNvPicPr>
          <p:nvPr/>
        </p:nvPicPr>
        <p:blipFill>
          <a:blip r:embed="rId4"/>
          <a:stretch>
            <a:fillRect/>
          </a:stretch>
        </p:blipFill>
        <p:spPr>
          <a:xfrm>
            <a:off x="2968232" y="474405"/>
            <a:ext cx="1781858" cy="3106994"/>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89462" y="-560494"/>
            <a:ext cx="6056347" cy="1715531"/>
          </a:xfrm>
        </p:spPr>
        <p:txBody>
          <a:bodyPr/>
          <a:lstStyle/>
          <a:p>
            <a:r>
              <a:rPr lang="en-US" dirty="0"/>
              <a:t>EXISTING APP RESEARCH</a:t>
            </a:r>
          </a:p>
        </p:txBody>
      </p:sp>
      <p:sp>
        <p:nvSpPr>
          <p:cNvPr id="5" name="Subtitle 2">
            <a:extLst>
              <a:ext uri="{FF2B5EF4-FFF2-40B4-BE49-F238E27FC236}">
                <a16:creationId xmlns:a16="http://schemas.microsoft.com/office/drawing/2014/main" id="{995B1C0E-A9B1-86F1-7AFC-32597081D3BA}"/>
              </a:ext>
            </a:extLst>
          </p:cNvPr>
          <p:cNvSpPr txBox="1">
            <a:spLocks/>
          </p:cNvSpPr>
          <p:nvPr/>
        </p:nvSpPr>
        <p:spPr>
          <a:xfrm>
            <a:off x="5831417" y="1647690"/>
            <a:ext cx="6070458" cy="431623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t>Dolls Kill</a:t>
            </a:r>
          </a:p>
          <a:p>
            <a:r>
              <a:rPr lang="en-US" b="1" dirty="0"/>
              <a:t>Pros:</a:t>
            </a:r>
          </a:p>
          <a:p>
            <a:pPr>
              <a:buFont typeface="Symbol"/>
              <a:buChar char="•"/>
            </a:pPr>
            <a:r>
              <a:rPr lang="en-US" sz="1400" dirty="0">
                <a:latin typeface="Calibri"/>
                <a:ea typeface="Calibri"/>
                <a:cs typeface="Calibri"/>
              </a:rPr>
              <a:t>Home page is well organized and visually appealing.</a:t>
            </a:r>
          </a:p>
          <a:p>
            <a:pPr>
              <a:buFont typeface="Symbol"/>
              <a:buChar char="•"/>
            </a:pPr>
            <a:r>
              <a:rPr lang="en-US" sz="1400" dirty="0">
                <a:latin typeface="Calibri"/>
                <a:ea typeface="Calibri"/>
                <a:cs typeface="Calibri"/>
              </a:rPr>
              <a:t>Adding items to cart is easy and checkout can be quick with express pay.</a:t>
            </a:r>
          </a:p>
          <a:p>
            <a:endParaRPr lang="en-US" sz="1400" dirty="0">
              <a:latin typeface="Calibri"/>
              <a:ea typeface="Calibri"/>
              <a:cs typeface="Calibri"/>
            </a:endParaRPr>
          </a:p>
          <a:p>
            <a:r>
              <a:rPr lang="en-US" b="1" dirty="0"/>
              <a:t>Cons:</a:t>
            </a:r>
          </a:p>
          <a:p>
            <a:pPr>
              <a:buFont typeface="Symbol"/>
              <a:buChar char="•"/>
            </a:pPr>
            <a:r>
              <a:rPr lang="en-US" sz="1400" dirty="0">
                <a:latin typeface="Calibri"/>
                <a:ea typeface="Calibri"/>
                <a:cs typeface="Calibri"/>
              </a:rPr>
              <a:t>No FAQs in app, only on the webpage. </a:t>
            </a:r>
          </a:p>
          <a:p>
            <a:pPr>
              <a:buFont typeface="Symbol"/>
              <a:buChar char="•"/>
            </a:pPr>
            <a:r>
              <a:rPr lang="en-US" sz="1400" dirty="0">
                <a:latin typeface="Calibri"/>
                <a:ea typeface="Calibri"/>
                <a:cs typeface="Calibri"/>
              </a:rPr>
              <a:t>The app is much more simplified that the webpage and is missing a lot of features and info. There doesn't seem to be any real benefit to using the app because the webpage is very responsive on its own. </a:t>
            </a:r>
          </a:p>
          <a:p>
            <a:pPr>
              <a:buFont typeface="Symbol"/>
              <a:buChar char="•"/>
            </a:pPr>
            <a:r>
              <a:rPr lang="en-US" sz="1400" dirty="0">
                <a:latin typeface="Calibri"/>
                <a:ea typeface="Calibri"/>
                <a:cs typeface="Calibri"/>
              </a:rPr>
              <a:t>In app error messages aren't in easy to understand language.</a:t>
            </a:r>
          </a:p>
          <a:p>
            <a:endParaRPr lang="en-US" sz="1400" dirty="0">
              <a:latin typeface="Calibri"/>
              <a:ea typeface="Calibri"/>
              <a:cs typeface="Calibri"/>
            </a:endParaRPr>
          </a:p>
          <a:p>
            <a:endParaRPr lang="en-US" sz="1400" b="1" dirty="0"/>
          </a:p>
        </p:txBody>
      </p:sp>
      <p:pic>
        <p:nvPicPr>
          <p:cNvPr id="3" name="Picture 2" descr="A person in a purple outfit&#10;&#10;Description automatically generated">
            <a:extLst>
              <a:ext uri="{FF2B5EF4-FFF2-40B4-BE49-F238E27FC236}">
                <a16:creationId xmlns:a16="http://schemas.microsoft.com/office/drawing/2014/main" id="{4CFECC32-2558-D4A1-E276-EF935EB8D67B}"/>
              </a:ext>
            </a:extLst>
          </p:cNvPr>
          <p:cNvPicPr>
            <a:picLocks noChangeAspect="1"/>
          </p:cNvPicPr>
          <p:nvPr/>
        </p:nvPicPr>
        <p:blipFill>
          <a:blip r:embed="rId2"/>
          <a:stretch>
            <a:fillRect/>
          </a:stretch>
        </p:blipFill>
        <p:spPr>
          <a:xfrm>
            <a:off x="461502" y="762000"/>
            <a:ext cx="1485900" cy="3048000"/>
          </a:xfrm>
          <a:prstGeom prst="rect">
            <a:avLst/>
          </a:prstGeom>
        </p:spPr>
      </p:pic>
      <p:pic>
        <p:nvPicPr>
          <p:cNvPr id="4" name="Picture 3" descr="A person wearing a purple dress and sunglasses&#10;&#10;Description automatically generated">
            <a:extLst>
              <a:ext uri="{FF2B5EF4-FFF2-40B4-BE49-F238E27FC236}">
                <a16:creationId xmlns:a16="http://schemas.microsoft.com/office/drawing/2014/main" id="{8B9E3265-8ABA-8004-75C4-82B93FA02B43}"/>
              </a:ext>
            </a:extLst>
          </p:cNvPr>
          <p:cNvPicPr>
            <a:picLocks noChangeAspect="1"/>
          </p:cNvPicPr>
          <p:nvPr/>
        </p:nvPicPr>
        <p:blipFill>
          <a:blip r:embed="rId3"/>
          <a:stretch>
            <a:fillRect/>
          </a:stretch>
        </p:blipFill>
        <p:spPr>
          <a:xfrm>
            <a:off x="3606305" y="44244"/>
            <a:ext cx="1722453" cy="3537155"/>
          </a:xfrm>
          <a:prstGeom prst="rect">
            <a:avLst/>
          </a:prstGeom>
        </p:spPr>
      </p:pic>
      <p:pic>
        <p:nvPicPr>
          <p:cNvPr id="6" name="Picture 5" descr="A screenshot of a person in a garment&#10;&#10;Description automatically generated">
            <a:extLst>
              <a:ext uri="{FF2B5EF4-FFF2-40B4-BE49-F238E27FC236}">
                <a16:creationId xmlns:a16="http://schemas.microsoft.com/office/drawing/2014/main" id="{CE39C51A-D339-6C7A-2081-5D029D0E9E2E}"/>
              </a:ext>
            </a:extLst>
          </p:cNvPr>
          <p:cNvPicPr>
            <a:picLocks noChangeAspect="1"/>
          </p:cNvPicPr>
          <p:nvPr/>
        </p:nvPicPr>
        <p:blipFill>
          <a:blip r:embed="rId4"/>
          <a:stretch>
            <a:fillRect/>
          </a:stretch>
        </p:blipFill>
        <p:spPr>
          <a:xfrm>
            <a:off x="2209493" y="3429000"/>
            <a:ext cx="1504950" cy="3048000"/>
          </a:xfrm>
          <a:prstGeom prst="rect">
            <a:avLst/>
          </a:prstGeom>
        </p:spPr>
      </p:pic>
    </p:spTree>
    <p:extLst>
      <p:ext uri="{BB962C8B-B14F-4D97-AF65-F5344CB8AC3E}">
        <p14:creationId xmlns:p14="http://schemas.microsoft.com/office/powerpoint/2010/main" val="72489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89462" y="-560494"/>
            <a:ext cx="6056347" cy="1715531"/>
          </a:xfrm>
        </p:spPr>
        <p:txBody>
          <a:bodyPr/>
          <a:lstStyle/>
          <a:p>
            <a:r>
              <a:rPr lang="en-US" dirty="0"/>
              <a:t>EXISTING APP RESEARCH</a:t>
            </a:r>
          </a:p>
        </p:txBody>
      </p:sp>
      <p:sp>
        <p:nvSpPr>
          <p:cNvPr id="5" name="Subtitle 2">
            <a:extLst>
              <a:ext uri="{FF2B5EF4-FFF2-40B4-BE49-F238E27FC236}">
                <a16:creationId xmlns:a16="http://schemas.microsoft.com/office/drawing/2014/main" id="{995B1C0E-A9B1-86F1-7AFC-32597081D3BA}"/>
              </a:ext>
            </a:extLst>
          </p:cNvPr>
          <p:cNvSpPr txBox="1">
            <a:spLocks/>
          </p:cNvSpPr>
          <p:nvPr/>
        </p:nvSpPr>
        <p:spPr>
          <a:xfrm>
            <a:off x="5831417" y="1647690"/>
            <a:ext cx="6070458" cy="431623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t>Far Fetch</a:t>
            </a:r>
          </a:p>
          <a:p>
            <a:r>
              <a:rPr lang="en-US" b="1" dirty="0"/>
              <a:t>Pros:</a:t>
            </a:r>
          </a:p>
          <a:p>
            <a:pPr>
              <a:buFont typeface="Symbol"/>
              <a:buChar char="•"/>
            </a:pPr>
            <a:r>
              <a:rPr lang="en-US" sz="1400" dirty="0">
                <a:latin typeface="Calibri"/>
                <a:ea typeface="Calibri"/>
                <a:cs typeface="Calibri"/>
              </a:rPr>
              <a:t>AR feature is high quality and looks realistic/3D but only certain items can be tried on, like watches jewelry and shoes.</a:t>
            </a:r>
          </a:p>
          <a:p>
            <a:pPr>
              <a:buFont typeface="Symbol"/>
              <a:buChar char="•"/>
            </a:pPr>
            <a:r>
              <a:rPr lang="en-US" sz="1400" dirty="0">
                <a:latin typeface="Calibri"/>
                <a:ea typeface="Calibri"/>
                <a:cs typeface="Calibri"/>
              </a:rPr>
              <a:t>Interface is clean and organized </a:t>
            </a:r>
          </a:p>
          <a:p>
            <a:endParaRPr lang="en-US" sz="1400" dirty="0">
              <a:latin typeface="Calibri"/>
              <a:ea typeface="Calibri"/>
              <a:cs typeface="Calibri"/>
            </a:endParaRPr>
          </a:p>
          <a:p>
            <a:r>
              <a:rPr lang="en-US" b="1" dirty="0"/>
              <a:t>Cons:</a:t>
            </a:r>
          </a:p>
          <a:p>
            <a:pPr>
              <a:buFont typeface="Symbol"/>
              <a:buChar char="•"/>
            </a:pPr>
            <a:r>
              <a:rPr lang="en-US" sz="1400" dirty="0">
                <a:latin typeface="Calibri"/>
                <a:ea typeface="Calibri"/>
                <a:cs typeface="Calibri"/>
              </a:rPr>
              <a:t>You have to look through a lot of inventory before you can find something to try on. There should be a section in the navigation that highlights which items/categories can be tried on.</a:t>
            </a:r>
          </a:p>
          <a:p>
            <a:pPr>
              <a:buFont typeface="Symbol"/>
              <a:buChar char="•"/>
            </a:pPr>
            <a:r>
              <a:rPr lang="en-US" sz="1400" dirty="0">
                <a:latin typeface="Calibri"/>
                <a:ea typeface="Calibri"/>
                <a:cs typeface="Calibri"/>
              </a:rPr>
              <a:t>This may be because Far Fetch isn't the brand and they actually sell many luxury brands, but the app seems a little uninspired and there isn't much branding that makes Far Fetch visually memorable.</a:t>
            </a:r>
          </a:p>
          <a:p>
            <a:pPr>
              <a:buFont typeface="Symbol"/>
              <a:buChar char="•"/>
            </a:pPr>
            <a:r>
              <a:rPr lang="en-US" sz="1400" dirty="0">
                <a:latin typeface="Calibri"/>
                <a:ea typeface="Calibri"/>
                <a:cs typeface="Calibri"/>
              </a:rPr>
              <a:t>You must create an account to use the app/browse at all</a:t>
            </a:r>
          </a:p>
          <a:p>
            <a:endParaRPr lang="en-US" sz="1400" dirty="0">
              <a:latin typeface="Calibri"/>
              <a:ea typeface="Calibri"/>
              <a:cs typeface="Calibri"/>
            </a:endParaRPr>
          </a:p>
          <a:p>
            <a:endParaRPr lang="en-US" sz="1400" dirty="0">
              <a:latin typeface="Calibri"/>
              <a:ea typeface="Calibri"/>
              <a:cs typeface="Calibri"/>
            </a:endParaRPr>
          </a:p>
          <a:p>
            <a:endParaRPr lang="en-US" sz="1400" b="1" dirty="0"/>
          </a:p>
        </p:txBody>
      </p:sp>
      <p:pic>
        <p:nvPicPr>
          <p:cNvPr id="3" name="Picture 2" descr="A screen shot of a phone&#10;&#10;Description automatically generated">
            <a:extLst>
              <a:ext uri="{FF2B5EF4-FFF2-40B4-BE49-F238E27FC236}">
                <a16:creationId xmlns:a16="http://schemas.microsoft.com/office/drawing/2014/main" id="{C9B8F9EF-2DE7-CD30-304E-533293B84079}"/>
              </a:ext>
            </a:extLst>
          </p:cNvPr>
          <p:cNvPicPr>
            <a:picLocks noChangeAspect="1"/>
          </p:cNvPicPr>
          <p:nvPr/>
        </p:nvPicPr>
        <p:blipFill>
          <a:blip r:embed="rId2"/>
          <a:stretch>
            <a:fillRect/>
          </a:stretch>
        </p:blipFill>
        <p:spPr>
          <a:xfrm>
            <a:off x="768413" y="757084"/>
            <a:ext cx="1544810" cy="3057833"/>
          </a:xfrm>
          <a:prstGeom prst="rect">
            <a:avLst/>
          </a:prstGeom>
        </p:spPr>
      </p:pic>
      <p:pic>
        <p:nvPicPr>
          <p:cNvPr id="6" name="Picture 5" descr="A screenshot of a phone&#10;&#10;Description automatically generated">
            <a:extLst>
              <a:ext uri="{FF2B5EF4-FFF2-40B4-BE49-F238E27FC236}">
                <a16:creationId xmlns:a16="http://schemas.microsoft.com/office/drawing/2014/main" id="{8CA3E462-C7AC-F4DF-4031-0B550DE324B7}"/>
              </a:ext>
            </a:extLst>
          </p:cNvPr>
          <p:cNvPicPr>
            <a:picLocks noChangeAspect="1"/>
          </p:cNvPicPr>
          <p:nvPr/>
        </p:nvPicPr>
        <p:blipFill>
          <a:blip r:embed="rId3"/>
          <a:stretch>
            <a:fillRect/>
          </a:stretch>
        </p:blipFill>
        <p:spPr>
          <a:xfrm>
            <a:off x="2553368" y="921419"/>
            <a:ext cx="2860843" cy="2822743"/>
          </a:xfrm>
          <a:prstGeom prst="rect">
            <a:avLst/>
          </a:prstGeom>
        </p:spPr>
      </p:pic>
      <p:pic>
        <p:nvPicPr>
          <p:cNvPr id="7" name="Picture 6" descr="A screenshot of a mobile phone&#10;&#10;Description automatically generated">
            <a:extLst>
              <a:ext uri="{FF2B5EF4-FFF2-40B4-BE49-F238E27FC236}">
                <a16:creationId xmlns:a16="http://schemas.microsoft.com/office/drawing/2014/main" id="{216012A6-9ABC-6B0B-73DE-34BBD86E4FF6}"/>
              </a:ext>
            </a:extLst>
          </p:cNvPr>
          <p:cNvPicPr>
            <a:picLocks noChangeAspect="1"/>
          </p:cNvPicPr>
          <p:nvPr/>
        </p:nvPicPr>
        <p:blipFill>
          <a:blip r:embed="rId4"/>
          <a:stretch>
            <a:fillRect/>
          </a:stretch>
        </p:blipFill>
        <p:spPr>
          <a:xfrm>
            <a:off x="1601036" y="4005178"/>
            <a:ext cx="3268245" cy="2497222"/>
          </a:xfrm>
          <a:prstGeom prst="rect">
            <a:avLst/>
          </a:prstGeom>
        </p:spPr>
      </p:pic>
    </p:spTree>
    <p:extLst>
      <p:ext uri="{BB962C8B-B14F-4D97-AF65-F5344CB8AC3E}">
        <p14:creationId xmlns:p14="http://schemas.microsoft.com/office/powerpoint/2010/main" val="91153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250822"/>
            <a:ext cx="8421688" cy="1325563"/>
          </a:xfrm>
        </p:spPr>
        <p:txBody>
          <a:bodyPr/>
          <a:lstStyle/>
          <a:p>
            <a:r>
              <a:rPr lang="en-US"/>
              <a:t>USER PERSONA A</a:t>
            </a:r>
            <a:endParaRPr lang="en-US" dirty="0"/>
          </a:p>
        </p:txBody>
      </p:sp>
      <p:pic>
        <p:nvPicPr>
          <p:cNvPr id="45" name="Picture Placeholder 44" descr="A yellow paper with black text and black dots&#10;&#10;Description automatically generated">
            <a:extLst>
              <a:ext uri="{FF2B5EF4-FFF2-40B4-BE49-F238E27FC236}">
                <a16:creationId xmlns:a16="http://schemas.microsoft.com/office/drawing/2014/main" id="{DED456D6-7929-775D-20E0-F3C9286D7F88}"/>
              </a:ext>
            </a:extLst>
          </p:cNvPr>
          <p:cNvPicPr>
            <a:picLocks noGrp="1" noChangeAspect="1"/>
          </p:cNvPicPr>
          <p:nvPr>
            <p:ph type="pic" sz="quarter" idx="14"/>
          </p:nvPr>
        </p:nvPicPr>
        <p:blipFill>
          <a:blip r:embed="rId2"/>
          <a:srcRect t="1474" b="1474"/>
          <a:stretch/>
        </p:blipFill>
        <p:spPr>
          <a:xfrm>
            <a:off x="1216025" y="957263"/>
            <a:ext cx="10044113" cy="5641975"/>
          </a:xfrm>
        </p:spPr>
      </p:pic>
    </p:spTree>
    <p:extLst>
      <p:ext uri="{BB962C8B-B14F-4D97-AF65-F5344CB8AC3E}">
        <p14:creationId xmlns:p14="http://schemas.microsoft.com/office/powerpoint/2010/main" val="261930123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E-Commerce app presentation </vt:lpstr>
      <vt:lpstr>Project overview</vt:lpstr>
      <vt:lpstr>APP trends research</vt:lpstr>
      <vt:lpstr>APP trends research</vt:lpstr>
      <vt:lpstr>APP trends research</vt:lpstr>
      <vt:lpstr>EXISTING APP RESEARCH</vt:lpstr>
      <vt:lpstr>EXISTING APP RESEARCH</vt:lpstr>
      <vt:lpstr>EXISTING APP RESEARCH</vt:lpstr>
      <vt:lpstr>USER PERSONA A</vt:lpstr>
      <vt:lpstr>USER PERSONA A</vt:lpstr>
      <vt:lpstr>USER PERSONA B </vt:lpstr>
      <vt:lpstr>USER PERSONA B </vt:lpstr>
      <vt:lpstr>TASK ANALYSIS</vt:lpstr>
      <vt:lpstr>Task ANALYSIS</vt:lpstr>
      <vt:lpstr>Task ANALYSIS</vt:lpstr>
      <vt:lpstr>Task ANALYSIS</vt:lpstr>
      <vt:lpstr>PROBLEM SCENARIO ANALYSIS</vt:lpstr>
      <vt:lpstr>PROBLEM SCENARIO ANALYSIS</vt:lpstr>
      <vt:lpstr>USABILITY REQUIREMENTS</vt:lpstr>
      <vt:lpstr>SKETCHES</vt:lpstr>
      <vt:lpstr>SKETCHES</vt:lpstr>
      <vt:lpstr>WIREFRAMEs</vt:lpstr>
      <vt:lpstr>WIREFRAMEs</vt:lpstr>
      <vt:lpstr>STORY BOARD</vt:lpstr>
      <vt:lpstr>REFERENCES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807</cp:revision>
  <dcterms:created xsi:type="dcterms:W3CDTF">2024-02-21T06:54:31Z</dcterms:created>
  <dcterms:modified xsi:type="dcterms:W3CDTF">2024-02-21T12:20:43Z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