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98" d="100"/>
          <a:sy n="98" d="100"/>
        </p:scale>
        <p:origin x="110" y="1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TITANIC SURVIVAL PREDICTION.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8D31-7654-F17E-E2C1-2DD80BB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EFB3-A8D8-09AC-F80D-342EAF95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Our Logistic Regression model successfully classified Titanic outcomes with nearly 78% accuracy, highlighting that Gender and Passenger Class were the overwhelming determinants of who lived and who perished.</a:t>
            </a:r>
          </a:p>
          <a:p>
            <a:pPr marL="0" indent="0">
              <a:buNone/>
            </a:pPr>
            <a:r>
              <a:rPr lang="en-US" dirty="0"/>
              <a:t>• The model has been saved and can be easily redeployed for future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73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A176-3156-D3EE-4C6E-E5D8413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1C3C-EE76-DAAF-87FC-0CD57990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362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introduction and goal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Topic : survival prediction on the Titanic using Machine learning.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Goal: To build a classification model that predicts whether a passenger survived  or did not survive based on their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Dataset: The Titanic dataset, which includes passenger information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4E9E-4C89-3115-2412-F874548B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 dirty="0"/>
              <a:t>DATA PREPARATION: CLEANING AND 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5526-0C42-9388-297E-9D6F268E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Loading and Features</a:t>
            </a:r>
          </a:p>
          <a:p>
            <a:pPr marL="0" indent="0">
              <a:buNone/>
            </a:pPr>
            <a:r>
              <a:rPr lang="en-US" dirty="0"/>
              <a:t>• We began by loading a cleaned version of the Titanic passenger dataset.</a:t>
            </a:r>
          </a:p>
          <a:p>
            <a:pPr marL="0" indent="0">
              <a:buNone/>
            </a:pPr>
            <a:r>
              <a:rPr lang="en-US" dirty="0"/>
              <a:t>• The data includes various features, such as: Passenger Class (</a:t>
            </a:r>
            <a:r>
              <a:rPr lang="en-US" dirty="0" err="1"/>
              <a:t>Pclass</a:t>
            </a:r>
            <a:r>
              <a:rPr lang="en-US" dirty="0"/>
              <a:t>), Gender (Sex), Age, Fare, and several features we engineered, like Family Size and Is Alone.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5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A98B-DCA3-B609-BD9A-74790538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BF9F-FABA-56AD-7ECB-42AB34CA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complete dataset was split into two parts:</a:t>
            </a:r>
          </a:p>
          <a:p>
            <a:pPr marL="0" indent="0">
              <a:buNone/>
            </a:pPr>
            <a:r>
              <a:rPr lang="en-US" dirty="0"/>
              <a:t>• Training Set (80%): Used to teach the model the patterns associated with survival.</a:t>
            </a:r>
          </a:p>
          <a:p>
            <a:pPr marL="0" indent="0">
              <a:buNone/>
            </a:pPr>
            <a:r>
              <a:rPr lang="en-US" dirty="0"/>
              <a:t>• Test Set (20%): A completely unseen portion of the data used only to evaluate the final model's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EBEE-7170-3A8B-825C-B2F93C94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Scaling (Standardization)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BC61-FD6E-C63A-3518-C1748C41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Before training, all numerical features (like Age and Fare) were standardized.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process transforms the data so that it has a mean of zero and a standard deviation of one. This is a critical step for Logistic Regression, as it ensures that no single feature unfairly dominates the learning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94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D003-AAF6-B62F-30A7-1FB7254E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</a:t>
            </a:r>
            <a:r>
              <a:rPr lang="en-US" dirty="0"/>
              <a:t> MODEL EXPLANATION: HOW LOGISTIC REGRESSION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1D94-5A6A-1D48-E2B2-06501DC7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A. Beyond Linear Prediction</a:t>
            </a:r>
          </a:p>
          <a:p>
            <a:pPr marL="0" indent="0">
              <a:buNone/>
            </a:pPr>
            <a:r>
              <a:rPr lang="en-US" dirty="0"/>
              <a:t>• Logistic Regression is a classification algorithm, not a typical regression algorithm.</a:t>
            </a:r>
          </a:p>
          <a:p>
            <a:pPr marL="0" indent="0">
              <a:buNone/>
            </a:pPr>
            <a:r>
              <a:rPr lang="en-US" dirty="0"/>
              <a:t>• It works by first combining all passenger features (Age, </a:t>
            </a:r>
            <a:r>
              <a:rPr lang="en-US" dirty="0" err="1"/>
              <a:t>Pclass</a:t>
            </a:r>
            <a:r>
              <a:rPr lang="en-US" dirty="0"/>
              <a:t>, etc.) into a single linear score. </a:t>
            </a:r>
          </a:p>
          <a:p>
            <a:pPr marL="0" indent="0">
              <a:buNone/>
            </a:pPr>
            <a:r>
              <a:rPr lang="en-US" dirty="0"/>
              <a:t>B. The Sigmoid Function</a:t>
            </a:r>
          </a:p>
          <a:p>
            <a:pPr marL="0" indent="0">
              <a:buNone/>
            </a:pPr>
            <a:r>
              <a:rPr lang="en-US" dirty="0"/>
              <a:t>• Since the linear score can range from negative infinity to positive infinity, we cannot use it directly as a probability which must be between 0 and 1.</a:t>
            </a:r>
          </a:p>
          <a:p>
            <a:pPr marL="0" indent="0">
              <a:buNone/>
            </a:pPr>
            <a:r>
              <a:rPr lang="en-US" dirty="0"/>
              <a:t>• The model uses the Sigmoid Function to map this linear score into a probability range of [0, 1]. The output is the predicted probability of survival.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04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A49C-E241-1C3C-17CE-107771E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26F1-4643-D5F8-6B94-0A3B4FAA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lphaUcPeriod"/>
            </a:pPr>
            <a:r>
              <a:rPr lang="en-US" dirty="0"/>
              <a:t>Training</a:t>
            </a:r>
          </a:p>
          <a:p>
            <a:pPr marL="0" indent="0">
              <a:buNone/>
            </a:pPr>
            <a:r>
              <a:rPr lang="en-US" dirty="0"/>
              <a:t>• We initialized the Logistic Regression model and trained it on the scaled Training Set (80% of the data).</a:t>
            </a:r>
          </a:p>
          <a:p>
            <a:pPr marL="0" indent="0">
              <a:buNone/>
            </a:pPr>
            <a:r>
              <a:rPr lang="en-US" dirty="0"/>
              <a:t>• The training process optimized the model's internal coefficients to maximize the accuracy of its survival probability predictions.</a:t>
            </a:r>
          </a:p>
          <a:p>
            <a:pPr marL="0" indent="0">
              <a:buNone/>
            </a:pPr>
            <a:r>
              <a:rPr lang="en-US" dirty="0"/>
              <a:t>B. Prediction and Accuracy</a:t>
            </a:r>
          </a:p>
          <a:p>
            <a:pPr marL="0" indent="0">
              <a:buNone/>
            </a:pPr>
            <a:r>
              <a:rPr lang="en-US" dirty="0"/>
              <a:t>• We generated predictions on the unseen Test Set (20% of the data).</a:t>
            </a:r>
          </a:p>
          <a:p>
            <a:pPr marL="0" indent="0">
              <a:buNone/>
            </a:pPr>
            <a:r>
              <a:rPr lang="en-US" dirty="0"/>
              <a:t>• The model achieved an overall Accuracy of  77.65%. This means the model correctly predicted the outcome for about 78 out of every 100 passengers in the test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52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E67A-A766-2243-2F2A-5F0A8D8A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5ECB-35CB-A90A-8FEC-833D7E46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core strength of Logistic Regression is its interpretability. By examining the final Coefficients assigned to each feature, we can understand its impact on survival probability:</a:t>
            </a:r>
          </a:p>
          <a:p>
            <a:pPr marL="0" indent="0">
              <a:buNone/>
            </a:pPr>
            <a:r>
              <a:rPr lang="en-US" dirty="0"/>
              <a:t>• Positive Coefficient: The feature increases the likelihood of survival.</a:t>
            </a:r>
          </a:p>
          <a:p>
            <a:pPr marL="0" indent="0">
              <a:buNone/>
            </a:pPr>
            <a:r>
              <a:rPr lang="en-US" dirty="0"/>
              <a:t>• Negative Coefficient: The feature decreases the likelihood of survival.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2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4822-066C-4649-A002-4745A552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8191-E19B-56B9-1E68-D9340510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strongest factors influencing survival were:</a:t>
            </a:r>
          </a:p>
          <a:p>
            <a:pPr marL="457200" indent="-457200">
              <a:buAutoNum type="arabicPeriod"/>
            </a:pPr>
            <a:r>
              <a:rPr lang="en-US" dirty="0"/>
              <a:t>Gender (Sex): Having a positive coefficient, confirming the "Women and Children First" protocol.</a:t>
            </a:r>
          </a:p>
          <a:p>
            <a:pPr marL="457200" indent="-457200">
              <a:buAutoNum type="arabicPeriod"/>
            </a:pPr>
            <a:r>
              <a:rPr lang="en-US" dirty="0"/>
              <a:t> Passenger Class (\text{</a:t>
            </a:r>
            <a:r>
              <a:rPr lang="en-US" dirty="0" err="1"/>
              <a:t>Pclass</a:t>
            </a:r>
            <a:r>
              <a:rPr lang="en-US" dirty="0"/>
              <a:t>}): Having the strongest negative coefficient, indicating that lower passenger class significantly decreased the probability of survival.</a:t>
            </a:r>
          </a:p>
          <a:p>
            <a:pPr marL="457200" indent="-457200">
              <a:buAutoNum type="arabicPeriod"/>
            </a:pPr>
            <a:r>
              <a:rPr lang="en-US" dirty="0"/>
              <a:t> Age: A negative coefficient, suggesting that being older slightly decreased the probability of survival.</a:t>
            </a:r>
          </a:p>
          <a:p>
            <a:pPr marL="457200" indent="-457200">
              <a:buAutoNum type="arabicPeriod"/>
            </a:pPr>
            <a:r>
              <a:rPr lang="en-US" dirty="0"/>
              <a:t>Is Alone: Being alone had a negative influence on survival.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43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1945</TotalTime>
  <Words>639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TITANIC SURVIVAL PREDICTION.</vt:lpstr>
      <vt:lpstr>Project introduction and goal</vt:lpstr>
      <vt:lpstr>DATA PREPARATION: CLEANING AND SCALING</vt:lpstr>
      <vt:lpstr>Splitting the data</vt:lpstr>
      <vt:lpstr>Feature Scaling (Standardization)</vt:lpstr>
      <vt:lpstr>2. MODEL EXPLANATION: HOW LOGISTIC REGRESSION WORKS</vt:lpstr>
      <vt:lpstr>3. MODEL TRAINING AND EVALUATION</vt:lpstr>
      <vt:lpstr>Understanding the Coefficients</vt:lpstr>
      <vt:lpstr>Key findings</vt:lpstr>
      <vt:lpstr>CONCLUSION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muzrifa2@gmail.com</dc:creator>
  <cp:lastModifiedBy>muzrifa2@gmail.com</cp:lastModifiedBy>
  <cp:revision>4</cp:revision>
  <dcterms:created xsi:type="dcterms:W3CDTF">2025-10-14T09:16:48Z</dcterms:created>
  <dcterms:modified xsi:type="dcterms:W3CDTF">2025-10-15T17:43:24Z</dcterms:modified>
</cp:coreProperties>
</file>