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  <p:sldId id="260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235" y="578485"/>
            <a:ext cx="2368550" cy="52730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机器人机型</a:t>
            </a:r>
            <a:b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XYZ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t="9358"/>
          <a:stretch>
            <a:fillRect/>
          </a:stretch>
        </p:blipFill>
        <p:spPr>
          <a:xfrm>
            <a:off x="3893820" y="578485"/>
            <a:ext cx="3019425" cy="248666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490720" y="3120390"/>
            <a:ext cx="1824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3040 CNC </a:t>
            </a:r>
            <a:r>
              <a:rPr lang="zh-CN" altLang="en-US"/>
              <a:t>雕刻机</a:t>
            </a:r>
            <a:endParaRPr lang="en-US" altLang="zh-C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315" y="578485"/>
            <a:ext cx="3315335" cy="24866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940675" y="3120390"/>
            <a:ext cx="2126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Axidraw </a:t>
            </a:r>
            <a:r>
              <a:rPr lang="zh-CN" altLang="en-US"/>
              <a:t>绘图</a:t>
            </a:r>
            <a:r>
              <a:rPr lang="zh-CN" altLang="en-US"/>
              <a:t>机器人</a:t>
            </a:r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6950" y="3488690"/>
            <a:ext cx="3314700" cy="184975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941310" y="5338445"/>
            <a:ext cx="2180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Draw</a:t>
            </a:r>
            <a:r>
              <a:rPr lang="en-US" altLang="zh-CN"/>
              <a:t>bot </a:t>
            </a:r>
            <a:r>
              <a:rPr lang="zh-CN" altLang="en-US"/>
              <a:t>绘图</a:t>
            </a:r>
            <a:r>
              <a:rPr lang="zh-CN" altLang="en-US"/>
              <a:t>机器人</a:t>
            </a:r>
            <a:endParaRPr lang="zh-CN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10" y="3494405"/>
            <a:ext cx="2407285" cy="200469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740910" y="533844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激光</a:t>
            </a:r>
            <a:r>
              <a:rPr lang="zh-CN" altLang="en-US"/>
              <a:t>雕刻机</a:t>
            </a:r>
            <a:endParaRPr lang="zh-CN" alt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rcRect l="13529" t="5686" r="11961" b="35490"/>
          <a:stretch>
            <a:fillRect/>
          </a:stretch>
        </p:blipFill>
        <p:spPr>
          <a:xfrm>
            <a:off x="10661650" y="4798695"/>
            <a:ext cx="73152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Text Box 19"/>
          <p:cNvSpPr txBox="1"/>
          <p:nvPr/>
        </p:nvSpPr>
        <p:spPr>
          <a:xfrm>
            <a:off x="6606540" y="5407660"/>
            <a:ext cx="2265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大鱼</a:t>
            </a:r>
            <a:r>
              <a:rPr lang="en-US" altLang="zh-CN"/>
              <a:t>DIY - </a:t>
            </a:r>
            <a:r>
              <a:rPr lang="zh-CN" altLang="en-US"/>
              <a:t>写字</a:t>
            </a:r>
            <a:r>
              <a:rPr lang="zh-CN" altLang="en-US"/>
              <a:t>机器人</a:t>
            </a:r>
            <a:endParaRPr lang="zh-CN" altLang="en-US"/>
          </a:p>
        </p:txBody>
      </p:sp>
      <p:sp>
        <p:nvSpPr>
          <p:cNvPr id="10" name="Title 4"/>
          <p:cNvSpPr>
            <a:spLocks noGrp="1"/>
          </p:cNvSpPr>
          <p:nvPr/>
        </p:nvSpPr>
        <p:spPr>
          <a:xfrm>
            <a:off x="864235" y="578485"/>
            <a:ext cx="2368550" cy="5273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机器人机型</a:t>
            </a:r>
            <a:b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CoreXY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2" name="Content Placeholder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060" y="578485"/>
            <a:ext cx="8168005" cy="4829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 l="13529" t="5686" r="11961" b="35490"/>
          <a:stretch>
            <a:fillRect/>
          </a:stretch>
        </p:blipFill>
        <p:spPr>
          <a:xfrm>
            <a:off x="11150600" y="5407660"/>
            <a:ext cx="731520" cy="5778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235" y="578485"/>
            <a:ext cx="2368550" cy="52730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机器人机型</a:t>
            </a:r>
            <a:b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SCARA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925" y="3220085"/>
            <a:ext cx="2163445" cy="21634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745" y="3254058"/>
            <a:ext cx="2095500" cy="2095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rcRect t="15553" r="34283" b="23283"/>
          <a:stretch>
            <a:fillRect/>
          </a:stretch>
        </p:blipFill>
        <p:spPr>
          <a:xfrm>
            <a:off x="6595745" y="677545"/>
            <a:ext cx="2266950" cy="210947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505960" y="5352415"/>
            <a:ext cx="1602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UArm Swift P</a:t>
            </a:r>
            <a:r>
              <a:rPr lang="en-US"/>
              <a:t>ro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7168833" y="5359400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Mir</a:t>
            </a:r>
            <a:r>
              <a:rPr lang="en-US"/>
              <a:t>obot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7414578" y="2851785"/>
            <a:ext cx="765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DA</a:t>
            </a:r>
            <a:r>
              <a:rPr lang="en-US"/>
              <a:t>rm 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4568508" y="2851785"/>
            <a:ext cx="1715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sym typeface="+mn-ea"/>
              </a:rPr>
              <a:t>20sffactory Arm</a:t>
            </a:r>
            <a:r>
              <a:rPr lang="en-US"/>
              <a:t> </a:t>
            </a:r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115" y="617855"/>
            <a:ext cx="2466340" cy="21691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rcRect l="13529" t="5686" r="11961" b="35490"/>
          <a:stretch>
            <a:fillRect/>
          </a:stretch>
        </p:blipFill>
        <p:spPr>
          <a:xfrm>
            <a:off x="5779135" y="2093595"/>
            <a:ext cx="731520" cy="577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rcRect l="13485" t="31427" r="40312" b="7524"/>
          <a:stretch>
            <a:fillRect/>
          </a:stretch>
        </p:blipFill>
        <p:spPr>
          <a:xfrm>
            <a:off x="9355455" y="677545"/>
            <a:ext cx="2346960" cy="2109470"/>
          </a:xfrm>
          <a:prstGeom prst="rect">
            <a:avLst/>
          </a:prstGeom>
        </p:spPr>
      </p:pic>
      <p:sp>
        <p:nvSpPr>
          <p:cNvPr id="25" name="Text Box 24"/>
          <p:cNvSpPr txBox="1"/>
          <p:nvPr/>
        </p:nvSpPr>
        <p:spPr>
          <a:xfrm>
            <a:off x="10045383" y="2851785"/>
            <a:ext cx="9658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draw</a:t>
            </a:r>
            <a:r>
              <a:rPr lang="en-US"/>
              <a:t>bot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5455" y="3521393"/>
            <a:ext cx="2450465" cy="156083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0058083" y="5308600"/>
            <a:ext cx="10445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MK2 P</a:t>
            </a:r>
            <a:r>
              <a:rPr lang="en-US"/>
              <a:t>lus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168198" y="5352415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Mir</a:t>
            </a:r>
            <a:r>
              <a:rPr lang="en-US"/>
              <a:t>obot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7168198" y="5352415"/>
            <a:ext cx="949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Mir</a:t>
            </a:r>
            <a:r>
              <a:rPr lang="en-US"/>
              <a:t>obot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64235" y="578485"/>
            <a:ext cx="2368550" cy="527304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p>
            <a:pPr algn="ctr"/>
            <a:r>
              <a:rPr lang="zh-CN" alt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机器人机型</a:t>
            </a:r>
            <a:b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</a:b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Delta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5900" y="669925"/>
            <a:ext cx="2571750" cy="257175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916170" y="3285490"/>
            <a:ext cx="791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DeltaX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3"/>
              <p:cNvSpPr txBox="1"/>
              <p:nvPr/>
            </p:nvSpPr>
            <p:spPr>
              <a:xfrm>
                <a:off x="1520825" y="1389380"/>
                <a:ext cx="2327910" cy="10109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/>
                  <a:t>工具末端位置</a:t>
                </a:r>
                <a:endParaRPr lang="en-US" altLang="zh-CN" sz="2800" b="1"/>
              </a:p>
              <a:p>
                <a:pPr algn="ctr"/>
                <a:r>
                  <a:rPr lang="en-US" altLang="zh-CN" sz="2800" b="1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</m:oMath>
                </a14:m>
                <a:r>
                  <a:rPr lang="en-US" altLang="zh-CN" sz="2800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2800" b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altLang="zh-CN" sz="2800" b="1"/>
                  <a:t>)</a:t>
                </a:r>
                <a:endParaRPr lang="en-US" altLang="zh-CN" sz="2800" b="1"/>
              </a:p>
            </p:txBody>
          </p:sp>
        </mc:Choice>
        <mc:Fallback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25" y="1389380"/>
                <a:ext cx="2327910" cy="10109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4"/>
              <p:cNvSpPr txBox="1"/>
              <p:nvPr/>
            </p:nvSpPr>
            <p:spPr>
              <a:xfrm>
                <a:off x="1342073" y="3086100"/>
                <a:ext cx="2685415" cy="95313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/>
                  <a:t>机器人关节角度</a:t>
                </a:r>
                <a:endParaRPr lang="zh-CN" altLang="en-US" sz="2800" b="1"/>
              </a:p>
              <a:p>
                <a:pPr algn="ctr"/>
                <a:r>
                  <a:rPr lang="en-US" altLang="zh-CN" sz="2800" b="1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800" b="1"/>
                  <a:t>)</a:t>
                </a:r>
                <a:endParaRPr lang="zh-CN" altLang="en-US" sz="2800" b="1"/>
              </a:p>
            </p:txBody>
          </p:sp>
        </mc:Choice>
        <mc:Fallback>
          <p:sp>
            <p:nvSpPr>
              <p:cNvPr id="5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073" y="3086100"/>
                <a:ext cx="2685415" cy="953135"/>
              </a:xfrm>
              <a:prstGeom prst="rect">
                <a:avLst/>
              </a:prstGeom>
              <a:blipFill rotWithShape="1">
                <a:blip r:embed="rId2"/>
                <a:stretch>
                  <a:fillRect l="-12" r="1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/>
              <p:cNvSpPr txBox="1"/>
              <p:nvPr/>
            </p:nvSpPr>
            <p:spPr>
              <a:xfrm>
                <a:off x="988060" y="4799330"/>
                <a:ext cx="3393440" cy="9658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p>
                <a:pPr algn="ctr"/>
                <a:r>
                  <a:rPr lang="zh-CN" altLang="en-US" sz="2800" b="1"/>
                  <a:t>步进电机的步数</a:t>
                </a:r>
                <a:endParaRPr lang="zh-CN" altLang="en-US" sz="2800" b="1"/>
              </a:p>
              <a:p>
                <a:pPr algn="ctr"/>
                <a:r>
                  <a:rPr lang="en-US" altLang="zh-CN" sz="2800" b="1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𝒔</m:t>
                        </m:r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𝒕𝒆𝒑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𝒔𝒕𝒆𝒑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𝒔𝒕𝒆𝒑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 altLang="zh-CN" sz="2800" b="1"/>
                  <a:t>)</a:t>
                </a:r>
                <a:endParaRPr lang="zh-CN" altLang="en-US" sz="2800" b="1"/>
              </a:p>
            </p:txBody>
          </p:sp>
        </mc:Choice>
        <mc:Fallback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0" y="4799330"/>
                <a:ext cx="3393440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>
            <a:off x="2684780" y="2400300"/>
            <a:ext cx="635" cy="685800"/>
          </a:xfrm>
          <a:prstGeom prst="straightConnector1">
            <a:avLst/>
          </a:prstGeom>
          <a:ln w="666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84780" y="4055745"/>
            <a:ext cx="0" cy="743585"/>
          </a:xfrm>
          <a:prstGeom prst="straightConnector1">
            <a:avLst/>
          </a:prstGeom>
          <a:ln w="666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636770" y="2044065"/>
            <a:ext cx="5676900" cy="1014730"/>
          </a:xfrm>
          <a:prstGeom prst="rect">
            <a:avLst/>
          </a:prstGeom>
          <a:noFill/>
          <a:ln w="41275" cmpd="sng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+mj-ea"/>
                <a:ea typeface="+mj-ea"/>
              </a:rPr>
              <a:t>逆向运动学</a:t>
            </a:r>
            <a:endParaRPr lang="zh-CN" altLang="en-US" sz="2400" b="1">
              <a:latin typeface="+mj-ea"/>
              <a:ea typeface="+mj-ea"/>
            </a:endParaRPr>
          </a:p>
          <a:p>
            <a:pPr algn="l"/>
            <a:r>
              <a:rPr lang="zh-CN" altLang="en-US"/>
              <a:t>相关因素</a:t>
            </a:r>
            <a:r>
              <a:rPr lang="en-US" altLang="zh-CN"/>
              <a:t>: </a:t>
            </a:r>
            <a:r>
              <a:rPr lang="zh-CN" altLang="en-US"/>
              <a:t>机器人的机型，连杆长度</a:t>
            </a:r>
            <a:r>
              <a:rPr lang="en-US" altLang="zh-CN"/>
              <a:t>, </a:t>
            </a:r>
            <a:r>
              <a:rPr lang="zh-CN" altLang="en-US"/>
              <a:t>关节角度定义</a:t>
            </a:r>
            <a:endParaRPr lang="en-US" altLang="zh-CN"/>
          </a:p>
          <a:p>
            <a:pPr algn="l"/>
            <a:r>
              <a:rPr lang="zh-CN" altLang="en-US"/>
              <a:t>例如</a:t>
            </a:r>
            <a:r>
              <a:rPr lang="en-US" altLang="zh-CN"/>
              <a:t>: </a:t>
            </a:r>
            <a:r>
              <a:rPr lang="zh-CN" altLang="en-US"/>
              <a:t>十字滑台</a:t>
            </a:r>
            <a:r>
              <a:rPr lang="en-US" altLang="zh-CN"/>
              <a:t>,  COREXY,  SCARA,  Delta </a:t>
            </a:r>
            <a:r>
              <a:rPr lang="zh-CN" altLang="en-US"/>
              <a:t>等等</a:t>
            </a:r>
            <a:endParaRPr lang="en-US" altLang="zh-CN"/>
          </a:p>
        </p:txBody>
      </p:sp>
      <p:sp>
        <p:nvSpPr>
          <p:cNvPr id="10" name="Text Box 9"/>
          <p:cNvSpPr txBox="1"/>
          <p:nvPr/>
        </p:nvSpPr>
        <p:spPr>
          <a:xfrm>
            <a:off x="4636770" y="3693795"/>
            <a:ext cx="5677535" cy="1845310"/>
          </a:xfrm>
          <a:prstGeom prst="rect">
            <a:avLst/>
          </a:prstGeom>
          <a:noFill/>
          <a:ln w="41275" cmpd="sng">
            <a:solidFill>
              <a:schemeClr val="accent2"/>
            </a:solidFill>
            <a:prstDash val="dash"/>
          </a:ln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zh-CN" altLang="en-US" sz="2400" b="1">
                <a:latin typeface="+mj-ea"/>
                <a:ea typeface="+mj-ea"/>
              </a:rPr>
              <a:t>关节空间到驱动器空间</a:t>
            </a:r>
            <a:endParaRPr lang="zh-CN" altLang="en-US" sz="2400" b="1">
              <a:latin typeface="+mj-ea"/>
              <a:ea typeface="+mj-ea"/>
            </a:endParaRPr>
          </a:p>
          <a:p>
            <a:pPr algn="l"/>
            <a:r>
              <a:rPr lang="en-US" altLang="zh-CN"/>
              <a:t>1. </a:t>
            </a:r>
            <a:r>
              <a:rPr lang="zh-CN" altLang="en-US"/>
              <a:t>机械结构设计</a:t>
            </a:r>
            <a:r>
              <a:rPr lang="en-US" altLang="zh-CN"/>
              <a:t>(</a:t>
            </a:r>
            <a:r>
              <a:rPr lang="zh-CN" altLang="en-US"/>
              <a:t>机械零点的定义</a:t>
            </a:r>
            <a:r>
              <a:rPr lang="en-US" altLang="zh-CN"/>
              <a:t>, </a:t>
            </a:r>
            <a:r>
              <a:rPr lang="zh-CN" altLang="en-US"/>
              <a:t>步进电机方向定义</a:t>
            </a:r>
            <a:r>
              <a:rPr lang="en-US" altLang="zh-CN"/>
              <a:t>) 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步进电机</a:t>
            </a:r>
            <a:r>
              <a:rPr lang="zh-CN" altLang="en-US"/>
              <a:t>的步距角</a:t>
            </a:r>
            <a:endParaRPr lang="en-US" altLang="zh-CN"/>
          </a:p>
          <a:p>
            <a:pPr algn="l"/>
            <a:r>
              <a:rPr lang="en-US" altLang="zh-CN"/>
              <a:t>3. </a:t>
            </a:r>
            <a:r>
              <a:rPr lang="zh-CN" altLang="en-US"/>
              <a:t>步进电机驱动器细分</a:t>
            </a:r>
            <a:r>
              <a:rPr lang="zh-CN" altLang="en-US"/>
              <a:t>值</a:t>
            </a:r>
            <a:endParaRPr lang="zh-CN" altLang="en-US"/>
          </a:p>
          <a:p>
            <a:pPr algn="l"/>
            <a:r>
              <a:rPr lang="en-US" altLang="zh-CN"/>
              <a:t>4. </a:t>
            </a:r>
            <a:r>
              <a:rPr lang="zh-CN" altLang="en-US">
                <a:sym typeface="+mn-ea"/>
              </a:rPr>
              <a:t>步进电机同步带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减速齿减速比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或者是丝杆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同步轮</a:t>
            </a:r>
            <a:r>
              <a:rPr lang="zh-CN" altLang="en-US">
                <a:sym typeface="+mn-ea"/>
              </a:rPr>
              <a:t>规格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WPS Presentation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Cambria Math</vt:lpstr>
      <vt:lpstr>Calibri</vt:lpstr>
      <vt:lpstr>Arial Unicode MS</vt:lpstr>
      <vt:lpstr>Calibri Light</vt:lpstr>
      <vt:lpstr>Office Theme</vt:lpstr>
      <vt:lpstr>机器人机型 XYZ</vt:lpstr>
      <vt:lpstr>PowerPoint 演示文稿</vt:lpstr>
      <vt:lpstr>机器人机型 SCARA (1)</vt:lpstr>
      <vt:lpstr>机器人机型 Delta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xings</cp:lastModifiedBy>
  <cp:revision>19</cp:revision>
  <dcterms:created xsi:type="dcterms:W3CDTF">2021-07-24T07:43:00Z</dcterms:created>
  <dcterms:modified xsi:type="dcterms:W3CDTF">2021-07-24T19:18:08Z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1033-11.2.0.10200</vt:lpwstr>
  </property>
</Properties>
</file>