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5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F56C-BB34-4600-A07F-3774C62CAC31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2EA3-01A9-4DDB-A489-D3469BC0E50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47zceaw7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Input &amp; Output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Console Application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Questions -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The two statements below are used for outputting information to the console. Explain the difference. 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Why is it important to have </a:t>
            </a:r>
            <a:r>
              <a:rPr lang="en-GB" sz="2400" i="1" dirty="0" err="1" smtClean="0"/>
              <a:t>Console.ReadLine</a:t>
            </a:r>
            <a:r>
              <a:rPr lang="en-GB" sz="2400" i="1" dirty="0" smtClean="0"/>
              <a:t>() </a:t>
            </a:r>
            <a:r>
              <a:rPr lang="en-GB" sz="2400" dirty="0" smtClean="0"/>
              <a:t>before the end of the program?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2492896"/>
            <a:ext cx="381642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Console.WriteLine</a:t>
            </a:r>
            <a:r>
              <a:rPr lang="en-GB" dirty="0" smtClean="0"/>
              <a:t>()</a:t>
            </a:r>
            <a:br>
              <a:rPr lang="en-GB" dirty="0" smtClean="0"/>
            </a:br>
            <a:r>
              <a:rPr lang="en-GB" dirty="0" err="1" smtClean="0"/>
              <a:t>Console.Write</a:t>
            </a:r>
            <a:r>
              <a:rPr lang="en-GB" dirty="0" smtClean="0"/>
              <a:t>()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Plenary Questions </a:t>
            </a:r>
            <a:r>
              <a:rPr lang="en-GB" dirty="0" smtClean="0"/>
              <a:t>– Data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State True or False:</a:t>
            </a:r>
          </a:p>
          <a:p>
            <a:pPr marL="514350" indent="-514350">
              <a:buAutoNum type="arabicPeriod"/>
            </a:pPr>
            <a:r>
              <a:rPr lang="en-GB" dirty="0" smtClean="0"/>
              <a:t>Boolean is a data type that has 2 values only. </a:t>
            </a:r>
          </a:p>
          <a:p>
            <a:pPr marL="514350" indent="-514350">
              <a:buAutoNum type="arabicPeriod"/>
            </a:pPr>
            <a:r>
              <a:rPr lang="en-GB" dirty="0" smtClean="0"/>
              <a:t>Integer is a data type that can hold signed numbers.</a:t>
            </a:r>
          </a:p>
          <a:p>
            <a:pPr marL="514350" indent="-514350">
              <a:buAutoNum type="arabicPeriod"/>
            </a:pPr>
            <a:r>
              <a:rPr lang="en-GB" dirty="0" smtClean="0"/>
              <a:t>Character is the same as String.</a:t>
            </a:r>
          </a:p>
          <a:p>
            <a:pPr marL="514350" indent="-514350">
              <a:buAutoNum type="arabicPeriod"/>
            </a:pPr>
            <a:r>
              <a:rPr lang="en-GB" dirty="0" smtClean="0"/>
              <a:t>To store a postal address we should use a variable of String data type. </a:t>
            </a:r>
          </a:p>
          <a:p>
            <a:pPr marL="514350" indent="-514350">
              <a:buAutoNum type="arabicPeriod"/>
            </a:pPr>
            <a:r>
              <a:rPr lang="en-GB" dirty="0" smtClean="0"/>
              <a:t>To store a telephone number we should use a variable of Integer data type.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operating system window </a:t>
            </a:r>
          </a:p>
          <a:p>
            <a:pPr lvl="1"/>
            <a:r>
              <a:rPr lang="en-GB" dirty="0" smtClean="0"/>
              <a:t>where users interact with the operating system or a text-based console application by entering text input through the computer keyboard</a:t>
            </a:r>
          </a:p>
          <a:p>
            <a:pPr lvl="1"/>
            <a:r>
              <a:rPr lang="en-GB" dirty="0" smtClean="0"/>
              <a:t>and reading text output from the computer terminal.</a:t>
            </a:r>
            <a:endParaRPr lang="en-GB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652120" y="4653136"/>
            <a:ext cx="3178696" cy="1728192"/>
          </a:xfrm>
          <a:prstGeom prst="roundRect">
            <a:avLst/>
          </a:prstGeom>
          <a:ln w="57150"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Window’s console</a:t>
            </a:r>
            <a:r>
              <a:rPr kumimoji="0" lang="en-GB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called the command prompt window &amp; accepts MS-DOS commands. 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onsol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725144"/>
            <a:ext cx="3155729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Creating A Console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1. Start by launching Visual Basic Express from the Start Menu (within the VM).</a:t>
            </a:r>
          </a:p>
          <a:p>
            <a:pPr>
              <a:buNone/>
            </a:pPr>
            <a:r>
              <a:rPr lang="en-GB" sz="2400" dirty="0" smtClean="0"/>
              <a:t>2. Click on </a:t>
            </a:r>
            <a:r>
              <a:rPr lang="en-GB" sz="2400" b="1" dirty="0" smtClean="0"/>
              <a:t>File</a:t>
            </a:r>
            <a:r>
              <a:rPr lang="en-GB" sz="2400" dirty="0" smtClean="0"/>
              <a:t>, </a:t>
            </a:r>
            <a:r>
              <a:rPr lang="en-GB" sz="2400" b="1" dirty="0" smtClean="0"/>
              <a:t>New Project </a:t>
            </a:r>
            <a:r>
              <a:rPr lang="en-GB" sz="2400" dirty="0" smtClean="0"/>
              <a:t>and choose </a:t>
            </a:r>
            <a:r>
              <a:rPr lang="en-GB" sz="2400" b="1" dirty="0" smtClean="0"/>
              <a:t>Console Application </a:t>
            </a:r>
            <a:r>
              <a:rPr lang="en-GB" sz="2400" dirty="0" smtClean="0"/>
              <a:t>in the dialog box. </a:t>
            </a:r>
          </a:p>
          <a:p>
            <a:pPr>
              <a:buNone/>
            </a:pPr>
            <a:r>
              <a:rPr lang="en-GB" sz="2400" dirty="0" smtClean="0"/>
              <a:t>3. Choose an appropriate name for your first program and click </a:t>
            </a:r>
            <a:r>
              <a:rPr lang="en-GB" sz="2400" b="1" dirty="0" smtClean="0"/>
              <a:t>OK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4. A window will pop up showing the following code.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conso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725144"/>
            <a:ext cx="2867025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940152" y="5013176"/>
            <a:ext cx="252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/>
              <a:t>Any code that we write in our program will go in the space coloured red.</a:t>
            </a:r>
            <a:endParaRPr lang="en-GB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Console Methods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163" t="49444" r="38068" b="24591"/>
          <a:stretch>
            <a:fillRect/>
          </a:stretch>
        </p:blipFill>
        <p:spPr bwMode="auto">
          <a:xfrm>
            <a:off x="323528" y="1988840"/>
            <a:ext cx="868331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Concept of a data type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4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GB" dirty="0" smtClean="0"/>
              <a:t>Data Types (generic)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4" y="836712"/>
            <a:ext cx="8449135" cy="5760640"/>
          </a:xfrm>
        </p:spPr>
        <p:txBody>
          <a:bodyPr>
            <a:normAutofit fontScale="92500" lnSpcReduction="20000"/>
          </a:bodyPr>
          <a:lstStyle/>
          <a:p>
            <a:pPr marL="449263" indent="-449263">
              <a:lnSpc>
                <a:spcPct val="160000"/>
              </a:lnSpc>
              <a:buFont typeface="+mj-lt"/>
              <a:buAutoNum type="arabicPeriod"/>
            </a:pPr>
            <a:r>
              <a:rPr lang="en-GB" sz="4800" dirty="0" smtClean="0"/>
              <a:t>Integer: 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sz="3500" dirty="0" err="1" smtClean="0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 / -</a:t>
            </a:r>
            <a:r>
              <a:rPr lang="en-GB" sz="3500" dirty="0" err="1" smtClean="0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 whole number; -2, 1, 0</a:t>
            </a:r>
            <a:endParaRPr lang="en-GB" sz="4300" dirty="0">
              <a:solidFill>
                <a:schemeClr val="accent1">
                  <a:lumMod val="75000"/>
                </a:schemeClr>
              </a:solidFill>
            </a:endParaRPr>
          </a:p>
          <a:p>
            <a:pPr marL="449263" indent="-449263">
              <a:buFont typeface="+mj-lt"/>
              <a:buAutoNum type="arabicPeriod"/>
            </a:pPr>
            <a:r>
              <a:rPr lang="en-GB" sz="4800" dirty="0" smtClean="0"/>
              <a:t>Real/float: 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number that has a fractional or decimal part; 3.5, 3⅓</a:t>
            </a:r>
            <a:endParaRPr lang="en-GB" sz="3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49263" indent="-449263">
              <a:buFont typeface="+mj-lt"/>
              <a:buAutoNum type="arabicPeriod"/>
            </a:pPr>
            <a:r>
              <a:rPr lang="en-GB" sz="4800" dirty="0" smtClean="0"/>
              <a:t>Text/String</a:t>
            </a:r>
            <a:r>
              <a:rPr lang="en-GB" sz="4800" smtClean="0"/>
              <a:t>: </a:t>
            </a:r>
            <a:r>
              <a:rPr lang="en-GB" sz="3500" smtClean="0">
                <a:solidFill>
                  <a:schemeClr val="accent1">
                    <a:lumMod val="75000"/>
                  </a:schemeClr>
                </a:solidFill>
              </a:rPr>
              <a:t>combination of characters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, either text and/or numbers; Name 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 Frank, </a:t>
            </a:r>
            <a:r>
              <a:rPr lang="en-GB" sz="3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Telephone No.</a:t>
            </a:r>
            <a:endParaRPr lang="en-GB" sz="3000" b="1" i="1" dirty="0" smtClean="0">
              <a:solidFill>
                <a:srgbClr val="0070C0"/>
              </a:solidFill>
            </a:endParaRPr>
          </a:p>
          <a:p>
            <a:pPr marL="449263" indent="-449263">
              <a:buFont typeface="+mj-lt"/>
              <a:buAutoNum type="arabicPeriod"/>
            </a:pPr>
            <a:r>
              <a:rPr lang="en-GB" sz="4800" dirty="0" smtClean="0"/>
              <a:t>Boolean: </a:t>
            </a:r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data with only 2 possible values; yes/no, black/blue</a:t>
            </a:r>
            <a:endParaRPr lang="en-GB" sz="3500" dirty="0">
              <a:solidFill>
                <a:schemeClr val="accent1">
                  <a:lumMod val="75000"/>
                </a:schemeClr>
              </a:solidFill>
            </a:endParaRPr>
          </a:p>
          <a:p>
            <a:pPr marL="449263" indent="-449263">
              <a:buFont typeface="+mj-lt"/>
              <a:buAutoNum type="arabicPeriod"/>
            </a:pPr>
            <a:r>
              <a:rPr lang="en-GB" sz="4800" dirty="0" smtClean="0"/>
              <a:t>Character: </a:t>
            </a:r>
            <a:r>
              <a:rPr lang="en-GB" sz="3000" dirty="0" smtClean="0">
                <a:solidFill>
                  <a:schemeClr val="accent1">
                    <a:lumMod val="75000"/>
                  </a:schemeClr>
                </a:solidFill>
              </a:rPr>
              <a:t>single character, either a letter, number or symbol</a:t>
            </a:r>
            <a:endParaRPr lang="en-GB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64" y="207268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8600" dirty="0" smtClean="0"/>
              <a:t>6. Date/time</a:t>
            </a:r>
            <a:r>
              <a:rPr lang="en-GB" sz="8600" dirty="0"/>
              <a:t>: </a:t>
            </a:r>
            <a:r>
              <a:rPr lang="en-GB" sz="5900" dirty="0">
                <a:solidFill>
                  <a:schemeClr val="accent1">
                    <a:lumMod val="75000"/>
                  </a:schemeClr>
                </a:solidFill>
              </a:rPr>
              <a:t>30.04.2014 or </a:t>
            </a:r>
            <a:r>
              <a:rPr lang="en-GB" sz="5900" dirty="0" smtClean="0">
                <a:solidFill>
                  <a:schemeClr val="accent1">
                    <a:lumMod val="75000"/>
                  </a:schemeClr>
                </a:solidFill>
              </a:rPr>
              <a:t>12:30</a:t>
            </a:r>
          </a:p>
          <a:p>
            <a:pPr marL="363538" indent="-363538">
              <a:buNone/>
            </a:pPr>
            <a:r>
              <a:rPr lang="en-GB" sz="8600" dirty="0" smtClean="0"/>
              <a:t>7. Records</a:t>
            </a:r>
            <a:r>
              <a:rPr lang="en-GB" sz="8600" dirty="0"/>
              <a:t>: </a:t>
            </a:r>
            <a:r>
              <a:rPr lang="en-GB" sz="5900" dirty="0">
                <a:solidFill>
                  <a:schemeClr val="accent1">
                    <a:lumMod val="75000"/>
                  </a:schemeClr>
                </a:solidFill>
              </a:rPr>
              <a:t>a collection of related data items, where all items have different data types; record called Book, will store title, author, name, ISBN. </a:t>
            </a:r>
          </a:p>
          <a:p>
            <a:pPr marL="1763713" lvl="4" indent="-449263">
              <a:buNone/>
            </a:pPr>
            <a:r>
              <a:rPr lang="en-GB" sz="5900" dirty="0">
                <a:solidFill>
                  <a:schemeClr val="accent1">
                    <a:lumMod val="75000"/>
                  </a:schemeClr>
                </a:solidFill>
              </a:rPr>
              <a:t>Book = Record </a:t>
            </a:r>
          </a:p>
          <a:p>
            <a:pPr marL="1820863" lvl="5" indent="-449263">
              <a:buNone/>
            </a:pPr>
            <a:r>
              <a:rPr lang="en-GB" sz="5900" dirty="0">
                <a:solidFill>
                  <a:schemeClr val="accent1">
                    <a:lumMod val="75000"/>
                  </a:schemeClr>
                </a:solidFill>
              </a:rPr>
              <a:t>Title, Author As Text * 50</a:t>
            </a:r>
          </a:p>
          <a:p>
            <a:pPr marL="1820863" lvl="5" indent="-449263">
              <a:buNone/>
            </a:pPr>
            <a:r>
              <a:rPr lang="en-GB" sz="5900" dirty="0">
                <a:solidFill>
                  <a:schemeClr val="accent1">
                    <a:lumMod val="75000"/>
                  </a:schemeClr>
                </a:solidFill>
              </a:rPr>
              <a:t>ISBN As Text * 13</a:t>
            </a:r>
          </a:p>
          <a:p>
            <a:pPr marL="1820863" lvl="5" indent="-449263">
              <a:buNone/>
            </a:pPr>
            <a:r>
              <a:rPr lang="en-GB" sz="5900" dirty="0" err="1">
                <a:solidFill>
                  <a:schemeClr val="accent1">
                    <a:lumMod val="75000"/>
                  </a:schemeClr>
                </a:solidFill>
              </a:rPr>
              <a:t>PublicationDate</a:t>
            </a:r>
            <a:r>
              <a:rPr lang="en-GB" sz="5900" dirty="0">
                <a:solidFill>
                  <a:schemeClr val="accent1">
                    <a:lumMod val="75000"/>
                  </a:schemeClr>
                </a:solidFill>
              </a:rPr>
              <a:t> As Date</a:t>
            </a:r>
          </a:p>
          <a:p>
            <a:pPr marL="363538" indent="-363538">
              <a:buNone/>
            </a:pPr>
            <a:r>
              <a:rPr lang="en-GB" sz="8600" dirty="0" smtClean="0"/>
              <a:t>8. Arrays</a:t>
            </a:r>
            <a:r>
              <a:rPr lang="en-GB" sz="8600" dirty="0"/>
              <a:t>: </a:t>
            </a:r>
            <a:r>
              <a:rPr lang="en-GB" sz="5900" dirty="0">
                <a:solidFill>
                  <a:schemeClr val="accent1">
                    <a:lumMod val="75000"/>
                  </a:schemeClr>
                </a:solidFill>
              </a:rPr>
              <a:t>collection of data items of same type; Student(2) = Ali, George, Sonia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12" y="188640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/>
          <a:lstStyle/>
          <a:p>
            <a:r>
              <a:rPr lang="en-GB" dirty="0" smtClean="0"/>
              <a:t>Data Types (built-in)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163" t="32991" r="39062" b="35728"/>
          <a:stretch>
            <a:fillRect/>
          </a:stretch>
        </p:blipFill>
        <p:spPr bwMode="auto">
          <a:xfrm>
            <a:off x="323528" y="1052736"/>
            <a:ext cx="8496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15616" y="5949280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* There are more data types – use </a:t>
            </a:r>
            <a:r>
              <a:rPr lang="en-GB" dirty="0" smtClean="0">
                <a:solidFill>
                  <a:srgbClr val="FF0000"/>
                </a:solidFill>
                <a:hlinkClick r:id="rId3"/>
              </a:rPr>
              <a:t>MSDN </a:t>
            </a:r>
            <a:r>
              <a:rPr lang="en-GB" dirty="0" smtClean="0">
                <a:solidFill>
                  <a:srgbClr val="FF0000"/>
                </a:solidFill>
              </a:rPr>
              <a:t>when you come across them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Class Task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Resource</a:t>
            </a:r>
            <a:r>
              <a:rPr lang="en-GB" sz="2800" dirty="0"/>
              <a:t>: </a:t>
            </a:r>
            <a:r>
              <a:rPr lang="en-GB" sz="2800" dirty="0" err="1"/>
              <a:t>ZigZag</a:t>
            </a:r>
            <a:r>
              <a:rPr lang="en-GB" sz="2800" dirty="0"/>
              <a:t> </a:t>
            </a:r>
            <a:r>
              <a:rPr lang="en-GB" sz="2800" dirty="0" err="1"/>
              <a:t>handout</a:t>
            </a:r>
            <a:r>
              <a:rPr lang="en-GB" sz="2800" dirty="0"/>
              <a:t>, pages </a:t>
            </a:r>
            <a:r>
              <a:rPr lang="en-GB" sz="2800" dirty="0" smtClean="0"/>
              <a:t>4-16 </a:t>
            </a:r>
            <a:r>
              <a:rPr lang="en-GB" sz="2800" dirty="0"/>
              <a:t>(stop </a:t>
            </a:r>
            <a:r>
              <a:rPr lang="en-GB" sz="2800" dirty="0" smtClean="0"/>
              <a:t>before 2.8)</a:t>
            </a:r>
            <a:endParaRPr lang="en-GB" sz="2800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VB terminology &amp; IDE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Input and Output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Basic VB Console Application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Input boxes &amp; Message boxes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Extension: 2.7 Data Types (</a:t>
            </a:r>
            <a:r>
              <a:rPr lang="en-GB" dirty="0" err="1" smtClean="0"/>
              <a:t>ZigZag</a:t>
            </a:r>
            <a:r>
              <a:rPr lang="en-GB" dirty="0" smtClean="0"/>
              <a:t>, </a:t>
            </a:r>
            <a:r>
              <a:rPr lang="en-GB" dirty="0" err="1" smtClean="0"/>
              <a:t>pgs</a:t>
            </a:r>
            <a:r>
              <a:rPr lang="en-GB" dirty="0" smtClean="0"/>
              <a:t> 14-16)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Recap questions (</a:t>
            </a:r>
            <a:r>
              <a:rPr lang="en-GB" dirty="0" err="1"/>
              <a:t>ppt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355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472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Input &amp; Output</vt:lpstr>
      <vt:lpstr>The Console</vt:lpstr>
      <vt:lpstr>Creating A Console Application</vt:lpstr>
      <vt:lpstr>Console Methods</vt:lpstr>
      <vt:lpstr>Concept of a data type</vt:lpstr>
      <vt:lpstr>Data Types (generic)</vt:lpstr>
      <vt:lpstr>PowerPoint Presentation</vt:lpstr>
      <vt:lpstr>Data Types (built-in)</vt:lpstr>
      <vt:lpstr>Class Task</vt:lpstr>
      <vt:lpstr>Plenary Questions - Console</vt:lpstr>
      <vt:lpstr>Plenary Questions – Data Type</vt:lpstr>
    </vt:vector>
  </TitlesOfParts>
  <Company>RM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Applications</dc:title>
  <dc:creator>dgillooly</dc:creator>
  <cp:lastModifiedBy>Devina Gillooly</cp:lastModifiedBy>
  <cp:revision>18</cp:revision>
  <dcterms:created xsi:type="dcterms:W3CDTF">2013-09-10T13:05:46Z</dcterms:created>
  <dcterms:modified xsi:type="dcterms:W3CDTF">2016-09-13T14:46:09Z</dcterms:modified>
</cp:coreProperties>
</file>