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56" r:id="rId3"/>
    <p:sldId id="272" r:id="rId4"/>
    <p:sldId id="261" r:id="rId5"/>
    <p:sldId id="266" r:id="rId6"/>
    <p:sldId id="268" r:id="rId7"/>
    <p:sldId id="270" r:id="rId8"/>
    <p:sldId id="258" r:id="rId9"/>
    <p:sldId id="275" r:id="rId10"/>
    <p:sldId id="276" r:id="rId11"/>
    <p:sldId id="271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4E20-3DFA-41C8-B546-0E73E2DABDAE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7C4FF-A401-482A-883F-73362FF49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44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00B3-F9C2-4039-856E-BC795B0A0088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82E2-1CEB-44A8-B216-99A478B18E3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rz6iw5UT0w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366FF"/>
                </a:solidFill>
                <a:latin typeface="Algerian" panose="04020705040A02060702" pitchFamily="82" charset="0"/>
              </a:rPr>
              <a:t>Starter</a:t>
            </a:r>
            <a:endParaRPr lang="en-GB" dirty="0">
              <a:solidFill>
                <a:srgbClr val="3366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simple program to input and output a number. You must give the user the option to enter a number of their choice. 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List 3 data types and briefly explain them.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8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Resource: </a:t>
            </a:r>
            <a:r>
              <a:rPr lang="en-GB" dirty="0" err="1"/>
              <a:t>ZigZag</a:t>
            </a:r>
            <a:r>
              <a:rPr lang="en-GB" dirty="0"/>
              <a:t> </a:t>
            </a:r>
            <a:r>
              <a:rPr lang="en-GB" dirty="0" err="1"/>
              <a:t>handout</a:t>
            </a:r>
            <a:r>
              <a:rPr lang="en-GB" dirty="0"/>
              <a:t>, pages 14 – 22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Data Types	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Declaring variables in VB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Developing a calculation program in VB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Formatting output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Extension 1: </a:t>
            </a:r>
          </a:p>
          <a:p>
            <a:pPr marL="1433513" indent="0">
              <a:buFont typeface="+mj-lt"/>
              <a:buAutoNum type="alphaLcParenR"/>
            </a:pPr>
            <a:r>
              <a:rPr lang="en-GB" sz="2600" dirty="0"/>
              <a:t>Explain the difference between variable &amp; constant</a:t>
            </a:r>
          </a:p>
          <a:p>
            <a:pPr marL="1433513" indent="0">
              <a:buFont typeface="+mj-lt"/>
              <a:buAutoNum type="alphaLcParenR"/>
            </a:pPr>
            <a:endParaRPr lang="en-GB" sz="2600" dirty="0"/>
          </a:p>
          <a:p>
            <a:pPr marL="1433513" indent="0">
              <a:buFont typeface="+mj-lt"/>
              <a:buAutoNum type="alphaLcParenR"/>
            </a:pPr>
            <a:r>
              <a:rPr lang="en-GB" sz="2600" dirty="0"/>
              <a:t>Explain the advantages of using a named constant. </a:t>
            </a:r>
          </a:p>
          <a:p>
            <a:pPr marL="1314450" lvl="2" indent="-514350">
              <a:buFont typeface="+mj-lt"/>
              <a:buAutoNum type="arabicPeriod"/>
            </a:pP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6. Extension 2: </a:t>
            </a:r>
            <a:r>
              <a:rPr lang="en-GB" dirty="0"/>
              <a:t>Task 2.12 (Practical Task) </a:t>
            </a:r>
            <a:r>
              <a:rPr lang="en-GB" dirty="0" smtClean="0"/>
              <a:t>– </a:t>
            </a:r>
            <a:r>
              <a:rPr lang="en-GB" dirty="0" err="1" smtClean="0"/>
              <a:t>ZigZag</a:t>
            </a:r>
            <a:r>
              <a:rPr lang="en-GB" dirty="0" smtClean="0"/>
              <a:t> pg22</a:t>
            </a:r>
          </a:p>
          <a:p>
            <a:pPr marL="400050" lvl="1" indent="0">
              <a:buNone/>
            </a:pPr>
            <a:r>
              <a:rPr lang="en-GB" dirty="0" smtClean="0"/>
              <a:t>7. Recap questions (</a:t>
            </a:r>
            <a:r>
              <a:rPr lang="en-GB" dirty="0" err="1" smtClean="0"/>
              <a:t>ppt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Plenary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4543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1. Which piece of code is correct: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2233974"/>
            <a:ext cx="30963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 smtClean="0"/>
              <a:t>Code A: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r>
              <a:rPr lang="en-GB" dirty="0" smtClean="0"/>
              <a:t>Dim </a:t>
            </a:r>
            <a:r>
              <a:rPr lang="en-GB" dirty="0" err="1" smtClean="0"/>
              <a:t>var</a:t>
            </a:r>
            <a:r>
              <a:rPr lang="en-GB" dirty="0" smtClean="0"/>
              <a:t> As Integer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= 54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4088" y="2257301"/>
            <a:ext cx="30963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 smtClean="0"/>
              <a:t>Code B: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r>
              <a:rPr lang="en-GB" dirty="0" smtClean="0"/>
              <a:t>Dim </a:t>
            </a:r>
            <a:r>
              <a:rPr lang="en-GB" dirty="0" err="1" smtClean="0"/>
              <a:t>var</a:t>
            </a:r>
            <a:r>
              <a:rPr lang="en-GB" dirty="0" smtClean="0"/>
              <a:t> As Integer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= 54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34172" y="4428617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 smtClean="0"/>
              <a:t>Code C:</a:t>
            </a:r>
          </a:p>
          <a:p>
            <a:pPr algn="ctr"/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= 54</a:t>
            </a:r>
          </a:p>
          <a:p>
            <a:r>
              <a:rPr lang="en-GB" dirty="0" smtClean="0"/>
              <a:t>Dim </a:t>
            </a:r>
            <a:r>
              <a:rPr lang="en-GB" dirty="0" err="1" smtClean="0"/>
              <a:t>var</a:t>
            </a:r>
            <a:r>
              <a:rPr lang="en-GB" dirty="0" smtClean="0"/>
              <a:t> As Integer</a:t>
            </a:r>
          </a:p>
        </p:txBody>
      </p:sp>
    </p:spTree>
    <p:extLst>
      <p:ext uri="{BB962C8B-B14F-4D97-AF65-F5344CB8AC3E}">
        <p14:creationId xmlns:p14="http://schemas.microsoft.com/office/powerpoint/2010/main" val="17642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452438" indent="-365125">
              <a:buNone/>
            </a:pPr>
            <a:r>
              <a:rPr lang="en-GB" dirty="0" smtClean="0"/>
              <a:t>2. </a:t>
            </a:r>
            <a:r>
              <a:rPr lang="en-GB" dirty="0"/>
              <a:t>Explain the difference between variable &amp; </a:t>
            </a:r>
            <a:r>
              <a:rPr lang="en-GB" dirty="0" smtClean="0"/>
              <a:t>constant.</a:t>
            </a:r>
          </a:p>
          <a:p>
            <a:pPr marL="0" indent="0">
              <a:buNone/>
            </a:pPr>
            <a:endParaRPr lang="en-GB" dirty="0" smtClean="0"/>
          </a:p>
          <a:p>
            <a:pPr marL="452438" indent="-365125">
              <a:buNone/>
            </a:pPr>
            <a:r>
              <a:rPr lang="en-GB" dirty="0" smtClean="0"/>
              <a:t>3. </a:t>
            </a:r>
            <a:r>
              <a:rPr lang="en-GB" dirty="0"/>
              <a:t>Explain the advantages of using a named constant.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2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Constants &amp; 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Constant &amp; Variable Declaration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An item of data whose value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 fixed for the duration of the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values cannot be modified after their definition</a:t>
            </a:r>
            <a:endParaRPr lang="en-GB" sz="2000" dirty="0" smtClean="0"/>
          </a:p>
          <a:p>
            <a:r>
              <a:rPr lang="en-GB" sz="2600" dirty="0" smtClean="0"/>
              <a:t>can </a:t>
            </a:r>
            <a:r>
              <a:rPr lang="en-GB" sz="2600" dirty="0"/>
              <a:t>be of any of the basic data </a:t>
            </a:r>
            <a:r>
              <a:rPr lang="en-GB" sz="2600" dirty="0" smtClean="0"/>
              <a:t>types</a:t>
            </a:r>
          </a:p>
          <a:p>
            <a:pPr lvl="1"/>
            <a:r>
              <a:rPr lang="en-GB" sz="2200" dirty="0" smtClean="0"/>
              <a:t>E.g. integer </a:t>
            </a:r>
            <a:r>
              <a:rPr lang="en-GB" sz="2200" dirty="0"/>
              <a:t>constant, </a:t>
            </a:r>
            <a:r>
              <a:rPr lang="en-GB" sz="2200" dirty="0" smtClean="0"/>
              <a:t>floating </a:t>
            </a:r>
            <a:r>
              <a:rPr lang="en-GB" sz="2200" dirty="0"/>
              <a:t>constant, </a:t>
            </a:r>
            <a:r>
              <a:rPr lang="en-GB" sz="2200" dirty="0" smtClean="0"/>
              <a:t>character constant or string literal</a:t>
            </a:r>
          </a:p>
          <a:p>
            <a:r>
              <a:rPr lang="en-GB" sz="2600" dirty="0" smtClean="0"/>
              <a:t>declared </a:t>
            </a:r>
            <a:r>
              <a:rPr lang="en-GB" sz="2600" dirty="0"/>
              <a:t>using the </a:t>
            </a:r>
            <a:r>
              <a:rPr lang="en-GB" sz="2600" b="1" dirty="0" err="1"/>
              <a:t>Const</a:t>
            </a:r>
            <a:r>
              <a:rPr lang="en-GB" sz="2600" dirty="0"/>
              <a:t> </a:t>
            </a:r>
            <a:r>
              <a:rPr lang="en-GB" sz="2600" dirty="0" smtClean="0"/>
              <a:t>statement</a:t>
            </a:r>
          </a:p>
          <a:p>
            <a:r>
              <a:rPr lang="en-GB" sz="2600" dirty="0"/>
              <a:t>a</a:t>
            </a:r>
            <a:r>
              <a:rPr lang="en-GB" sz="2600" dirty="0" smtClean="0"/>
              <a:t>ssigned at run-time</a:t>
            </a:r>
            <a:endParaRPr lang="en-GB" sz="2600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195736" y="5265204"/>
            <a:ext cx="46085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PI = 3.14149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2" y="2060848"/>
            <a:ext cx="422176" cy="422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36" y="5054116"/>
            <a:ext cx="422176" cy="422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72" y="4008001"/>
            <a:ext cx="422176" cy="422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73180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1" y="1242837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a</a:t>
            </a:r>
            <a:r>
              <a:rPr lang="en-GB" sz="2000" dirty="0" smtClean="0"/>
              <a:t>n item of data whose value could change while the program is being </a:t>
            </a:r>
            <a:r>
              <a:rPr lang="en-GB" sz="2000" dirty="0" smtClean="0"/>
              <a:t>run</a:t>
            </a:r>
          </a:p>
          <a:p>
            <a:r>
              <a:rPr lang="en-GB" sz="2000" dirty="0" smtClean="0"/>
              <a:t>can be assigned at run-time</a:t>
            </a:r>
            <a:endParaRPr lang="en-GB" sz="2000" dirty="0" smtClean="0"/>
          </a:p>
          <a:p>
            <a:r>
              <a:rPr lang="en-GB" sz="2000" dirty="0" smtClean="0"/>
              <a:t>a place to store data</a:t>
            </a:r>
          </a:p>
          <a:p>
            <a:r>
              <a:rPr lang="en-GB" sz="2000" dirty="0" smtClean="0"/>
              <a:t>has a name and a data type</a:t>
            </a:r>
          </a:p>
          <a:p>
            <a:pPr lvl="1"/>
            <a:r>
              <a:rPr lang="en-GB" sz="1800" i="1" dirty="0" smtClean="0"/>
              <a:t>a variable’s name is known as the variable’s </a:t>
            </a:r>
            <a:r>
              <a:rPr lang="en-GB" sz="1800" b="1" i="1" dirty="0" smtClean="0"/>
              <a:t>identifier</a:t>
            </a:r>
          </a:p>
          <a:p>
            <a:r>
              <a:rPr lang="en-GB" sz="2000" dirty="0" smtClean="0"/>
              <a:t>is declared using the Dim* (short for Dimension) statement = initializing						</a:t>
            </a:r>
            <a:r>
              <a:rPr lang="en-GB" sz="1200" dirty="0" smtClean="0"/>
              <a:t>*in VB.NET only</a:t>
            </a:r>
            <a:endParaRPr lang="en-GB" sz="2000" dirty="0" smtClean="0"/>
          </a:p>
          <a:p>
            <a:r>
              <a:rPr lang="en-GB" sz="2000" i="1" dirty="0" smtClean="0"/>
              <a:t>The scope of a variable determines which parts of the program can access its values. </a:t>
            </a:r>
            <a:r>
              <a:rPr lang="en-GB" sz="2800" i="1" dirty="0" smtClean="0"/>
              <a:t>	</a:t>
            </a:r>
          </a:p>
          <a:p>
            <a:pPr lvl="2">
              <a:buNone/>
            </a:pPr>
            <a:r>
              <a:rPr lang="en-GB" sz="1100" dirty="0"/>
              <a:t>	</a:t>
            </a:r>
            <a:r>
              <a:rPr lang="en-GB" sz="1100" dirty="0" smtClean="0"/>
              <a:t>						</a:t>
            </a:r>
            <a:endParaRPr lang="en-GB" sz="20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02316" y="4540629"/>
            <a:ext cx="3744416" cy="73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Dim </a:t>
            </a:r>
            <a:r>
              <a:rPr lang="en-GB" sz="2400" dirty="0" err="1" smtClean="0"/>
              <a:t>varName</a:t>
            </a:r>
            <a:r>
              <a:rPr lang="en-GB" sz="2400" dirty="0" smtClean="0"/>
              <a:t> As </a:t>
            </a:r>
            <a:r>
              <a:rPr lang="en-GB" sz="2400" dirty="0" err="1" smtClean="0"/>
              <a:t>varType</a:t>
            </a:r>
            <a:r>
              <a:rPr lang="en-GB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494" y="5259671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u="sng" dirty="0" smtClean="0">
                <a:solidFill>
                  <a:srgbClr val="C00000"/>
                </a:solidFill>
              </a:rPr>
              <a:t>NOTE:</a:t>
            </a:r>
          </a:p>
          <a:p>
            <a:r>
              <a:rPr lang="en-GB" i="1" dirty="0" err="1" smtClean="0">
                <a:solidFill>
                  <a:srgbClr val="C00000"/>
                </a:solidFill>
              </a:rPr>
              <a:t>varName</a:t>
            </a:r>
            <a:r>
              <a:rPr lang="en-GB" dirty="0" smtClean="0">
                <a:solidFill>
                  <a:srgbClr val="C00000"/>
                </a:solidFill>
              </a:rPr>
              <a:t> is the name of your variable.</a:t>
            </a:r>
          </a:p>
          <a:p>
            <a:r>
              <a:rPr lang="en-GB" i="1" dirty="0" err="1" smtClean="0">
                <a:solidFill>
                  <a:srgbClr val="C00000"/>
                </a:solidFill>
              </a:rPr>
              <a:t>varType</a:t>
            </a:r>
            <a:r>
              <a:rPr lang="en-GB" dirty="0" smtClean="0">
                <a:solidFill>
                  <a:srgbClr val="C00000"/>
                </a:solidFill>
              </a:rPr>
              <a:t> is the data type of the variable.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*Types include string, integer, double, </a:t>
            </a:r>
            <a:r>
              <a:rPr lang="en-GB" dirty="0" err="1" smtClean="0">
                <a:solidFill>
                  <a:srgbClr val="C00000"/>
                </a:solidFill>
              </a:rPr>
              <a:t>boolean</a:t>
            </a:r>
            <a:r>
              <a:rPr lang="en-GB" dirty="0" smtClean="0">
                <a:solidFill>
                  <a:srgbClr val="C00000"/>
                </a:solidFill>
              </a:rPr>
              <a:t>, etc.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**Dim = Dimension; command used in </a:t>
            </a:r>
            <a:r>
              <a:rPr lang="en-GB" dirty="0" err="1" smtClean="0">
                <a:solidFill>
                  <a:srgbClr val="C00000"/>
                </a:solidFill>
              </a:rPr>
              <a:t>Vb</a:t>
            </a:r>
            <a:r>
              <a:rPr lang="en-GB" dirty="0" smtClean="0">
                <a:solidFill>
                  <a:srgbClr val="C00000"/>
                </a:solidFill>
              </a:rPr>
              <a:t> to declare variables.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" y="1327277"/>
            <a:ext cx="317853" cy="317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13" y="4540629"/>
            <a:ext cx="422176" cy="422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" y="1645130"/>
            <a:ext cx="317853" cy="31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Local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accessible only from the method or block in which it is declared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Global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used throughout the program</a:t>
            </a:r>
          </a:p>
          <a:p>
            <a:r>
              <a:rPr lang="en-GB" dirty="0" smtClean="0"/>
              <a:t>it is not always desirable to use global variables in complex programs – why?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r>
              <a:rPr lang="en-GB" dirty="0" smtClean="0"/>
              <a:t>Because it can be easy to change the value by accident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87624" y="5733256"/>
            <a:ext cx="5364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To find out more: </a:t>
            </a:r>
            <a:r>
              <a:rPr lang="en-GB" dirty="0" smtClean="0">
                <a:hlinkClick r:id="rId2"/>
              </a:rPr>
              <a:t>http://www.youtube.com/watch?v=grz6iw5UT0w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0" y="21214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Will be covered later on in course.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 of Variables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17831" r="57851" b="38072"/>
          <a:stretch>
            <a:fillRect/>
          </a:stretch>
        </p:blipFill>
        <p:spPr bwMode="auto">
          <a:xfrm>
            <a:off x="1199658" y="1658056"/>
            <a:ext cx="6744683" cy="4410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471" t="33566" r="29129" b="17475"/>
          <a:stretch>
            <a:fillRect/>
          </a:stretch>
        </p:blipFill>
        <p:spPr bwMode="auto">
          <a:xfrm>
            <a:off x="0" y="0"/>
            <a:ext cx="92784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24" y="0"/>
            <a:ext cx="422176" cy="422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6296" y="4747210"/>
            <a:ext cx="180020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Note: temporary = = </a:t>
            </a:r>
            <a:r>
              <a:rPr lang="en-GB" sz="1000" dirty="0" smtClean="0"/>
              <a:t>most </a:t>
            </a:r>
            <a:r>
              <a:rPr lang="en-GB" sz="1000" dirty="0"/>
              <a:t>wanted holder / transformation / follower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value </a:t>
            </a:r>
            <a:r>
              <a:rPr lang="en-GB" b="1" dirty="0"/>
              <a:t>3</a:t>
            </a:r>
            <a:r>
              <a:rPr lang="en-GB" dirty="0" smtClean="0"/>
              <a:t> is being stored in the variable </a:t>
            </a:r>
            <a:r>
              <a:rPr lang="en-GB" b="1" dirty="0" err="1" smtClean="0"/>
              <a:t>myNumber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b="1" i="1" dirty="0" smtClean="0">
                <a:solidFill>
                  <a:srgbClr val="FF0000"/>
                </a:solidFill>
              </a:rPr>
              <a:t>This statement cannot be written the other way around.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43808" y="2996952"/>
            <a:ext cx="3672408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 smtClean="0"/>
              <a:t>myNumber</a:t>
            </a:r>
            <a:r>
              <a:rPr lang="en-GB" sz="4000" dirty="0" smtClean="0"/>
              <a:t> = 3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Definition: a unique name given to variable, procedure, function, etc.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/>
              <a:t>Meaningful Identifiers:</a:t>
            </a:r>
          </a:p>
          <a:p>
            <a:pPr lvl="0">
              <a:lnSpc>
                <a:spcPct val="107000"/>
              </a:lnSpc>
              <a:buFont typeface="Rage Italic" panose="03070502040507070304" pitchFamily="66" charset="0"/>
              <a:buChar char="0"/>
              <a:tabLst>
                <a:tab pos="457200" algn="l"/>
              </a:tabLst>
            </a:pPr>
            <a:r>
              <a:rPr lang="en-GB" dirty="0" smtClean="0"/>
              <a:t>to </a:t>
            </a:r>
            <a:r>
              <a:rPr lang="en-GB" dirty="0"/>
              <a:t>describe what the variable/procedure/function contains/does. </a:t>
            </a:r>
            <a:endParaRPr lang="en-GB" dirty="0" smtClean="0"/>
          </a:p>
          <a:p>
            <a:pPr lvl="0">
              <a:lnSpc>
                <a:spcPct val="107000"/>
              </a:lnSpc>
              <a:buFont typeface="Rage Italic" panose="03070502040507070304" pitchFamily="66" charset="0"/>
              <a:buChar char="0"/>
              <a:tabLst>
                <a:tab pos="457200" algn="l"/>
              </a:tabLst>
            </a:pPr>
            <a:r>
              <a:rPr lang="en-GB" smtClean="0"/>
              <a:t>poor </a:t>
            </a:r>
            <a:r>
              <a:rPr lang="en-GB" dirty="0"/>
              <a:t>variable names make it difficult to understand the code/to work out what is going on.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74638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</TotalTime>
  <Words>416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Consolas</vt:lpstr>
      <vt:lpstr>Courier New</vt:lpstr>
      <vt:lpstr>Rage Italic</vt:lpstr>
      <vt:lpstr>Times New Roman</vt:lpstr>
      <vt:lpstr>Office Theme</vt:lpstr>
      <vt:lpstr>Starter</vt:lpstr>
      <vt:lpstr>Constants &amp; Variables</vt:lpstr>
      <vt:lpstr>Constant</vt:lpstr>
      <vt:lpstr>Variables</vt:lpstr>
      <vt:lpstr>Variable Scope</vt:lpstr>
      <vt:lpstr>Roles of Variables</vt:lpstr>
      <vt:lpstr>PowerPoint Presentation</vt:lpstr>
      <vt:lpstr>Example</vt:lpstr>
      <vt:lpstr>Identifier</vt:lpstr>
      <vt:lpstr>Class Task</vt:lpstr>
      <vt:lpstr>Plenary Questions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&amp; Data Types</dc:title>
  <dc:creator>dgillooly</dc:creator>
  <cp:lastModifiedBy>Devina Gillooly</cp:lastModifiedBy>
  <cp:revision>33</cp:revision>
  <dcterms:created xsi:type="dcterms:W3CDTF">2013-09-10T12:27:31Z</dcterms:created>
  <dcterms:modified xsi:type="dcterms:W3CDTF">2017-12-13T10:47:07Z</dcterms:modified>
</cp:coreProperties>
</file>