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5" r:id="rId3"/>
    <p:sldId id="257" r:id="rId4"/>
    <p:sldId id="258" r:id="rId5"/>
    <p:sldId id="270" r:id="rId6"/>
    <p:sldId id="259" r:id="rId7"/>
    <p:sldId id="260" r:id="rId8"/>
    <p:sldId id="261" r:id="rId9"/>
    <p:sldId id="262" r:id="rId10"/>
    <p:sldId id="265" r:id="rId11"/>
    <p:sldId id="277" r:id="rId12"/>
    <p:sldId id="274" r:id="rId13"/>
    <p:sldId id="278" r:id="rId14"/>
    <p:sldId id="266" r:id="rId15"/>
    <p:sldId id="280" r:id="rId16"/>
    <p:sldId id="276" r:id="rId17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1" autoAdjust="0"/>
    <p:restoredTop sz="94139" autoAdjust="0"/>
  </p:normalViewPr>
  <p:slideViewPr>
    <p:cSldViewPr>
      <p:cViewPr varScale="1">
        <p:scale>
          <a:sx n="101" d="100"/>
          <a:sy n="101" d="100"/>
        </p:scale>
        <p:origin x="1296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25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280D5-360D-4131-B248-F8B9018638AD}" type="datetimeFigureOut">
              <a:rPr lang="en-GB" smtClean="0"/>
              <a:pPr/>
              <a:t>28/09/2017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A6F87-01D9-4DB4-B733-146196BDD04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384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809DC-8BD9-43B7-98B6-12EB162FD676}" type="datetimeFigureOut">
              <a:rPr lang="en-GB" smtClean="0"/>
              <a:t>28/09/2017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776788"/>
            <a:ext cx="5335588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77DBF-46A1-4C01-B6F1-E09FE10F21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608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smtClean="0"/>
          </a:p>
          <a:p>
            <a:r>
              <a:rPr lang="en-GB" smtClean="0"/>
              <a:t>https://msdn.microsoft.com/en-us/library/system.char.isletter(v=vs.110).aspx</a:t>
            </a:r>
          </a:p>
          <a:p>
            <a:r>
              <a:rPr lang="en-GB" dirty="0" smtClean="0"/>
              <a:t>http://www.java2s.com/Code/VB/Data-Types/CharIsLetter.htm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77DBF-46A1-4C01-B6F1-E09FE10F21B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093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77DBF-46A1-4C01-B6F1-E09FE10F21B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67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9BCA6B7-9299-49D5-A288-09A841DC69C0}" type="datetimeFigureOut">
              <a:rPr lang="en-GB" smtClean="0"/>
              <a:pPr/>
              <a:t>28/09/2017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D0EE0A4-372F-41B7-AD38-8DF3494DF2D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A6B7-9299-49D5-A288-09A841DC69C0}" type="datetimeFigureOut">
              <a:rPr lang="en-GB" smtClean="0"/>
              <a:pPr/>
              <a:t>28/09/2017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0A4-372F-41B7-AD38-8DF3494DF2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A6B7-9299-49D5-A288-09A841DC69C0}" type="datetimeFigureOut">
              <a:rPr lang="en-GB" smtClean="0"/>
              <a:pPr/>
              <a:t>28/09/2017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0A4-372F-41B7-AD38-8DF3494DF2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A6B7-9299-49D5-A288-09A841DC69C0}" type="datetimeFigureOut">
              <a:rPr lang="en-GB" smtClean="0"/>
              <a:pPr/>
              <a:t>28/09/2017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0A4-372F-41B7-AD38-8DF3494DF2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A6B7-9299-49D5-A288-09A841DC69C0}" type="datetimeFigureOut">
              <a:rPr lang="en-GB" smtClean="0"/>
              <a:pPr/>
              <a:t>28/09/2017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0A4-372F-41B7-AD38-8DF3494DF2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A6B7-9299-49D5-A288-09A841DC69C0}" type="datetimeFigureOut">
              <a:rPr lang="en-GB" smtClean="0"/>
              <a:pPr/>
              <a:t>28/09/2017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0A4-372F-41B7-AD38-8DF3494DF2D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A6B7-9299-49D5-A288-09A841DC69C0}" type="datetimeFigureOut">
              <a:rPr lang="en-GB" smtClean="0"/>
              <a:pPr/>
              <a:t>28/09/2017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0A4-372F-41B7-AD38-8DF3494DF2D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A6B7-9299-49D5-A288-09A841DC69C0}" type="datetimeFigureOut">
              <a:rPr lang="en-GB" smtClean="0"/>
              <a:pPr/>
              <a:t>28/09/2017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0A4-372F-41B7-AD38-8DF3494DF2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A6B7-9299-49D5-A288-09A841DC69C0}" type="datetimeFigureOut">
              <a:rPr lang="en-GB" smtClean="0"/>
              <a:pPr/>
              <a:t>28/09/2017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0A4-372F-41B7-AD38-8DF3494DF2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A6B7-9299-49D5-A288-09A841DC69C0}" type="datetimeFigureOut">
              <a:rPr lang="en-GB" smtClean="0"/>
              <a:pPr/>
              <a:t>28/09/2017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0A4-372F-41B7-AD38-8DF3494DF2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A6B7-9299-49D5-A288-09A841DC69C0}" type="datetimeFigureOut">
              <a:rPr lang="en-GB" smtClean="0"/>
              <a:pPr/>
              <a:t>28/09/2017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0A4-372F-41B7-AD38-8DF3494DF2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 cstate="print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C9BCA6B7-9299-49D5-A288-09A841DC69C0}" type="datetimeFigureOut">
              <a:rPr lang="en-GB" smtClean="0"/>
              <a:pPr/>
              <a:t>28/09/2017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8D0EE0A4-372F-41B7-AD38-8DF3494DF2D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Selection – IF Statements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GB" dirty="0" smtClean="0"/>
              <a:t>1: Programming Concepts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89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88641"/>
            <a:ext cx="8041440" cy="720080"/>
          </a:xfrm>
        </p:spPr>
        <p:txBody>
          <a:bodyPr/>
          <a:lstStyle/>
          <a:p>
            <a:r>
              <a:rPr lang="en-GB" dirty="0" smtClean="0"/>
              <a:t>Nested Ifs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0728"/>
            <a:ext cx="7467600" cy="5328592"/>
          </a:xfrm>
        </p:spPr>
        <p:txBody>
          <a:bodyPr>
            <a:noAutofit/>
          </a:bodyPr>
          <a:lstStyle/>
          <a:p>
            <a:r>
              <a:rPr lang="en-GB" sz="1800" dirty="0"/>
              <a:t>The block part of an If statement can itself contain another If </a:t>
            </a:r>
            <a:r>
              <a:rPr lang="en-GB" sz="1800" dirty="0" smtClean="0"/>
              <a:t>statement, i.e. ‘</a:t>
            </a:r>
            <a:r>
              <a:rPr lang="en-GB" sz="1800" b="1" dirty="0" smtClean="0"/>
              <a:t>If inside an If</a:t>
            </a:r>
            <a:r>
              <a:rPr lang="en-GB" sz="1800" dirty="0" smtClean="0"/>
              <a:t>’ =&gt; nested if</a:t>
            </a:r>
          </a:p>
          <a:p>
            <a:r>
              <a:rPr lang="en-GB" sz="1800" dirty="0" smtClean="0">
                <a:solidFill>
                  <a:schemeClr val="accent5">
                    <a:lumMod val="75000"/>
                  </a:schemeClr>
                </a:solidFill>
              </a:rPr>
              <a:t>Example: the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following program is a reworking of the grade program from the previous page. This time the program </a:t>
            </a:r>
            <a:r>
              <a:rPr lang="en-GB" sz="1800" dirty="0" smtClean="0">
                <a:solidFill>
                  <a:schemeClr val="accent5">
                    <a:lumMod val="75000"/>
                  </a:schemeClr>
                </a:solidFill>
              </a:rPr>
              <a:t>executes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less code if the exam is not passed</a:t>
            </a:r>
            <a:r>
              <a:rPr lang="en-GB" sz="1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  <a:p>
            <a:pPr lvl="3">
              <a:buNone/>
            </a:pP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Dim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grade As String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Dim score As Integer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Console.Write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("Enter the score: ")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score =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Console.ReadLine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If score &gt;= 55 Then</a:t>
            </a: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>	</a:t>
            </a:r>
            <a:r>
              <a:rPr lang="en-GB" b="1" dirty="0" smtClean="0">
                <a:solidFill>
                  <a:srgbClr val="7030A0"/>
                </a:solidFill>
              </a:rPr>
              <a:t>If </a:t>
            </a:r>
            <a:r>
              <a:rPr lang="en-GB" b="1" dirty="0">
                <a:solidFill>
                  <a:srgbClr val="7030A0"/>
                </a:solidFill>
              </a:rPr>
              <a:t>score &gt;= 75 Then</a:t>
            </a:r>
            <a:br>
              <a:rPr lang="en-GB" b="1" dirty="0">
                <a:solidFill>
                  <a:srgbClr val="7030A0"/>
                </a:solidFill>
              </a:rPr>
            </a:br>
            <a:r>
              <a:rPr lang="en-GB" b="1" dirty="0" smtClean="0">
                <a:solidFill>
                  <a:srgbClr val="7030A0"/>
                </a:solidFill>
              </a:rPr>
              <a:t>		grade </a:t>
            </a:r>
            <a:r>
              <a:rPr lang="en-GB" b="1" dirty="0">
                <a:solidFill>
                  <a:srgbClr val="7030A0"/>
                </a:solidFill>
              </a:rPr>
              <a:t>= "A"</a:t>
            </a:r>
            <a:br>
              <a:rPr lang="en-GB" b="1" dirty="0">
                <a:solidFill>
                  <a:srgbClr val="7030A0"/>
                </a:solidFill>
              </a:rPr>
            </a:br>
            <a:r>
              <a:rPr lang="en-GB" b="1" dirty="0" smtClean="0">
                <a:solidFill>
                  <a:srgbClr val="7030A0"/>
                </a:solidFill>
              </a:rPr>
              <a:t>	</a:t>
            </a:r>
            <a:r>
              <a:rPr lang="en-GB" b="1" dirty="0" err="1" smtClean="0">
                <a:solidFill>
                  <a:srgbClr val="7030A0"/>
                </a:solidFill>
              </a:rPr>
              <a:t>ElseIf</a:t>
            </a:r>
            <a:r>
              <a:rPr lang="en-GB" b="1" dirty="0" smtClean="0">
                <a:solidFill>
                  <a:srgbClr val="7030A0"/>
                </a:solidFill>
              </a:rPr>
              <a:t> </a:t>
            </a:r>
            <a:r>
              <a:rPr lang="en-GB" b="1" dirty="0">
                <a:solidFill>
                  <a:srgbClr val="7030A0"/>
                </a:solidFill>
              </a:rPr>
              <a:t>score &gt;= 65 Then</a:t>
            </a:r>
            <a:br>
              <a:rPr lang="en-GB" b="1" dirty="0">
                <a:solidFill>
                  <a:srgbClr val="7030A0"/>
                </a:solidFill>
              </a:rPr>
            </a:br>
            <a:r>
              <a:rPr lang="en-GB" b="1" dirty="0" smtClean="0">
                <a:solidFill>
                  <a:srgbClr val="7030A0"/>
                </a:solidFill>
              </a:rPr>
              <a:t>		grade </a:t>
            </a:r>
            <a:r>
              <a:rPr lang="en-GB" b="1" dirty="0">
                <a:solidFill>
                  <a:srgbClr val="7030A0"/>
                </a:solidFill>
              </a:rPr>
              <a:t>= "B"</a:t>
            </a:r>
            <a:br>
              <a:rPr lang="en-GB" b="1" dirty="0">
                <a:solidFill>
                  <a:srgbClr val="7030A0"/>
                </a:solidFill>
              </a:rPr>
            </a:br>
            <a:r>
              <a:rPr lang="en-GB" b="1" dirty="0" smtClean="0">
                <a:solidFill>
                  <a:srgbClr val="7030A0"/>
                </a:solidFill>
              </a:rPr>
              <a:t>	Else</a:t>
            </a:r>
            <a:r>
              <a:rPr lang="en-GB" b="1" dirty="0">
                <a:solidFill>
                  <a:srgbClr val="7030A0"/>
                </a:solidFill>
              </a:rPr>
              <a:t/>
            </a:r>
            <a:br>
              <a:rPr lang="en-GB" b="1" dirty="0">
                <a:solidFill>
                  <a:srgbClr val="7030A0"/>
                </a:solidFill>
              </a:rPr>
            </a:br>
            <a:r>
              <a:rPr lang="en-GB" b="1" dirty="0" smtClean="0">
                <a:solidFill>
                  <a:srgbClr val="7030A0"/>
                </a:solidFill>
              </a:rPr>
              <a:t>		grade </a:t>
            </a:r>
            <a:r>
              <a:rPr lang="en-GB" b="1" dirty="0">
                <a:solidFill>
                  <a:srgbClr val="7030A0"/>
                </a:solidFill>
              </a:rPr>
              <a:t>= "C"</a:t>
            </a:r>
            <a:br>
              <a:rPr lang="en-GB" b="1" dirty="0">
                <a:solidFill>
                  <a:srgbClr val="7030A0"/>
                </a:solidFill>
              </a:rPr>
            </a:br>
            <a:r>
              <a:rPr lang="en-GB" b="1" dirty="0" smtClean="0">
                <a:solidFill>
                  <a:srgbClr val="7030A0"/>
                </a:solidFill>
              </a:rPr>
              <a:t>	End </a:t>
            </a:r>
            <a:r>
              <a:rPr lang="en-GB" b="1" dirty="0">
                <a:solidFill>
                  <a:srgbClr val="7030A0"/>
                </a:solidFill>
              </a:rPr>
              <a:t>If</a:t>
            </a:r>
            <a:br>
              <a:rPr lang="en-GB" b="1" dirty="0">
                <a:solidFill>
                  <a:srgbClr val="7030A0"/>
                </a:solidFill>
              </a:rPr>
            </a:b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Else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		grade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= "U"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End If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Console.WriteLine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("Your grade for the examination is {0} ", grade)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Console.ReadLine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GB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7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Task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Write program to allow the user to input his/her age. </a:t>
            </a:r>
          </a:p>
          <a:p>
            <a:r>
              <a:rPr lang="en-GB" dirty="0" smtClean="0"/>
              <a:t>Then the program will show if the person is eligible to vote. </a:t>
            </a:r>
          </a:p>
          <a:p>
            <a:r>
              <a:rPr lang="en-GB" dirty="0" smtClean="0"/>
              <a:t>A person who is eligible to vote must be older than or equal to 18 years old. Enter your age: 18</a:t>
            </a:r>
          </a:p>
          <a:p>
            <a:r>
              <a:rPr lang="en-GB" dirty="0" smtClean="0"/>
              <a:t>If they are 18 or over, then the program should display a message: “You are eligible to vote.”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6588224" y="5301208"/>
            <a:ext cx="2232248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smtClean="0"/>
              <a:t>NOTE:</a:t>
            </a:r>
          </a:p>
          <a:p>
            <a:pPr algn="ctr"/>
            <a:r>
              <a:rPr lang="en-GB" dirty="0" smtClean="0"/>
              <a:t>You must use </a:t>
            </a:r>
            <a:r>
              <a:rPr lang="en-GB" b="1" dirty="0" err="1" smtClean="0"/>
              <a:t>Integer.Parse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46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Task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Write a Boolean condition program to check if a = 100 then if b = 200. </a:t>
            </a:r>
          </a:p>
          <a:p>
            <a:r>
              <a:rPr lang="en-GB" dirty="0" smtClean="0"/>
              <a:t>The program will print “ The value of a is 100 and b is 200” only if both conditions are true. </a:t>
            </a:r>
          </a:p>
          <a:p>
            <a:r>
              <a:rPr lang="en-GB" dirty="0" smtClean="0"/>
              <a:t>The program should also print the exact value of a and the exact value of b. 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6156176" y="5085183"/>
            <a:ext cx="2232248" cy="90454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/>
              <a:t>NOTE:</a:t>
            </a:r>
          </a:p>
          <a:p>
            <a:pPr algn="ctr"/>
            <a:r>
              <a:rPr lang="en-GB" dirty="0" smtClean="0"/>
              <a:t>You must use a</a:t>
            </a:r>
          </a:p>
          <a:p>
            <a:pPr algn="ctr"/>
            <a:r>
              <a:rPr lang="en-GB" b="1" dirty="0" smtClean="0"/>
              <a:t>Boolean</a:t>
            </a:r>
            <a:r>
              <a:rPr lang="en-GB" dirty="0" smtClean="0"/>
              <a:t> </a:t>
            </a:r>
            <a:r>
              <a:rPr lang="en-GB" b="1" dirty="0" smtClean="0"/>
              <a:t>Operator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041440" cy="1124744"/>
          </a:xfrm>
        </p:spPr>
        <p:txBody>
          <a:bodyPr/>
          <a:lstStyle/>
          <a:p>
            <a:r>
              <a:rPr lang="en-GB" dirty="0" smtClean="0"/>
              <a:t>Class Task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816"/>
            <a:ext cx="7467600" cy="4216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Write a program that reads an employee's number, their hourly rate and the number of hours worked in that week. Hours over 40 are paid at time and a half. Calculate and display the wages due to this person</a:t>
            </a:r>
            <a:r>
              <a:rPr lang="en-GB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1051560" lvl="2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103888" y="4941168"/>
            <a:ext cx="6768752" cy="60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u="sng" dirty="0" smtClean="0"/>
              <a:t>Note: </a:t>
            </a:r>
          </a:p>
          <a:p>
            <a:r>
              <a:rPr lang="en-GB" dirty="0" smtClean="0"/>
              <a:t>If not completed in class, this should be completed for homework.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8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260649"/>
            <a:ext cx="8041440" cy="1008112"/>
          </a:xfrm>
        </p:spPr>
        <p:txBody>
          <a:bodyPr/>
          <a:lstStyle/>
          <a:p>
            <a:r>
              <a:rPr lang="en-GB" sz="4400" dirty="0" smtClean="0"/>
              <a:t>Challenge Task -  Nested IF Exercise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12776"/>
            <a:ext cx="7467600" cy="4000885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	Allow </a:t>
            </a:r>
            <a:r>
              <a:rPr lang="en-GB" dirty="0"/>
              <a:t>the user to input a single character at the keyboard. You will need to work out how to convert the input from string to the char type. Use the </a:t>
            </a:r>
            <a:r>
              <a:rPr lang="en-GB" b="1" dirty="0" err="1"/>
              <a:t>IsLetter</a:t>
            </a:r>
            <a:r>
              <a:rPr lang="en-GB" b="1" dirty="0"/>
              <a:t>()</a:t>
            </a:r>
            <a:r>
              <a:rPr lang="en-GB" dirty="0"/>
              <a:t>, </a:t>
            </a:r>
            <a:r>
              <a:rPr lang="en-GB" b="1" dirty="0" err="1"/>
              <a:t>IsLower</a:t>
            </a:r>
            <a:r>
              <a:rPr lang="en-GB" b="1" dirty="0"/>
              <a:t>()</a:t>
            </a:r>
            <a:r>
              <a:rPr lang="en-GB" dirty="0"/>
              <a:t> and </a:t>
            </a:r>
            <a:r>
              <a:rPr lang="en-GB" b="1" dirty="0" err="1"/>
              <a:t>IsDigit</a:t>
            </a:r>
            <a:r>
              <a:rPr lang="en-GB" b="1" dirty="0"/>
              <a:t>()</a:t>
            </a:r>
            <a:r>
              <a:rPr lang="en-GB" dirty="0"/>
              <a:t> methods of the </a:t>
            </a:r>
            <a:r>
              <a:rPr lang="en-GB" b="1" dirty="0"/>
              <a:t>Char</a:t>
            </a:r>
            <a:r>
              <a:rPr lang="en-GB" dirty="0"/>
              <a:t> class to tell the user whether they entered a letter, number or other character and, if a letter, whether the letter was uppercase or lowercase.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77008" y="5413661"/>
            <a:ext cx="6768752" cy="60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u="sng" dirty="0" smtClean="0"/>
              <a:t>Note: </a:t>
            </a:r>
          </a:p>
          <a:p>
            <a:r>
              <a:rPr lang="en-GB" dirty="0" smtClean="0"/>
              <a:t>If not completed in class, this should be completed for homework.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022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260649"/>
            <a:ext cx="8041440" cy="1008112"/>
          </a:xfrm>
        </p:spPr>
        <p:txBody>
          <a:bodyPr/>
          <a:lstStyle/>
          <a:p>
            <a:r>
              <a:rPr lang="en-GB" dirty="0" smtClean="0"/>
              <a:t>Independent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0808"/>
            <a:ext cx="7467600" cy="4288917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Write </a:t>
            </a:r>
            <a:r>
              <a:rPr lang="en-GB" dirty="0"/>
              <a:t>a program that reads two numbers and examines the relationship between them. Output one of the following messages,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A is greater than B</a:t>
            </a:r>
            <a:br>
              <a:rPr lang="en-GB" dirty="0"/>
            </a:br>
            <a:r>
              <a:rPr lang="en-GB" dirty="0" err="1"/>
              <a:t>B</a:t>
            </a:r>
            <a:r>
              <a:rPr lang="en-GB" dirty="0"/>
              <a:t> is greater than A</a:t>
            </a:r>
            <a:br>
              <a:rPr lang="en-GB" dirty="0"/>
            </a:br>
            <a:r>
              <a:rPr lang="en-GB" dirty="0" err="1"/>
              <a:t>A</a:t>
            </a:r>
            <a:r>
              <a:rPr lang="en-GB" dirty="0"/>
              <a:t> and B are equal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Write a program to find the two roots of the quadratic equation ax</a:t>
            </a:r>
            <a:r>
              <a:rPr lang="en-GB" baseline="30000" dirty="0"/>
              <a:t>2</a:t>
            </a:r>
            <a:r>
              <a:rPr lang="en-GB" dirty="0"/>
              <a:t> + </a:t>
            </a:r>
            <a:r>
              <a:rPr lang="en-GB" dirty="0" err="1"/>
              <a:t>bx</a:t>
            </a:r>
            <a:r>
              <a:rPr lang="en-GB" dirty="0"/>
              <a:t> + c = 0 using the formula,</a:t>
            </a:r>
            <a:br>
              <a:rPr lang="en-GB" dirty="0"/>
            </a:br>
            <a:endParaRPr lang="en-GB" dirty="0"/>
          </a:p>
          <a:p>
            <a:pPr marL="457200" indent="-457200">
              <a:buNone/>
            </a:pPr>
            <a:endParaRPr lang="en-GB" dirty="0"/>
          </a:p>
          <a:p>
            <a:pPr marL="329184" lvl="1" indent="0"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>The user inputs values for a, b and c. If b</a:t>
            </a:r>
            <a:r>
              <a:rPr lang="en-GB" baseline="30000" dirty="0"/>
              <a:t>2</a:t>
            </a:r>
            <a:r>
              <a:rPr lang="en-GB" dirty="0"/>
              <a:t> - 4ac is negative, then the equation has no roots. If b</a:t>
            </a:r>
            <a:r>
              <a:rPr lang="en-GB" baseline="30000" dirty="0"/>
              <a:t>2</a:t>
            </a:r>
            <a:r>
              <a:rPr lang="en-GB" dirty="0"/>
              <a:t> - 4ac=0, the equation has only one root.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149080"/>
            <a:ext cx="1809354" cy="86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7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8388"/>
            <a:ext cx="7467600" cy="4270932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What is an ‘If’ statement?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Write the 3 basic patterns/formats.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What type of expressions do we use in IF statements?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What’s wrong with the code below?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21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GB" sz="2100" b="1" dirty="0" smtClean="0">
                <a:solidFill>
                  <a:schemeClr val="accent5">
                    <a:lumMod val="75000"/>
                  </a:schemeClr>
                </a:solidFill>
              </a:rPr>
              <a:t>	If </a:t>
            </a:r>
            <a:r>
              <a:rPr lang="en-GB" sz="2100" b="1" dirty="0">
                <a:solidFill>
                  <a:schemeClr val="accent5">
                    <a:lumMod val="75000"/>
                  </a:schemeClr>
                </a:solidFill>
              </a:rPr>
              <a:t>score &gt;= </a:t>
            </a:r>
            <a:r>
              <a:rPr lang="en-GB" sz="2100" b="1" dirty="0" smtClean="0">
                <a:solidFill>
                  <a:schemeClr val="accent5">
                    <a:lumMod val="75000"/>
                  </a:schemeClr>
                </a:solidFill>
              </a:rPr>
              <a:t>75</a:t>
            </a:r>
            <a:r>
              <a:rPr lang="en-GB" sz="2100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GB" sz="21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sz="21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GB" sz="2100" b="1" dirty="0" smtClean="0">
                <a:solidFill>
                  <a:schemeClr val="accent5">
                    <a:lumMod val="75000"/>
                  </a:schemeClr>
                </a:solidFill>
              </a:rPr>
              <a:t>		grade </a:t>
            </a:r>
            <a:r>
              <a:rPr lang="en-GB" sz="2100" b="1" dirty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GB" sz="2100" b="1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GB" sz="2100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GB" sz="21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sz="2100" b="1" dirty="0" smtClean="0">
                <a:solidFill>
                  <a:schemeClr val="accent5">
                    <a:lumMod val="75000"/>
                  </a:schemeClr>
                </a:solidFill>
              </a:rPr>
              <a:t>		Else score </a:t>
            </a:r>
            <a:r>
              <a:rPr lang="en-GB" sz="2100" b="1" dirty="0">
                <a:solidFill>
                  <a:schemeClr val="accent5">
                    <a:lumMod val="75000"/>
                  </a:schemeClr>
                </a:solidFill>
              </a:rPr>
              <a:t>&gt;= </a:t>
            </a:r>
            <a:r>
              <a:rPr lang="en-GB" sz="2100" b="1" dirty="0" smtClean="0">
                <a:solidFill>
                  <a:schemeClr val="accent5">
                    <a:lumMod val="75000"/>
                  </a:schemeClr>
                </a:solidFill>
              </a:rPr>
              <a:t>65</a:t>
            </a:r>
            <a:r>
              <a:rPr lang="en-GB" sz="2100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GB" sz="21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sz="21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GB" sz="2100" b="1" dirty="0">
                <a:solidFill>
                  <a:schemeClr val="accent5">
                    <a:lumMod val="75000"/>
                  </a:schemeClr>
                </a:solidFill>
              </a:rPr>
              <a:t>	grade = </a:t>
            </a:r>
            <a:r>
              <a:rPr lang="en-GB" sz="2100" b="1" dirty="0" smtClean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GB" sz="2100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GB" sz="21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sz="2100" b="1" dirty="0" smtClean="0">
                <a:solidFill>
                  <a:schemeClr val="accent5">
                    <a:lumMod val="75000"/>
                  </a:schemeClr>
                </a:solidFill>
              </a:rPr>
              <a:t>		Else  </a:t>
            </a:r>
            <a:r>
              <a:rPr lang="en-GB" sz="2100" b="1" dirty="0">
                <a:solidFill>
                  <a:schemeClr val="accent5">
                    <a:lumMod val="75000"/>
                  </a:schemeClr>
                </a:solidFill>
              </a:rPr>
              <a:t>score &gt;= 55 Then</a:t>
            </a:r>
            <a:br>
              <a:rPr lang="en-GB" sz="21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sz="21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GB" sz="2100" b="1" dirty="0" smtClean="0">
                <a:solidFill>
                  <a:schemeClr val="accent5">
                    <a:lumMod val="75000"/>
                  </a:schemeClr>
                </a:solidFill>
              </a:rPr>
              <a:t>		grade </a:t>
            </a:r>
            <a:r>
              <a:rPr lang="en-GB" sz="2100" b="1" dirty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GB" sz="2100" b="1" dirty="0" smtClean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GB" sz="2100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GB" sz="21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sz="2100" b="1" dirty="0" smtClean="0">
                <a:solidFill>
                  <a:schemeClr val="accent5">
                    <a:lumMod val="75000"/>
                  </a:schemeClr>
                </a:solidFill>
              </a:rPr>
              <a:t>		Else</a:t>
            </a:r>
            <a:r>
              <a:rPr lang="en-GB" sz="2100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GB" sz="21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sz="21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GB" sz="2100" b="1" dirty="0" smtClean="0">
                <a:solidFill>
                  <a:schemeClr val="accent5">
                    <a:lumMod val="75000"/>
                  </a:schemeClr>
                </a:solidFill>
              </a:rPr>
              <a:t>		grade </a:t>
            </a:r>
            <a:r>
              <a:rPr lang="en-GB" sz="2100" b="1" dirty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GB" sz="2100" b="1" dirty="0" smtClean="0">
                <a:solidFill>
                  <a:schemeClr val="accent5">
                    <a:lumMod val="75000"/>
                  </a:schemeClr>
                </a:solidFill>
              </a:rPr>
              <a:t>U</a:t>
            </a:r>
            <a:r>
              <a:rPr lang="en-GB" sz="2100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GB" sz="21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sz="2100" b="1" dirty="0" smtClean="0">
                <a:solidFill>
                  <a:schemeClr val="accent5">
                    <a:lumMod val="75000"/>
                  </a:schemeClr>
                </a:solidFill>
              </a:rPr>
              <a:t>		End If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660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What is an ‘If’ statement?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Write the 3 basic patterns/formats.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What type of expressions do we use in IF statements?</a:t>
            </a:r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14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041440" cy="1442674"/>
          </a:xfrm>
        </p:spPr>
        <p:txBody>
          <a:bodyPr/>
          <a:lstStyle/>
          <a:p>
            <a:r>
              <a:rPr lang="en-GB" sz="4400" dirty="0" smtClean="0"/>
              <a:t>Relational Operators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784"/>
            <a:ext cx="7467600" cy="4968552"/>
          </a:xfrm>
        </p:spPr>
        <p:txBody>
          <a:bodyPr/>
          <a:lstStyle/>
          <a:p>
            <a:r>
              <a:rPr lang="en-GB" sz="1800" dirty="0" smtClean="0"/>
              <a:t>used </a:t>
            </a:r>
            <a:r>
              <a:rPr lang="en-GB" sz="1800" dirty="0"/>
              <a:t>in </a:t>
            </a:r>
            <a:r>
              <a:rPr lang="en-GB" sz="1800" b="1" i="1" u="sng" dirty="0">
                <a:solidFill>
                  <a:srgbClr val="FF0000"/>
                </a:solidFill>
              </a:rPr>
              <a:t>Boolean expressions </a:t>
            </a:r>
            <a:r>
              <a:rPr lang="en-GB" sz="1800" dirty="0"/>
              <a:t>(expressions which evaluate to either </a:t>
            </a:r>
            <a:r>
              <a:rPr lang="en-GB" sz="1800" b="1" dirty="0"/>
              <a:t>true</a:t>
            </a:r>
            <a:r>
              <a:rPr lang="en-GB" sz="1800" dirty="0"/>
              <a:t> or </a:t>
            </a:r>
            <a:r>
              <a:rPr lang="en-GB" sz="1800" b="1" dirty="0"/>
              <a:t>false</a:t>
            </a:r>
            <a:r>
              <a:rPr lang="en-GB" sz="1800" dirty="0"/>
              <a:t>) when we want to test things in our programs</a:t>
            </a:r>
            <a:r>
              <a:rPr lang="en-GB" sz="1800" dirty="0" smtClean="0"/>
              <a:t>.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011130"/>
              </p:ext>
            </p:extLst>
          </p:nvPr>
        </p:nvGraphicFramePr>
        <p:xfrm>
          <a:off x="2267744" y="2348880"/>
          <a:ext cx="4896544" cy="3364198"/>
        </p:xfrm>
        <a:graphic>
          <a:graphicData uri="http://schemas.openxmlformats.org/drawingml/2006/table">
            <a:tbl>
              <a:tblPr/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690">
                <a:tc>
                  <a:txBody>
                    <a:bodyPr/>
                    <a:lstStyle/>
                    <a:p>
                      <a:r>
                        <a:rPr lang="en-GB" sz="2000" b="1" dirty="0"/>
                        <a:t>Description</a:t>
                      </a:r>
                      <a:endParaRPr lang="en-GB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In VB</a:t>
                      </a:r>
                      <a:endParaRPr lang="en-GB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690">
                <a:tc>
                  <a:txBody>
                    <a:bodyPr/>
                    <a:lstStyle/>
                    <a:p>
                      <a:r>
                        <a:rPr lang="en-GB" sz="2000" dirty="0"/>
                        <a:t>Equal 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690">
                <a:tc>
                  <a:txBody>
                    <a:bodyPr/>
                    <a:lstStyle/>
                    <a:p>
                      <a:r>
                        <a:rPr lang="en-GB" sz="2000" dirty="0"/>
                        <a:t>Less than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&lt;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690">
                <a:tc>
                  <a:txBody>
                    <a:bodyPr/>
                    <a:lstStyle/>
                    <a:p>
                      <a:r>
                        <a:rPr lang="en-GB" sz="2000" dirty="0"/>
                        <a:t>Greater than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690">
                <a:tc>
                  <a:txBody>
                    <a:bodyPr/>
                    <a:lstStyle/>
                    <a:p>
                      <a:r>
                        <a:rPr lang="en-GB" sz="2000" dirty="0"/>
                        <a:t>Not equal 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&lt;&gt;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1958">
                <a:tc>
                  <a:txBody>
                    <a:bodyPr/>
                    <a:lstStyle/>
                    <a:p>
                      <a:r>
                        <a:rPr lang="en-GB" sz="2000" dirty="0"/>
                        <a:t>Less than or equal 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&lt;=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1958">
                <a:tc>
                  <a:txBody>
                    <a:bodyPr/>
                    <a:lstStyle/>
                    <a:p>
                      <a:r>
                        <a:rPr lang="en-GB" sz="2000" dirty="0"/>
                        <a:t>Greater than or equal 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&gt;=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019" y="1484784"/>
            <a:ext cx="422176" cy="422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005063"/>
            <a:ext cx="284353" cy="28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7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Boolean Operators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NOT</a:t>
            </a:r>
            <a:r>
              <a:rPr lang="en-GB" b="1" dirty="0"/>
              <a:t>, AND, OR</a:t>
            </a:r>
            <a:r>
              <a:rPr lang="en-GB" dirty="0"/>
              <a:t> can also be used in </a:t>
            </a:r>
            <a:r>
              <a:rPr lang="en-GB" dirty="0" smtClean="0"/>
              <a:t>Boolean </a:t>
            </a:r>
            <a:r>
              <a:rPr lang="en-GB" dirty="0"/>
              <a:t>expressions.</a:t>
            </a:r>
            <a:endParaRPr lang="en-GB" b="1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5108582"/>
              </p:ext>
            </p:extLst>
          </p:nvPr>
        </p:nvGraphicFramePr>
        <p:xfrm>
          <a:off x="971600" y="3501008"/>
          <a:ext cx="7467600" cy="1798320"/>
        </p:xfrm>
        <a:graphic>
          <a:graphicData uri="http://schemas.openxmlformats.org/drawingml/2006/table">
            <a:tbl>
              <a:tblPr/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000" b="1" dirty="0"/>
                        <a:t>Not </a:t>
                      </a:r>
                      <a:r>
                        <a:rPr lang="en-GB" sz="2000" dirty="0"/>
                        <a:t>(Number &lt; 30)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Number is not less than 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 dirty="0"/>
                        <a:t>Number &gt; 5 </a:t>
                      </a:r>
                      <a:r>
                        <a:rPr lang="en-GB" sz="2000" b="1" dirty="0"/>
                        <a:t>And</a:t>
                      </a:r>
                      <a:r>
                        <a:rPr lang="en-GB" sz="2000" dirty="0"/>
                        <a:t> Number &lt; 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Number is greater than 5 and less than 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/>
                        <a:t>Number &lt; 5 </a:t>
                      </a:r>
                      <a:r>
                        <a:rPr lang="en-GB" sz="2000" b="1"/>
                        <a:t>Or</a:t>
                      </a:r>
                      <a:r>
                        <a:rPr lang="en-GB" sz="2000"/>
                        <a:t> Number &gt; 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Number is less than 5 or Number is greater than 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43" y="2204864"/>
            <a:ext cx="422176" cy="42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041440" cy="1442674"/>
          </a:xfrm>
        </p:spPr>
        <p:txBody>
          <a:bodyPr/>
          <a:lstStyle/>
          <a:p>
            <a:r>
              <a:rPr lang="en-GB" dirty="0" smtClean="0"/>
              <a:t>Branching with ‘</a:t>
            </a:r>
            <a:r>
              <a:rPr lang="en-GB" b="1" dirty="0" smtClean="0"/>
              <a:t>If</a:t>
            </a:r>
            <a:r>
              <a:rPr lang="en-GB" dirty="0" smtClean="0"/>
              <a:t>’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700808"/>
            <a:ext cx="7467600" cy="4680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Is a control statement; has 3 basic patterns/format</a:t>
            </a:r>
          </a:p>
          <a:p>
            <a:r>
              <a:rPr lang="en-GB" dirty="0" smtClean="0"/>
              <a:t>Option 1:</a:t>
            </a:r>
          </a:p>
          <a:p>
            <a:pPr lvl="1">
              <a:buNone/>
            </a:pPr>
            <a:r>
              <a:rPr lang="en-GB" dirty="0" smtClean="0"/>
              <a:t>	</a:t>
            </a:r>
            <a:r>
              <a:rPr lang="en-GB" b="1" dirty="0" smtClean="0"/>
              <a:t>If </a:t>
            </a:r>
            <a:r>
              <a:rPr lang="en-GB" i="1" dirty="0" smtClean="0"/>
              <a:t>condition </a:t>
            </a:r>
            <a:r>
              <a:rPr lang="en-GB" b="1" dirty="0" smtClean="0"/>
              <a:t>Then</a:t>
            </a:r>
            <a:r>
              <a:rPr lang="en-GB" dirty="0" smtClean="0"/>
              <a:t> </a:t>
            </a:r>
            <a:r>
              <a:rPr lang="en-GB" i="1" dirty="0" smtClean="0"/>
              <a:t>action </a:t>
            </a:r>
          </a:p>
          <a:p>
            <a:r>
              <a:rPr lang="en-GB" dirty="0" smtClean="0"/>
              <a:t>Option 2:</a:t>
            </a:r>
          </a:p>
          <a:p>
            <a:pPr lvl="1">
              <a:buNone/>
            </a:pPr>
            <a:r>
              <a:rPr lang="en-GB" dirty="0" smtClean="0"/>
              <a:t>	</a:t>
            </a:r>
            <a:r>
              <a:rPr lang="en-GB" b="1" dirty="0" smtClean="0"/>
              <a:t>If</a:t>
            </a:r>
            <a:r>
              <a:rPr lang="en-GB" dirty="0" smtClean="0"/>
              <a:t> </a:t>
            </a:r>
            <a:r>
              <a:rPr lang="en-GB" i="1" dirty="0" smtClean="0"/>
              <a:t>condition </a:t>
            </a:r>
            <a:r>
              <a:rPr lang="en-GB" b="1" dirty="0" smtClean="0"/>
              <a:t>Then</a:t>
            </a:r>
            <a:r>
              <a:rPr lang="en-GB" dirty="0" smtClean="0"/>
              <a:t> </a:t>
            </a:r>
            <a:r>
              <a:rPr lang="en-GB" i="1" dirty="0" smtClean="0"/>
              <a:t>action </a:t>
            </a:r>
            <a:r>
              <a:rPr lang="en-GB" b="1" dirty="0" smtClean="0"/>
              <a:t>Else</a:t>
            </a:r>
            <a:r>
              <a:rPr lang="en-GB" dirty="0" smtClean="0"/>
              <a:t> </a:t>
            </a:r>
            <a:r>
              <a:rPr lang="en-GB" i="1" dirty="0" smtClean="0"/>
              <a:t>alternative action</a:t>
            </a:r>
          </a:p>
          <a:p>
            <a:r>
              <a:rPr lang="en-GB" dirty="0" smtClean="0"/>
              <a:t>Option 3:</a:t>
            </a:r>
          </a:p>
          <a:p>
            <a:pPr lvl="1">
              <a:buNone/>
            </a:pPr>
            <a:r>
              <a:rPr lang="en-GB" dirty="0" smtClean="0"/>
              <a:t>	</a:t>
            </a:r>
            <a:r>
              <a:rPr lang="en-GB" b="1" dirty="0" smtClean="0"/>
              <a:t>If </a:t>
            </a:r>
            <a:r>
              <a:rPr lang="en-GB" i="1" dirty="0" smtClean="0"/>
              <a:t>condition </a:t>
            </a:r>
            <a:r>
              <a:rPr lang="en-GB" b="1" dirty="0" smtClean="0"/>
              <a:t>Then</a:t>
            </a:r>
          </a:p>
          <a:p>
            <a:pPr lvl="2">
              <a:buNone/>
            </a:pPr>
            <a:r>
              <a:rPr lang="en-GB" dirty="0" smtClean="0"/>
              <a:t>	</a:t>
            </a:r>
            <a:r>
              <a:rPr lang="en-GB" i="1" dirty="0" smtClean="0"/>
              <a:t>action 1</a:t>
            </a:r>
          </a:p>
          <a:p>
            <a:pPr lvl="2">
              <a:buNone/>
            </a:pPr>
            <a:r>
              <a:rPr lang="en-GB" dirty="0" smtClean="0"/>
              <a:t>	</a:t>
            </a:r>
            <a:r>
              <a:rPr lang="en-GB" i="1" dirty="0" smtClean="0"/>
              <a:t>action 2</a:t>
            </a:r>
          </a:p>
          <a:p>
            <a:pPr lvl="2">
              <a:buNone/>
            </a:pPr>
            <a:r>
              <a:rPr lang="en-GB" dirty="0" smtClean="0"/>
              <a:t>	</a:t>
            </a:r>
            <a:r>
              <a:rPr lang="en-GB" i="1" dirty="0" smtClean="0"/>
              <a:t>etc.</a:t>
            </a:r>
          </a:p>
          <a:p>
            <a:pPr lvl="1">
              <a:buNone/>
            </a:pPr>
            <a:r>
              <a:rPr lang="en-GB" dirty="0" smtClean="0"/>
              <a:t>	</a:t>
            </a:r>
            <a:r>
              <a:rPr lang="en-GB" b="1" dirty="0" smtClean="0"/>
              <a:t>End If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724128" y="2204864"/>
            <a:ext cx="3168352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Note: </a:t>
            </a:r>
          </a:p>
          <a:p>
            <a:pPr algn="ctr"/>
            <a:r>
              <a:rPr lang="en-GB" dirty="0" smtClean="0"/>
              <a:t>No need an ‘End If’  for Option 1 or 2 </a:t>
            </a:r>
            <a:r>
              <a:rPr lang="en-GB" dirty="0" smtClean="0">
                <a:sym typeface="Wingdings" pitchFamily="2" charset="2"/>
              </a:rPr>
              <a:t> action on same line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112" y="200033"/>
            <a:ext cx="422176" cy="422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260649"/>
            <a:ext cx="8041440" cy="1080120"/>
          </a:xfrm>
        </p:spPr>
        <p:txBody>
          <a:bodyPr/>
          <a:lstStyle/>
          <a:p>
            <a:r>
              <a:rPr lang="en-GB" smtClean="0"/>
              <a:t>Simple </a:t>
            </a:r>
            <a:r>
              <a:rPr lang="en-GB" dirty="0" smtClean="0"/>
              <a:t>If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8800"/>
            <a:ext cx="7467600" cy="4680520"/>
          </a:xfrm>
        </p:spPr>
        <p:txBody>
          <a:bodyPr>
            <a:normAutofit fontScale="92500" lnSpcReduction="10000"/>
          </a:bodyPr>
          <a:lstStyle/>
          <a:p>
            <a:r>
              <a:rPr lang="en-GB" sz="3000" dirty="0" smtClean="0"/>
              <a:t>allows you to specify conditions under which some lines of your code will be run; </a:t>
            </a:r>
          </a:p>
          <a:p>
            <a:pPr lvl="1"/>
            <a:r>
              <a:rPr lang="en-GB" sz="2600" i="1" dirty="0" smtClean="0"/>
              <a:t>the </a:t>
            </a:r>
            <a:r>
              <a:rPr lang="en-GB" sz="2600" i="1" dirty="0"/>
              <a:t>idea is that you compare a value to some criteria</a:t>
            </a:r>
            <a:endParaRPr lang="en-GB" sz="2800" i="1" dirty="0" smtClean="0"/>
          </a:p>
          <a:p>
            <a:r>
              <a:rPr lang="en-GB" sz="3000" b="1" dirty="0" smtClean="0">
                <a:solidFill>
                  <a:schemeClr val="accent5">
                    <a:lumMod val="75000"/>
                  </a:schemeClr>
                </a:solidFill>
              </a:rPr>
              <a:t>Copy and run the following program:</a:t>
            </a:r>
          </a:p>
          <a:p>
            <a:pPr marL="594360" lvl="2" indent="0">
              <a:buNone/>
            </a:pPr>
            <a:r>
              <a:rPr lang="en-GB" sz="2600" dirty="0">
                <a:solidFill>
                  <a:schemeClr val="accent5">
                    <a:lumMod val="75000"/>
                  </a:schemeClr>
                </a:solidFill>
              </a:rPr>
              <a:t>Dim score As Integer</a:t>
            </a:r>
            <a:br>
              <a:rPr lang="en-GB" sz="2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sz="2600" dirty="0" err="1">
                <a:solidFill>
                  <a:schemeClr val="accent5">
                    <a:lumMod val="75000"/>
                  </a:schemeClr>
                </a:solidFill>
              </a:rPr>
              <a:t>Console.Write</a:t>
            </a:r>
            <a:r>
              <a:rPr lang="en-GB" sz="2600" dirty="0">
                <a:solidFill>
                  <a:schemeClr val="accent5">
                    <a:lumMod val="75000"/>
                  </a:schemeClr>
                </a:solidFill>
              </a:rPr>
              <a:t>("Enter the score: ")</a:t>
            </a:r>
            <a:br>
              <a:rPr lang="en-GB" sz="2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sz="2600" dirty="0">
                <a:solidFill>
                  <a:schemeClr val="accent5">
                    <a:lumMod val="75000"/>
                  </a:schemeClr>
                </a:solidFill>
              </a:rPr>
              <a:t>score = </a:t>
            </a:r>
            <a:r>
              <a:rPr lang="en-GB" sz="2600" dirty="0" err="1">
                <a:solidFill>
                  <a:schemeClr val="accent5">
                    <a:lumMod val="75000"/>
                  </a:schemeClr>
                </a:solidFill>
              </a:rPr>
              <a:t>Console.ReadLine</a:t>
            </a:r>
            <a:r>
              <a:rPr lang="en-GB" sz="2600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br>
              <a:rPr lang="en-GB" sz="2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sz="2600" b="1" dirty="0">
                <a:solidFill>
                  <a:schemeClr val="accent5">
                    <a:lumMod val="75000"/>
                  </a:schemeClr>
                </a:solidFill>
              </a:rPr>
              <a:t>If score &gt; 60 Then score += 10</a:t>
            </a:r>
            <a:r>
              <a:rPr lang="en-GB" sz="2600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GB" sz="2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sz="2600" dirty="0" err="1">
                <a:solidFill>
                  <a:schemeClr val="accent5">
                    <a:lumMod val="75000"/>
                  </a:schemeClr>
                </a:solidFill>
              </a:rPr>
              <a:t>Console.WriteLine</a:t>
            </a:r>
            <a:r>
              <a:rPr lang="en-GB" sz="2600" dirty="0">
                <a:solidFill>
                  <a:schemeClr val="accent5">
                    <a:lumMod val="75000"/>
                  </a:schemeClr>
                </a:solidFill>
              </a:rPr>
              <a:t>("Score = {0}", score)</a:t>
            </a:r>
            <a:br>
              <a:rPr lang="en-GB" sz="2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sz="2600" dirty="0" err="1" smtClean="0">
                <a:solidFill>
                  <a:schemeClr val="accent5">
                    <a:lumMod val="75000"/>
                  </a:schemeClr>
                </a:solidFill>
              </a:rPr>
              <a:t>Console.ReadLine</a:t>
            </a:r>
            <a:r>
              <a:rPr lang="en-GB" sz="26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endParaRPr lang="en-GB" sz="1900" dirty="0" smtClean="0"/>
          </a:p>
          <a:p>
            <a:pPr marL="0" indent="0">
              <a:buNone/>
            </a:pPr>
            <a:r>
              <a:rPr lang="en-GB" sz="1900" dirty="0" smtClean="0"/>
              <a:t>**</a:t>
            </a:r>
            <a:r>
              <a:rPr lang="en-GB" sz="1900" dirty="0">
                <a:solidFill>
                  <a:srgbClr val="FF0000"/>
                </a:solidFill>
              </a:rPr>
              <a:t>When there is only one line of code to run if the statement is true, it can be written in a single line as shown above</a:t>
            </a:r>
            <a:r>
              <a:rPr lang="en-GB" sz="1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903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260649"/>
            <a:ext cx="8041440" cy="936104"/>
          </a:xfrm>
        </p:spPr>
        <p:txBody>
          <a:bodyPr/>
          <a:lstStyle/>
          <a:p>
            <a:r>
              <a:rPr lang="en-GB" dirty="0" smtClean="0"/>
              <a:t>Simple Block IF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7467600" cy="4648957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To </a:t>
            </a:r>
            <a:r>
              <a:rPr lang="en-GB" dirty="0"/>
              <a:t>execute several lines of code with your if </a:t>
            </a:r>
            <a:r>
              <a:rPr lang="en-GB" dirty="0" smtClean="0"/>
              <a:t>statements</a:t>
            </a:r>
          </a:p>
          <a:p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Example: overtime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is paid at double time for hours worked over 40</a:t>
            </a: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868680" lvl="3" indent="0">
              <a:buNone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Dim overtime As Integer = 0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Dim hours As Integer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Dim pay As Double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Console.Write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("Enter the number of hours worked: ")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hours =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Console.ReadLine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pay = hours * 3.75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If hours &gt; 40 Then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		overtime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= hours - 40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		pay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+= overtime * 3.75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End If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Console.WriteLine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("Total pay is £{0}", pay)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Console.ReadLine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GB" sz="1900" dirty="0" smtClean="0">
                <a:solidFill>
                  <a:srgbClr val="FF0000"/>
                </a:solidFill>
              </a:rPr>
              <a:t>**The </a:t>
            </a:r>
            <a:r>
              <a:rPr lang="en-GB" sz="1900" b="1" dirty="0">
                <a:solidFill>
                  <a:srgbClr val="FF0000"/>
                </a:solidFill>
              </a:rPr>
              <a:t>End If</a:t>
            </a:r>
            <a:r>
              <a:rPr lang="en-GB" sz="1900" dirty="0">
                <a:solidFill>
                  <a:srgbClr val="FF0000"/>
                </a:solidFill>
              </a:rPr>
              <a:t> statement </a:t>
            </a:r>
            <a:r>
              <a:rPr lang="en-GB" sz="1900" dirty="0" smtClean="0">
                <a:solidFill>
                  <a:srgbClr val="FF0000"/>
                </a:solidFill>
              </a:rPr>
              <a:t>is to </a:t>
            </a:r>
            <a:r>
              <a:rPr lang="en-GB" sz="1900" dirty="0">
                <a:solidFill>
                  <a:srgbClr val="FF0000"/>
                </a:solidFill>
              </a:rPr>
              <a:t>mark the end of our block of code</a:t>
            </a:r>
          </a:p>
        </p:txBody>
      </p:sp>
    </p:spTree>
    <p:extLst>
      <p:ext uri="{BB962C8B-B14F-4D97-AF65-F5344CB8AC3E}">
        <p14:creationId xmlns:p14="http://schemas.microsoft.com/office/powerpoint/2010/main" val="50137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260649"/>
            <a:ext cx="8041440" cy="1008112"/>
          </a:xfrm>
        </p:spPr>
        <p:txBody>
          <a:bodyPr/>
          <a:lstStyle/>
          <a:p>
            <a:r>
              <a:rPr lang="en-GB" dirty="0" smtClean="0"/>
              <a:t>If…Then…Else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760"/>
            <a:ext cx="7467600" cy="4720965"/>
          </a:xfrm>
        </p:spPr>
        <p:txBody>
          <a:bodyPr>
            <a:normAutofit/>
          </a:bodyPr>
          <a:lstStyle/>
          <a:p>
            <a:r>
              <a:rPr lang="en-GB" dirty="0" smtClean="0"/>
              <a:t>To </a:t>
            </a:r>
            <a:r>
              <a:rPr lang="en-GB" dirty="0"/>
              <a:t>execute one line of code if a condition is true and something else if it is not</a:t>
            </a:r>
            <a:r>
              <a:rPr lang="en-GB" dirty="0" smtClean="0"/>
              <a:t>;</a:t>
            </a:r>
          </a:p>
          <a:p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Example: to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determine whether someone has passed or failed an </a:t>
            </a: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examination:</a:t>
            </a:r>
          </a:p>
          <a:p>
            <a:pPr marL="868680" lvl="3" indent="0">
              <a:buNone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Dim score As Integer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Console.Write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("Enter the score: ")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score =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Console.ReadLine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If score &gt; 40 Then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GB" b="1" dirty="0" err="1" smtClean="0">
                <a:solidFill>
                  <a:schemeClr val="accent5">
                    <a:lumMod val="75000"/>
                  </a:schemeClr>
                </a:solidFill>
              </a:rPr>
              <a:t>Console.WriteLine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("You have passed the exam")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Else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GB" b="1" dirty="0" err="1" smtClean="0">
                <a:solidFill>
                  <a:schemeClr val="accent5">
                    <a:lumMod val="75000"/>
                  </a:schemeClr>
                </a:solidFill>
              </a:rPr>
              <a:t>Console.WriteLine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("You have failed the exam")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End If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Console.ReadLine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**</a:t>
            </a:r>
            <a:r>
              <a:rPr lang="en-GB" b="1" dirty="0">
                <a:solidFill>
                  <a:srgbClr val="FF0000"/>
                </a:solidFill>
              </a:rPr>
              <a:t>Else</a:t>
            </a:r>
            <a:r>
              <a:rPr lang="en-GB" dirty="0">
                <a:solidFill>
                  <a:srgbClr val="FF0000"/>
                </a:solidFill>
              </a:rPr>
              <a:t> is used to introduce the code to run when the condition is not met.</a:t>
            </a:r>
          </a:p>
        </p:txBody>
      </p:sp>
    </p:spTree>
    <p:extLst>
      <p:ext uri="{BB962C8B-B14F-4D97-AF65-F5344CB8AC3E}">
        <p14:creationId xmlns:p14="http://schemas.microsoft.com/office/powerpoint/2010/main" val="86284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041440" cy="1052736"/>
          </a:xfrm>
        </p:spPr>
        <p:txBody>
          <a:bodyPr/>
          <a:lstStyle/>
          <a:p>
            <a:r>
              <a:rPr lang="en-GB" sz="4400" dirty="0" smtClean="0"/>
              <a:t>If…Then…Else…If…Then…Else</a:t>
            </a:r>
            <a:br>
              <a:rPr lang="en-GB" sz="4400" dirty="0" smtClean="0"/>
            </a:br>
            <a:r>
              <a:rPr lang="en-GB" sz="3200" dirty="0" smtClean="0"/>
              <a:t>(Multiple Ifs)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544616"/>
          </a:xfrm>
        </p:spPr>
        <p:txBody>
          <a:bodyPr>
            <a:noAutofit/>
          </a:bodyPr>
          <a:lstStyle/>
          <a:p>
            <a:r>
              <a:rPr lang="en-GB" sz="1600" dirty="0"/>
              <a:t>can also </a:t>
            </a:r>
            <a:r>
              <a:rPr lang="en-GB" sz="1600" dirty="0" smtClean="0"/>
              <a:t>be used to </a:t>
            </a:r>
            <a:r>
              <a:rPr lang="en-GB" sz="1600" dirty="0"/>
              <a:t>check a series of </a:t>
            </a:r>
            <a:r>
              <a:rPr lang="en-GB" sz="1600" dirty="0" smtClean="0"/>
              <a:t>conditions</a:t>
            </a:r>
          </a:p>
          <a:p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Example: the 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following program is used to calculate a grade from an exam score</a:t>
            </a:r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594360" lvl="2" indent="0">
              <a:buNone/>
            </a:pP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Dim grade As String</a:t>
            </a:r>
            <a:br>
              <a:rPr lang="en-GB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Dim score As Integer</a:t>
            </a:r>
            <a:br>
              <a:rPr lang="en-GB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</a:rPr>
              <a:t>Console.Write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("Enter the score: ")</a:t>
            </a:r>
            <a:br>
              <a:rPr lang="en-GB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score = </a:t>
            </a:r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</a:rPr>
              <a:t>Console.ReadLine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br>
              <a:rPr lang="en-GB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If score &gt;= 75 Then</a:t>
            </a:r>
            <a:b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sz="1600" b="1" dirty="0" smtClean="0">
                <a:solidFill>
                  <a:schemeClr val="accent5">
                    <a:lumMod val="75000"/>
                  </a:schemeClr>
                </a:solidFill>
              </a:rPr>
              <a:t>	grade </a:t>
            </a: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= "A"</a:t>
            </a:r>
            <a:b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sz="1600" b="1" dirty="0" err="1">
                <a:solidFill>
                  <a:schemeClr val="accent2">
                    <a:lumMod val="75000"/>
                  </a:schemeClr>
                </a:solidFill>
              </a:rPr>
              <a:t>ElseIf</a:t>
            </a: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 score &gt;= 65 </a:t>
            </a:r>
            <a:r>
              <a:rPr lang="en-GB" sz="1600" b="1" dirty="0">
                <a:solidFill>
                  <a:schemeClr val="accent2">
                    <a:lumMod val="75000"/>
                  </a:schemeClr>
                </a:solidFill>
              </a:rPr>
              <a:t>Then</a:t>
            </a: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sz="1600" b="1" dirty="0" smtClean="0">
                <a:solidFill>
                  <a:schemeClr val="accent5">
                    <a:lumMod val="75000"/>
                  </a:schemeClr>
                </a:solidFill>
              </a:rPr>
              <a:t>	grade </a:t>
            </a: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= "B"</a:t>
            </a:r>
            <a:b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sz="1600" b="1" dirty="0" err="1">
                <a:solidFill>
                  <a:schemeClr val="accent2">
                    <a:lumMod val="75000"/>
                  </a:schemeClr>
                </a:solidFill>
              </a:rPr>
              <a:t>ElseIf</a:t>
            </a:r>
            <a:r>
              <a:rPr lang="en-GB" sz="1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score &gt;= 55 </a:t>
            </a:r>
            <a:r>
              <a:rPr lang="en-GB" sz="1600" b="1" dirty="0">
                <a:solidFill>
                  <a:schemeClr val="accent2">
                    <a:lumMod val="75000"/>
                  </a:schemeClr>
                </a:solidFill>
              </a:rPr>
              <a:t>Then</a:t>
            </a: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sz="1600" b="1" dirty="0" smtClean="0">
                <a:solidFill>
                  <a:schemeClr val="accent5">
                    <a:lumMod val="75000"/>
                  </a:schemeClr>
                </a:solidFill>
              </a:rPr>
              <a:t>	grade </a:t>
            </a: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= "C"</a:t>
            </a:r>
            <a:b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sz="1600" b="1" dirty="0">
                <a:solidFill>
                  <a:srgbClr val="FF0000"/>
                </a:solidFill>
              </a:rPr>
              <a:t>Else</a:t>
            </a: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sz="1600" b="1" dirty="0" smtClean="0">
                <a:solidFill>
                  <a:schemeClr val="accent5">
                    <a:lumMod val="75000"/>
                  </a:schemeClr>
                </a:solidFill>
              </a:rPr>
              <a:t>	grade </a:t>
            </a: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= "U"</a:t>
            </a:r>
            <a:b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End If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GB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</a:rPr>
              <a:t>Console.WriteLine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("Your grade for the examination is {0} ", grade)</a:t>
            </a:r>
            <a:br>
              <a:rPr lang="en-GB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</a:rPr>
              <a:t>Console.ReadLine</a:t>
            </a:r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594360" lvl="2" indent="0">
              <a:buNone/>
            </a:pPr>
            <a:endParaRPr lang="en-GB" sz="1400" dirty="0" smtClean="0"/>
          </a:p>
          <a:p>
            <a:pPr marL="0" indent="0">
              <a:buNone/>
            </a:pPr>
            <a:r>
              <a:rPr lang="en-GB" sz="1600" dirty="0" smtClean="0"/>
              <a:t>**if </a:t>
            </a:r>
            <a:r>
              <a:rPr lang="en-GB" sz="1600" dirty="0"/>
              <a:t>you enter an A grade score, it will be greater than 65 and 55 as well as being greater or equal to 75. </a:t>
            </a:r>
            <a:r>
              <a:rPr lang="en-GB" sz="1600" dirty="0" smtClean="0"/>
              <a:t>**The </a:t>
            </a:r>
            <a:r>
              <a:rPr lang="en-GB" sz="1600" dirty="0"/>
              <a:t>first condition that is met will be executed. </a:t>
            </a:r>
            <a:r>
              <a:rPr lang="en-GB" sz="1600" dirty="0" smtClean="0"/>
              <a:t> **Notice </a:t>
            </a:r>
            <a:r>
              <a:rPr lang="en-GB" sz="1600" dirty="0"/>
              <a:t>also that we can use the </a:t>
            </a:r>
            <a:r>
              <a:rPr lang="en-GB" sz="1600" b="1" dirty="0"/>
              <a:t>else</a:t>
            </a:r>
            <a:r>
              <a:rPr lang="en-GB" sz="1600" dirty="0"/>
              <a:t> statement to add a clause to cover the situation when none of the other conditions are met.</a:t>
            </a:r>
          </a:p>
        </p:txBody>
      </p:sp>
    </p:spTree>
    <p:extLst>
      <p:ext uri="{BB962C8B-B14F-4D97-AF65-F5344CB8AC3E}">
        <p14:creationId xmlns:p14="http://schemas.microsoft.com/office/powerpoint/2010/main" val="25005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TC101790492[[fn=Sketchbook]]</Template>
  <TotalTime>1130</TotalTime>
  <Words>680</Words>
  <Application>Microsoft Office PowerPoint</Application>
  <PresentationFormat>On-screen Show (4:3)</PresentationFormat>
  <Paragraphs>115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Bradley Hand ITC TT-Bold</vt:lpstr>
      <vt:lpstr>Calibri</vt:lpstr>
      <vt:lpstr>Cambria</vt:lpstr>
      <vt:lpstr>Rage Italic</vt:lpstr>
      <vt:lpstr>Wingdings</vt:lpstr>
      <vt:lpstr>Sketchbook</vt:lpstr>
      <vt:lpstr>Selection – IF Statements</vt:lpstr>
      <vt:lpstr>Key Questions</vt:lpstr>
      <vt:lpstr>Relational Operators</vt:lpstr>
      <vt:lpstr>Boolean Operators</vt:lpstr>
      <vt:lpstr>Branching with ‘If’ </vt:lpstr>
      <vt:lpstr>Simple If</vt:lpstr>
      <vt:lpstr>Simple Block IF</vt:lpstr>
      <vt:lpstr>If…Then…Else</vt:lpstr>
      <vt:lpstr>If…Then…Else…If…Then…Else (Multiple Ifs)</vt:lpstr>
      <vt:lpstr>Nested Ifs</vt:lpstr>
      <vt:lpstr>Class Task 1</vt:lpstr>
      <vt:lpstr>Class Task 2</vt:lpstr>
      <vt:lpstr>Class Task 3</vt:lpstr>
      <vt:lpstr>Challenge Task -  Nested IF Exercise</vt:lpstr>
      <vt:lpstr>Independent Work</vt:lpstr>
      <vt:lpstr>Key Questions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</dc:title>
  <dc:creator>Gillooly Family</dc:creator>
  <cp:lastModifiedBy>Devina Gillooly</cp:lastModifiedBy>
  <cp:revision>58</cp:revision>
  <dcterms:created xsi:type="dcterms:W3CDTF">2012-10-08T19:00:25Z</dcterms:created>
  <dcterms:modified xsi:type="dcterms:W3CDTF">2017-09-28T11:27:53Z</dcterms:modified>
</cp:coreProperties>
</file>