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4"/>
  </p:handoutMasterIdLst>
  <p:sldIdLst>
    <p:sldId id="256" r:id="rId2"/>
    <p:sldId id="270" r:id="rId3"/>
    <p:sldId id="257" r:id="rId4"/>
    <p:sldId id="258" r:id="rId5"/>
    <p:sldId id="268" r:id="rId6"/>
    <p:sldId id="272" r:id="rId7"/>
    <p:sldId id="269" r:id="rId8"/>
    <p:sldId id="267" r:id="rId9"/>
    <p:sldId id="263" r:id="rId10"/>
    <p:sldId id="273" r:id="rId11"/>
    <p:sldId id="274" r:id="rId12"/>
    <p:sldId id="271" r:id="rId13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39" autoAdjust="0"/>
  </p:normalViewPr>
  <p:slideViewPr>
    <p:cSldViewPr>
      <p:cViewPr varScale="1">
        <p:scale>
          <a:sx n="102" d="100"/>
          <a:sy n="102" d="100"/>
        </p:scale>
        <p:origin x="4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80D5-360D-4131-B248-F8B9018638AD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A6F87-01D9-4DB4-B733-146196BDD0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4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 cstate="print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9BCA6B7-9299-49D5-A288-09A841DC69C0}" type="datetimeFigureOut">
              <a:rPr lang="en-GB" smtClean="0"/>
              <a:pPr/>
              <a:t>05/07/2017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D0EE0A4-372F-41B7-AD38-8DF3494DF2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interview.com/question_details/1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interview.com/question_details/1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Selection – CASE Statements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P1: Programming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9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year is a leap year if it is exactly divisible by 4 unless it is a century, in which case it must be divisible by 400 to be a leap year.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Ask </a:t>
            </a:r>
            <a:r>
              <a:rPr lang="en-GB" dirty="0"/>
              <a:t>the user to enter a year and tell them whether or not it was a leap year. </a:t>
            </a:r>
            <a:endParaRPr lang="en-GB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000" b="1" i="1" u="sng" dirty="0" smtClean="0">
                <a:solidFill>
                  <a:srgbClr val="FF0000"/>
                </a:solidFill>
              </a:rPr>
              <a:t>NOTE</a:t>
            </a:r>
            <a:r>
              <a:rPr lang="en-GB" sz="2000" b="1" i="1" dirty="0" smtClean="0">
                <a:solidFill>
                  <a:srgbClr val="FF0000"/>
                </a:solidFill>
              </a:rPr>
              <a:t>: I know there </a:t>
            </a:r>
            <a:r>
              <a:rPr lang="en-GB" sz="2000" b="1" i="1" dirty="0">
                <a:solidFill>
                  <a:srgbClr val="FF0000"/>
                </a:solidFill>
              </a:rPr>
              <a:t>is a built-in function, </a:t>
            </a:r>
            <a:r>
              <a:rPr lang="en-GB" sz="2000" b="1" i="1" dirty="0" smtClean="0">
                <a:solidFill>
                  <a:srgbClr val="FF0000"/>
                </a:solidFill>
              </a:rPr>
              <a:t>but go with this; i.e. don’t use the built-in function. </a:t>
            </a:r>
            <a:endParaRPr lang="en-GB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41440" cy="688181"/>
          </a:xfrm>
        </p:spPr>
        <p:txBody>
          <a:bodyPr/>
          <a:lstStyle/>
          <a:p>
            <a:r>
              <a:rPr lang="en-GB" sz="4400" dirty="0" smtClean="0"/>
              <a:t>Independent</a:t>
            </a:r>
            <a:r>
              <a:rPr lang="en-GB" dirty="0" smtClean="0"/>
              <a:t> </a:t>
            </a:r>
            <a:r>
              <a:rPr lang="en-GB" sz="4400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7897424" cy="5008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dirty="0" smtClean="0">
                <a:solidFill>
                  <a:srgbClr val="FF0000"/>
                </a:solidFill>
              </a:rPr>
              <a:t>Write a program to use case statements to create an electric piano.</a:t>
            </a:r>
          </a:p>
          <a:p>
            <a:pPr marL="0" indent="0">
              <a:buNone/>
            </a:pPr>
            <a:endParaRPr lang="en-GB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 smtClean="0"/>
              <a:t>Create </a:t>
            </a:r>
            <a:r>
              <a:rPr lang="en-GB" sz="2000" dirty="0"/>
              <a:t>a case statement in the code below, that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will </a:t>
            </a:r>
            <a:r>
              <a:rPr lang="en-GB" sz="2000" dirty="0"/>
              <a:t>play the notes </a:t>
            </a:r>
            <a:r>
              <a:rPr lang="en-GB" sz="2000" dirty="0" smtClean="0"/>
              <a:t>in </a:t>
            </a:r>
            <a:r>
              <a:rPr lang="en-GB" sz="2000" b="1" i="1" dirty="0" smtClean="0"/>
              <a:t>Table 1</a:t>
            </a:r>
            <a:r>
              <a:rPr lang="en-GB" sz="2000" dirty="0" smtClean="0"/>
              <a:t>. </a:t>
            </a:r>
            <a:r>
              <a:rPr lang="en-GB" sz="2000" dirty="0"/>
              <a:t>The while </a:t>
            </a:r>
            <a:r>
              <a:rPr lang="en-GB" sz="2000" dirty="0" smtClean="0"/>
              <a:t>true</a:t>
            </a:r>
          </a:p>
          <a:p>
            <a:pPr marL="0" indent="0">
              <a:buNone/>
            </a:pPr>
            <a:r>
              <a:rPr lang="en-GB" sz="2000" dirty="0" smtClean="0"/>
              <a:t>loop </a:t>
            </a:r>
            <a:r>
              <a:rPr lang="en-GB" sz="2000" dirty="0"/>
              <a:t>means that the code will never end and </a:t>
            </a:r>
            <a:r>
              <a:rPr lang="en-GB" sz="2000" dirty="0" smtClean="0"/>
              <a:t>will</a:t>
            </a:r>
          </a:p>
          <a:p>
            <a:pPr marL="0" indent="0">
              <a:buNone/>
            </a:pPr>
            <a:r>
              <a:rPr lang="en-GB" sz="2000" dirty="0" smtClean="0"/>
              <a:t>continue </a:t>
            </a:r>
            <a:r>
              <a:rPr lang="en-GB" sz="2000" dirty="0"/>
              <a:t>for ever. </a:t>
            </a:r>
            <a:r>
              <a:rPr lang="en-GB" sz="2000" dirty="0" smtClean="0"/>
              <a:t>You should try </a:t>
            </a:r>
            <a:r>
              <a:rPr lang="en-GB" sz="2000" dirty="0"/>
              <a:t>and get the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code </a:t>
            </a:r>
            <a:r>
              <a:rPr lang="en-GB" sz="2000" dirty="0"/>
              <a:t>to accept both upper and lower case inputs</a:t>
            </a:r>
            <a:endParaRPr lang="en-GB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/>
              <a:t>Remember to make sound you use:</a:t>
            </a:r>
            <a:endParaRPr lang="en-GB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96948"/>
              </p:ext>
            </p:extLst>
          </p:nvPr>
        </p:nvGraphicFramePr>
        <p:xfrm>
          <a:off x="6372200" y="1762018"/>
          <a:ext cx="20882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/>
                <a:gridCol w="1314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220.00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246.94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261.63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293.66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329.63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349.23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392.00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3861048"/>
            <a:ext cx="403244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'instruction statement here 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endParaRPr lang="en-GB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smtClean="0">
                <a:solidFill>
                  <a:srgbClr val="00B050"/>
                </a:solidFill>
              </a:rPr>
              <a:t>'input </a:t>
            </a:r>
            <a:r>
              <a:rPr lang="en-GB" dirty="0">
                <a:solidFill>
                  <a:srgbClr val="00B050"/>
                </a:solidFill>
              </a:rPr>
              <a:t>and case statements here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While 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5989725"/>
            <a:ext cx="61926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Console.Beep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(2000,500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</a:rPr>
              <a:t>'beep at 2000Hz for 0.5 seconds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1517" y="4784378"/>
            <a:ext cx="1149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Table 1: Notes</a:t>
            </a:r>
            <a:endParaRPr lang="en-GB" sz="1200" b="1" i="1" dirty="0"/>
          </a:p>
        </p:txBody>
      </p:sp>
    </p:spTree>
    <p:extLst>
      <p:ext uri="{BB962C8B-B14F-4D97-AF65-F5344CB8AC3E}">
        <p14:creationId xmlns:p14="http://schemas.microsoft.com/office/powerpoint/2010/main" val="14684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</a:t>
            </a:r>
            <a:r>
              <a:rPr lang="en-GB" dirty="0"/>
              <a:t>expressions do we use in an IF statement?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are CASE statements?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are they different to IF statements?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keyword do you use to end the CASE statement?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sz="1800" dirty="0" smtClean="0"/>
              <a:t>Source: </a:t>
            </a:r>
            <a:r>
              <a:rPr lang="en-GB" sz="1800" dirty="0">
                <a:hlinkClick r:id="rId2"/>
              </a:rPr>
              <a:t>http://www.geekinterview.com/question_details/198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4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What </a:t>
            </a:r>
            <a:r>
              <a:rPr lang="en-GB" dirty="0"/>
              <a:t>expressions do we use in an IF statement?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are CASE statements?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are they different to IF statements?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0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41440" cy="1442674"/>
          </a:xfrm>
        </p:spPr>
        <p:txBody>
          <a:bodyPr/>
          <a:lstStyle/>
          <a:p>
            <a:r>
              <a:rPr lang="en-GB" sz="4400" dirty="0" smtClean="0"/>
              <a:t>Relational Operators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968552"/>
          </a:xfrm>
        </p:spPr>
        <p:txBody>
          <a:bodyPr/>
          <a:lstStyle/>
          <a:p>
            <a:r>
              <a:rPr lang="en-GB" sz="1800" dirty="0" smtClean="0"/>
              <a:t>used </a:t>
            </a:r>
            <a:r>
              <a:rPr lang="en-GB" sz="1800" dirty="0"/>
              <a:t>in Boolean expressions (expressions which evaluate to either </a:t>
            </a:r>
            <a:r>
              <a:rPr lang="en-GB" sz="1800" b="1" dirty="0"/>
              <a:t>true</a:t>
            </a:r>
            <a:r>
              <a:rPr lang="en-GB" sz="1800" dirty="0"/>
              <a:t> or </a:t>
            </a:r>
            <a:r>
              <a:rPr lang="en-GB" sz="1800" b="1" dirty="0"/>
              <a:t>false</a:t>
            </a:r>
            <a:r>
              <a:rPr lang="en-GB" sz="1800" dirty="0"/>
              <a:t>) when we want to test things in our programs</a:t>
            </a:r>
            <a:r>
              <a:rPr lang="en-GB" sz="1800" dirty="0" smtClean="0"/>
              <a:t>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11130"/>
              </p:ext>
            </p:extLst>
          </p:nvPr>
        </p:nvGraphicFramePr>
        <p:xfrm>
          <a:off x="2267744" y="2348880"/>
          <a:ext cx="4896544" cy="3364198"/>
        </p:xfrm>
        <a:graphic>
          <a:graphicData uri="http://schemas.openxmlformats.org/drawingml/2006/table">
            <a:tbl>
              <a:tblPr/>
              <a:tblGrid>
                <a:gridCol w="2448272"/>
                <a:gridCol w="2448272"/>
              </a:tblGrid>
              <a:tr h="389690">
                <a:tc>
                  <a:txBody>
                    <a:bodyPr/>
                    <a:lstStyle/>
                    <a:p>
                      <a:r>
                        <a:rPr lang="en-GB" sz="2000" b="1" dirty="0"/>
                        <a:t>Description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In VB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9690">
                <a:tc>
                  <a:txBody>
                    <a:bodyPr/>
                    <a:lstStyle/>
                    <a:p>
                      <a:r>
                        <a:rPr lang="en-GB" sz="2000" dirty="0"/>
                        <a:t>Not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81958">
                <a:tc>
                  <a:txBody>
                    <a:bodyPr/>
                    <a:lstStyle/>
                    <a:p>
                      <a:r>
                        <a:rPr lang="en-GB" sz="2000" dirty="0"/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81958"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9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Operators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NOT</a:t>
            </a:r>
            <a:r>
              <a:rPr lang="en-GB" b="1" dirty="0"/>
              <a:t>, AND, OR</a:t>
            </a:r>
            <a:r>
              <a:rPr lang="en-GB" dirty="0"/>
              <a:t> can also be used in </a:t>
            </a:r>
            <a:r>
              <a:rPr lang="en-GB" dirty="0" err="1"/>
              <a:t>boolean</a:t>
            </a:r>
            <a:r>
              <a:rPr lang="en-GB" dirty="0"/>
              <a:t> expressions.</a:t>
            </a:r>
            <a:endParaRPr lang="en-GB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108582"/>
              </p:ext>
            </p:extLst>
          </p:nvPr>
        </p:nvGraphicFramePr>
        <p:xfrm>
          <a:off x="971600" y="3501008"/>
          <a:ext cx="7467600" cy="179832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Not </a:t>
                      </a:r>
                      <a:r>
                        <a:rPr lang="en-GB" sz="2000" dirty="0"/>
                        <a:t>(Number &lt; 30)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Number is not less than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Number &gt; 5 </a:t>
                      </a:r>
                      <a:r>
                        <a:rPr lang="en-GB" sz="2000" b="1" dirty="0"/>
                        <a:t>And</a:t>
                      </a:r>
                      <a:r>
                        <a:rPr lang="en-GB" sz="2000" dirty="0"/>
                        <a:t> Number &lt;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Number is greater than 5 and less than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Number &lt; 5 </a:t>
                      </a:r>
                      <a:r>
                        <a:rPr lang="en-GB" sz="2000" b="1"/>
                        <a:t>Or</a:t>
                      </a:r>
                      <a:r>
                        <a:rPr lang="en-GB" sz="2000"/>
                        <a:t> Number &gt;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Number is less than 5 or Number is greater than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88641"/>
            <a:ext cx="8041440" cy="1008111"/>
          </a:xfrm>
        </p:spPr>
        <p:txBody>
          <a:bodyPr/>
          <a:lstStyle/>
          <a:p>
            <a:r>
              <a:rPr lang="en-GB" dirty="0" smtClean="0"/>
              <a:t>Branching with ‘</a:t>
            </a:r>
            <a:r>
              <a:rPr lang="en-GB" b="1" dirty="0" smtClean="0"/>
              <a:t>Case</a:t>
            </a:r>
            <a:r>
              <a:rPr lang="en-GB" dirty="0" smtClean="0"/>
              <a:t> ‘</a:t>
            </a:r>
            <a:br>
              <a:rPr lang="en-GB" dirty="0" smtClean="0"/>
            </a:br>
            <a:r>
              <a:rPr lang="en-GB" sz="4000" dirty="0" smtClean="0"/>
              <a:t>(Select Case Statement)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136904" cy="5184576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runs </a:t>
            </a:r>
            <a:r>
              <a:rPr lang="en-GB" sz="2000" dirty="0"/>
              <a:t>one of several groups of </a:t>
            </a:r>
            <a:r>
              <a:rPr lang="en-GB" sz="2000" dirty="0" smtClean="0"/>
              <a:t>statements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depending </a:t>
            </a:r>
            <a:r>
              <a:rPr lang="en-GB" sz="1800" dirty="0"/>
              <a:t>on the value of an expression</a:t>
            </a:r>
            <a:r>
              <a:rPr lang="en-GB" sz="1800" dirty="0" smtClean="0"/>
              <a:t>.</a:t>
            </a:r>
          </a:p>
          <a:p>
            <a:endParaRPr lang="en-GB" sz="2000" dirty="0" smtClean="0"/>
          </a:p>
          <a:p>
            <a:r>
              <a:rPr lang="en-GB" sz="2000" dirty="0"/>
              <a:t>the value is </a:t>
            </a:r>
            <a:r>
              <a:rPr lang="en-GB" sz="2000" b="1" u="sng" dirty="0"/>
              <a:t>compared to several criteria </a:t>
            </a:r>
            <a:r>
              <a:rPr lang="en-GB" sz="2000" dirty="0"/>
              <a:t>and the </a:t>
            </a:r>
            <a:r>
              <a:rPr lang="en-GB" sz="2000" b="1" u="sng" dirty="0"/>
              <a:t>action</a:t>
            </a:r>
            <a:r>
              <a:rPr lang="en-GB" sz="2000" dirty="0"/>
              <a:t> of first criteria </a:t>
            </a:r>
            <a:r>
              <a:rPr lang="en-GB" sz="2000" b="1" u="sng" dirty="0"/>
              <a:t>matched</a:t>
            </a:r>
            <a:r>
              <a:rPr lang="en-GB" sz="2000" dirty="0"/>
              <a:t> is </a:t>
            </a:r>
            <a:r>
              <a:rPr lang="en-GB" sz="2000" b="1" u="sng" dirty="0"/>
              <a:t>performed</a:t>
            </a:r>
            <a:r>
              <a:rPr lang="en-GB" sz="2000" b="1" u="sng" dirty="0" smtClean="0"/>
              <a:t> </a:t>
            </a:r>
          </a:p>
          <a:p>
            <a:endParaRPr lang="en-GB" sz="16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8" y="2852936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041440" cy="908720"/>
          </a:xfrm>
        </p:spPr>
        <p:txBody>
          <a:bodyPr/>
          <a:lstStyle/>
          <a:p>
            <a:r>
              <a:rPr lang="en-GB" dirty="0" smtClean="0"/>
              <a:t>Case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7467600" cy="4792974"/>
          </a:xfrm>
        </p:spPr>
        <p:txBody>
          <a:bodyPr>
            <a:normAutofit/>
          </a:bodyPr>
          <a:lstStyle/>
          <a:p>
            <a:r>
              <a:rPr lang="en-GB" sz="1800" dirty="0"/>
              <a:t>General format:</a:t>
            </a:r>
          </a:p>
          <a:p>
            <a:pPr lvl="2">
              <a:buNone/>
            </a:pP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Select Case </a:t>
            </a:r>
            <a:r>
              <a:rPr lang="en-GB" sz="1600" i="1" dirty="0">
                <a:solidFill>
                  <a:schemeClr val="accent4">
                    <a:lumMod val="75000"/>
                  </a:schemeClr>
                </a:solidFill>
              </a:rPr>
              <a:t>variable</a:t>
            </a:r>
          </a:p>
          <a:p>
            <a:pPr lvl="2">
              <a:buNone/>
            </a:pP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Case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accent4">
                    <a:lumMod val="75000"/>
                  </a:schemeClr>
                </a:solidFill>
              </a:rPr>
              <a:t>value1</a:t>
            </a:r>
          </a:p>
          <a:p>
            <a:pPr lvl="2">
              <a:buNone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GB" sz="1600" i="1" dirty="0">
                <a:solidFill>
                  <a:schemeClr val="accent4">
                    <a:lumMod val="75000"/>
                  </a:schemeClr>
                </a:solidFill>
              </a:rPr>
              <a:t>action to be executed if value 1 matches variable</a:t>
            </a:r>
          </a:p>
          <a:p>
            <a:pPr lvl="2">
              <a:buNone/>
            </a:pP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Case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accent4">
                    <a:lumMod val="75000"/>
                  </a:schemeClr>
                </a:solidFill>
              </a:rPr>
              <a:t>value 2</a:t>
            </a:r>
          </a:p>
          <a:p>
            <a:pPr lvl="2">
              <a:buNone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GB" sz="1600" i="1" dirty="0">
                <a:solidFill>
                  <a:schemeClr val="accent4">
                    <a:lumMod val="75000"/>
                  </a:schemeClr>
                </a:solidFill>
              </a:rPr>
              <a:t>action to be executed if value 2 matches variable</a:t>
            </a:r>
          </a:p>
          <a:p>
            <a:pPr lvl="2">
              <a:buNone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...</a:t>
            </a:r>
          </a:p>
          <a:p>
            <a:pPr lvl="2">
              <a:buNone/>
            </a:pP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Case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Else</a:t>
            </a:r>
          </a:p>
          <a:p>
            <a:pPr lvl="2">
              <a:buNone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GB" sz="1600" i="1" dirty="0">
                <a:solidFill>
                  <a:schemeClr val="accent4">
                    <a:lumMod val="75000"/>
                  </a:schemeClr>
                </a:solidFill>
              </a:rPr>
              <a:t>action to be executed if variable doesn’t match any of the values</a:t>
            </a:r>
          </a:p>
          <a:p>
            <a:pPr lvl="2">
              <a:buNone/>
            </a:pP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</a:p>
          <a:p>
            <a:pPr lvl="2">
              <a:buNone/>
            </a:pPr>
            <a:endParaRPr lang="en-GB" sz="1600" b="1" dirty="0"/>
          </a:p>
          <a:p>
            <a:pPr lvl="1">
              <a:buNone/>
            </a:pPr>
            <a:r>
              <a:rPr lang="en-GB" sz="1800" dirty="0">
                <a:solidFill>
                  <a:srgbClr val="FF0000"/>
                </a:solidFill>
              </a:rPr>
              <a:t>*where: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variable is an actual </a:t>
            </a:r>
            <a:r>
              <a:rPr lang="en-GB" sz="1600" dirty="0" err="1">
                <a:solidFill>
                  <a:srgbClr val="FF0000"/>
                </a:solidFill>
              </a:rPr>
              <a:t>varial</a:t>
            </a:r>
            <a:r>
              <a:rPr lang="en-GB" sz="1600" dirty="0">
                <a:solidFill>
                  <a:srgbClr val="FF0000"/>
                </a:solidFill>
              </a:rPr>
              <a:t>/some other expression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value1, value2, etc. Are values of the same type as variable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2" y="2492896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"/>
            <a:ext cx="8041440" cy="1124744"/>
          </a:xfrm>
        </p:spPr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467600" cy="50810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As Integer,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choice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answer As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first number: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second number: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1 to add, 2 to subtract: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choice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Select Case choice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answer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answer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answer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firstNum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secondNum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End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("The answer is {0}", answer)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90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16633"/>
            <a:ext cx="8041440" cy="1008112"/>
          </a:xfrm>
        </p:spPr>
        <p:txBody>
          <a:bodyPr/>
          <a:lstStyle/>
          <a:p>
            <a:r>
              <a:rPr lang="en-GB" dirty="0" smtClean="0"/>
              <a:t>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7467600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grade As String = ""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Dim score As Integer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("Enter the score: ")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score =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Select Case score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Is &gt;=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75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"A"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65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74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"B"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Case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55 To 64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"C"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	</a:t>
            </a:r>
            <a:r>
              <a:rPr lang="en-GB" b="1" dirty="0" smtClean="0">
                <a:solidFill>
                  <a:srgbClr val="7030A0"/>
                </a:solidFill>
              </a:rPr>
              <a:t>Case </a:t>
            </a:r>
            <a:r>
              <a:rPr lang="en-GB" b="1" dirty="0">
                <a:solidFill>
                  <a:srgbClr val="7030A0"/>
                </a:solidFill>
              </a:rPr>
              <a:t>Is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55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		grade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= "U"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End Select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("Your grade for the examination is {0} ", grade)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Console.ReadLine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**Last Case could have been re-written as Case Else</a:t>
            </a:r>
            <a:endParaRPr lang="en-GB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422176" cy="422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877272"/>
            <a:ext cx="422176" cy="4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028"/>
            <a:ext cx="8041440" cy="720079"/>
          </a:xfrm>
        </p:spPr>
        <p:txBody>
          <a:bodyPr/>
          <a:lstStyle/>
          <a:p>
            <a:r>
              <a:rPr lang="en-GB" dirty="0" smtClean="0"/>
              <a:t>Select Case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58326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700" dirty="0" smtClean="0"/>
              <a:t>a) Read the Q &amp; A on this site:  	</a:t>
            </a:r>
            <a:r>
              <a:rPr lang="en-GB" sz="1700" dirty="0" smtClean="0">
                <a:hlinkClick r:id="rId2"/>
              </a:rPr>
              <a:t>http</a:t>
            </a:r>
            <a:r>
              <a:rPr lang="en-GB" sz="1700" dirty="0">
                <a:hlinkClick r:id="rId2"/>
              </a:rPr>
              <a:t>://www.geekinterview.com/question_details/198</a:t>
            </a:r>
            <a:endParaRPr lang="en-GB" sz="1700" dirty="0"/>
          </a:p>
          <a:p>
            <a:pPr marL="0" indent="0">
              <a:buNone/>
            </a:pPr>
            <a:r>
              <a:rPr lang="en-GB" sz="1700" dirty="0" smtClean="0"/>
              <a:t>	b) Answer the following questions:</a:t>
            </a:r>
          </a:p>
          <a:p>
            <a:pPr marL="1325880" lvl="3" indent="-457200">
              <a:buFont typeface="+mj-lt"/>
              <a:buAutoNum type="romanLcPeriod"/>
            </a:pPr>
            <a:r>
              <a:rPr lang="en-GB" sz="1700" dirty="0" smtClean="0"/>
              <a:t>What </a:t>
            </a:r>
            <a:r>
              <a:rPr lang="en-GB" sz="1700" dirty="0"/>
              <a:t>expressions do we use in an IF statement?</a:t>
            </a:r>
          </a:p>
          <a:p>
            <a:pPr marL="1325880" lvl="3" indent="-457200">
              <a:buFont typeface="+mj-lt"/>
              <a:buAutoNum type="romanLcPeriod"/>
            </a:pPr>
            <a:r>
              <a:rPr lang="en-GB" sz="1700" dirty="0"/>
              <a:t>What are CASE statements? </a:t>
            </a:r>
          </a:p>
          <a:p>
            <a:pPr marL="1325880" lvl="3" indent="-457200">
              <a:buFont typeface="+mj-lt"/>
              <a:buAutoNum type="romanLcPeriod"/>
            </a:pPr>
            <a:r>
              <a:rPr lang="en-GB" sz="1700" dirty="0"/>
              <a:t>How are they different to IF statements? </a:t>
            </a:r>
          </a:p>
          <a:p>
            <a:pPr marL="1325880" lvl="3" indent="-457200">
              <a:buFont typeface="+mj-lt"/>
              <a:buAutoNum type="romanLcPeriod"/>
            </a:pPr>
            <a:r>
              <a:rPr lang="en-GB" sz="1700" dirty="0"/>
              <a:t>What keyword do you use to end the CASE statement?</a:t>
            </a:r>
          </a:p>
          <a:p>
            <a:pPr marL="457200" indent="-457200">
              <a:buFont typeface="+mj-lt"/>
              <a:buAutoNum type="arabicPeriod"/>
            </a:pPr>
            <a:endParaRPr lang="en-GB" sz="17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GB" sz="1700" dirty="0" smtClean="0"/>
              <a:t>Ask </a:t>
            </a:r>
            <a:r>
              <a:rPr lang="en-GB" sz="1700" dirty="0"/>
              <a:t>the user to input the number of a month. Display the name of the corresponding </a:t>
            </a:r>
            <a:r>
              <a:rPr lang="en-GB" sz="1700" dirty="0" smtClean="0"/>
              <a:t>month and tell them the number of days in the month.</a:t>
            </a:r>
          </a:p>
          <a:p>
            <a:pPr marL="457200" indent="-457200">
              <a:buFont typeface="+mj-lt"/>
              <a:buAutoNum type="arabicPeriod" startAt="2"/>
            </a:pPr>
            <a:endParaRPr lang="en-GB" sz="17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GB" sz="1700" dirty="0" smtClean="0"/>
              <a:t>Write </a:t>
            </a:r>
            <a:r>
              <a:rPr lang="en-GB" sz="1700" dirty="0"/>
              <a:t>a program that allows the user to enter a </a:t>
            </a:r>
            <a:r>
              <a:rPr lang="en-GB" sz="1700" dirty="0" smtClean="0"/>
              <a:t>unit’s examination </a:t>
            </a:r>
            <a:r>
              <a:rPr lang="en-GB" sz="1700" dirty="0"/>
              <a:t>score as an integer in the range 0 - 65. Convert the score into a grade using the boundaries specified below,</a:t>
            </a:r>
            <a:br>
              <a:rPr lang="en-GB" sz="1700" dirty="0"/>
            </a:br>
            <a:r>
              <a:rPr lang="en-GB" sz="1700" dirty="0" smtClean="0"/>
              <a:t>			A </a:t>
            </a:r>
            <a:r>
              <a:rPr lang="en-GB" sz="1700" dirty="0"/>
              <a:t>- 47, B - 42, C - 37, D - 33, E - 29</a:t>
            </a:r>
            <a:br>
              <a:rPr lang="en-GB" sz="1700" dirty="0"/>
            </a:br>
            <a:endParaRPr lang="en-GB" sz="17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185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268</TotalTime>
  <Words>458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Bradley Hand ITC TT-Bold</vt:lpstr>
      <vt:lpstr>Calibri</vt:lpstr>
      <vt:lpstr>Cambria</vt:lpstr>
      <vt:lpstr>Consolas</vt:lpstr>
      <vt:lpstr>Courier New</vt:lpstr>
      <vt:lpstr>Rage Italic</vt:lpstr>
      <vt:lpstr>Sketchbook</vt:lpstr>
      <vt:lpstr>Selection – CASE Statements</vt:lpstr>
      <vt:lpstr>Key Questions</vt:lpstr>
      <vt:lpstr>Relational Operators</vt:lpstr>
      <vt:lpstr>Boolean Operators</vt:lpstr>
      <vt:lpstr>Branching with ‘Case ‘ (Select Case Statement)</vt:lpstr>
      <vt:lpstr>Case Format</vt:lpstr>
      <vt:lpstr>Example 1</vt:lpstr>
      <vt:lpstr>Example 2</vt:lpstr>
      <vt:lpstr>Select Case Exercises</vt:lpstr>
      <vt:lpstr>Challenge Task</vt:lpstr>
      <vt:lpstr>Independent Work</vt:lpstr>
      <vt:lpstr>Key 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Gillooly Family</dc:creator>
  <cp:lastModifiedBy>Devina Gillooly</cp:lastModifiedBy>
  <cp:revision>43</cp:revision>
  <dcterms:created xsi:type="dcterms:W3CDTF">2012-10-08T19:00:25Z</dcterms:created>
  <dcterms:modified xsi:type="dcterms:W3CDTF">2017-07-05T15:30:31Z</dcterms:modified>
</cp:coreProperties>
</file>