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0"/>
  </p:handoutMasterIdLst>
  <p:sldIdLst>
    <p:sldId id="256" r:id="rId2"/>
    <p:sldId id="277" r:id="rId3"/>
    <p:sldId id="268" r:id="rId4"/>
    <p:sldId id="269" r:id="rId5"/>
    <p:sldId id="272" r:id="rId6"/>
    <p:sldId id="267" r:id="rId7"/>
    <p:sldId id="278" r:id="rId8"/>
    <p:sldId id="279" r:id="rId9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139" autoAdjust="0"/>
  </p:normalViewPr>
  <p:slideViewPr>
    <p:cSldViewPr>
      <p:cViewPr varScale="1">
        <p:scale>
          <a:sx n="98" d="100"/>
          <a:sy n="98" d="100"/>
        </p:scale>
        <p:origin x="2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80D5-360D-4131-B248-F8B9018638AD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A6F87-01D9-4DB4-B733-146196BDD0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4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 cstate="print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9BCA6B7-9299-49D5-A288-09A841DC69C0}" type="datetimeFigureOut">
              <a:rPr lang="en-GB" smtClean="0"/>
              <a:pPr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codingguys.net/tutorials/visualbasic/vb-select-c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Selection – CASE Statements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P1: </a:t>
            </a:r>
            <a:r>
              <a:rPr lang="en-GB" dirty="0" smtClean="0"/>
              <a:t>Programming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9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Common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Integer </a:t>
            </a:r>
            <a:r>
              <a:rPr lang="en-GB" dirty="0" smtClean="0">
                <a:sym typeface="Wingdings" pitchFamily="2" charset="2"/>
              </a:rPr>
              <a:t> Case </a:t>
            </a:r>
            <a:r>
              <a:rPr lang="en-GB" b="1" dirty="0" smtClean="0">
                <a:solidFill>
                  <a:srgbClr val="FF0000"/>
                </a:solidFill>
                <a:sym typeface="Wingdings" pitchFamily="2" charset="2"/>
              </a:rPr>
              <a:t>=</a:t>
            </a:r>
            <a:r>
              <a:rPr lang="en-GB" dirty="0" smtClean="0">
                <a:sym typeface="Wingdings" pitchFamily="2" charset="2"/>
              </a:rPr>
              <a:t> 1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ym typeface="Wingdings" pitchFamily="2" charset="2"/>
              </a:rPr>
              <a:t>String  Case </a:t>
            </a:r>
            <a:r>
              <a:rPr lang="en-GB" b="1" dirty="0" smtClean="0">
                <a:solidFill>
                  <a:srgbClr val="FF0000"/>
                </a:solidFill>
                <a:sym typeface="Wingdings" pitchFamily="2" charset="2"/>
              </a:rPr>
              <a:t>“</a:t>
            </a:r>
            <a:r>
              <a:rPr lang="en-GB" dirty="0" smtClean="0">
                <a:sym typeface="Wingdings" pitchFamily="2" charset="2"/>
              </a:rPr>
              <a:t>1</a:t>
            </a:r>
            <a:r>
              <a:rPr lang="en-GB" b="1" dirty="0" smtClean="0">
                <a:solidFill>
                  <a:srgbClr val="FF0000"/>
                </a:solidFill>
                <a:sym typeface="Wingdings" pitchFamily="2" charset="2"/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GB" dirty="0" smtClean="0">
                <a:sym typeface="Wingdings" pitchFamily="2" charset="2"/>
              </a:rPr>
              <a:t>Case </a:t>
            </a:r>
            <a:r>
              <a:rPr lang="en-GB" b="1" dirty="0" smtClean="0">
                <a:solidFill>
                  <a:srgbClr val="FF0000"/>
                </a:solidFill>
                <a:sym typeface="Wingdings" pitchFamily="2" charset="2"/>
              </a:rPr>
              <a:t>Is 1 </a:t>
            </a:r>
            <a:r>
              <a:rPr lang="en-GB" dirty="0" smtClean="0">
                <a:solidFill>
                  <a:schemeClr val="tx1"/>
                </a:solidFill>
                <a:sym typeface="Wingdings" pitchFamily="2" charset="2"/>
              </a:rPr>
              <a:t> missing the =; Is = 1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31740" y="4869160"/>
            <a:ext cx="4680520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hlinkClick r:id="rId2"/>
              </a:rPr>
              <a:t>Additional Reading/Examples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117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88641"/>
            <a:ext cx="8041440" cy="1008111"/>
          </a:xfrm>
        </p:spPr>
        <p:txBody>
          <a:bodyPr/>
          <a:lstStyle/>
          <a:p>
            <a:r>
              <a:rPr lang="en-GB" b="1" dirty="0" smtClean="0"/>
              <a:t>Case Statements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5328592"/>
          </a:xfrm>
        </p:spPr>
        <p:txBody>
          <a:bodyPr>
            <a:noAutofit/>
          </a:bodyPr>
          <a:lstStyle/>
          <a:p>
            <a:r>
              <a:rPr lang="en-GB" sz="1800" dirty="0" smtClean="0"/>
              <a:t>the </a:t>
            </a:r>
            <a:r>
              <a:rPr lang="en-GB" sz="1800" dirty="0"/>
              <a:t>value is </a:t>
            </a:r>
            <a:r>
              <a:rPr lang="en-GB" sz="1800" b="1" dirty="0"/>
              <a:t>compared to several criteria </a:t>
            </a:r>
            <a:r>
              <a:rPr lang="en-GB" sz="1800" dirty="0"/>
              <a:t>and the action of first criteria </a:t>
            </a:r>
            <a:r>
              <a:rPr lang="en-GB" sz="1800" b="1" dirty="0"/>
              <a:t>matched</a:t>
            </a:r>
            <a:r>
              <a:rPr lang="en-GB" sz="1800" dirty="0"/>
              <a:t> is performed</a:t>
            </a:r>
            <a:r>
              <a:rPr lang="en-GB" sz="1800" dirty="0" smtClean="0"/>
              <a:t> </a:t>
            </a:r>
          </a:p>
          <a:p>
            <a:endParaRPr lang="en-GB" sz="1800" dirty="0" smtClean="0"/>
          </a:p>
          <a:p>
            <a:r>
              <a:rPr lang="en-GB" sz="1800" dirty="0" smtClean="0"/>
              <a:t>General format:</a:t>
            </a:r>
          </a:p>
          <a:p>
            <a:pPr lvl="2">
              <a:buNone/>
            </a:pPr>
            <a:r>
              <a:rPr lang="en-GB" b="1" dirty="0" smtClean="0">
                <a:solidFill>
                  <a:srgbClr val="002060"/>
                </a:solidFill>
              </a:rPr>
              <a:t>Select Case </a:t>
            </a:r>
            <a:r>
              <a:rPr lang="en-GB" i="1" dirty="0" smtClean="0">
                <a:solidFill>
                  <a:srgbClr val="FF0000"/>
                </a:solidFill>
              </a:rPr>
              <a:t>variable</a:t>
            </a:r>
          </a:p>
          <a:p>
            <a:pPr lvl="2">
              <a:buNone/>
            </a:pPr>
            <a:r>
              <a:rPr lang="en-GB" b="1" dirty="0" smtClean="0">
                <a:solidFill>
                  <a:srgbClr val="002060"/>
                </a:solidFill>
              </a:rPr>
              <a:t>	Case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i="1" dirty="0" smtClean="0">
                <a:solidFill>
                  <a:srgbClr val="C00000"/>
                </a:solidFill>
              </a:rPr>
              <a:t>value1</a:t>
            </a:r>
          </a:p>
          <a:p>
            <a:pPr lvl="2">
              <a:buNone/>
            </a:pPr>
            <a:r>
              <a:rPr lang="en-GB" dirty="0" smtClean="0">
                <a:solidFill>
                  <a:srgbClr val="002060"/>
                </a:solidFill>
              </a:rPr>
              <a:t>			</a:t>
            </a:r>
            <a:r>
              <a:rPr lang="en-GB" i="1" dirty="0" smtClean="0">
                <a:solidFill>
                  <a:srgbClr val="002060"/>
                </a:solidFill>
              </a:rPr>
              <a:t>action to be executed if value 1 matches variable</a:t>
            </a:r>
          </a:p>
          <a:p>
            <a:pPr lvl="2">
              <a:buNone/>
            </a:pPr>
            <a:r>
              <a:rPr lang="en-GB" b="1" dirty="0" smtClean="0">
                <a:solidFill>
                  <a:srgbClr val="002060"/>
                </a:solidFill>
              </a:rPr>
              <a:t>	Case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i="1" dirty="0" smtClean="0">
                <a:solidFill>
                  <a:srgbClr val="C00000"/>
                </a:solidFill>
              </a:rPr>
              <a:t>value2</a:t>
            </a:r>
          </a:p>
          <a:p>
            <a:pPr lvl="2">
              <a:buNone/>
            </a:pPr>
            <a:r>
              <a:rPr lang="en-GB" dirty="0" smtClean="0">
                <a:solidFill>
                  <a:srgbClr val="002060"/>
                </a:solidFill>
              </a:rPr>
              <a:t>			</a:t>
            </a:r>
            <a:r>
              <a:rPr lang="en-GB" i="1" dirty="0" smtClean="0">
                <a:solidFill>
                  <a:srgbClr val="002060"/>
                </a:solidFill>
              </a:rPr>
              <a:t>action to be executed if value 2 matches variable</a:t>
            </a:r>
          </a:p>
          <a:p>
            <a:pPr lvl="2">
              <a:buNone/>
            </a:pPr>
            <a:r>
              <a:rPr lang="en-GB" dirty="0" smtClean="0">
                <a:solidFill>
                  <a:srgbClr val="002060"/>
                </a:solidFill>
              </a:rPr>
              <a:t>		...</a:t>
            </a:r>
          </a:p>
          <a:p>
            <a:pPr lvl="2">
              <a:buNone/>
            </a:pPr>
            <a:r>
              <a:rPr lang="en-GB" b="1" dirty="0" smtClean="0">
                <a:solidFill>
                  <a:srgbClr val="002060"/>
                </a:solidFill>
              </a:rPr>
              <a:t>	Case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b="1" dirty="0" smtClean="0">
                <a:solidFill>
                  <a:srgbClr val="002060"/>
                </a:solidFill>
              </a:rPr>
              <a:t>Else</a:t>
            </a:r>
          </a:p>
          <a:p>
            <a:pPr lvl="2">
              <a:buNone/>
            </a:pPr>
            <a:r>
              <a:rPr lang="en-GB" dirty="0" smtClean="0">
                <a:solidFill>
                  <a:srgbClr val="002060"/>
                </a:solidFill>
              </a:rPr>
              <a:t>			</a:t>
            </a:r>
            <a:r>
              <a:rPr lang="en-GB" i="1" dirty="0" smtClean="0">
                <a:solidFill>
                  <a:srgbClr val="002060"/>
                </a:solidFill>
              </a:rPr>
              <a:t>action to be executed if variable doesn’t match any of the 			values</a:t>
            </a:r>
          </a:p>
          <a:p>
            <a:pPr lvl="2">
              <a:buNone/>
            </a:pPr>
            <a:r>
              <a:rPr lang="en-GB" b="1" dirty="0" smtClean="0">
                <a:solidFill>
                  <a:srgbClr val="002060"/>
                </a:solidFill>
              </a:rPr>
              <a:t>End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b="1" dirty="0" smtClean="0">
                <a:solidFill>
                  <a:srgbClr val="002060"/>
                </a:solidFill>
              </a:rPr>
              <a:t>Select</a:t>
            </a:r>
            <a:endParaRPr lang="en-GB" b="1" dirty="0">
              <a:solidFill>
                <a:srgbClr val="002060"/>
              </a:solidFill>
            </a:endParaRPr>
          </a:p>
          <a:p>
            <a:pPr lvl="2">
              <a:buNone/>
            </a:pP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41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"/>
            <a:ext cx="8041440" cy="1124744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467600" cy="50810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As Integer,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choice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answer As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first number: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second number: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1 to add, 2 to subtract: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choice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Select Case choice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answer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answer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answer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End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("The answer is {0}", answer)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90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</a:t>
            </a:r>
            <a:r>
              <a:rPr lang="en-GB" b="1" i="1" dirty="0" smtClean="0"/>
              <a:t>CASE Is</a:t>
            </a:r>
            <a:r>
              <a:rPr lang="en-GB" dirty="0" smtClean="0"/>
              <a:t>…</a:t>
            </a:r>
            <a:r>
              <a:rPr lang="en-GB" b="1" i="1" dirty="0" smtClean="0"/>
              <a:t>To</a:t>
            </a:r>
            <a:r>
              <a:rPr lang="en-GB" dirty="0" smtClean="0"/>
              <a:t>…?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Is</a:t>
            </a:r>
            <a:r>
              <a:rPr lang="en-GB" dirty="0" smtClean="0"/>
              <a:t>  or </a:t>
            </a:r>
            <a:r>
              <a:rPr lang="en-GB" b="1" i="1" dirty="0" smtClean="0"/>
              <a:t>To</a:t>
            </a:r>
            <a:r>
              <a:rPr lang="en-GB" dirty="0" smtClean="0"/>
              <a:t> keywords are used when code include comparison operators (=, &lt;&gt;, &lt;, &gt;, &lt;= and &gt;=).</a:t>
            </a:r>
          </a:p>
          <a:p>
            <a:pPr lvl="1"/>
            <a:r>
              <a:rPr lang="en-GB" dirty="0" smtClean="0"/>
              <a:t>To be used with values</a:t>
            </a:r>
          </a:p>
          <a:p>
            <a:endParaRPr lang="en-GB" dirty="0"/>
          </a:p>
          <a:p>
            <a:r>
              <a:rPr lang="en-GB" b="1" i="1" dirty="0" smtClean="0"/>
              <a:t>Is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compares the test variable to the expression listed after the Is keyword.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itchFamily="2" charset="2"/>
              </a:rPr>
              <a:t>a relation operator after </a:t>
            </a:r>
            <a:r>
              <a:rPr lang="en-GB" b="1" i="1" dirty="0" smtClean="0">
                <a:sym typeface="Wingdings" pitchFamily="2" charset="2"/>
              </a:rPr>
              <a:t>Is</a:t>
            </a:r>
            <a:r>
              <a:rPr lang="en-GB" dirty="0" smtClean="0">
                <a:sym typeface="Wingdings" pitchFamily="2" charset="2"/>
              </a:rPr>
              <a:t> keyword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b="1" i="1" dirty="0" smtClean="0">
                <a:sym typeface="Wingdings" pitchFamily="2" charset="2"/>
              </a:rPr>
              <a:t>To</a:t>
            </a:r>
            <a:r>
              <a:rPr lang="en-GB" dirty="0" smtClean="0">
                <a:sym typeface="Wingdings" pitchFamily="2" charset="2"/>
              </a:rPr>
              <a:t>  identifies a range of values.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632" y="225475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16633"/>
            <a:ext cx="8041440" cy="1008112"/>
          </a:xfrm>
        </p:spPr>
        <p:txBody>
          <a:bodyPr/>
          <a:lstStyle/>
          <a:p>
            <a:r>
              <a:rPr lang="en-GB" dirty="0" smtClean="0"/>
              <a:t>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7467600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grade As String = ""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score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score: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score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Select Case score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Is &gt;=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75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"A"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rgbClr val="002060"/>
                </a:solidFill>
              </a:rPr>
              <a:t>65 To 74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"B"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rgbClr val="002060"/>
                </a:solidFill>
              </a:rPr>
              <a:t>55 To 64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"C"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	</a:t>
            </a:r>
            <a:r>
              <a:rPr lang="en-GB" b="1" dirty="0" smtClean="0">
                <a:solidFill>
                  <a:srgbClr val="7030A0"/>
                </a:solidFill>
              </a:rPr>
              <a:t>Case </a:t>
            </a:r>
            <a:r>
              <a:rPr lang="en-GB" b="1" dirty="0">
                <a:solidFill>
                  <a:srgbClr val="7030A0"/>
                </a:solidFill>
              </a:rPr>
              <a:t>Is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&lt; 55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"U"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End Select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("Your grade for the examination is {0} ", grade)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**Last Case could have been re-written as Case Else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2564904"/>
            <a:ext cx="4236744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First and last option: </a:t>
            </a:r>
            <a:r>
              <a:rPr lang="en-GB" b="1" dirty="0" smtClean="0"/>
              <a:t>Case Is</a:t>
            </a:r>
          </a:p>
          <a:p>
            <a:pPr marL="342900" indent="-342900">
              <a:buAutoNum type="arabicPeriod"/>
            </a:pPr>
            <a:r>
              <a:rPr lang="en-GB" dirty="0" smtClean="0"/>
              <a:t>Middle options: </a:t>
            </a:r>
            <a:r>
              <a:rPr lang="en-GB" b="1" dirty="0" err="1" smtClean="0"/>
              <a:t>Case..To</a:t>
            </a:r>
            <a:r>
              <a:rPr lang="en-GB" b="1" dirty="0" smtClean="0"/>
              <a:t>..</a:t>
            </a:r>
          </a:p>
          <a:p>
            <a:pPr marL="342900" indent="-342900">
              <a:buAutoNum type="arabicPeriod"/>
            </a:pPr>
            <a:r>
              <a:rPr lang="en-GB" dirty="0" smtClean="0"/>
              <a:t>Last option: Case Is or Case Else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smtClean="0"/>
              <a:t>If Case Is, must use a relational operator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smtClean="0"/>
              <a:t>If Case Else, no operators or condition to be used.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2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Extension/Homework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988840"/>
            <a:ext cx="5616624" cy="39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Create a simple program using a nested CASE statement. 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44" y="225475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Extension/Homework 2 – prep for next lesson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Research how to use the following methods:</a:t>
            </a:r>
          </a:p>
          <a:p>
            <a:r>
              <a:rPr lang="en-GB" dirty="0" err="1" smtClean="0"/>
              <a:t>ToUpper</a:t>
            </a:r>
            <a:endParaRPr lang="en-GB" dirty="0" smtClean="0"/>
          </a:p>
          <a:p>
            <a:r>
              <a:rPr lang="en-GB" dirty="0" err="1" smtClean="0"/>
              <a:t>ToLower</a:t>
            </a:r>
            <a:endParaRPr lang="en-GB" dirty="0" smtClean="0"/>
          </a:p>
          <a:p>
            <a:r>
              <a:rPr lang="en-GB" dirty="0" smtClean="0"/>
              <a:t>UCASE</a:t>
            </a:r>
          </a:p>
          <a:p>
            <a:r>
              <a:rPr lang="en-GB" dirty="0" smtClean="0"/>
              <a:t>LCASE</a:t>
            </a:r>
          </a:p>
          <a:p>
            <a:r>
              <a:rPr lang="en-GB" dirty="0" err="1" smtClean="0"/>
              <a:t>ToString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004048" y="2852936"/>
            <a:ext cx="295232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smtClean="0"/>
              <a:t>to your </a:t>
            </a:r>
            <a:r>
              <a:rPr lang="en-GB" dirty="0" smtClean="0"/>
              <a:t>notes!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Will be tested in starter activity next week.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632" y="225475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450</TotalTime>
  <Words>222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Bradley Hand ITC TT-Bold</vt:lpstr>
      <vt:lpstr>Calibri</vt:lpstr>
      <vt:lpstr>Cambria</vt:lpstr>
      <vt:lpstr>Rage Italic</vt:lpstr>
      <vt:lpstr>Wingdings</vt:lpstr>
      <vt:lpstr>Sketchbook</vt:lpstr>
      <vt:lpstr>Selection – CASE Statements</vt:lpstr>
      <vt:lpstr>Common Mistakes</vt:lpstr>
      <vt:lpstr>Case Statements</vt:lpstr>
      <vt:lpstr>Example 1</vt:lpstr>
      <vt:lpstr>When to use CASE Is…To…?</vt:lpstr>
      <vt:lpstr>Example 2</vt:lpstr>
      <vt:lpstr>Extension/Homework 1</vt:lpstr>
      <vt:lpstr>Extension/Homework 2 – prep for next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Gillooly Family</dc:creator>
  <cp:lastModifiedBy>Devina Gillooly</cp:lastModifiedBy>
  <cp:revision>53</cp:revision>
  <dcterms:created xsi:type="dcterms:W3CDTF">2012-10-08T19:00:25Z</dcterms:created>
  <dcterms:modified xsi:type="dcterms:W3CDTF">2017-10-03T11:30:58Z</dcterms:modified>
</cp:coreProperties>
</file>