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68" r:id="rId6"/>
    <p:sldId id="277" r:id="rId7"/>
    <p:sldId id="259" r:id="rId8"/>
    <p:sldId id="260" r:id="rId9"/>
    <p:sldId id="274" r:id="rId10"/>
    <p:sldId id="273" r:id="rId11"/>
    <p:sldId id="261" r:id="rId12"/>
    <p:sldId id="265" r:id="rId13"/>
    <p:sldId id="264" r:id="rId14"/>
    <p:sldId id="262" r:id="rId15"/>
    <p:sldId id="263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1A5B6-21F7-4020-A072-67B71567D63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63C6-E9F6-4FBC-A71D-92D322BCA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Casting also</a:t>
            </a:r>
            <a:r>
              <a:rPr lang="en-GB" baseline="0" dirty="0" smtClean="0"/>
              <a:t> referred to as Coercing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2246-261F-4476-B355-76D7CC2FFB8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4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58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5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4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8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2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6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7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773BE4-95E6-4585-B34C-969F79E0A6E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9ACE-D2F8-4476-9A8B-368709C40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90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.1.1%20String%20Handling%20Methods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3.1%20Class%20Task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.1%20Class%20Task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sz="5400" dirty="0" smtClean="0"/>
              <a:t>Basic Operations in Programing Languages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62221"/>
            <a:ext cx="8825658" cy="8614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3.1.1.3		3.1.1.4		3.1.1.5		3.1.1.7		3.1.1.8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091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2177592" y="1979629"/>
            <a:ext cx="8041064" cy="3327662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13800" b="1" dirty="0" smtClean="0">
                <a:ln/>
                <a:solidFill>
                  <a:schemeClr val="accent4"/>
                </a:solidFill>
              </a:rPr>
              <a:t>Lesson 2</a:t>
            </a:r>
            <a:endParaRPr lang="en-GB" sz="16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String Handling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314"/>
            <a:ext cx="10180573" cy="4872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Actions that can be carried out on sequence of characters:</a:t>
            </a:r>
          </a:p>
          <a:p>
            <a:r>
              <a:rPr lang="en-GB" b="1" dirty="0" smtClean="0"/>
              <a:t>Length: </a:t>
            </a:r>
            <a:r>
              <a:rPr lang="en-GB" dirty="0" smtClean="0"/>
              <a:t>number of characters in the string </a:t>
            </a:r>
          </a:p>
          <a:p>
            <a:r>
              <a:rPr lang="en-GB" b="1" dirty="0" smtClean="0"/>
              <a:t>Position: </a:t>
            </a:r>
            <a:r>
              <a:rPr lang="en-GB" dirty="0" smtClean="0"/>
              <a:t>position of every character in a text string</a:t>
            </a:r>
          </a:p>
          <a:p>
            <a:r>
              <a:rPr lang="en-GB" b="1" dirty="0" smtClean="0"/>
              <a:t>Substring: </a:t>
            </a:r>
            <a:r>
              <a:rPr lang="en-GB" dirty="0" smtClean="0"/>
              <a:t>a string within another string</a:t>
            </a:r>
          </a:p>
          <a:p>
            <a:r>
              <a:rPr lang="en-GB" b="1" dirty="0" smtClean="0"/>
              <a:t>Concatenation: </a:t>
            </a:r>
            <a:r>
              <a:rPr lang="en-GB" dirty="0" smtClean="0"/>
              <a:t>adding string together</a:t>
            </a:r>
          </a:p>
          <a:p>
            <a:r>
              <a:rPr lang="en-GB" b="1" dirty="0" smtClean="0"/>
              <a:t>Character codes (e.g. ASCII, Unicode): </a:t>
            </a:r>
            <a:r>
              <a:rPr lang="en-GB" dirty="0" smtClean="0"/>
              <a:t>a binary representation of a particular letter, number or special character. </a:t>
            </a:r>
          </a:p>
          <a:p>
            <a:r>
              <a:rPr lang="en-GB" b="1" dirty="0" smtClean="0"/>
              <a:t>String to Integer / Integer to String: </a:t>
            </a:r>
            <a:r>
              <a:rPr lang="en-GB" dirty="0" err="1" smtClean="0"/>
              <a:t>CInt</a:t>
            </a:r>
            <a:r>
              <a:rPr lang="en-GB" dirty="0" smtClean="0"/>
              <a:t> / </a:t>
            </a:r>
            <a:r>
              <a:rPr lang="en-GB" dirty="0" err="1" smtClean="0"/>
              <a:t>ToString</a:t>
            </a:r>
            <a:endParaRPr lang="en-GB" dirty="0" smtClean="0"/>
          </a:p>
          <a:p>
            <a:r>
              <a:rPr lang="en-GB" b="1" dirty="0" smtClean="0"/>
              <a:t>String to Float / Float to String:</a:t>
            </a:r>
            <a:r>
              <a:rPr lang="en-GB" dirty="0" smtClean="0"/>
              <a:t> </a:t>
            </a:r>
            <a:r>
              <a:rPr lang="en-GB" dirty="0" err="1" smtClean="0"/>
              <a:t>CDbl</a:t>
            </a:r>
            <a:r>
              <a:rPr lang="en-GB" dirty="0" smtClean="0"/>
              <a:t> / </a:t>
            </a:r>
            <a:r>
              <a:rPr lang="en-GB" dirty="0" err="1" smtClean="0"/>
              <a:t>ToString</a:t>
            </a:r>
            <a:endParaRPr lang="en-GB" dirty="0" smtClean="0"/>
          </a:p>
          <a:p>
            <a:r>
              <a:rPr lang="en-GB" b="1" dirty="0" smtClean="0"/>
              <a:t>String to Date-Time / Date-Time to String: </a:t>
            </a:r>
            <a:r>
              <a:rPr lang="en-GB" dirty="0" err="1" smtClean="0"/>
              <a:t>ToDateTime</a:t>
            </a:r>
            <a:r>
              <a:rPr lang="en-GB" dirty="0" smtClean="0"/>
              <a:t> or </a:t>
            </a:r>
            <a:r>
              <a:rPr lang="en-GB" dirty="0" err="1" smtClean="0"/>
              <a:t>CDate</a:t>
            </a:r>
            <a:r>
              <a:rPr lang="en-GB" dirty="0" smtClean="0"/>
              <a:t> / </a:t>
            </a:r>
            <a:r>
              <a:rPr lang="en-GB" dirty="0" err="1" smtClean="0"/>
              <a:t>ToString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441012" y="0"/>
            <a:ext cx="3750988" cy="1376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What is a string?</a:t>
            </a:r>
          </a:p>
          <a:p>
            <a:pPr algn="ctr"/>
            <a:r>
              <a:rPr lang="en-GB" dirty="0" smtClean="0"/>
              <a:t>A sequence of characters and can actually be made up of text, numbers and symbols. </a:t>
            </a:r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98862" y="6255435"/>
            <a:ext cx="7345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 smtClean="0"/>
              <a:t>**Click </a:t>
            </a:r>
            <a:r>
              <a:rPr lang="en-GB" dirty="0" smtClean="0">
                <a:hlinkClick r:id="rId2" action="ppaction://hlinkfile"/>
              </a:rPr>
              <a:t>here </a:t>
            </a:r>
            <a:r>
              <a:rPr lang="en-GB" dirty="0" smtClean="0"/>
              <a:t>for a handout for a list of string functions in VB.NET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ToString</a:t>
            </a:r>
            <a:r>
              <a:rPr lang="en-GB" dirty="0" smtClean="0"/>
              <a:t>() -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ToString</a:t>
            </a:r>
            <a:r>
              <a:rPr lang="en-GB" dirty="0" smtClean="0"/>
              <a:t> is the major formatting method in the .NET Framework.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converts an object to its string representation so that it is suitable for display.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Integer.Parse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Converts Strings to Integer (only).</a:t>
            </a:r>
          </a:p>
          <a:p>
            <a:pPr>
              <a:buNone/>
            </a:pPr>
            <a:r>
              <a:rPr lang="en-GB" dirty="0" smtClean="0"/>
              <a:t>Example: </a:t>
            </a:r>
          </a:p>
          <a:p>
            <a:pPr lvl="2">
              <a:buNone/>
            </a:pPr>
            <a:r>
              <a:rPr lang="en-GB" sz="2800" dirty="0">
                <a:solidFill>
                  <a:srgbClr val="FFC000"/>
                </a:solidFill>
              </a:rPr>
              <a:t>Dim text As String = "42" </a:t>
            </a:r>
          </a:p>
          <a:p>
            <a:pPr lvl="2">
              <a:buNone/>
            </a:pPr>
            <a:r>
              <a:rPr lang="en-GB" sz="2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' </a:t>
            </a:r>
            <a:r>
              <a:rPr lang="en-GB" sz="2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 string to integer value</a:t>
            </a:r>
            <a:r>
              <a:rPr lang="en-GB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GB" sz="2800" dirty="0">
                <a:solidFill>
                  <a:srgbClr val="FFC000"/>
                </a:solidFill>
              </a:rPr>
              <a:t>Dim value As Integer = </a:t>
            </a:r>
            <a:r>
              <a:rPr lang="en-GB" sz="2800" dirty="0" err="1">
                <a:solidFill>
                  <a:srgbClr val="FFC000"/>
                </a:solidFill>
              </a:rPr>
              <a:t>Integer.Parse</a:t>
            </a:r>
            <a:r>
              <a:rPr lang="en-GB" sz="2800" dirty="0">
                <a:solidFill>
                  <a:srgbClr val="FFC000"/>
                </a:solidFill>
              </a:rPr>
              <a:t>(text) </a:t>
            </a:r>
          </a:p>
          <a:p>
            <a:pPr lvl="2">
              <a:buNone/>
            </a:pPr>
            <a:endParaRPr lang="en-GB" sz="28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You could also use </a:t>
            </a:r>
            <a:r>
              <a:rPr lang="en-GB" sz="2800" b="1" dirty="0"/>
              <a:t>Convert.ToInt32</a:t>
            </a:r>
            <a:r>
              <a:rPr lang="en-GB" sz="2800" dirty="0"/>
              <a:t> 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4424"/>
          </a:xfrm>
        </p:spPr>
        <p:txBody>
          <a:bodyPr/>
          <a:lstStyle/>
          <a:p>
            <a:r>
              <a:rPr lang="en-GB" dirty="0" smtClean="0"/>
              <a:t>Explicit </a:t>
            </a:r>
            <a:r>
              <a:rPr lang="en-GB" dirty="0" err="1" smtClean="0"/>
              <a:t>Convertions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Sometimes it is necessary to perform an </a:t>
            </a:r>
            <a:r>
              <a:rPr lang="en-GB" b="1" dirty="0" smtClean="0"/>
              <a:t>explicit</a:t>
            </a:r>
            <a:r>
              <a:rPr lang="en-GB" dirty="0" smtClean="0"/>
              <a:t> conversion.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6191" t="46771" r="36079" b="15045"/>
          <a:stretch>
            <a:fillRect/>
          </a:stretch>
        </p:blipFill>
        <p:spPr bwMode="auto">
          <a:xfrm>
            <a:off x="1981200" y="2158870"/>
            <a:ext cx="8280920" cy="414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Casting: </a:t>
            </a:r>
            <a:r>
              <a:rPr lang="en-GB" dirty="0" err="1" smtClean="0"/>
              <a:t>CInt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Converts an unknown value (Numeric types(Double/Single), String, Boolean, Variant &amp; Objects) to an Integer type &amp; rounds up the number.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example: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b="1" dirty="0" err="1" smtClean="0">
                <a:solidFill>
                  <a:srgbClr val="FFC000"/>
                </a:solidFill>
              </a:rPr>
              <a:t>intValue</a:t>
            </a:r>
            <a:r>
              <a:rPr lang="en-GB" b="1" dirty="0" smtClean="0">
                <a:solidFill>
                  <a:srgbClr val="FFC000"/>
                </a:solidFill>
              </a:rPr>
              <a:t> = </a:t>
            </a:r>
            <a:r>
              <a:rPr lang="en-GB" b="1" dirty="0" err="1" smtClean="0">
                <a:solidFill>
                  <a:srgbClr val="FFC000"/>
                </a:solidFill>
              </a:rPr>
              <a:t>CInt</a:t>
            </a:r>
            <a:r>
              <a:rPr lang="en-GB" b="1" dirty="0" smtClean="0">
                <a:solidFill>
                  <a:srgbClr val="FFC000"/>
                </a:solidFill>
              </a:rPr>
              <a:t>(</a:t>
            </a:r>
            <a:r>
              <a:rPr lang="en-GB" b="1" dirty="0" err="1" smtClean="0">
                <a:solidFill>
                  <a:srgbClr val="FFC000"/>
                </a:solidFill>
              </a:rPr>
              <a:t>stringExpression</a:t>
            </a:r>
            <a:r>
              <a:rPr lang="en-GB" b="1" dirty="0" smtClean="0">
                <a:solidFill>
                  <a:srgbClr val="FFC000"/>
                </a:solidFill>
              </a:rPr>
              <a:t>)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0729"/>
          </a:xfrm>
        </p:spPr>
        <p:txBody>
          <a:bodyPr/>
          <a:lstStyle/>
          <a:p>
            <a:r>
              <a:rPr lang="en-US" dirty="0" smtClean="0"/>
              <a:t>Converting String </a:t>
            </a:r>
            <a:r>
              <a:rPr lang="en-US" dirty="0"/>
              <a:t>to Date Objects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308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31383" r="40816" b="49675"/>
          <a:stretch>
            <a:fillRect/>
          </a:stretch>
        </p:blipFill>
        <p:spPr bwMode="auto">
          <a:xfrm>
            <a:off x="2073897" y="1706252"/>
            <a:ext cx="7635712" cy="22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61508" r="40816" b="20996"/>
          <a:stretch>
            <a:fillRect/>
          </a:stretch>
        </p:blipFill>
        <p:spPr bwMode="auto">
          <a:xfrm>
            <a:off x="2073897" y="3863462"/>
            <a:ext cx="7635713" cy="21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225483" y="1706252"/>
            <a:ext cx="158406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25483" y="3953017"/>
            <a:ext cx="158406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Task &amp; 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090" y="2403835"/>
            <a:ext cx="6759019" cy="21210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100" b="1" dirty="0" smtClean="0">
                <a:solidFill>
                  <a:schemeClr val="bg1"/>
                </a:solidFill>
              </a:rPr>
              <a:t>Complete Task 3</a:t>
            </a:r>
          </a:p>
          <a:p>
            <a:pPr marL="0" indent="0" algn="ctr">
              <a:buNone/>
            </a:pPr>
            <a:endParaRPr lang="en-GB" sz="28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800" b="1" dirty="0" smtClean="0">
                <a:solidFill>
                  <a:schemeClr val="bg1"/>
                </a:solidFill>
              </a:rPr>
              <a:t>Click </a:t>
            </a:r>
            <a:r>
              <a:rPr lang="en-GB" sz="2800" b="1" dirty="0">
                <a:solidFill>
                  <a:schemeClr val="bg1"/>
                </a:solidFill>
              </a:rPr>
              <a:t>here for </a:t>
            </a:r>
            <a:r>
              <a:rPr lang="en-GB" sz="2800" b="1" dirty="0" err="1">
                <a:solidFill>
                  <a:srgbClr val="0070C0"/>
                </a:solidFill>
                <a:hlinkClick r:id="rId2" action="ppaction://hlinkfile"/>
              </a:rPr>
              <a:t>handout</a:t>
            </a:r>
            <a:r>
              <a:rPr lang="en-GB" sz="2800" b="1" dirty="0">
                <a:solidFill>
                  <a:schemeClr val="bg1"/>
                </a:solidFill>
              </a:rPr>
              <a:t>! </a:t>
            </a:r>
            <a:endParaRPr lang="en-GB" sz="2600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4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2177592" y="1979629"/>
            <a:ext cx="8041064" cy="3327662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13800" b="1" dirty="0" smtClean="0">
                <a:ln/>
                <a:solidFill>
                  <a:schemeClr val="accent4"/>
                </a:solidFill>
              </a:rPr>
              <a:t>Lesson 1</a:t>
            </a:r>
            <a:endParaRPr lang="en-GB" sz="16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Categories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 smtClean="0"/>
              <a:t>Arithmetic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Relational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Boolean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String Handling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0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48587"/>
            <a:ext cx="9404723" cy="992056"/>
          </a:xfrm>
        </p:spPr>
        <p:txBody>
          <a:bodyPr/>
          <a:lstStyle/>
          <a:p>
            <a:r>
              <a:rPr lang="en-GB" b="1" i="1" dirty="0" smtClean="0"/>
              <a:t>Arithmetic Operation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611" y="989814"/>
            <a:ext cx="10877175" cy="5632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/>
              <a:t>+, -, /, ×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/>
              <a:t>Division of Integers </a:t>
            </a:r>
            <a:r>
              <a:rPr lang="en-GB" sz="1600" dirty="0" smtClean="0">
                <a:sym typeface="Wingdings" panose="05000000000000000000" pitchFamily="2" charset="2"/>
              </a:rPr>
              <a:t> answer = num1 </a:t>
            </a:r>
            <a:r>
              <a:rPr lang="en-GB" sz="1800" b="1" dirty="0" smtClean="0">
                <a:latin typeface="Algerian" panose="04020705040A02060702" pitchFamily="82" charset="0"/>
                <a:sym typeface="Wingdings" panose="05000000000000000000" pitchFamily="2" charset="2"/>
              </a:rPr>
              <a:t>\</a:t>
            </a:r>
            <a:r>
              <a:rPr lang="en-GB" sz="1600" b="1" dirty="0" smtClean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num2; </a:t>
            </a:r>
            <a:r>
              <a:rPr lang="en-GB" sz="1400" dirty="0" smtClean="0">
                <a:sym typeface="Wingdings" panose="05000000000000000000" pitchFamily="2" charset="2"/>
              </a:rPr>
              <a:t>the quotient and remainder are calculated simultaneously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600" b="1" dirty="0" smtClean="0"/>
              <a:t>MOD</a:t>
            </a:r>
            <a:r>
              <a:rPr lang="en-GB" sz="1600" dirty="0" smtClean="0"/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>
                <a:sym typeface="Wingdings" panose="05000000000000000000" pitchFamily="2" charset="2"/>
              </a:rPr>
              <a:t>answer = </a:t>
            </a:r>
            <a:r>
              <a:rPr lang="en-GB" sz="1600" dirty="0" smtClean="0">
                <a:sym typeface="Wingdings" panose="05000000000000000000" pitchFamily="2" charset="2"/>
              </a:rPr>
              <a:t>num1 </a:t>
            </a:r>
            <a:r>
              <a:rPr lang="en-GB" sz="1600" b="1" dirty="0" smtClean="0">
                <a:sym typeface="Wingdings" panose="05000000000000000000" pitchFamily="2" charset="2"/>
              </a:rPr>
              <a:t>MOD</a:t>
            </a:r>
            <a:r>
              <a:rPr lang="en-GB" sz="1600" dirty="0" smtClean="0">
                <a:sym typeface="Wingdings" panose="05000000000000000000" pitchFamily="2" charset="2"/>
              </a:rPr>
              <a:t> num2</a:t>
            </a:r>
            <a:endParaRPr lang="en-GB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GB" sz="1400" dirty="0"/>
              <a:t>d</a:t>
            </a:r>
            <a:r>
              <a:rPr lang="en-GB" sz="1400" dirty="0" smtClean="0"/>
              <a:t>ivide one number by another to find the remainder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/>
              <a:t>Exponentiation</a:t>
            </a:r>
            <a:r>
              <a:rPr lang="en-GB" sz="1600" dirty="0" smtClean="0"/>
              <a:t> </a:t>
            </a:r>
            <a:r>
              <a:rPr lang="en-GB" sz="1600" b="1" dirty="0" smtClean="0"/>
              <a:t>(^)</a:t>
            </a:r>
            <a:r>
              <a:rPr lang="en-GB" sz="1600" dirty="0" smtClean="0"/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>
                <a:sym typeface="Wingdings" panose="05000000000000000000" pitchFamily="2" charset="2"/>
              </a:rPr>
              <a:t>answer = num1 </a:t>
            </a:r>
            <a:r>
              <a:rPr lang="en-GB" sz="1600" b="1" dirty="0" smtClean="0">
                <a:sym typeface="Wingdings" panose="05000000000000000000" pitchFamily="2" charset="2"/>
              </a:rPr>
              <a:t>^</a:t>
            </a:r>
            <a:r>
              <a:rPr lang="en-GB" sz="1600" dirty="0" smtClean="0">
                <a:sym typeface="Wingdings" panose="05000000000000000000" pitchFamily="2" charset="2"/>
              </a:rPr>
              <a:t> num2; </a:t>
            </a:r>
            <a:r>
              <a:rPr lang="en-GB" sz="1600" dirty="0" smtClean="0"/>
              <a:t>16 = 2^4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Repeated multiplication of a base number 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/>
              <a:t>Rounding</a:t>
            </a:r>
            <a:r>
              <a:rPr lang="en-GB" sz="1600" dirty="0" smtClean="0"/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 answer = </a:t>
            </a:r>
            <a:r>
              <a:rPr lang="en-GB" sz="1600" b="1" dirty="0" err="1" smtClean="0">
                <a:sym typeface="Wingdings" panose="05000000000000000000" pitchFamily="2" charset="2"/>
              </a:rPr>
              <a:t>Math.Round</a:t>
            </a:r>
            <a:r>
              <a:rPr lang="en-GB" sz="1600" dirty="0" smtClean="0">
                <a:sym typeface="Wingdings" panose="05000000000000000000" pitchFamily="2" charset="2"/>
              </a:rPr>
              <a:t>(num1)</a:t>
            </a:r>
            <a:endParaRPr lang="en-GB" sz="1600" dirty="0" smtClean="0"/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Round up, round down, round to nearest </a:t>
            </a:r>
            <a:r>
              <a:rPr lang="en-GB" sz="1400" dirty="0" err="1" smtClean="0"/>
              <a:t>d.p.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600" b="1" dirty="0" smtClean="0"/>
              <a:t>Truncating</a:t>
            </a:r>
            <a:r>
              <a:rPr lang="en-GB" sz="1600" dirty="0" smtClean="0"/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 answer = </a:t>
            </a:r>
            <a:r>
              <a:rPr lang="en-GB" sz="1600" b="1" dirty="0" err="1" smtClean="0">
                <a:sym typeface="Wingdings" panose="05000000000000000000" pitchFamily="2" charset="2"/>
              </a:rPr>
              <a:t>Math.Truncate</a:t>
            </a:r>
            <a:r>
              <a:rPr lang="en-GB" sz="1600" dirty="0" smtClean="0">
                <a:sym typeface="Wingdings" panose="05000000000000000000" pitchFamily="2" charset="2"/>
              </a:rPr>
              <a:t>(num1)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>
                <a:sym typeface="Wingdings" panose="05000000000000000000" pitchFamily="2" charset="2"/>
              </a:rPr>
              <a:t>Shortening a value by cutting it off after a certain number of digits; equivalent to rounding down. </a:t>
            </a:r>
            <a:endParaRPr lang="en-GB" sz="1400" dirty="0" smtClean="0"/>
          </a:p>
          <a:p>
            <a:r>
              <a:rPr lang="en-GB" sz="1600" b="1" dirty="0" smtClean="0"/>
              <a:t>Random number generation</a:t>
            </a:r>
            <a:r>
              <a:rPr lang="en-GB" sz="1600" dirty="0" smtClean="0"/>
              <a:t>: </a:t>
            </a:r>
            <a:r>
              <a:rPr lang="en-GB" sz="1400" dirty="0" smtClean="0"/>
              <a:t>Several methods to do this; often number is 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					          set to generate between two fixed values.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16232" y="5941204"/>
            <a:ext cx="2613096" cy="80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/>
              <a:t>Randomize()</a:t>
            </a:r>
            <a:endParaRPr lang="en-GB" sz="1400" b="1" dirty="0" smtClean="0"/>
          </a:p>
          <a:p>
            <a:r>
              <a:rPr lang="en-GB" sz="1100" b="1" dirty="0" smtClean="0"/>
              <a:t>        ' The program will generate a </a:t>
            </a:r>
          </a:p>
          <a:p>
            <a:r>
              <a:rPr lang="en-GB" sz="1100" b="1" dirty="0"/>
              <a:t>	</a:t>
            </a:r>
            <a:r>
              <a:rPr lang="en-GB" sz="1100" b="1" dirty="0" smtClean="0"/>
              <a:t>number from 0 to 50</a:t>
            </a:r>
            <a:endParaRPr lang="en-GB" sz="1400" b="1" dirty="0" smtClean="0"/>
          </a:p>
          <a:p>
            <a:r>
              <a:rPr lang="en-GB" sz="1100" b="1" dirty="0" smtClean="0"/>
              <a:t>number = </a:t>
            </a:r>
            <a:r>
              <a:rPr lang="en-GB" sz="1100" b="1" dirty="0" err="1" smtClean="0"/>
              <a:t>Int</a:t>
            </a:r>
            <a:r>
              <a:rPr lang="en-GB" sz="1100" b="1" dirty="0" smtClean="0"/>
              <a:t>(</a:t>
            </a:r>
            <a:r>
              <a:rPr lang="en-GB" sz="1100" b="1" dirty="0" err="1" smtClean="0"/>
              <a:t>Rnd</a:t>
            </a:r>
            <a:r>
              <a:rPr lang="en-GB" sz="1100" b="1" dirty="0" smtClean="0"/>
              <a:t>() * 50) + 1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1129328" y="1604798"/>
            <a:ext cx="970959" cy="374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n-GB" sz="1400" b="1" dirty="0" smtClean="0">
                <a:sym typeface="Wingdings" panose="05000000000000000000" pitchFamily="2" charset="2"/>
              </a:rPr>
              <a:t>4 = 23\5</a:t>
            </a:r>
          </a:p>
          <a:p>
            <a:pPr algn="ctr"/>
            <a:endParaRPr lang="en-GB" dirty="0"/>
          </a:p>
        </p:txBody>
      </p:sp>
      <p:sp>
        <p:nvSpPr>
          <p:cNvPr id="8" name="Oval Callout 7"/>
          <p:cNvSpPr/>
          <p:nvPr/>
        </p:nvSpPr>
        <p:spPr>
          <a:xfrm>
            <a:off x="2818613" y="1263192"/>
            <a:ext cx="772999" cy="341606"/>
          </a:xfrm>
          <a:prstGeom prst="wedgeEllipseCallout">
            <a:avLst>
              <a:gd name="adj1" fmla="val -29370"/>
              <a:gd name="adj2" fmla="val 79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DIV</a:t>
            </a:r>
            <a:endParaRPr lang="en-GB" sz="1400" b="1" dirty="0"/>
          </a:p>
        </p:txBody>
      </p:sp>
      <p:sp>
        <p:nvSpPr>
          <p:cNvPr id="9" name="Oval Callout 8"/>
          <p:cNvSpPr/>
          <p:nvPr/>
        </p:nvSpPr>
        <p:spPr>
          <a:xfrm>
            <a:off x="4539399" y="1125586"/>
            <a:ext cx="3162300" cy="341606"/>
          </a:xfrm>
          <a:prstGeom prst="wedgeEllipseCallout">
            <a:avLst>
              <a:gd name="adj1" fmla="val -30881"/>
              <a:gd name="adj2" fmla="val 10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Use the backward slash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147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Numbers ~ Method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6802"/>
            <a:ext cx="8946541" cy="47115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In Visual Basic, we can generate pseudo-random numbers using the </a:t>
            </a:r>
            <a:r>
              <a:rPr lang="en-GB" b="1" dirty="0" smtClean="0"/>
              <a:t>Random</a:t>
            </a:r>
            <a:r>
              <a:rPr lang="en-GB" dirty="0" smtClean="0"/>
              <a:t> class.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To start, declare a new instance of the Random class in the following way,</a:t>
            </a:r>
          </a:p>
          <a:p>
            <a:pPr algn="ctr">
              <a:buNone/>
            </a:pPr>
            <a:r>
              <a:rPr lang="en-GB" dirty="0" smtClean="0"/>
              <a:t>			</a:t>
            </a:r>
            <a:r>
              <a:rPr lang="en-GB" b="1" dirty="0" smtClean="0">
                <a:solidFill>
                  <a:srgbClr val="FFC000"/>
                </a:solidFill>
              </a:rPr>
              <a:t>Dim rand As Random = New Random() </a:t>
            </a:r>
          </a:p>
          <a:p>
            <a:r>
              <a:rPr lang="en-GB" dirty="0" smtClean="0"/>
              <a:t>The following statement would make the variable </a:t>
            </a:r>
            <a:r>
              <a:rPr lang="en-GB" b="1" dirty="0" err="1" smtClean="0"/>
              <a:t>myRandomNumber</a:t>
            </a:r>
            <a:r>
              <a:rPr lang="en-GB" dirty="0" smtClean="0"/>
              <a:t> equal to an integer from 0 to 9,</a:t>
            </a:r>
          </a:p>
          <a:p>
            <a:pPr algn="ctr">
              <a:buNone/>
            </a:pPr>
            <a:r>
              <a:rPr lang="en-GB" dirty="0" smtClean="0"/>
              <a:t>			</a:t>
            </a:r>
            <a:r>
              <a:rPr lang="en-GB" b="1" dirty="0" err="1" smtClean="0">
                <a:solidFill>
                  <a:srgbClr val="FFC000"/>
                </a:solidFill>
              </a:rPr>
              <a:t>myRandomNumber</a:t>
            </a:r>
            <a:r>
              <a:rPr lang="en-GB" b="1" dirty="0" smtClean="0">
                <a:solidFill>
                  <a:srgbClr val="FFC000"/>
                </a:solidFill>
              </a:rPr>
              <a:t> = </a:t>
            </a:r>
            <a:r>
              <a:rPr lang="en-GB" b="1" dirty="0" err="1" smtClean="0">
                <a:solidFill>
                  <a:srgbClr val="FFC000"/>
                </a:solidFill>
              </a:rPr>
              <a:t>rand.Next</a:t>
            </a:r>
            <a:r>
              <a:rPr lang="en-GB" b="1" dirty="0" smtClean="0">
                <a:solidFill>
                  <a:srgbClr val="FFC000"/>
                </a:solidFill>
              </a:rPr>
              <a:t>(10) </a:t>
            </a:r>
          </a:p>
          <a:p>
            <a:r>
              <a:rPr lang="en-GB" dirty="0" smtClean="0"/>
              <a:t>Another version of the </a:t>
            </a:r>
            <a:r>
              <a:rPr lang="en-GB" b="1" dirty="0" smtClean="0"/>
              <a:t>Next</a:t>
            </a:r>
            <a:r>
              <a:rPr lang="en-GB" dirty="0" smtClean="0"/>
              <a:t> method allows you to specify a range for your number. The following will generate a number from 0 to 9. The first number is the lowest value, the second number is one more than the highest,</a:t>
            </a:r>
          </a:p>
          <a:p>
            <a:pPr algn="ctr">
              <a:buNone/>
            </a:pPr>
            <a:r>
              <a:rPr lang="en-GB" dirty="0" smtClean="0"/>
              <a:t>			</a:t>
            </a:r>
            <a:r>
              <a:rPr lang="en-GB" b="1" dirty="0" err="1" smtClean="0">
                <a:solidFill>
                  <a:srgbClr val="FFC000"/>
                </a:solidFill>
              </a:rPr>
              <a:t>myRandomNumber</a:t>
            </a:r>
            <a:r>
              <a:rPr lang="en-GB" b="1" dirty="0" smtClean="0">
                <a:solidFill>
                  <a:srgbClr val="FFC000"/>
                </a:solidFill>
              </a:rPr>
              <a:t> = </a:t>
            </a:r>
            <a:r>
              <a:rPr lang="en-GB" b="1" dirty="0" err="1" smtClean="0">
                <a:solidFill>
                  <a:srgbClr val="FFC000"/>
                </a:solidFill>
              </a:rPr>
              <a:t>rand.Next</a:t>
            </a:r>
            <a:r>
              <a:rPr lang="en-GB" b="1" dirty="0" smtClean="0">
                <a:solidFill>
                  <a:srgbClr val="FFC000"/>
                </a:solidFill>
              </a:rPr>
              <a:t>(0,10) </a:t>
            </a:r>
          </a:p>
          <a:p>
            <a:r>
              <a:rPr lang="en-GB" dirty="0" smtClean="0"/>
              <a:t>There is also the </a:t>
            </a:r>
            <a:r>
              <a:rPr lang="en-GB" b="1" dirty="0" err="1" smtClean="0"/>
              <a:t>NextDouble</a:t>
            </a:r>
            <a:r>
              <a:rPr lang="en-GB" b="1" dirty="0" smtClean="0"/>
              <a:t>()</a:t>
            </a:r>
            <a:r>
              <a:rPr lang="en-GB" dirty="0" smtClean="0"/>
              <a:t> method. It returns a double greater than or equal to 0.0 and less than 1.0</a:t>
            </a:r>
          </a:p>
          <a:p>
            <a:pPr algn="ctr">
              <a:buNone/>
            </a:pPr>
            <a:r>
              <a:rPr lang="en-GB" dirty="0" smtClean="0"/>
              <a:t>		</a:t>
            </a:r>
            <a:r>
              <a:rPr lang="en-GB" b="1" dirty="0" err="1" smtClean="0">
                <a:solidFill>
                  <a:srgbClr val="FFC000"/>
                </a:solidFill>
              </a:rPr>
              <a:t>myRandomNumber</a:t>
            </a:r>
            <a:r>
              <a:rPr lang="en-GB" b="1" dirty="0" smtClean="0">
                <a:solidFill>
                  <a:srgbClr val="FFC000"/>
                </a:solidFill>
              </a:rPr>
              <a:t> = </a:t>
            </a:r>
            <a:r>
              <a:rPr lang="en-GB" b="1" dirty="0" err="1" smtClean="0">
                <a:solidFill>
                  <a:srgbClr val="FFC000"/>
                </a:solidFill>
              </a:rPr>
              <a:t>randomNumber.NextDouble</a:t>
            </a:r>
            <a:r>
              <a:rPr lang="en-GB" b="1" dirty="0" smtClean="0">
                <a:solidFill>
                  <a:srgbClr val="FFC000"/>
                </a:solidFill>
              </a:rPr>
              <a:t>()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719035" y="68900"/>
            <a:ext cx="2158738" cy="10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RECAP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27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Numbers ~ Method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using the </a:t>
            </a:r>
            <a:r>
              <a:rPr lang="en-GB" dirty="0" err="1" smtClean="0"/>
              <a:t>Rnd</a:t>
            </a:r>
            <a:r>
              <a:rPr lang="en-GB" dirty="0" smtClean="0"/>
              <a:t> function, you should also use the Randomize() to give you </a:t>
            </a:r>
            <a:r>
              <a:rPr lang="en-GB" dirty="0"/>
              <a:t>a </a:t>
            </a:r>
            <a:r>
              <a:rPr lang="en-GB" dirty="0" smtClean="0"/>
              <a:t> different number. </a:t>
            </a:r>
          </a:p>
          <a:p>
            <a:endParaRPr lang="en-GB" dirty="0" smtClean="0"/>
          </a:p>
          <a:p>
            <a:r>
              <a:rPr lang="en-GB" dirty="0" smtClean="0"/>
              <a:t>Randomize</a:t>
            </a:r>
            <a:r>
              <a:rPr lang="en-GB" smtClean="0"/>
              <a:t>() </a:t>
            </a:r>
            <a:r>
              <a:rPr lang="en-GB" smtClean="0"/>
              <a:t>uses the </a:t>
            </a:r>
            <a:r>
              <a:rPr lang="en-GB" dirty="0"/>
              <a:t>machine clock to set the initial value (called a seed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Place the Randomize() before using </a:t>
            </a:r>
            <a:r>
              <a:rPr lang="en-GB" dirty="0" err="1" smtClean="0"/>
              <a:t>Rnd</a:t>
            </a:r>
            <a:r>
              <a:rPr lang="en-GB" dirty="0" smtClean="0"/>
              <a:t>() in a program:</a:t>
            </a:r>
          </a:p>
          <a:p>
            <a:pPr marL="800100" lvl="2" indent="0">
              <a:buNone/>
            </a:pPr>
            <a:r>
              <a:rPr lang="en-GB" dirty="0"/>
              <a:t>	</a:t>
            </a:r>
            <a:r>
              <a:rPr lang="en-GB" sz="1800" dirty="0" smtClean="0">
                <a:latin typeface="Calibri" panose="020F0502020204030204" pitchFamily="34" charset="0"/>
              </a:rPr>
              <a:t>Randomize</a:t>
            </a:r>
            <a:r>
              <a:rPr lang="en-GB" sz="1800" dirty="0">
                <a:latin typeface="Calibri" panose="020F0502020204030204" pitchFamily="34" charset="0"/>
              </a:rPr>
              <a:t>()</a:t>
            </a:r>
          </a:p>
          <a:p>
            <a:pPr marL="800100" lvl="2" indent="0">
              <a:buNone/>
            </a:pPr>
            <a:r>
              <a:rPr lang="en-GB" sz="1800" dirty="0" smtClean="0">
                <a:latin typeface="Calibri" panose="020F0502020204030204" pitchFamily="34" charset="0"/>
              </a:rPr>
              <a:t>	number </a:t>
            </a:r>
            <a:r>
              <a:rPr lang="en-GB" sz="1800" dirty="0">
                <a:latin typeface="Calibri" panose="020F0502020204030204" pitchFamily="34" charset="0"/>
              </a:rPr>
              <a:t>= </a:t>
            </a:r>
            <a:r>
              <a:rPr lang="en-GB" sz="1800" dirty="0" err="1">
                <a:latin typeface="Calibri" panose="020F0502020204030204" pitchFamily="34" charset="0"/>
              </a:rPr>
              <a:t>Int</a:t>
            </a:r>
            <a:r>
              <a:rPr lang="en-GB" sz="1800" dirty="0">
                <a:latin typeface="Calibri" panose="020F0502020204030204" pitchFamily="34" charset="0"/>
              </a:rPr>
              <a:t>(</a:t>
            </a:r>
            <a:r>
              <a:rPr lang="en-GB" sz="1800" dirty="0" err="1">
                <a:latin typeface="Calibri" panose="020F0502020204030204" pitchFamily="34" charset="0"/>
              </a:rPr>
              <a:t>Rnd</a:t>
            </a:r>
            <a:r>
              <a:rPr lang="en-GB" sz="1800" dirty="0">
                <a:latin typeface="Calibri" panose="020F0502020204030204" pitchFamily="34" charset="0"/>
              </a:rPr>
              <a:t>() * 50) + 1</a:t>
            </a:r>
          </a:p>
        </p:txBody>
      </p:sp>
      <p:sp>
        <p:nvSpPr>
          <p:cNvPr id="5" name="Oval 4"/>
          <p:cNvSpPr/>
          <p:nvPr/>
        </p:nvSpPr>
        <p:spPr>
          <a:xfrm>
            <a:off x="9719035" y="68900"/>
            <a:ext cx="2158738" cy="10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RECAP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859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Relation Operators</a:t>
            </a:r>
            <a:endParaRPr lang="en-GB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89185"/>
              </p:ext>
            </p:extLst>
          </p:nvPr>
        </p:nvGraphicFramePr>
        <p:xfrm>
          <a:off x="2743577" y="1930086"/>
          <a:ext cx="6636094" cy="38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752">
                <a:tc>
                  <a:txBody>
                    <a:bodyPr/>
                    <a:lstStyle/>
                    <a:p>
                      <a:r>
                        <a:rPr lang="en-GB" sz="2000" b="1" dirty="0"/>
                        <a:t>Description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In VB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&lt;&gt;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Boolean Operators </a:t>
            </a:r>
            <a:r>
              <a:rPr lang="en-GB" sz="2400" b="1" i="1" dirty="0" smtClean="0"/>
              <a:t>(Logical Bitwise Operators)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996"/>
            <a:ext cx="10020317" cy="4702403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AND:</a:t>
            </a:r>
            <a:r>
              <a:rPr lang="en-GB" dirty="0" smtClean="0"/>
              <a:t> conjunction = adds together the data</a:t>
            </a:r>
          </a:p>
          <a:p>
            <a:pPr lvl="1"/>
            <a:r>
              <a:rPr lang="en-GB" b="1" dirty="0" smtClean="0">
                <a:solidFill>
                  <a:srgbClr val="FFC000"/>
                </a:solidFill>
              </a:rPr>
              <a:t>Outputs true if </a:t>
            </a:r>
            <a:r>
              <a:rPr lang="en-GB" b="1" u="sng" dirty="0" smtClean="0">
                <a:solidFill>
                  <a:srgbClr val="FFC000"/>
                </a:solidFill>
              </a:rPr>
              <a:t>both</a:t>
            </a:r>
            <a:r>
              <a:rPr lang="en-GB" b="1" dirty="0" smtClean="0">
                <a:solidFill>
                  <a:srgbClr val="FFC000"/>
                </a:solidFill>
              </a:rPr>
              <a:t> inputs are true</a:t>
            </a:r>
          </a:p>
          <a:p>
            <a:pPr marL="457200" lvl="1" indent="0">
              <a:buNone/>
            </a:pPr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b="1" dirty="0" smtClean="0"/>
              <a:t>OR:</a:t>
            </a:r>
            <a:r>
              <a:rPr lang="en-GB" dirty="0" smtClean="0"/>
              <a:t> disjunction = a TRUE result is produced if any of the conditions are met. </a:t>
            </a: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Outputs true if </a:t>
            </a:r>
            <a:r>
              <a:rPr lang="en-GB" b="1" u="sng" dirty="0" smtClean="0">
                <a:solidFill>
                  <a:srgbClr val="FFC000"/>
                </a:solidFill>
              </a:rPr>
              <a:t>either</a:t>
            </a:r>
            <a:r>
              <a:rPr lang="en-GB" b="1" dirty="0" smtClean="0">
                <a:solidFill>
                  <a:srgbClr val="FFC000"/>
                </a:solidFill>
              </a:rPr>
              <a:t> inputs </a:t>
            </a:r>
            <a:r>
              <a:rPr lang="en-GB" b="1" dirty="0">
                <a:solidFill>
                  <a:srgbClr val="FFC000"/>
                </a:solidFill>
              </a:rPr>
              <a:t>are </a:t>
            </a:r>
            <a:r>
              <a:rPr lang="en-GB" b="1" dirty="0" smtClean="0">
                <a:solidFill>
                  <a:srgbClr val="FFC000"/>
                </a:solidFill>
              </a:rPr>
              <a:t>true</a:t>
            </a:r>
          </a:p>
          <a:p>
            <a:pPr marL="457200" lvl="1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r>
              <a:rPr lang="en-GB" b="1" dirty="0" smtClean="0"/>
              <a:t>NOT: </a:t>
            </a:r>
            <a:r>
              <a:rPr lang="en-GB" dirty="0" smtClean="0"/>
              <a:t>negation = reverses the input</a:t>
            </a:r>
          </a:p>
          <a:p>
            <a:pPr lvl="1"/>
            <a:r>
              <a:rPr lang="en-GB" b="1" u="sng" dirty="0" smtClean="0">
                <a:solidFill>
                  <a:srgbClr val="FFC000"/>
                </a:solidFill>
              </a:rPr>
              <a:t>Inverts </a:t>
            </a:r>
            <a:r>
              <a:rPr lang="en-GB" b="1" dirty="0" smtClean="0">
                <a:solidFill>
                  <a:srgbClr val="FFC000"/>
                </a:solidFill>
              </a:rPr>
              <a:t>the results so true becomes false and false becomes true</a:t>
            </a:r>
          </a:p>
          <a:p>
            <a:pPr marL="457200" lvl="1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r>
              <a:rPr lang="en-GB" b="1" dirty="0" smtClean="0"/>
              <a:t>XOR: </a:t>
            </a:r>
            <a:r>
              <a:rPr lang="en-GB" dirty="0" smtClean="0"/>
              <a:t>exclusive OR = TRUE results is produced when one or the other condition is met but not both. </a:t>
            </a:r>
          </a:p>
          <a:p>
            <a:pPr lvl="1"/>
            <a:r>
              <a:rPr lang="en-GB" b="1" dirty="0" smtClean="0">
                <a:solidFill>
                  <a:srgbClr val="FFC000"/>
                </a:solidFill>
              </a:rPr>
              <a:t>True if </a:t>
            </a:r>
            <a:r>
              <a:rPr lang="en-GB" b="1" u="sng" dirty="0" smtClean="0">
                <a:solidFill>
                  <a:srgbClr val="FFC000"/>
                </a:solidFill>
              </a:rPr>
              <a:t>either</a:t>
            </a:r>
            <a:r>
              <a:rPr lang="en-GB" b="1" dirty="0" smtClean="0">
                <a:solidFill>
                  <a:srgbClr val="FFC000"/>
                </a:solidFill>
              </a:rPr>
              <a:t> input is </a:t>
            </a:r>
            <a:r>
              <a:rPr lang="en-GB" b="1" u="sng" dirty="0" smtClean="0">
                <a:solidFill>
                  <a:srgbClr val="FFC000"/>
                </a:solidFill>
              </a:rPr>
              <a:t>true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b="1" u="sng" dirty="0" smtClean="0">
                <a:solidFill>
                  <a:srgbClr val="FFC000"/>
                </a:solidFill>
              </a:rPr>
              <a:t>but not</a:t>
            </a:r>
            <a:r>
              <a:rPr lang="en-GB" b="1" dirty="0" smtClean="0">
                <a:solidFill>
                  <a:srgbClr val="FFC000"/>
                </a:solidFill>
              </a:rPr>
              <a:t> if </a:t>
            </a:r>
            <a:r>
              <a:rPr lang="en-GB" b="1" u="sng" dirty="0" smtClean="0">
                <a:solidFill>
                  <a:srgbClr val="FFC000"/>
                </a:solidFill>
              </a:rPr>
              <a:t>both</a:t>
            </a:r>
            <a:r>
              <a:rPr lang="en-GB" b="1" dirty="0" smtClean="0">
                <a:solidFill>
                  <a:srgbClr val="FFC000"/>
                </a:solidFill>
              </a:rPr>
              <a:t> inputs are true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4366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Tasks &amp; 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090" y="2403835"/>
            <a:ext cx="6759019" cy="21210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100" b="1" dirty="0" smtClean="0">
                <a:solidFill>
                  <a:schemeClr val="bg1"/>
                </a:solidFill>
              </a:rPr>
              <a:t>Complete Task 1 &amp; 2</a:t>
            </a:r>
          </a:p>
          <a:p>
            <a:pPr marL="0" indent="0" algn="ctr">
              <a:buNone/>
            </a:pPr>
            <a:endParaRPr lang="en-GB" sz="28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800" b="1" dirty="0" smtClean="0">
                <a:solidFill>
                  <a:schemeClr val="bg1"/>
                </a:solidFill>
              </a:rPr>
              <a:t>Click </a:t>
            </a:r>
            <a:r>
              <a:rPr lang="en-GB" sz="2800" b="1" dirty="0">
                <a:solidFill>
                  <a:schemeClr val="bg1"/>
                </a:solidFill>
              </a:rPr>
              <a:t>here for </a:t>
            </a:r>
            <a:r>
              <a:rPr lang="en-GB" sz="2800" b="1" dirty="0" err="1">
                <a:solidFill>
                  <a:srgbClr val="0070C0"/>
                </a:solidFill>
                <a:hlinkClick r:id="rId2" action="ppaction://hlinkfile"/>
              </a:rPr>
              <a:t>handout</a:t>
            </a:r>
            <a:r>
              <a:rPr lang="en-GB" sz="2800" b="1" dirty="0">
                <a:solidFill>
                  <a:schemeClr val="bg1"/>
                </a:solidFill>
              </a:rPr>
              <a:t>! </a:t>
            </a:r>
            <a:endParaRPr lang="en-GB" sz="2600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626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Basic Operations in Programing Languages</vt:lpstr>
      <vt:lpstr>PowerPoint Presentation</vt:lpstr>
      <vt:lpstr>Operation Categories</vt:lpstr>
      <vt:lpstr>Arithmetic Operation</vt:lpstr>
      <vt:lpstr>Random Numbers ~ Method 1</vt:lpstr>
      <vt:lpstr>Random Numbers ~ Method 2</vt:lpstr>
      <vt:lpstr>Relation Operators</vt:lpstr>
      <vt:lpstr>Boolean Operators (Logical Bitwise Operators)</vt:lpstr>
      <vt:lpstr>Class Tasks &amp; Homework</vt:lpstr>
      <vt:lpstr>PowerPoint Presentation</vt:lpstr>
      <vt:lpstr>String Handling</vt:lpstr>
      <vt:lpstr>ToString() - Method</vt:lpstr>
      <vt:lpstr>Integer.Parse</vt:lpstr>
      <vt:lpstr>Explicit Convertions</vt:lpstr>
      <vt:lpstr>Casting: CInt</vt:lpstr>
      <vt:lpstr>Converting String to Date Objects </vt:lpstr>
      <vt:lpstr>Class Task &amp; Homework</vt:lpstr>
    </vt:vector>
  </TitlesOfParts>
  <Company>Woodhouse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Operations in Programing Languages</dc:title>
  <dc:creator>Devina Gillooly</dc:creator>
  <cp:lastModifiedBy>Devina Gillooly</cp:lastModifiedBy>
  <cp:revision>55</cp:revision>
  <dcterms:created xsi:type="dcterms:W3CDTF">2015-10-16T10:18:57Z</dcterms:created>
  <dcterms:modified xsi:type="dcterms:W3CDTF">2017-10-31T14:06:31Z</dcterms:modified>
</cp:coreProperties>
</file>