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2"/>
    <p:sldId id="269" r:id="rId3"/>
    <p:sldId id="270" r:id="rId4"/>
    <p:sldId id="256" r:id="rId5"/>
    <p:sldId id="260" r:id="rId6"/>
    <p:sldId id="257" r:id="rId7"/>
    <p:sldId id="258" r:id="rId8"/>
    <p:sldId id="266" r:id="rId9"/>
    <p:sldId id="259" r:id="rId10"/>
    <p:sldId id="261" r:id="rId11"/>
    <p:sldId id="262" r:id="rId12"/>
    <p:sldId id="263" r:id="rId13"/>
    <p:sldId id="274" r:id="rId14"/>
    <p:sldId id="264" r:id="rId15"/>
    <p:sldId id="273" r:id="rId16"/>
    <p:sldId id="275" r:id="rId17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66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98" d="100"/>
          <a:sy n="98" d="100"/>
        </p:scale>
        <p:origin x="2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03D0C-59BB-487D-ACC8-6E53207EBC83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8A946-3485-431D-99EA-3721BA1AC61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49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2FD43-3D75-47F2-8469-517051F0F84F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2ECE1-7462-4777-B161-7C51D2059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3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PGOnline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Hw</a:t>
            </a:r>
            <a:r>
              <a:rPr lang="en-GB" baseline="0" dirty="0" smtClean="0"/>
              <a:t> 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2ECE1-7462-4777-B161-7C51D2059D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3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6B8E-943B-453B-9475-1FA4408004EB}" type="datetimeFigureOut">
              <a:rPr lang="en-GB" smtClean="0"/>
              <a:pPr/>
              <a:t>06/11/2017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4344-E656-4389-983C-FC28AFD7AC2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udytonight.com/data-structures/introduction-to-data-structu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72125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accent6">
                    <a:lumMod val="75000"/>
                  </a:schemeClr>
                </a:solidFill>
              </a:rPr>
              <a:t>Starter – Paired Discussion Task [ 5 minutes]</a:t>
            </a:r>
            <a:endParaRPr lang="en-GB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464496" cy="259228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i="1" u="sng" dirty="0" smtClean="0"/>
              <a:t>Program </a:t>
            </a:r>
            <a:r>
              <a:rPr lang="en-GB" b="1" i="1" dirty="0" smtClean="0"/>
              <a:t>(completed in For-loop exercises):</a:t>
            </a:r>
          </a:p>
          <a:p>
            <a:pPr marL="0" indent="0" algn="just">
              <a:buNone/>
            </a:pPr>
            <a:endParaRPr lang="en-GB" sz="900" dirty="0" smtClean="0"/>
          </a:p>
          <a:p>
            <a:pPr marL="0" indent="0" algn="just">
              <a:buNone/>
            </a:pPr>
            <a:r>
              <a:rPr lang="en-GB" sz="2400" dirty="0" smtClean="0"/>
              <a:t>Ask the user to enter 10 numbers. At the end, tell them the mean average, </a:t>
            </a:r>
            <a:r>
              <a:rPr lang="en-GB" sz="2400" b="1" dirty="0" smtClean="0"/>
              <a:t>maximum and minimum of the values entered.</a:t>
            </a:r>
          </a:p>
          <a:p>
            <a:pPr>
              <a:buNone/>
            </a:pPr>
            <a:endParaRPr lang="en-GB" sz="400" dirty="0" smtClean="0"/>
          </a:p>
          <a:p>
            <a:pPr>
              <a:buNone/>
            </a:pPr>
            <a:endParaRPr lang="en-GB" sz="1050" b="1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GB" b="1" i="1" dirty="0" smtClean="0">
                <a:solidFill>
                  <a:srgbClr val="00206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2060"/>
                </a:solidFill>
              </a:rPr>
              <a:t>Use 10 different variables to store each number. 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42343" y="994661"/>
            <a:ext cx="4218171" cy="2584694"/>
          </a:xfr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Tasks: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the </a:t>
            </a:r>
            <a:r>
              <a:rPr lang="en-GB" b="1" dirty="0" smtClean="0"/>
              <a:t>advantages </a:t>
            </a:r>
            <a:r>
              <a:rPr lang="en-GB" dirty="0" smtClean="0"/>
              <a:t>of using this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</a:t>
            </a:r>
            <a:r>
              <a:rPr lang="en-GB" smtClean="0"/>
              <a:t>the </a:t>
            </a:r>
            <a:r>
              <a:rPr lang="en-GB" b="1" smtClean="0"/>
              <a:t>disadvantages </a:t>
            </a:r>
            <a:r>
              <a:rPr lang="en-GB" dirty="0" smtClean="0"/>
              <a:t>of using this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could you simplify this code / make it more efficient? </a:t>
            </a:r>
          </a:p>
          <a:p>
            <a:pPr marL="0" indent="0">
              <a:buNone/>
            </a:pPr>
            <a:endParaRPr lang="en-GB" sz="400" dirty="0" smtClean="0"/>
          </a:p>
          <a:p>
            <a:pPr marL="719138" indent="-719138">
              <a:buNone/>
            </a:pPr>
            <a:r>
              <a:rPr lang="en-GB" sz="2400" b="1" dirty="0" smtClean="0">
                <a:solidFill>
                  <a:srgbClr val="C00000"/>
                </a:solidFill>
              </a:rPr>
              <a:t>Note:</a:t>
            </a:r>
            <a:r>
              <a:rPr lang="en-GB" sz="2400" dirty="0" smtClean="0">
                <a:solidFill>
                  <a:srgbClr val="C00000"/>
                </a:solidFill>
              </a:rPr>
              <a:t> When </a:t>
            </a:r>
            <a:r>
              <a:rPr lang="en-GB" sz="2400" dirty="0">
                <a:solidFill>
                  <a:srgbClr val="C00000"/>
                </a:solidFill>
              </a:rPr>
              <a:t>discussing think of ‘</a:t>
            </a:r>
            <a:r>
              <a:rPr lang="en-GB" sz="2400" b="1" i="1" dirty="0">
                <a:solidFill>
                  <a:srgbClr val="00B050"/>
                </a:solidFill>
              </a:rPr>
              <a:t>Code Efficiency</a:t>
            </a:r>
            <a:r>
              <a:rPr lang="en-GB" sz="2400" dirty="0">
                <a:solidFill>
                  <a:srgbClr val="C00000"/>
                </a:solidFill>
              </a:rPr>
              <a:t>’.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7504" y="3789040"/>
            <a:ext cx="8928992" cy="2952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7504" y="3782700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Write your answers here: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495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b="1" dirty="0"/>
              <a:t>Multi-dimensional </a:t>
            </a:r>
            <a:r>
              <a:rPr lang="en-GB" b="1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en-GB" dirty="0" smtClean="0"/>
              <a:t>stores </a:t>
            </a:r>
            <a:r>
              <a:rPr lang="en-GB" dirty="0"/>
              <a:t>values in rows and columns.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6452" t="29320" r="68545" b="53278"/>
          <a:stretch>
            <a:fillRect/>
          </a:stretch>
        </p:blipFill>
        <p:spPr bwMode="auto">
          <a:xfrm>
            <a:off x="1115616" y="2276872"/>
            <a:ext cx="2465733" cy="177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14067"/>
              </p:ext>
            </p:extLst>
          </p:nvPr>
        </p:nvGraphicFramePr>
        <p:xfrm>
          <a:off x="621904" y="4402607"/>
          <a:ext cx="7920880" cy="1876806"/>
        </p:xfrm>
        <a:graphic>
          <a:graphicData uri="http://schemas.openxmlformats.org/drawingml/2006/table">
            <a:tbl>
              <a:tblPr/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'declares an array of 3 by 3 members which is a 9 member array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Dim rectArray(2, </a:t>
                      </a:r>
                      <a:r>
                        <a:rPr lang="en-GB" sz="1800" b="0" dirty="0">
                          <a:latin typeface="Times New Roman"/>
                          <a:ea typeface="Times New Roman"/>
                          <a:cs typeface="Times New Roman"/>
                        </a:rPr>
                        <a:t>2) As </a:t>
                      </a:r>
                      <a:r>
                        <a:rPr lang="en-GB" sz="18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Integer </a:t>
                      </a:r>
                      <a:br>
                        <a:rPr lang="en-GB" sz="1800" b="0" dirty="0" smtClean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en-GB" sz="18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'</a:t>
                      </a:r>
                      <a:r>
                        <a:rPr lang="en-GB" sz="1800" b="0" u="sng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setting</a:t>
                      </a:r>
                      <a:r>
                        <a:rPr lang="en-GB" sz="1800" b="0" dirty="0" smtClean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initial values </a:t>
                      </a:r>
                      <a:r>
                        <a:rPr lang="en-GB" sz="1800" b="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GB" sz="1800" b="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800" b="0" dirty="0">
                          <a:latin typeface="Times New Roman"/>
                          <a:ea typeface="Times New Roman"/>
                          <a:cs typeface="Times New Roman"/>
                        </a:rPr>
                        <a:t>Dim rectArray(,) As Integer = {{1, 2, 3}, {12, 13, 14}, {11, 10, 9}}</a:t>
                      </a:r>
                      <a:br>
                        <a:rPr lang="en-GB" sz="1800" b="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en-GB" sz="16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139952" y="227687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Rows: 2</a:t>
            </a:r>
          </a:p>
          <a:p>
            <a:pPr algn="ctr"/>
            <a:r>
              <a:rPr lang="en-GB" dirty="0" smtClean="0"/>
              <a:t>Columns: 3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139952" y="3140968"/>
            <a:ext cx="38884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Declared dimension is (1, 2); starting position is (0, 0)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763688" y="2852936"/>
            <a:ext cx="1656184" cy="1152128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multid arra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0"/>
            <a:ext cx="2438400" cy="1876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7544" y="6332895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NOTE: Multi-dimensional </a:t>
            </a:r>
            <a:r>
              <a:rPr lang="en-GB" b="1" i="1" dirty="0">
                <a:solidFill>
                  <a:srgbClr val="FF0000"/>
                </a:solidFill>
              </a:rPr>
              <a:t>array </a:t>
            </a:r>
            <a:r>
              <a:rPr lang="en-GB" i="1" dirty="0">
                <a:solidFill>
                  <a:srgbClr val="FF0000"/>
                </a:solidFill>
              </a:rPr>
              <a:t>is a useful way of </a:t>
            </a:r>
            <a:r>
              <a:rPr lang="en-GB" b="1" i="1" dirty="0">
                <a:solidFill>
                  <a:srgbClr val="FF0000"/>
                </a:solidFill>
              </a:rPr>
              <a:t>representing a matrix</a:t>
            </a:r>
            <a:r>
              <a:rPr lang="en-GB" i="1" dirty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" y="40530"/>
            <a:ext cx="422176" cy="42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Array Class </a:t>
            </a:r>
            <a:r>
              <a:rPr lang="en-GB" b="1" dirty="0" smtClean="0"/>
              <a:t>Methods</a:t>
            </a:r>
            <a:endParaRPr lang="en-GB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5966" t="29270" r="9231" b="37319"/>
          <a:stretch>
            <a:fillRect/>
          </a:stretch>
        </p:blipFill>
        <p:spPr bwMode="auto">
          <a:xfrm>
            <a:off x="755575" y="1412776"/>
            <a:ext cx="780086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Individual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Initialise an array of 10 names. Output the array to the screen. </a:t>
            </a:r>
            <a:r>
              <a:rPr lang="en-GB" b="1" dirty="0"/>
              <a:t>Now alter your code to output the array to the screen in reverse order</a:t>
            </a:r>
            <a:r>
              <a:rPr lang="en-GB" b="1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Declare an array of 10 integers. Allow the user to input the values they want. Output the sum, lowest subscript, largest subscript and </a:t>
            </a:r>
            <a:r>
              <a:rPr lang="en-GB" b="1" dirty="0"/>
              <a:t>mean values (must use GetLength())</a:t>
            </a:r>
            <a:r>
              <a:rPr lang="en-GB" dirty="0"/>
              <a:t> from their list. 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a program to choose 100 random numbers between 1 and 100. Count and display how many numbers are in the range 1-10, 11-20, 21-30 etc</a:t>
            </a:r>
            <a:r>
              <a:rPr lang="en-GB" dirty="0" smtClean="0"/>
              <a:t>.</a:t>
            </a:r>
          </a:p>
          <a:p>
            <a:pPr marL="514350" lvl="0" indent="-514350">
              <a:buNone/>
            </a:pPr>
            <a:endParaRPr lang="en-GB" b="1" dirty="0"/>
          </a:p>
          <a:p>
            <a:pPr marL="801688" lvl="0" indent="-801688">
              <a:buNone/>
            </a:pPr>
            <a:r>
              <a:rPr lang="en-GB" sz="2400" b="1" u="sng" dirty="0" smtClean="0">
                <a:solidFill>
                  <a:srgbClr val="FF0000"/>
                </a:solidFill>
              </a:rPr>
              <a:t>Hint</a:t>
            </a:r>
            <a:r>
              <a:rPr lang="en-GB" sz="2400" b="1" u="sng" dirty="0">
                <a:solidFill>
                  <a:srgbClr val="FF0000"/>
                </a:solidFill>
              </a:rPr>
              <a:t>:</a:t>
            </a:r>
            <a:r>
              <a:rPr lang="en-GB" sz="2400" b="1" dirty="0">
                <a:solidFill>
                  <a:srgbClr val="FF0000"/>
                </a:solidFill>
              </a:rPr>
              <a:t> You might find some of the methods in </a:t>
            </a:r>
            <a:r>
              <a:rPr lang="en-GB" sz="2400" b="1" dirty="0" smtClean="0">
                <a:solidFill>
                  <a:srgbClr val="FF0000"/>
                </a:solidFill>
              </a:rPr>
              <a:t>the previous slide useful</a:t>
            </a:r>
            <a:endParaRPr lang="en-GB" sz="2400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4. Trace through the following </a:t>
            </a:r>
            <a:r>
              <a:rPr lang="en-GB" sz="1600" dirty="0" err="1"/>
              <a:t>pseudocode</a:t>
            </a:r>
            <a:r>
              <a:rPr lang="en-GB" sz="1600" dirty="0"/>
              <a:t> and complete the trace table below. </a:t>
            </a:r>
            <a:r>
              <a:rPr lang="en-GB" sz="1600" b="1" dirty="0"/>
              <a:t/>
            </a:r>
            <a:br>
              <a:rPr lang="en-GB" sz="1600" b="1" dirty="0"/>
            </a:b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06894"/>
            <a:ext cx="5724636" cy="33843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	</a:t>
            </a:r>
            <a:r>
              <a:rPr lang="en-GB" sz="4000" dirty="0" err="1" smtClean="0"/>
              <a:t>maxAge</a:t>
            </a:r>
            <a:r>
              <a:rPr lang="en-GB" sz="4000" dirty="0" smtClean="0"/>
              <a:t> </a:t>
            </a:r>
            <a:r>
              <a:rPr lang="en-GB" sz="4000" dirty="0">
                <a:sym typeface="Wingdings" panose="05000000000000000000" pitchFamily="2" charset="2"/>
              </a:rPr>
              <a:t></a:t>
            </a:r>
            <a:r>
              <a:rPr lang="en-GB" sz="4000" dirty="0"/>
              <a:t>0</a:t>
            </a:r>
            <a:endParaRPr lang="en-GB" sz="4000" b="1" dirty="0"/>
          </a:p>
          <a:p>
            <a:pPr marL="0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Declare </a:t>
            </a:r>
            <a:r>
              <a:rPr lang="en-GB" sz="4000" dirty="0"/>
              <a:t>array </a:t>
            </a:r>
            <a:r>
              <a:rPr lang="en-GB" sz="4000" dirty="0" err="1"/>
              <a:t>ageList</a:t>
            </a:r>
            <a:r>
              <a:rPr lang="en-GB" sz="4000" dirty="0"/>
              <a:t>[0:3]</a:t>
            </a:r>
            <a:endParaRPr lang="en-GB" sz="4000" b="1" dirty="0"/>
          </a:p>
          <a:p>
            <a:pPr marL="0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FOR </a:t>
            </a:r>
            <a:r>
              <a:rPr lang="en-GB" sz="4000" dirty="0"/>
              <a:t>index </a:t>
            </a:r>
            <a:r>
              <a:rPr lang="en-GB" sz="4000" dirty="0">
                <a:sym typeface="Wingdings" panose="05000000000000000000" pitchFamily="2" charset="2"/>
              </a:rPr>
              <a:t></a:t>
            </a:r>
            <a:r>
              <a:rPr lang="en-GB" sz="4000" dirty="0"/>
              <a:t> 0 to 3</a:t>
            </a:r>
            <a:endParaRPr lang="en-GB" sz="4000" b="1" dirty="0"/>
          </a:p>
          <a:p>
            <a:pPr marL="0" indent="0">
              <a:buNone/>
            </a:pPr>
            <a:r>
              <a:rPr lang="en-GB" sz="4000" dirty="0"/>
              <a:t>		</a:t>
            </a:r>
            <a:r>
              <a:rPr lang="en-GB" sz="4000" dirty="0" err="1"/>
              <a:t>ageList</a:t>
            </a:r>
            <a:r>
              <a:rPr lang="en-GB" sz="4000" dirty="0"/>
              <a:t>[index] </a:t>
            </a:r>
            <a:r>
              <a:rPr lang="en-GB" sz="4000" dirty="0">
                <a:sym typeface="Wingdings" panose="05000000000000000000" pitchFamily="2" charset="2"/>
              </a:rPr>
              <a:t></a:t>
            </a:r>
            <a:r>
              <a:rPr lang="en-GB" sz="4000" dirty="0"/>
              <a:t> USERINPUT</a:t>
            </a:r>
            <a:endParaRPr lang="en-GB" sz="4000" b="1" dirty="0"/>
          </a:p>
          <a:p>
            <a:pPr marL="0" indent="0">
              <a:buNone/>
            </a:pPr>
            <a:r>
              <a:rPr lang="en-GB" sz="4000" dirty="0"/>
              <a:t>		IF </a:t>
            </a:r>
            <a:r>
              <a:rPr lang="en-GB" sz="4000" dirty="0" err="1"/>
              <a:t>ageList</a:t>
            </a:r>
            <a:r>
              <a:rPr lang="en-GB" sz="4000" dirty="0"/>
              <a:t>[index] &gt; </a:t>
            </a:r>
            <a:r>
              <a:rPr lang="en-GB" sz="4000" dirty="0" err="1"/>
              <a:t>maxAge</a:t>
            </a:r>
            <a:r>
              <a:rPr lang="en-GB" sz="4000" dirty="0"/>
              <a:t> THEN</a:t>
            </a:r>
            <a:endParaRPr lang="en-GB" sz="4000" b="1" dirty="0"/>
          </a:p>
          <a:p>
            <a:pPr marL="0" indent="0">
              <a:buNone/>
            </a:pPr>
            <a:r>
              <a:rPr lang="en-GB" sz="4000" dirty="0"/>
              <a:t>			</a:t>
            </a:r>
            <a:r>
              <a:rPr lang="en-GB" sz="4000" dirty="0" err="1"/>
              <a:t>maxAge</a:t>
            </a:r>
            <a:r>
              <a:rPr lang="en-GB" sz="4000" dirty="0"/>
              <a:t> </a:t>
            </a:r>
            <a:r>
              <a:rPr lang="en-GB" sz="4000" dirty="0">
                <a:sym typeface="Wingdings" panose="05000000000000000000" pitchFamily="2" charset="2"/>
              </a:rPr>
              <a:t></a:t>
            </a:r>
            <a:r>
              <a:rPr lang="en-GB" sz="4000" dirty="0"/>
              <a:t> </a:t>
            </a:r>
            <a:r>
              <a:rPr lang="en-GB" sz="4000" dirty="0" err="1"/>
              <a:t>ageList</a:t>
            </a:r>
            <a:r>
              <a:rPr lang="en-GB" sz="4000" dirty="0"/>
              <a:t>[index]</a:t>
            </a:r>
            <a:endParaRPr lang="en-GB" sz="4000" b="1" dirty="0"/>
          </a:p>
          <a:p>
            <a:pPr marL="0" indent="0">
              <a:buNone/>
            </a:pPr>
            <a:r>
              <a:rPr lang="en-GB" sz="4000" dirty="0"/>
              <a:t>			position </a:t>
            </a:r>
            <a:r>
              <a:rPr lang="en-GB" sz="4000" dirty="0">
                <a:sym typeface="Wingdings" panose="05000000000000000000" pitchFamily="2" charset="2"/>
              </a:rPr>
              <a:t></a:t>
            </a:r>
            <a:r>
              <a:rPr lang="en-GB" sz="4000" dirty="0"/>
              <a:t>index</a:t>
            </a:r>
            <a:endParaRPr lang="en-GB" sz="4000" b="1" dirty="0"/>
          </a:p>
          <a:p>
            <a:pPr marL="0" indent="0">
              <a:buNone/>
            </a:pPr>
            <a:r>
              <a:rPr lang="en-GB" sz="4000" dirty="0"/>
              <a:t>		END IF</a:t>
            </a:r>
            <a:endParaRPr lang="en-GB" sz="4000" b="1" dirty="0"/>
          </a:p>
          <a:p>
            <a:pPr marL="0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END </a:t>
            </a:r>
            <a:r>
              <a:rPr lang="en-GB" sz="4000" dirty="0"/>
              <a:t>FOR</a:t>
            </a:r>
            <a:endParaRPr lang="en-GB" sz="4000" b="1" dirty="0"/>
          </a:p>
          <a:p>
            <a:pPr marL="0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OUTPUT </a:t>
            </a:r>
            <a:r>
              <a:rPr lang="en-GB" sz="4000" dirty="0" err="1"/>
              <a:t>AgeList</a:t>
            </a:r>
            <a:r>
              <a:rPr lang="en-GB" sz="4000" dirty="0"/>
              <a:t>[position], position</a:t>
            </a:r>
            <a:endParaRPr lang="en-GB" sz="4000" b="1" dirty="0"/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46301" y="4716321"/>
            <a:ext cx="2628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Test </a:t>
            </a:r>
            <a:r>
              <a:rPr lang="en-GB" b="1" dirty="0">
                <a:solidFill>
                  <a:srgbClr val="FF0000"/>
                </a:solidFill>
              </a:rPr>
              <a:t>Data 12, 16, 17, 11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91279"/>
              </p:ext>
            </p:extLst>
          </p:nvPr>
        </p:nvGraphicFramePr>
        <p:xfrm>
          <a:off x="2850659" y="3861048"/>
          <a:ext cx="5836141" cy="251127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5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6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>
                          <a:effectLst/>
                        </a:rPr>
                        <a:t>ageList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>
                          <a:effectLst/>
                        </a:rPr>
                        <a:t>index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 b="1" dirty="0">
                          <a:effectLst/>
                        </a:rPr>
                        <a:t>0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 b="1" dirty="0">
                          <a:effectLst/>
                        </a:rPr>
                        <a:t>1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 b="1" dirty="0">
                          <a:effectLst/>
                        </a:rPr>
                        <a:t>2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 b="1" dirty="0">
                          <a:effectLst/>
                        </a:rPr>
                        <a:t>3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 b="1" dirty="0" err="1">
                          <a:effectLst/>
                        </a:rPr>
                        <a:t>maxAge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 b="1" dirty="0">
                          <a:effectLst/>
                        </a:rPr>
                        <a:t>position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r>
                        <a:rPr lang="en-GB" sz="1100" b="1" dirty="0">
                          <a:effectLst/>
                        </a:rPr>
                        <a:t>Output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40385" algn="l"/>
                          <a:tab pos="810260" algn="l"/>
                          <a:tab pos="1350645" algn="l"/>
                          <a:tab pos="5939790" algn="r"/>
                        </a:tabLs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800" dirty="0"/>
              <a:t>Independent Work (Challenge Task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Declare </a:t>
            </a:r>
            <a:r>
              <a:rPr lang="en-GB" b="1" dirty="0"/>
              <a:t>an array of 7 integers. </a:t>
            </a:r>
            <a:r>
              <a:rPr lang="en-GB" b="1" dirty="0" smtClean="0"/>
              <a:t>Initialise </a:t>
            </a:r>
            <a:r>
              <a:rPr lang="en-GB" b="1" dirty="0"/>
              <a:t>each element to 0. </a:t>
            </a: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539750" indent="-539750">
              <a:buNone/>
            </a:pPr>
            <a:r>
              <a:rPr lang="en-GB" dirty="0" smtClean="0"/>
              <a:t>D/E: 	Use </a:t>
            </a:r>
            <a:r>
              <a:rPr lang="en-GB" dirty="0"/>
              <a:t>a loop and random numbers to simulate </a:t>
            </a:r>
            <a:r>
              <a:rPr lang="en-GB" dirty="0" smtClean="0"/>
              <a:t>	the </a:t>
            </a:r>
            <a:r>
              <a:rPr lang="en-GB" dirty="0"/>
              <a:t>rolling of a single die. </a:t>
            </a:r>
            <a:endParaRPr lang="en-GB" dirty="0" smtClean="0"/>
          </a:p>
          <a:p>
            <a:pPr marL="539750" indent="-539750">
              <a:buNone/>
            </a:pPr>
            <a:r>
              <a:rPr lang="en-GB" dirty="0" smtClean="0"/>
              <a:t>B/C: 	If </a:t>
            </a:r>
            <a:r>
              <a:rPr lang="en-GB" dirty="0"/>
              <a:t>a 1 is rolled, increase the value </a:t>
            </a:r>
            <a:r>
              <a:rPr lang="en-GB" dirty="0" smtClean="0"/>
              <a:t>of element </a:t>
            </a:r>
            <a:r>
              <a:rPr lang="en-GB" dirty="0"/>
              <a:t>1 </a:t>
            </a:r>
            <a:r>
              <a:rPr lang="en-GB" dirty="0" smtClean="0"/>
              <a:t>	in </a:t>
            </a:r>
            <a:r>
              <a:rPr lang="en-GB" dirty="0"/>
              <a:t>the array by </a:t>
            </a:r>
            <a:r>
              <a:rPr lang="en-GB" dirty="0" smtClean="0"/>
              <a:t>1, </a:t>
            </a:r>
            <a:r>
              <a:rPr lang="en-GB" dirty="0"/>
              <a:t>if a 2 is rolled, increase the </a:t>
            </a:r>
            <a:r>
              <a:rPr lang="en-GB" dirty="0" smtClean="0"/>
              <a:t>	value </a:t>
            </a:r>
            <a:r>
              <a:rPr lang="en-GB" dirty="0"/>
              <a:t>of element 2 by 1. </a:t>
            </a:r>
            <a:endParaRPr lang="en-GB" dirty="0" smtClean="0"/>
          </a:p>
          <a:p>
            <a:pPr marL="539750" indent="-539750">
              <a:buNone/>
            </a:pPr>
            <a:r>
              <a:rPr lang="en-GB" dirty="0" smtClean="0"/>
              <a:t>A: 		When </a:t>
            </a:r>
            <a:r>
              <a:rPr lang="en-GB" dirty="0"/>
              <a:t>all 200 rolls have been simulated, </a:t>
            </a:r>
            <a:r>
              <a:rPr lang="en-GB" dirty="0" smtClean="0"/>
              <a:t>	output </a:t>
            </a:r>
            <a:r>
              <a:rPr lang="en-GB" dirty="0"/>
              <a:t>the tally to the console.</a:t>
            </a:r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 rot="20084188">
            <a:off x="71771" y="287754"/>
            <a:ext cx="1960097" cy="6340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Compulsory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Extra Practice (Task 1) </a:t>
            </a:r>
            <a:br>
              <a:rPr lang="en-GB" dirty="0" smtClean="0"/>
            </a:br>
            <a:r>
              <a:rPr lang="en-GB" sz="2000" b="1" dirty="0" smtClean="0">
                <a:solidFill>
                  <a:srgbClr val="FF0000"/>
                </a:solidFill>
              </a:rPr>
              <a:t>*not compulsory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GB" dirty="0"/>
              <a:t>A teacher uses a program that stores pupil names in an array. The array is indexed from 0, so the first element in the array is </a:t>
            </a:r>
            <a:r>
              <a:rPr lang="en-GB" b="1" dirty="0"/>
              <a:t>name[0]</a:t>
            </a:r>
            <a:r>
              <a:rPr lang="en-GB" dirty="0"/>
              <a:t>. Occasionally the teacher needs to search for a name to find the student’s record number, which is </a:t>
            </a:r>
            <a:r>
              <a:rPr lang="en-GB" b="1" dirty="0"/>
              <a:t>index + 1</a:t>
            </a:r>
            <a:r>
              <a:rPr lang="en-GB" dirty="0"/>
              <a:t>. </a:t>
            </a:r>
            <a:endParaRPr lang="en-GB" dirty="0" smtClean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i="1" dirty="0" smtClean="0"/>
              <a:t>Write </a:t>
            </a:r>
            <a:r>
              <a:rPr lang="en-GB" i="1" dirty="0"/>
              <a:t>a </a:t>
            </a:r>
            <a:r>
              <a:rPr lang="en-GB" i="1" dirty="0" smtClean="0"/>
              <a:t>program that </a:t>
            </a:r>
            <a:r>
              <a:rPr lang="en-GB" i="1" dirty="0"/>
              <a:t>will search an array </a:t>
            </a:r>
            <a:r>
              <a:rPr lang="en-GB" b="1" i="1" dirty="0"/>
              <a:t>name </a:t>
            </a:r>
            <a:r>
              <a:rPr lang="en-GB" i="1" dirty="0"/>
              <a:t>containing </a:t>
            </a:r>
            <a:r>
              <a:rPr lang="en-GB" b="1" i="1" dirty="0"/>
              <a:t>max</a:t>
            </a:r>
            <a:r>
              <a:rPr lang="en-GB" i="1" dirty="0"/>
              <a:t> elements, to find a name and output record number if it exists. If the name does not exist the user should be told the </a:t>
            </a:r>
            <a:r>
              <a:rPr lang="en-GB" i="1" dirty="0" smtClean="0"/>
              <a:t>name was </a:t>
            </a:r>
            <a:r>
              <a:rPr lang="en-GB" i="1" dirty="0"/>
              <a:t>not </a:t>
            </a:r>
            <a:r>
              <a:rPr lang="en-GB" i="1" dirty="0" smtClean="0"/>
              <a:t>found. Use </a:t>
            </a:r>
            <a:r>
              <a:rPr lang="en-GB" i="1" dirty="0"/>
              <a:t>appropriate prompts for input and output in your solution</a:t>
            </a:r>
            <a:r>
              <a:rPr lang="en-GB" i="1" dirty="0" smtClean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489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Practice (Task 2)</a:t>
            </a:r>
            <a:r>
              <a:rPr lang="en-GB" dirty="0"/>
              <a:t/>
            </a:r>
            <a:br>
              <a:rPr lang="en-GB" dirty="0"/>
            </a:br>
            <a:r>
              <a:rPr lang="en-GB" sz="2000" b="1" dirty="0">
                <a:solidFill>
                  <a:srgbClr val="FF0000"/>
                </a:solidFill>
              </a:rPr>
              <a:t>*not compulsory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96" t="16541" r="30112" b="48457"/>
          <a:stretch/>
        </p:blipFill>
        <p:spPr>
          <a:xfrm>
            <a:off x="461054" y="1628800"/>
            <a:ext cx="8225746" cy="4890984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5169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6586" y="17346"/>
            <a:ext cx="8229600" cy="994122"/>
          </a:xfrm>
        </p:spPr>
        <p:txBody>
          <a:bodyPr/>
          <a:lstStyle/>
          <a:p>
            <a:r>
              <a:rPr lang="en-GB" dirty="0" smtClean="0"/>
              <a:t>User Defined Data Structures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Any method used to store data in an organised and accessible format. </a:t>
            </a:r>
          </a:p>
          <a:p>
            <a:r>
              <a:rPr lang="en-GB" dirty="0" smtClean="0"/>
              <a:t>Contain data that are related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1400" b="1" i="1" dirty="0" smtClean="0"/>
              <a:t>Additional </a:t>
            </a:r>
            <a:r>
              <a:rPr lang="en-GB" sz="1400" b="1" i="1" dirty="0"/>
              <a:t>Reading: </a:t>
            </a:r>
            <a:r>
              <a:rPr lang="en-GB" sz="1400" b="1" i="1" dirty="0">
                <a:hlinkClick r:id="rId2"/>
              </a:rPr>
              <a:t>http://</a:t>
            </a:r>
            <a:r>
              <a:rPr lang="en-GB" sz="1400" b="1" i="1" dirty="0" smtClean="0">
                <a:hlinkClick r:id="rId2"/>
              </a:rPr>
              <a:t>www.studytonight.com/data-structures/introduction-to-data-structures</a:t>
            </a:r>
            <a:r>
              <a:rPr lang="en-GB" sz="1400" b="1" i="1" dirty="0" smtClean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256" t="30713" r="17313" b="37788"/>
          <a:stretch/>
        </p:blipFill>
        <p:spPr>
          <a:xfrm>
            <a:off x="1619672" y="1340768"/>
            <a:ext cx="5904656" cy="317321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59632" y="3376800"/>
            <a:ext cx="2294870" cy="13681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 smtClean="0">
                <a:solidFill>
                  <a:srgbClr val="002060"/>
                </a:solidFill>
              </a:rPr>
              <a:t>Note: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Arrays are static – cannot grow/shrink; i.e. fixed length/size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791432" y="1069675"/>
            <a:ext cx="2185871" cy="748680"/>
          </a:xfrm>
          <a:prstGeom prst="roundRect">
            <a:avLst/>
          </a:prstGeom>
          <a:solidFill>
            <a:srgbClr val="CCFF66"/>
          </a:solidFill>
          <a:ln>
            <a:noFill/>
          </a:ln>
          <a:effectLst/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7030A0"/>
                </a:solidFill>
              </a:rPr>
              <a:t>AS Level DS:</a:t>
            </a:r>
          </a:p>
          <a:p>
            <a:pPr algn="ctr"/>
            <a:r>
              <a:rPr lang="en-GB" sz="1600" dirty="0" smtClean="0">
                <a:solidFill>
                  <a:srgbClr val="7030A0"/>
                </a:solidFill>
              </a:rPr>
              <a:t>Arrays, Records &amp; Files </a:t>
            </a:r>
            <a:endParaRPr lang="en-GB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20342" t="61671" r="7436" b="7184"/>
          <a:stretch/>
        </p:blipFill>
        <p:spPr bwMode="auto">
          <a:xfrm>
            <a:off x="827584" y="1556792"/>
            <a:ext cx="7503090" cy="36706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Box 39"/>
          <p:cNvSpPr txBox="1"/>
          <p:nvPr/>
        </p:nvSpPr>
        <p:spPr>
          <a:xfrm>
            <a:off x="707873" y="5085184"/>
            <a:ext cx="3848100" cy="1066800"/>
          </a:xfrm>
          <a:prstGeom prst="roundRect">
            <a:avLst/>
          </a:prstGeom>
          <a:solidFill>
            <a:schemeClr val="lt1"/>
          </a:solidFill>
          <a:ln w="38100">
            <a:solidFill>
              <a:srgbClr val="FF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GB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tuple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GB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finite ordered list of elements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In mathematics, an n-tuple is a sequence (or ordered list) of n elements, where n is a non-negative integer. There is only one 0-tuple, an empty sequence. An n-tuple is defined inductively using the construction of an ordered pair.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07904" y="4365104"/>
            <a:ext cx="871225" cy="72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P1</a:t>
            </a:r>
          </a:p>
          <a:p>
            <a:r>
              <a:rPr lang="en-GB" dirty="0" smtClean="0"/>
              <a:t>Data Structures</a:t>
            </a:r>
            <a:endParaRPr lang="en-GB" dirty="0"/>
          </a:p>
        </p:txBody>
      </p:sp>
      <p:pic>
        <p:nvPicPr>
          <p:cNvPr id="4" name="Picture 3" descr="array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5170" y="35300"/>
            <a:ext cx="2533334" cy="18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each </a:t>
            </a:r>
            <a:r>
              <a:rPr lang="en-GB" dirty="0"/>
              <a:t>element in the array shares the same name but a different </a:t>
            </a:r>
            <a:r>
              <a:rPr lang="en-GB" b="1" dirty="0" smtClean="0"/>
              <a:t>index*</a:t>
            </a:r>
            <a:r>
              <a:rPr lang="en-GB" dirty="0" smtClean="0"/>
              <a:t> </a:t>
            </a:r>
            <a:r>
              <a:rPr lang="en-GB" dirty="0"/>
              <a:t>or </a:t>
            </a:r>
            <a:r>
              <a:rPr lang="en-GB" b="1" dirty="0" smtClean="0"/>
              <a:t>subscript*</a:t>
            </a:r>
            <a:r>
              <a:rPr lang="en-GB" dirty="0" smtClean="0"/>
              <a:t>.</a:t>
            </a:r>
          </a:p>
          <a:p>
            <a:pPr lvl="1">
              <a:buNone/>
            </a:pPr>
            <a:r>
              <a:rPr lang="en-GB" sz="2400" i="1" dirty="0" smtClean="0"/>
              <a:t>* 	This </a:t>
            </a:r>
            <a:r>
              <a:rPr lang="en-GB" sz="2400" i="1" dirty="0"/>
              <a:t>is a number which indicates the position of the element in the array. </a:t>
            </a:r>
            <a:endParaRPr lang="en-GB" sz="2400" i="1" dirty="0" smtClean="0"/>
          </a:p>
          <a:p>
            <a:pPr lvl="1">
              <a:buNone/>
            </a:pPr>
            <a:endParaRPr lang="en-GB" sz="2400" dirty="0" smtClean="0"/>
          </a:p>
          <a:p>
            <a:pPr marL="800100" indent="-80010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Note: In </a:t>
            </a:r>
            <a:r>
              <a:rPr lang="en-GB" sz="2000" b="1" dirty="0">
                <a:solidFill>
                  <a:srgbClr val="FF0000"/>
                </a:solidFill>
              </a:rPr>
              <a:t>Visual Basic, the first element of an array has the subscript,</a:t>
            </a:r>
            <a:r>
              <a:rPr lang="en-GB" sz="2000" b="1" u="sng" dirty="0">
                <a:solidFill>
                  <a:srgbClr val="FF0000"/>
                </a:solidFill>
              </a:rPr>
              <a:t> 0</a:t>
            </a:r>
            <a:r>
              <a:rPr lang="en-GB" sz="2000" b="1" dirty="0" smtClean="0">
                <a:solidFill>
                  <a:srgbClr val="FF0000"/>
                </a:solidFill>
              </a:rPr>
              <a:t>.</a:t>
            </a:r>
            <a:endParaRPr lang="en-GB" sz="2000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5575548" y="1484784"/>
            <a:ext cx="3204864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An ordered set of values of a single data type</a:t>
            </a:r>
            <a:endParaRPr lang="en-GB" sz="2400" b="1" dirty="0"/>
          </a:p>
        </p:txBody>
      </p:sp>
      <p:pic>
        <p:nvPicPr>
          <p:cNvPr id="5" name="Picture 4" descr="arra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459105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376" y="207492"/>
            <a:ext cx="422176" cy="42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Declaring a Single-Dimensional Array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we declare an array, we also specify the size of the array.</a:t>
            </a:r>
          </a:p>
          <a:p>
            <a:pPr>
              <a:buNone/>
            </a:pP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611560" y="2780928"/>
            <a:ext cx="4392488" cy="3240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 smtClean="0"/>
              <a:t>Dim </a:t>
            </a:r>
            <a:r>
              <a:rPr lang="en-GB" sz="2400" dirty="0" smtClean="0"/>
              <a:t>names</a:t>
            </a:r>
            <a:r>
              <a:rPr lang="en-GB" sz="2400" b="1" dirty="0" smtClean="0">
                <a:solidFill>
                  <a:srgbClr val="FF0000"/>
                </a:solidFill>
              </a:rPr>
              <a:t>(3) </a:t>
            </a:r>
            <a:r>
              <a:rPr lang="en-GB" sz="2400" dirty="0" smtClean="0"/>
              <a:t>As String</a:t>
            </a:r>
            <a:br>
              <a:rPr lang="en-GB" sz="2400" dirty="0" smtClean="0"/>
            </a:br>
            <a:r>
              <a:rPr lang="en-GB" sz="2400" dirty="0" smtClean="0"/>
              <a:t>names(0) = "Pinky"</a:t>
            </a:r>
            <a:br>
              <a:rPr lang="en-GB" sz="2400" dirty="0" smtClean="0"/>
            </a:br>
            <a:r>
              <a:rPr lang="en-GB" sz="2400" dirty="0" smtClean="0"/>
              <a:t>names(1) = "Perky"</a:t>
            </a:r>
            <a:br>
              <a:rPr lang="en-GB" sz="2400" dirty="0" smtClean="0"/>
            </a:br>
            <a:r>
              <a:rPr lang="en-GB" sz="2400" dirty="0" smtClean="0"/>
              <a:t>names(2) = "Bob"</a:t>
            </a:r>
            <a:br>
              <a:rPr lang="en-GB" sz="2400" dirty="0" smtClean="0"/>
            </a:br>
            <a:r>
              <a:rPr lang="en-GB" sz="2400" dirty="0" smtClean="0"/>
              <a:t>names(3) = "Bill"</a:t>
            </a:r>
            <a:br>
              <a:rPr lang="en-GB" sz="2400" dirty="0" smtClean="0"/>
            </a:br>
            <a:r>
              <a:rPr lang="en-GB" sz="2400" dirty="0" smtClean="0"/>
              <a:t>Console.WriteLine(names(0))</a:t>
            </a:r>
            <a:br>
              <a:rPr lang="en-GB" sz="2400" dirty="0" smtClean="0"/>
            </a:br>
            <a:r>
              <a:rPr lang="en-GB" sz="2400" dirty="0" smtClean="0"/>
              <a:t>Console.WriteLine(names(2))</a:t>
            </a:r>
            <a:br>
              <a:rPr lang="en-GB" sz="2400" dirty="0" smtClean="0"/>
            </a:br>
            <a:r>
              <a:rPr lang="en-GB" sz="2400" dirty="0" smtClean="0"/>
              <a:t>Console.ReadLine() </a:t>
            </a:r>
            <a:endParaRPr lang="en-GB" sz="2400" dirty="0"/>
          </a:p>
        </p:txBody>
      </p:sp>
      <p:sp>
        <p:nvSpPr>
          <p:cNvPr id="5" name="Oval 4"/>
          <p:cNvSpPr/>
          <p:nvPr/>
        </p:nvSpPr>
        <p:spPr>
          <a:xfrm>
            <a:off x="5580112" y="3429000"/>
            <a:ext cx="3168352" cy="18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srgbClr val="FF0000"/>
                </a:solidFill>
              </a:rPr>
              <a:t>Note: </a:t>
            </a:r>
          </a:p>
          <a:p>
            <a:pPr algn="ctr"/>
            <a:r>
              <a:rPr lang="en-GB" b="1" dirty="0" smtClean="0">
                <a:solidFill>
                  <a:srgbClr val="FF0000"/>
                </a:solidFill>
              </a:rPr>
              <a:t>If you wish to store 5 items, you will need </a:t>
            </a:r>
            <a:r>
              <a:rPr lang="en-GB" b="1" dirty="0" smtClean="0">
                <a:solidFill>
                  <a:srgbClr val="FF0000"/>
                </a:solidFill>
              </a:rPr>
              <a:t>an array of size (4).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24" y="2924944"/>
            <a:ext cx="422176" cy="422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652093"/>
            <a:ext cx="422176" cy="42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b="1" dirty="0" smtClean="0"/>
              <a:t>Creating &amp; Initialise an array of Strings</a:t>
            </a:r>
            <a:endParaRPr lang="en-GB" sz="36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73448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Dim names() As String </a:t>
            </a:r>
            <a:r>
              <a:rPr lang="en-GB" sz="2400" b="1" dirty="0">
                <a:solidFill>
                  <a:srgbClr val="002060"/>
                </a:solidFill>
              </a:rPr>
              <a:t>= </a:t>
            </a:r>
            <a:r>
              <a:rPr lang="en-GB" sz="2400" b="1" dirty="0" smtClean="0">
                <a:solidFill>
                  <a:srgbClr val="002060"/>
                </a:solidFill>
              </a:rPr>
              <a:t>{“Paula", </a:t>
            </a:r>
            <a:r>
              <a:rPr lang="en-GB" sz="2400" b="1" dirty="0">
                <a:solidFill>
                  <a:srgbClr val="002060"/>
                </a:solidFill>
              </a:rPr>
              <a:t>"</a:t>
            </a:r>
            <a:r>
              <a:rPr lang="en-GB" sz="2400" b="1" dirty="0" smtClean="0">
                <a:solidFill>
                  <a:srgbClr val="002060"/>
                </a:solidFill>
              </a:rPr>
              <a:t>Peter", </a:t>
            </a:r>
            <a:r>
              <a:rPr lang="en-GB" sz="2400" b="1" dirty="0">
                <a:solidFill>
                  <a:srgbClr val="002060"/>
                </a:solidFill>
              </a:rPr>
              <a:t>"Bob", "Bill"}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9772" y="3645024"/>
            <a:ext cx="453650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dirty="0"/>
              <a:t>Console.WriteLine(</a:t>
            </a:r>
            <a:r>
              <a:rPr lang="en-GB" sz="2400" b="1" dirty="0">
                <a:solidFill>
                  <a:srgbClr val="002060"/>
                </a:solidFill>
              </a:rPr>
              <a:t>names(0</a:t>
            </a:r>
            <a:r>
              <a:rPr lang="en-GB" sz="2400" b="1" dirty="0" smtClean="0">
                <a:solidFill>
                  <a:srgbClr val="002060"/>
                </a:solidFill>
              </a:rPr>
              <a:t>)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/>
              <a:t>Console.WriteLine(</a:t>
            </a:r>
            <a:r>
              <a:rPr lang="en-GB" sz="2400" b="1" dirty="0">
                <a:solidFill>
                  <a:srgbClr val="002060"/>
                </a:solidFill>
              </a:rPr>
              <a:t>names(2)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/>
              <a:t>Console.ReadLine()</a:t>
            </a:r>
          </a:p>
          <a:p>
            <a:pPr algn="ctr"/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67544" y="2852936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Output contents of the array (by postion)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776" y="6181294"/>
            <a:ext cx="804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NOTE: Single-dimensional </a:t>
            </a:r>
            <a:r>
              <a:rPr lang="en-GB" b="1" i="1" dirty="0">
                <a:solidFill>
                  <a:srgbClr val="FF0000"/>
                </a:solidFill>
              </a:rPr>
              <a:t>array </a:t>
            </a:r>
            <a:r>
              <a:rPr lang="en-GB" i="1" dirty="0">
                <a:solidFill>
                  <a:srgbClr val="FF0000"/>
                </a:solidFill>
              </a:rPr>
              <a:t>is a useful way of </a:t>
            </a:r>
            <a:r>
              <a:rPr lang="en-GB" b="1" i="1" dirty="0">
                <a:solidFill>
                  <a:srgbClr val="FF0000"/>
                </a:solidFill>
              </a:rPr>
              <a:t>representing a vector</a:t>
            </a:r>
            <a:r>
              <a:rPr lang="en-GB" i="1" dirty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56" y="1828490"/>
            <a:ext cx="422176" cy="42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t">
              <a:buFont typeface="Arial" pitchFamily="34" charset="0"/>
              <a:buAutoNum type="arabicPeriod"/>
            </a:pPr>
            <a:r>
              <a:rPr lang="en-GB" dirty="0" smtClean="0"/>
              <a:t>Declare an array that will hold the names of your 5 best friends, call it </a:t>
            </a:r>
            <a:r>
              <a:rPr lang="en-GB" i="1" dirty="0" smtClean="0"/>
              <a:t>befr</a:t>
            </a:r>
            <a:r>
              <a:rPr lang="en-GB" dirty="0" smtClean="0"/>
              <a:t>.</a:t>
            </a:r>
          </a:p>
          <a:p>
            <a:pPr marL="514350" indent="-514350" fontAlgn="t">
              <a:buAutoNum type="arabicPeriod"/>
            </a:pPr>
            <a:r>
              <a:rPr lang="en-GB" dirty="0" smtClean="0"/>
              <a:t>Declare an array listing 5 animals in a zoo (aardvark, bear, zebra, deer, elephant) in alphabetical order.</a:t>
            </a:r>
          </a:p>
          <a:p>
            <a:pPr marL="514350" indent="-514350" fontAlgn="t">
              <a:buFont typeface="Arial" pitchFamily="34" charset="0"/>
              <a:buAutoNum type="arabicPeriod"/>
            </a:pPr>
            <a:r>
              <a:rPr lang="en-GB" dirty="0" smtClean="0"/>
              <a:t>Write code to output the first and last animal</a:t>
            </a:r>
          </a:p>
          <a:p>
            <a:pPr marL="514350" indent="-514350" fontAlgn="t">
              <a:buNone/>
            </a:pPr>
            <a:endParaRPr lang="en-GB" dirty="0" smtClean="0"/>
          </a:p>
          <a:p>
            <a:pPr marL="514350" indent="-514350" fontAlgn="t"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smtClean="0"/>
              <a:t>Printing </a:t>
            </a:r>
            <a:r>
              <a:rPr lang="en-GB" b="1" dirty="0"/>
              <a:t>Each Element in an </a:t>
            </a:r>
            <a:r>
              <a:rPr lang="en-GB" b="1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2276872"/>
            <a:ext cx="712879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Dim names() As String = {"Pinky", </a:t>
            </a:r>
            <a:r>
              <a:rPr lang="en-GB" sz="2400" dirty="0" smtClean="0"/>
              <a:t>“Brain", </a:t>
            </a:r>
            <a:r>
              <a:rPr lang="en-GB" sz="2400" dirty="0"/>
              <a:t>"Bob", "Bill</a:t>
            </a:r>
            <a:r>
              <a:rPr lang="en-GB" sz="2400" dirty="0" smtClean="0"/>
              <a:t>"}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r>
              <a:rPr lang="en-GB" sz="2400" b="1" dirty="0">
                <a:solidFill>
                  <a:srgbClr val="002060"/>
                </a:solidFill>
              </a:rPr>
              <a:t>For count = 0 To 3</a:t>
            </a:r>
            <a:br>
              <a:rPr lang="en-GB" sz="2400" b="1" dirty="0">
                <a:solidFill>
                  <a:srgbClr val="002060"/>
                </a:solidFill>
              </a:rPr>
            </a:br>
            <a:r>
              <a:rPr lang="en-GB" sz="2400" b="1" dirty="0">
                <a:solidFill>
                  <a:srgbClr val="002060"/>
                </a:solidFill>
              </a:rPr>
              <a:t>   Console.WriteLine("{0}. {1}", count, names(count))</a:t>
            </a:r>
            <a:br>
              <a:rPr lang="en-GB" sz="2400" b="1" dirty="0">
                <a:solidFill>
                  <a:srgbClr val="002060"/>
                </a:solidFill>
              </a:rPr>
            </a:br>
            <a:r>
              <a:rPr lang="en-GB" sz="2400" b="1" dirty="0" smtClean="0">
                <a:solidFill>
                  <a:srgbClr val="002060"/>
                </a:solidFill>
              </a:rPr>
              <a:t>Next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Console.ReadLine() 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00" y="3501008"/>
            <a:ext cx="422176" cy="42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768</Words>
  <Application>Microsoft Office PowerPoint</Application>
  <PresentationFormat>On-screen Show (4:3)</PresentationFormat>
  <Paragraphs>128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SimSun</vt:lpstr>
      <vt:lpstr>Arial</vt:lpstr>
      <vt:lpstr>Calibri</vt:lpstr>
      <vt:lpstr>Times New Roman</vt:lpstr>
      <vt:lpstr>Wingdings</vt:lpstr>
      <vt:lpstr>Office Theme</vt:lpstr>
      <vt:lpstr>Starter – Paired Discussion Task [ 5 minutes]</vt:lpstr>
      <vt:lpstr>User Defined Data Structures</vt:lpstr>
      <vt:lpstr>PowerPoint Presentation</vt:lpstr>
      <vt:lpstr>Arrays</vt:lpstr>
      <vt:lpstr>Array</vt:lpstr>
      <vt:lpstr>Declaring a Single-Dimensional Array</vt:lpstr>
      <vt:lpstr>Creating &amp; Initialise an array of Strings</vt:lpstr>
      <vt:lpstr>Quick Check</vt:lpstr>
      <vt:lpstr>Printing Each Element in an Array</vt:lpstr>
      <vt:lpstr>Multi-dimensional arrays</vt:lpstr>
      <vt:lpstr>Array Class Methods</vt:lpstr>
      <vt:lpstr>Individual Exercises</vt:lpstr>
      <vt:lpstr>4. Trace through the following pseudocode and complete the trace table below.  </vt:lpstr>
      <vt:lpstr>Independent Work (Challenge Task )</vt:lpstr>
      <vt:lpstr>Extra Practice (Task 1)  *not compulsory</vt:lpstr>
      <vt:lpstr>Extra Practice (Task 2) *not compulsory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dgillooly</dc:creator>
  <cp:lastModifiedBy>Devina Gillooly</cp:lastModifiedBy>
  <cp:revision>125</cp:revision>
  <dcterms:created xsi:type="dcterms:W3CDTF">2013-10-21T12:54:35Z</dcterms:created>
  <dcterms:modified xsi:type="dcterms:W3CDTF">2017-11-06T14:54:45Z</dcterms:modified>
</cp:coreProperties>
</file>