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76" r:id="rId4"/>
    <p:sldId id="259" r:id="rId5"/>
    <p:sldId id="270" r:id="rId6"/>
    <p:sldId id="260" r:id="rId7"/>
    <p:sldId id="261" r:id="rId8"/>
    <p:sldId id="271" r:id="rId9"/>
    <p:sldId id="277" r:id="rId10"/>
    <p:sldId id="278" r:id="rId11"/>
    <p:sldId id="279" r:id="rId12"/>
    <p:sldId id="262" r:id="rId13"/>
    <p:sldId id="263" r:id="rId14"/>
    <p:sldId id="264" r:id="rId15"/>
    <p:sldId id="272" r:id="rId16"/>
    <p:sldId id="273"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1716"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AC0BBB-27C2-4108-82F2-6B3D7431B861}" type="datetimeFigureOut">
              <a:rPr lang="en-GB" smtClean="0"/>
              <a:pPr/>
              <a:t>05/11/2018</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A6A7C6-6EBC-402A-A6DA-6854A7A03AE7}" type="slidenum">
              <a:rPr lang="en-GB" smtClean="0"/>
              <a:pPr/>
              <a:t>‹#›</a:t>
            </a:fld>
            <a:endParaRPr lang="en-GB" dirty="0"/>
          </a:p>
        </p:txBody>
      </p:sp>
    </p:spTree>
    <p:extLst>
      <p:ext uri="{BB962C8B-B14F-4D97-AF65-F5344CB8AC3E}">
        <p14:creationId xmlns:p14="http://schemas.microsoft.com/office/powerpoint/2010/main" val="651041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BCA6A7C6-6EBC-402A-A6DA-6854A7A03AE7}" type="slidenum">
              <a:rPr lang="en-GB" smtClean="0"/>
              <a:pPr/>
              <a:t>6</a:t>
            </a:fld>
            <a:endParaRPr lang="en-GB" dirty="0"/>
          </a:p>
        </p:txBody>
      </p:sp>
    </p:spTree>
    <p:extLst>
      <p:ext uri="{BB962C8B-B14F-4D97-AF65-F5344CB8AC3E}">
        <p14:creationId xmlns:p14="http://schemas.microsoft.com/office/powerpoint/2010/main" val="1956598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756FCB2-9769-408C-BA4A-B4CA61E4F059}" type="datetimeFigureOut">
              <a:rPr lang="en-GB" smtClean="0"/>
              <a:pPr/>
              <a:t>05/11/2018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79A109B-1E2F-4ABD-A91C-6C1EEB162B39}" type="slidenum">
              <a:rPr lang="en-GB" smtClean="0"/>
              <a:pPr/>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756FCB2-9769-408C-BA4A-B4CA61E4F059}" type="datetimeFigureOut">
              <a:rPr lang="en-GB" smtClean="0"/>
              <a:pPr/>
              <a:t>05/11/2018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79A109B-1E2F-4ABD-A91C-6C1EEB162B39}" type="slidenum">
              <a:rPr lang="en-GB" smtClean="0"/>
              <a:pPr/>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756FCB2-9769-408C-BA4A-B4CA61E4F059}" type="datetimeFigureOut">
              <a:rPr lang="en-GB" smtClean="0"/>
              <a:pPr/>
              <a:t>05/11/2018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79A109B-1E2F-4ABD-A91C-6C1EEB162B39}" type="slidenum">
              <a:rPr lang="en-GB" smtClean="0"/>
              <a:pPr/>
              <a:t>‹#›</a:t>
            </a:fld>
            <a:endParaRPr lang="en-GB"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pic>
        <p:nvPicPr>
          <p:cNvPr id="66" name="Picture 65" descr="Unit 1.jpg"/>
          <p:cNvPicPr>
            <a:picLocks noChangeAspect="1"/>
          </p:cNvPicPr>
          <p:nvPr userDrawn="1"/>
        </p:nvPicPr>
        <p:blipFill rotWithShape="1">
          <a:blip r:embed="rId2">
            <a:extLst>
              <a:ext uri="{28A0092B-C50C-407E-A947-70E740481C1C}">
                <a14:useLocalDpi xmlns:a14="http://schemas.microsoft.com/office/drawing/2010/main" val="0"/>
              </a:ext>
            </a:extLst>
          </a:blip>
          <a:srcRect b="90370"/>
          <a:stretch/>
        </p:blipFill>
        <p:spPr>
          <a:xfrm>
            <a:off x="0" y="0"/>
            <a:ext cx="9144000" cy="660400"/>
          </a:xfrm>
          <a:prstGeom prst="rect">
            <a:avLst/>
          </a:prstGeom>
        </p:spPr>
      </p:pic>
      <p:sp>
        <p:nvSpPr>
          <p:cNvPr id="67"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smtClean="0"/>
              <a:t>Click to edit Master text styles</a:t>
            </a:r>
          </a:p>
        </p:txBody>
      </p:sp>
      <p:sp>
        <p:nvSpPr>
          <p:cNvPr id="68"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246AB4"/>
                </a:solidFill>
                <a:latin typeface="Arial"/>
                <a:cs typeface="Arial"/>
              </a:defRPr>
            </a:lvl2pPr>
            <a:lvl3pPr marL="723900" indent="-279400">
              <a:lnSpc>
                <a:spcPct val="100000"/>
              </a:lnSpc>
              <a:buFont typeface="Arial"/>
              <a:buChar char="•"/>
              <a:defRPr lang="en-US" sz="2000" kern="1200" baseline="0" dirty="0" smtClean="0">
                <a:solidFill>
                  <a:srgbClr val="36A7D4"/>
                </a:solidFill>
                <a:latin typeface="Arial"/>
                <a:ea typeface="+mn-ea"/>
                <a:cs typeface="Arial"/>
              </a:defRPr>
            </a:lvl3pPr>
          </a:lstStyle>
          <a:p>
            <a:pPr lvl="0"/>
            <a:r>
              <a:rPr lang="en-US" smtClean="0"/>
              <a:t>Click to edit Master text styles</a:t>
            </a:r>
          </a:p>
          <a:p>
            <a:pPr lvl="1"/>
            <a:r>
              <a:rPr lang="en-US" smtClean="0"/>
              <a:t>Second level</a:t>
            </a:r>
          </a:p>
          <a:p>
            <a:pPr lvl="2"/>
            <a:r>
              <a:rPr lang="en-US" smtClean="0"/>
              <a:t>Third level</a:t>
            </a:r>
          </a:p>
        </p:txBody>
      </p:sp>
      <p:sp>
        <p:nvSpPr>
          <p:cNvPr id="69" name="TextBox 68"/>
          <p:cNvSpPr txBox="1"/>
          <p:nvPr userDrawn="1"/>
        </p:nvSpPr>
        <p:spPr>
          <a:xfrm>
            <a:off x="752495" y="156700"/>
            <a:ext cx="8067635" cy="452432"/>
          </a:xfrm>
          <a:prstGeom prst="rect">
            <a:avLst/>
          </a:prstGeom>
          <a:noFill/>
        </p:spPr>
        <p:txBody>
          <a:bodyPr wrap="square" lIns="0" tIns="0" rIns="0" rtlCol="0">
            <a:noAutofit/>
          </a:bodyPr>
          <a:lstStyle/>
          <a:p>
            <a:pPr>
              <a:spcBef>
                <a:spcPts val="288"/>
              </a:spcBef>
            </a:pPr>
            <a:r>
              <a:rPr lang="en-US" sz="1200" b="1" dirty="0" smtClean="0">
                <a:solidFill>
                  <a:srgbClr val="FFFFFF"/>
                </a:solidFill>
                <a:latin typeface="Arial"/>
                <a:cs typeface="Arial"/>
              </a:rPr>
              <a:t>Subroutines</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dirty="0" smtClean="0">
                <a:solidFill>
                  <a:srgbClr val="FFFFFF"/>
                </a:solidFill>
                <a:latin typeface="Arial"/>
                <a:cs typeface="Arial"/>
              </a:rPr>
              <a:t>Unit 1 Fundamentals of programming</a:t>
            </a:r>
          </a:p>
        </p:txBody>
      </p:sp>
      <p:pic>
        <p:nvPicPr>
          <p:cNvPr id="70" name="Picture 69" descr="Logo Unit 1.ai"/>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93600" y="6339600"/>
            <a:ext cx="1476000" cy="294359"/>
          </a:xfrm>
          <a:prstGeom prst="rect">
            <a:avLst/>
          </a:prstGeom>
        </p:spPr>
      </p:pic>
    </p:spTree>
    <p:extLst>
      <p:ext uri="{BB962C8B-B14F-4D97-AF65-F5344CB8AC3E}">
        <p14:creationId xmlns:p14="http://schemas.microsoft.com/office/powerpoint/2010/main" val="79756303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756FCB2-9769-408C-BA4A-B4CA61E4F059}" type="datetimeFigureOut">
              <a:rPr lang="en-GB" smtClean="0"/>
              <a:pPr/>
              <a:t>05/11/2018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79A109B-1E2F-4ABD-A91C-6C1EEB162B39}" type="slidenum">
              <a:rPr lang="en-GB" smtClean="0"/>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56FCB2-9769-408C-BA4A-B4CA61E4F059}" type="datetimeFigureOut">
              <a:rPr lang="en-GB" smtClean="0"/>
              <a:pPr/>
              <a:t>05/11/2018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F79A109B-1E2F-4ABD-A91C-6C1EEB162B39}" type="slidenum">
              <a:rPr lang="en-GB" smtClean="0"/>
              <a:pPr/>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756FCB2-9769-408C-BA4A-B4CA61E4F059}" type="datetimeFigureOut">
              <a:rPr lang="en-GB" smtClean="0"/>
              <a:pPr/>
              <a:t>05/11/2018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F79A109B-1E2F-4ABD-A91C-6C1EEB162B39}" type="slidenum">
              <a:rPr lang="en-GB" smtClean="0"/>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756FCB2-9769-408C-BA4A-B4CA61E4F059}" type="datetimeFigureOut">
              <a:rPr lang="en-GB" smtClean="0"/>
              <a:pPr/>
              <a:t>05/11/2018</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F79A109B-1E2F-4ABD-A91C-6C1EEB162B39}" type="slidenum">
              <a:rPr lang="en-GB" smtClean="0"/>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756FCB2-9769-408C-BA4A-B4CA61E4F059}" type="datetimeFigureOut">
              <a:rPr lang="en-GB" smtClean="0"/>
              <a:pPr/>
              <a:t>05/11/2018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F79A109B-1E2F-4ABD-A91C-6C1EEB162B39}" type="slidenum">
              <a:rPr lang="en-GB" smtClean="0"/>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56FCB2-9769-408C-BA4A-B4CA61E4F059}" type="datetimeFigureOut">
              <a:rPr lang="en-GB" smtClean="0"/>
              <a:pPr/>
              <a:t>05/11/2018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F79A109B-1E2F-4ABD-A91C-6C1EEB162B39}" type="slidenum">
              <a:rPr lang="en-GB" smtClean="0"/>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56FCB2-9769-408C-BA4A-B4CA61E4F059}" type="datetimeFigureOut">
              <a:rPr lang="en-GB" smtClean="0"/>
              <a:pPr/>
              <a:t>05/11/2018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F79A109B-1E2F-4ABD-A91C-6C1EEB162B39}" type="slidenum">
              <a:rPr lang="en-GB" smtClean="0"/>
              <a:pPr/>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56FCB2-9769-408C-BA4A-B4CA61E4F059}" type="datetimeFigureOut">
              <a:rPr lang="en-GB" smtClean="0"/>
              <a:pPr/>
              <a:t>05/11/2018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F79A109B-1E2F-4ABD-A91C-6C1EEB162B39}" type="slidenum">
              <a:rPr lang="en-GB" smtClean="0"/>
              <a:pPr/>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56FCB2-9769-408C-BA4A-B4CA61E4F059}" type="datetimeFigureOut">
              <a:rPr lang="en-GB" smtClean="0"/>
              <a:pPr/>
              <a:t>05/11/2018</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9A109B-1E2F-4ABD-A91C-6C1EEB162B39}"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Subroutines</a:t>
            </a:r>
            <a:endParaRPr lang="en-GB" dirty="0"/>
          </a:p>
        </p:txBody>
      </p:sp>
      <p:sp>
        <p:nvSpPr>
          <p:cNvPr id="4" name="Subtitle 3"/>
          <p:cNvSpPr>
            <a:spLocks noGrp="1"/>
          </p:cNvSpPr>
          <p:nvPr>
            <p:ph type="subTitle" idx="1"/>
          </p:nvPr>
        </p:nvSpPr>
        <p:spPr/>
        <p:txBody>
          <a:bodyPr/>
          <a:lstStyle/>
          <a:p>
            <a:r>
              <a:rPr lang="en-GB" dirty="0" smtClean="0"/>
              <a:t>Procedures / Functions</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Passing parameters</a:t>
            </a:r>
            <a:endParaRPr lang="en-GB" dirty="0"/>
          </a:p>
        </p:txBody>
      </p:sp>
      <p:sp>
        <p:nvSpPr>
          <p:cNvPr id="3" name="Text Placeholder 2"/>
          <p:cNvSpPr>
            <a:spLocks noGrp="1"/>
          </p:cNvSpPr>
          <p:nvPr>
            <p:ph type="body" sz="quarter" idx="14"/>
          </p:nvPr>
        </p:nvSpPr>
        <p:spPr/>
        <p:txBody>
          <a:bodyPr/>
          <a:lstStyle/>
          <a:p>
            <a:r>
              <a:rPr lang="en-GB" dirty="0" smtClean="0"/>
              <a:t>The </a:t>
            </a:r>
            <a:r>
              <a:rPr lang="en-GB" dirty="0" smtClean="0">
                <a:solidFill>
                  <a:srgbClr val="246AB4"/>
                </a:solidFill>
              </a:rPr>
              <a:t>order</a:t>
            </a:r>
            <a:r>
              <a:rPr lang="en-GB" dirty="0" smtClean="0"/>
              <a:t> of the parameters in parentheses is important</a:t>
            </a:r>
          </a:p>
          <a:p>
            <a:pPr lvl="1"/>
            <a:r>
              <a:rPr lang="en-GB" dirty="0" smtClean="0"/>
              <a:t>What is the output here?</a:t>
            </a:r>
            <a:endParaRPr lang="en-GB" dirty="0"/>
          </a:p>
        </p:txBody>
      </p:sp>
      <p:sp>
        <p:nvSpPr>
          <p:cNvPr id="4" name="TextBox 3"/>
          <p:cNvSpPr txBox="1"/>
          <p:nvPr/>
        </p:nvSpPr>
        <p:spPr>
          <a:xfrm>
            <a:off x="1760718" y="3064778"/>
            <a:ext cx="4857795" cy="2825728"/>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lIns="180000" tIns="180000" rIns="180000" bIns="180000" rtlCol="0">
            <a:spAutoFit/>
          </a:bodyPr>
          <a:lstStyle>
            <a:defPPr>
              <a:defRPr lang="en-US"/>
            </a:defPPr>
            <a:lvl1pPr>
              <a:defRPr sz="2000">
                <a:solidFill>
                  <a:srgbClr val="36A7D4"/>
                </a:solidFill>
                <a:latin typeface="Consolas" panose="020B0609020204030204" pitchFamily="49" charset="0"/>
                <a:cs typeface="Consolas" panose="020B0609020204030204" pitchFamily="49" charset="0"/>
              </a:defRPr>
            </a:lvl1pPr>
          </a:lstStyle>
          <a:p>
            <a:r>
              <a:rPr lang="en-GB" dirty="0">
                <a:sym typeface="Wingdings" panose="05000000000000000000" pitchFamily="2" charset="2"/>
              </a:rPr>
              <a:t>SUB </a:t>
            </a:r>
            <a:r>
              <a:rPr lang="en-GB" dirty="0" err="1">
                <a:sym typeface="Wingdings" panose="05000000000000000000" pitchFamily="2" charset="2"/>
              </a:rPr>
              <a:t>calc</a:t>
            </a:r>
            <a:r>
              <a:rPr lang="en-GB" dirty="0">
                <a:sym typeface="Wingdings" panose="05000000000000000000" pitchFamily="2" charset="2"/>
              </a:rPr>
              <a:t> (x</a:t>
            </a:r>
            <a:r>
              <a:rPr lang="en-GB" dirty="0" smtClean="0">
                <a:sym typeface="Wingdings" panose="05000000000000000000" pitchFamily="2" charset="2"/>
              </a:rPr>
              <a:t>, y, z</a:t>
            </a:r>
            <a:r>
              <a:rPr lang="en-GB" dirty="0">
                <a:sym typeface="Wingdings" panose="05000000000000000000" pitchFamily="2" charset="2"/>
              </a:rPr>
              <a:t>)</a:t>
            </a:r>
          </a:p>
          <a:p>
            <a:r>
              <a:rPr lang="en-GB" dirty="0">
                <a:sym typeface="Wingdings" panose="05000000000000000000" pitchFamily="2" charset="2"/>
              </a:rPr>
              <a:t>	</a:t>
            </a:r>
            <a:r>
              <a:rPr lang="en-GB" dirty="0" err="1">
                <a:sym typeface="Wingdings" panose="05000000000000000000" pitchFamily="2" charset="2"/>
              </a:rPr>
              <a:t>ans</a:t>
            </a:r>
            <a:r>
              <a:rPr lang="en-GB" dirty="0">
                <a:sym typeface="Wingdings" panose="05000000000000000000" pitchFamily="2" charset="2"/>
              </a:rPr>
              <a:t> = (</a:t>
            </a:r>
            <a:r>
              <a:rPr lang="en-GB" dirty="0" smtClean="0">
                <a:sym typeface="Wingdings" panose="05000000000000000000" pitchFamily="2" charset="2"/>
              </a:rPr>
              <a:t>x * y</a:t>
            </a:r>
            <a:r>
              <a:rPr lang="en-GB" dirty="0">
                <a:sym typeface="Wingdings" panose="05000000000000000000" pitchFamily="2" charset="2"/>
              </a:rPr>
              <a:t>) + z</a:t>
            </a:r>
          </a:p>
          <a:p>
            <a:r>
              <a:rPr lang="en-GB" dirty="0">
                <a:sym typeface="Wingdings" panose="05000000000000000000" pitchFamily="2" charset="2"/>
              </a:rPr>
              <a:t>	</a:t>
            </a:r>
            <a:r>
              <a:rPr lang="en-GB" dirty="0" smtClean="0">
                <a:sym typeface="Wingdings" panose="05000000000000000000" pitchFamily="2" charset="2"/>
              </a:rPr>
              <a:t>print </a:t>
            </a:r>
            <a:r>
              <a:rPr lang="en-GB" dirty="0" err="1">
                <a:sym typeface="Wingdings" panose="05000000000000000000" pitchFamily="2" charset="2"/>
              </a:rPr>
              <a:t>ans</a:t>
            </a:r>
            <a:endParaRPr lang="en-GB" dirty="0">
              <a:sym typeface="Wingdings" panose="05000000000000000000" pitchFamily="2" charset="2"/>
            </a:endParaRPr>
          </a:p>
          <a:p>
            <a:r>
              <a:rPr lang="en-GB" dirty="0">
                <a:sym typeface="Wingdings" panose="05000000000000000000" pitchFamily="2" charset="2"/>
              </a:rPr>
              <a:t>ENDSUB</a:t>
            </a:r>
          </a:p>
          <a:p>
            <a:endParaRPr lang="en-GB" dirty="0">
              <a:sym typeface="Wingdings" panose="05000000000000000000" pitchFamily="2" charset="2"/>
            </a:endParaRPr>
          </a:p>
          <a:p>
            <a:r>
              <a:rPr lang="en-GB" dirty="0">
                <a:sym typeface="Wingdings" panose="05000000000000000000" pitchFamily="2" charset="2"/>
              </a:rPr>
              <a:t>#call subroutine</a:t>
            </a:r>
          </a:p>
          <a:p>
            <a:r>
              <a:rPr lang="en-GB" dirty="0" err="1" smtClean="0"/>
              <a:t>calc</a:t>
            </a:r>
            <a:r>
              <a:rPr lang="en-GB" dirty="0" smtClean="0"/>
              <a:t>(2,5,6</a:t>
            </a:r>
            <a:r>
              <a:rPr lang="en-GB" dirty="0"/>
              <a:t>)</a:t>
            </a:r>
          </a:p>
          <a:p>
            <a:r>
              <a:rPr lang="en-GB" dirty="0" err="1" smtClean="0"/>
              <a:t>calc</a:t>
            </a:r>
            <a:r>
              <a:rPr lang="en-GB" dirty="0" smtClean="0"/>
              <a:t>(2,6,5</a:t>
            </a:r>
            <a:r>
              <a:rPr lang="en-GB" dirty="0"/>
              <a: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1844824"/>
            <a:ext cx="422176" cy="422176"/>
          </a:xfrm>
          <a:prstGeom prst="rect">
            <a:avLst/>
          </a:prstGeom>
        </p:spPr>
      </p:pic>
    </p:spTree>
    <p:extLst>
      <p:ext uri="{BB962C8B-B14F-4D97-AF65-F5344CB8AC3E}">
        <p14:creationId xmlns:p14="http://schemas.microsoft.com/office/powerpoint/2010/main" val="384821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Parameters and arguments</a:t>
            </a:r>
            <a:endParaRPr lang="en-GB" dirty="0"/>
          </a:p>
        </p:txBody>
      </p:sp>
      <p:sp>
        <p:nvSpPr>
          <p:cNvPr id="3" name="Text Placeholder 2"/>
          <p:cNvSpPr>
            <a:spLocks noGrp="1"/>
          </p:cNvSpPr>
          <p:nvPr>
            <p:ph type="body" sz="quarter" idx="14"/>
          </p:nvPr>
        </p:nvSpPr>
        <p:spPr>
          <a:xfrm>
            <a:off x="724280" y="1704179"/>
            <a:ext cx="7304104" cy="4821165"/>
          </a:xfrm>
        </p:spPr>
        <p:txBody>
          <a:bodyPr>
            <a:normAutofit fontScale="85000" lnSpcReduction="20000"/>
          </a:bodyPr>
          <a:lstStyle/>
          <a:p>
            <a:r>
              <a:rPr lang="en-GB" dirty="0" smtClean="0"/>
              <a:t>The terms </a:t>
            </a:r>
            <a:r>
              <a:rPr lang="en-GB" dirty="0" smtClean="0">
                <a:solidFill>
                  <a:srgbClr val="246AB4"/>
                </a:solidFill>
              </a:rPr>
              <a:t>parameter</a:t>
            </a:r>
            <a:r>
              <a:rPr lang="en-GB" dirty="0" smtClean="0"/>
              <a:t> and </a:t>
            </a:r>
            <a:r>
              <a:rPr lang="en-GB" dirty="0" smtClean="0">
                <a:solidFill>
                  <a:srgbClr val="246AB4"/>
                </a:solidFill>
              </a:rPr>
              <a:t>argument</a:t>
            </a:r>
            <a:r>
              <a:rPr lang="en-GB" dirty="0" smtClean="0"/>
              <a:t> are often used interchangeably</a:t>
            </a:r>
          </a:p>
          <a:p>
            <a:r>
              <a:rPr lang="en-GB" dirty="0" smtClean="0"/>
              <a:t>Strictly speaking, </a:t>
            </a:r>
            <a:r>
              <a:rPr lang="en-GB" dirty="0" smtClean="0">
                <a:solidFill>
                  <a:srgbClr val="C00000"/>
                </a:solidFill>
              </a:rPr>
              <a:t>parameters appear in </a:t>
            </a:r>
            <a:r>
              <a:rPr lang="en-GB" u="sng" dirty="0" smtClean="0">
                <a:solidFill>
                  <a:srgbClr val="C00000"/>
                </a:solidFill>
              </a:rPr>
              <a:t>subroutine definitions</a:t>
            </a:r>
            <a:r>
              <a:rPr lang="en-GB" dirty="0" smtClean="0">
                <a:solidFill>
                  <a:srgbClr val="C00000"/>
                </a:solidFill>
              </a:rPr>
              <a:t>, </a:t>
            </a:r>
            <a:r>
              <a:rPr lang="en-GB" dirty="0" smtClean="0"/>
              <a:t>and</a:t>
            </a:r>
            <a:r>
              <a:rPr lang="en-GB" dirty="0" smtClean="0">
                <a:solidFill>
                  <a:srgbClr val="C00000"/>
                </a:solidFill>
              </a:rPr>
              <a:t> arguments appear in </a:t>
            </a:r>
            <a:r>
              <a:rPr lang="en-GB" u="sng" dirty="0">
                <a:solidFill>
                  <a:srgbClr val="C00000"/>
                </a:solidFill>
              </a:rPr>
              <a:t>subroutine </a:t>
            </a:r>
            <a:r>
              <a:rPr lang="en-GB" u="sng" dirty="0" smtClean="0">
                <a:solidFill>
                  <a:srgbClr val="C00000"/>
                </a:solidFill>
              </a:rPr>
              <a:t>calls</a:t>
            </a:r>
          </a:p>
          <a:p>
            <a:endParaRPr lang="en-GB" dirty="0" smtClean="0"/>
          </a:p>
          <a:p>
            <a:endParaRPr lang="en-GB" dirty="0" smtClean="0"/>
          </a:p>
          <a:p>
            <a:endParaRPr lang="en-GB" dirty="0"/>
          </a:p>
          <a:p>
            <a:endParaRPr lang="en-GB" dirty="0" smtClean="0"/>
          </a:p>
          <a:p>
            <a:r>
              <a:rPr lang="en-GB" dirty="0" smtClean="0"/>
              <a:t>Look </a:t>
            </a:r>
            <a:r>
              <a:rPr lang="en-GB" dirty="0" smtClean="0"/>
              <a:t>back at the code on the previous slide</a:t>
            </a:r>
          </a:p>
          <a:p>
            <a:r>
              <a:rPr lang="en-GB" dirty="0" smtClean="0"/>
              <a:t>Can you identify the parameters and arguments?</a:t>
            </a:r>
          </a:p>
          <a:p>
            <a:r>
              <a:rPr lang="en-GB" dirty="0" smtClean="0"/>
              <a:t>The </a:t>
            </a:r>
            <a:r>
              <a:rPr lang="en-GB" dirty="0" smtClean="0">
                <a:solidFill>
                  <a:srgbClr val="246AB4"/>
                </a:solidFill>
              </a:rPr>
              <a:t>arguments</a:t>
            </a:r>
            <a:r>
              <a:rPr lang="en-GB" dirty="0" smtClean="0"/>
              <a:t> may vary from call to call, but the </a:t>
            </a:r>
            <a:r>
              <a:rPr lang="en-GB" dirty="0" smtClean="0">
                <a:solidFill>
                  <a:srgbClr val="246AB4"/>
                </a:solidFill>
              </a:rPr>
              <a:t>parameters</a:t>
            </a:r>
            <a:r>
              <a:rPr lang="en-GB" dirty="0" smtClean="0"/>
              <a:t> are part of the </a:t>
            </a:r>
            <a:r>
              <a:rPr lang="en-GB" dirty="0"/>
              <a:t>subroutine </a:t>
            </a:r>
            <a:r>
              <a:rPr lang="en-GB" dirty="0" smtClean="0"/>
              <a:t>definition</a:t>
            </a:r>
            <a:endParaRPr lang="en-GB" dirty="0" smtClean="0"/>
          </a:p>
          <a:p>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2852936"/>
            <a:ext cx="422176" cy="422176"/>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5347" t="28519" r="37613" b="21571"/>
          <a:stretch/>
        </p:blipFill>
        <p:spPr>
          <a:xfrm>
            <a:off x="2483768" y="3068960"/>
            <a:ext cx="3680579" cy="1481293"/>
          </a:xfrm>
          <a:prstGeom prst="rect">
            <a:avLst/>
          </a:prstGeom>
        </p:spPr>
      </p:pic>
    </p:spTree>
    <p:extLst>
      <p:ext uri="{BB962C8B-B14F-4D97-AF65-F5344CB8AC3E}">
        <p14:creationId xmlns:p14="http://schemas.microsoft.com/office/powerpoint/2010/main" val="10512875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648072"/>
          </a:xfrm>
        </p:spPr>
        <p:txBody>
          <a:bodyPr>
            <a:normAutofit fontScale="90000"/>
          </a:bodyPr>
          <a:lstStyle/>
          <a:p>
            <a:r>
              <a:rPr lang="en-US" dirty="0" smtClean="0"/>
              <a:t>Calling a Procedure </a:t>
            </a:r>
            <a:r>
              <a:rPr lang="en-US" i="1" dirty="0" smtClean="0"/>
              <a:t>with Parameters</a:t>
            </a:r>
            <a:endParaRPr lang="en-GB" i="1" dirty="0"/>
          </a:p>
        </p:txBody>
      </p:sp>
      <p:sp>
        <p:nvSpPr>
          <p:cNvPr id="3" name="Content Placeholder 2"/>
          <p:cNvSpPr>
            <a:spLocks noGrp="1"/>
          </p:cNvSpPr>
          <p:nvPr>
            <p:ph idx="1"/>
          </p:nvPr>
        </p:nvSpPr>
        <p:spPr>
          <a:xfrm>
            <a:off x="467544" y="836712"/>
            <a:ext cx="8229600" cy="5688632"/>
          </a:xfrm>
        </p:spPr>
        <p:txBody>
          <a:bodyPr>
            <a:noAutofit/>
          </a:bodyPr>
          <a:lstStyle/>
          <a:p>
            <a:pPr marL="0" indent="0">
              <a:spcBef>
                <a:spcPts val="0"/>
              </a:spcBef>
              <a:buNone/>
            </a:pPr>
            <a:r>
              <a:rPr lang="en-US" sz="1400" dirty="0" smtClean="0"/>
              <a:t>More </a:t>
            </a:r>
            <a:r>
              <a:rPr lang="en-US" sz="1400" dirty="0"/>
              <a:t>often than not, a </a:t>
            </a:r>
            <a:r>
              <a:rPr lang="en-US" sz="1400" dirty="0" smtClean="0"/>
              <a:t>procedure </a:t>
            </a:r>
            <a:r>
              <a:rPr lang="en-US" sz="1400" dirty="0"/>
              <a:t>will be expecting one or more parameters. </a:t>
            </a:r>
            <a:r>
              <a:rPr lang="en-US" sz="1400" u="sng" dirty="0"/>
              <a:t>This enhances the reusability and flexibility of the Sub procedure. </a:t>
            </a:r>
            <a:endParaRPr lang="en-US" sz="1400" u="sng" dirty="0" smtClean="0"/>
          </a:p>
          <a:p>
            <a:pPr marL="0" indent="0">
              <a:spcBef>
                <a:spcPts val="0"/>
              </a:spcBef>
              <a:buNone/>
            </a:pPr>
            <a:endParaRPr lang="en-US" sz="1400" dirty="0" smtClean="0"/>
          </a:p>
          <a:p>
            <a:pPr marL="0" indent="0">
              <a:spcBef>
                <a:spcPts val="0"/>
              </a:spcBef>
              <a:buNone/>
            </a:pPr>
            <a:r>
              <a:rPr lang="en-US" sz="1400" dirty="0" smtClean="0"/>
              <a:t>The </a:t>
            </a:r>
            <a:r>
              <a:rPr lang="en-US" sz="1400" dirty="0"/>
              <a:t>syntax for a Sub procedure is:</a:t>
            </a:r>
          </a:p>
          <a:p>
            <a:pPr>
              <a:spcBef>
                <a:spcPts val="0"/>
              </a:spcBef>
              <a:buNone/>
            </a:pPr>
            <a:r>
              <a:rPr lang="en-US" sz="1400" dirty="0"/>
              <a:t> </a:t>
            </a:r>
          </a:p>
          <a:p>
            <a:pPr lvl="1">
              <a:spcBef>
                <a:spcPts val="0"/>
              </a:spcBef>
              <a:buNone/>
            </a:pPr>
            <a:r>
              <a:rPr lang="en-US" sz="1400" b="1" dirty="0"/>
              <a:t>[Private | Public] Sub SubName[(</a:t>
            </a:r>
            <a:r>
              <a:rPr lang="en-US" sz="1400" b="1" dirty="0">
                <a:solidFill>
                  <a:srgbClr val="0070C0"/>
                </a:solidFill>
              </a:rPr>
              <a:t>parameter list</a:t>
            </a:r>
            <a:r>
              <a:rPr lang="en-US" sz="1400" b="1" dirty="0"/>
              <a:t>)]</a:t>
            </a:r>
          </a:p>
          <a:p>
            <a:pPr lvl="1">
              <a:spcBef>
                <a:spcPts val="0"/>
              </a:spcBef>
              <a:buNone/>
            </a:pPr>
            <a:r>
              <a:rPr lang="en-US" sz="1400" b="1" dirty="0"/>
              <a:t> </a:t>
            </a:r>
          </a:p>
          <a:p>
            <a:pPr lvl="1">
              <a:spcBef>
                <a:spcPts val="0"/>
              </a:spcBef>
              <a:buNone/>
            </a:pPr>
            <a:r>
              <a:rPr lang="en-US" sz="1400" b="1" dirty="0"/>
              <a:t>            [statements]</a:t>
            </a:r>
          </a:p>
          <a:p>
            <a:pPr lvl="1">
              <a:spcBef>
                <a:spcPts val="0"/>
              </a:spcBef>
              <a:buNone/>
            </a:pPr>
            <a:r>
              <a:rPr lang="en-US" sz="1400" b="1" dirty="0"/>
              <a:t>      </a:t>
            </a:r>
          </a:p>
          <a:p>
            <a:pPr lvl="1">
              <a:spcBef>
                <a:spcPts val="0"/>
              </a:spcBef>
              <a:buNone/>
            </a:pPr>
            <a:r>
              <a:rPr lang="en-US" sz="1400" b="1" dirty="0"/>
              <a:t>      End Sub</a:t>
            </a:r>
          </a:p>
          <a:p>
            <a:pPr>
              <a:spcBef>
                <a:spcPts val="0"/>
              </a:spcBef>
              <a:buNone/>
            </a:pPr>
            <a:r>
              <a:rPr lang="en-US" sz="1400" dirty="0"/>
              <a:t> </a:t>
            </a:r>
          </a:p>
          <a:p>
            <a:pPr>
              <a:spcBef>
                <a:spcPts val="0"/>
              </a:spcBef>
              <a:buNone/>
            </a:pPr>
            <a:r>
              <a:rPr lang="en-US" sz="1400" dirty="0"/>
              <a:t> </a:t>
            </a:r>
          </a:p>
          <a:p>
            <a:pPr marL="0" indent="0">
              <a:spcBef>
                <a:spcPts val="0"/>
              </a:spcBef>
              <a:buNone/>
            </a:pPr>
            <a:r>
              <a:rPr lang="en-US" sz="1400" dirty="0"/>
              <a:t>For example, if we were to </a:t>
            </a:r>
            <a:r>
              <a:rPr lang="en-US" sz="1400" dirty="0" smtClean="0"/>
              <a:t>modify </a:t>
            </a:r>
            <a:r>
              <a:rPr lang="en-US" sz="1400" dirty="0"/>
              <a:t>the "AddEm" Sub to accept three Integer variables, </a:t>
            </a:r>
            <a:endParaRPr lang="en-US" sz="1400" dirty="0" smtClean="0"/>
          </a:p>
          <a:p>
            <a:pPr marL="0" indent="0">
              <a:spcBef>
                <a:spcPts val="0"/>
              </a:spcBef>
              <a:spcAft>
                <a:spcPts val="1000"/>
              </a:spcAft>
              <a:buNone/>
            </a:pPr>
            <a:r>
              <a:rPr lang="en-US" sz="1400" dirty="0" smtClean="0"/>
              <a:t>the </a:t>
            </a:r>
            <a:r>
              <a:rPr lang="en-US" sz="1400" dirty="0"/>
              <a:t>header for </a:t>
            </a:r>
            <a:r>
              <a:rPr lang="en-US" sz="1400" dirty="0" smtClean="0"/>
              <a:t>the "AddEm</a:t>
            </a:r>
            <a:r>
              <a:rPr lang="en-US" sz="1400" dirty="0"/>
              <a:t>" Sub would look like this</a:t>
            </a:r>
            <a:r>
              <a:rPr lang="en-US" sz="1400" dirty="0" smtClean="0"/>
              <a:t>:</a:t>
            </a:r>
          </a:p>
          <a:p>
            <a:pPr lvl="1">
              <a:spcBef>
                <a:spcPts val="0"/>
              </a:spcBef>
              <a:buNone/>
            </a:pPr>
            <a:r>
              <a:rPr lang="en-US" sz="1400" b="1" dirty="0" smtClean="0"/>
              <a:t>Private Sub AddEm(</a:t>
            </a:r>
            <a:r>
              <a:rPr lang="en-US" sz="1400" b="1" dirty="0" smtClean="0">
                <a:solidFill>
                  <a:srgbClr val="0070C0"/>
                </a:solidFill>
              </a:rPr>
              <a:t>pintNum1 As Integer, pintNum2 As Integer, pintSum As Integer</a:t>
            </a:r>
            <a:r>
              <a:rPr lang="en-US" sz="1400" b="1" dirty="0" smtClean="0"/>
              <a:t>)</a:t>
            </a:r>
          </a:p>
          <a:p>
            <a:pPr lvl="1">
              <a:spcBef>
                <a:spcPts val="0"/>
              </a:spcBef>
              <a:buNone/>
            </a:pPr>
            <a:endParaRPr lang="en-US" sz="1400" b="1" dirty="0" smtClean="0"/>
          </a:p>
          <a:p>
            <a:pPr marL="0" lvl="1" indent="0">
              <a:spcBef>
                <a:spcPts val="0"/>
              </a:spcBef>
              <a:spcAft>
                <a:spcPts val="1000"/>
              </a:spcAft>
              <a:buNone/>
            </a:pPr>
            <a:r>
              <a:rPr lang="en-US" sz="1400" dirty="0" smtClean="0"/>
              <a:t>The </a:t>
            </a:r>
            <a:r>
              <a:rPr lang="en-US" sz="1400" dirty="0"/>
              <a:t>call to AddEm must now specify, or pass, three integer variables to the Sub</a:t>
            </a:r>
          </a:p>
          <a:p>
            <a:pPr lvl="1">
              <a:spcBef>
                <a:spcPts val="0"/>
              </a:spcBef>
              <a:buNone/>
            </a:pPr>
            <a:r>
              <a:rPr lang="en-US" sz="1400" b="1" dirty="0"/>
              <a:t> </a:t>
            </a:r>
            <a:r>
              <a:rPr lang="en-US" sz="1400" b="1" dirty="0" smtClean="0"/>
              <a:t>AddEm(intNum1, intNum2, intSum)</a:t>
            </a:r>
          </a:p>
          <a:p>
            <a:pPr>
              <a:spcBef>
                <a:spcPts val="0"/>
              </a:spcBef>
              <a:buNone/>
            </a:pPr>
            <a:r>
              <a:rPr lang="en-US" sz="1400" dirty="0"/>
              <a:t> </a:t>
            </a:r>
          </a:p>
          <a:p>
            <a:pPr marL="0" indent="0">
              <a:spcBef>
                <a:spcPts val="0"/>
              </a:spcBef>
              <a:buNone/>
            </a:pPr>
            <a:endParaRPr lang="en-US" sz="1400" dirty="0" smtClean="0"/>
          </a:p>
          <a:p>
            <a:pPr marL="0" indent="0">
              <a:spcBef>
                <a:spcPts val="0"/>
              </a:spcBef>
              <a:buNone/>
            </a:pPr>
            <a:endParaRPr lang="en-US" sz="1400" dirty="0"/>
          </a:p>
          <a:p>
            <a:pPr marL="0" indent="0">
              <a:spcBef>
                <a:spcPts val="0"/>
              </a:spcBef>
              <a:buNone/>
            </a:pPr>
            <a:endParaRPr lang="en-US" sz="1400" dirty="0" smtClean="0"/>
          </a:p>
          <a:p>
            <a:pPr marL="0" indent="0">
              <a:spcBef>
                <a:spcPts val="0"/>
              </a:spcBef>
              <a:buNone/>
            </a:pPr>
            <a:endParaRPr lang="en-US" sz="1400" dirty="0"/>
          </a:p>
          <a:p>
            <a:pPr marL="0" indent="0">
              <a:spcBef>
                <a:spcPts val="0"/>
              </a:spcBef>
              <a:buNone/>
            </a:pPr>
            <a:endParaRPr lang="en-US" sz="1400" dirty="0" smtClean="0"/>
          </a:p>
          <a:p>
            <a:pPr marL="0" indent="0">
              <a:spcBef>
                <a:spcPts val="0"/>
              </a:spcBef>
              <a:buNone/>
            </a:pPr>
            <a:endParaRPr lang="en-US" sz="1400" dirty="0" smtClean="0"/>
          </a:p>
          <a:p>
            <a:pPr marL="180975" indent="-180975">
              <a:spcBef>
                <a:spcPts val="0"/>
              </a:spcBef>
              <a:buNone/>
            </a:pPr>
            <a:r>
              <a:rPr lang="en-US" sz="1100" dirty="0" smtClean="0"/>
              <a:t>**With </a:t>
            </a:r>
            <a:r>
              <a:rPr lang="en-US" sz="1100" dirty="0"/>
              <a:t>the naming conventions used in these </a:t>
            </a:r>
            <a:r>
              <a:rPr lang="en-US" sz="1100" dirty="0" smtClean="0"/>
              <a:t>examples, </a:t>
            </a:r>
            <a:r>
              <a:rPr lang="en-US" sz="1100" dirty="0"/>
              <a:t>the variable names of the parameters in a Sub or Function header </a:t>
            </a:r>
            <a:endParaRPr lang="en-US" sz="1100" dirty="0" smtClean="0"/>
          </a:p>
          <a:p>
            <a:pPr marL="180975" indent="-180975">
              <a:spcBef>
                <a:spcPts val="0"/>
              </a:spcBef>
              <a:buNone/>
            </a:pPr>
            <a:r>
              <a:rPr lang="en-US" sz="1100" dirty="0" smtClean="0"/>
              <a:t>start </a:t>
            </a:r>
            <a:r>
              <a:rPr lang="en-US" sz="1100" dirty="0"/>
              <a:t>with the letter "p" for "parameter</a:t>
            </a:r>
            <a:r>
              <a:rPr lang="en-US" sz="1100" dirty="0" smtClean="0"/>
              <a:t>"</a:t>
            </a:r>
            <a:endParaRPr lang="en-US" sz="1100" dirty="0"/>
          </a:p>
          <a:p>
            <a:pPr marL="0" indent="0">
              <a:spcBef>
                <a:spcPts val="0"/>
              </a:spcBef>
              <a:buNone/>
            </a:pPr>
            <a:r>
              <a:rPr lang="en-US" sz="1200" dirty="0"/>
              <a:t> </a:t>
            </a:r>
            <a:endParaRPr lang="en-US" sz="2400" dirty="0"/>
          </a:p>
          <a:p>
            <a:endParaRPr lang="en-GB" sz="1100" dirty="0"/>
          </a:p>
        </p:txBody>
      </p:sp>
      <p:sp>
        <p:nvSpPr>
          <p:cNvPr id="4" name="TextBox 3"/>
          <p:cNvSpPr txBox="1"/>
          <p:nvPr/>
        </p:nvSpPr>
        <p:spPr>
          <a:xfrm>
            <a:off x="5436096" y="1844824"/>
            <a:ext cx="3312368" cy="954107"/>
          </a:xfrm>
          <a:prstGeom prst="rect">
            <a:avLst/>
          </a:prstGeom>
          <a:solidFill>
            <a:schemeClr val="bg2"/>
          </a:solidFill>
          <a:ln>
            <a:solidFill>
              <a:schemeClr val="accent1"/>
            </a:solidFill>
          </a:ln>
        </p:spPr>
        <p:txBody>
          <a:bodyPr wrap="square" rtlCol="0">
            <a:spAutoFit/>
          </a:bodyPr>
          <a:lstStyle/>
          <a:p>
            <a:r>
              <a:rPr lang="en-US" sz="1400" dirty="0" smtClean="0"/>
              <a:t>"</a:t>
            </a:r>
            <a:r>
              <a:rPr lang="en-US" sz="1400" dirty="0"/>
              <a:t>parameter list" is a </a:t>
            </a:r>
            <a:r>
              <a:rPr lang="en-US" sz="1400" dirty="0">
                <a:solidFill>
                  <a:srgbClr val="FF0000"/>
                </a:solidFill>
              </a:rPr>
              <a:t>comma-separated list </a:t>
            </a:r>
            <a:r>
              <a:rPr lang="en-US" sz="1400" dirty="0"/>
              <a:t>of the parameter variables </a:t>
            </a:r>
            <a:r>
              <a:rPr lang="en-US" sz="1400" dirty="0">
                <a:solidFill>
                  <a:srgbClr val="FF0000"/>
                </a:solidFill>
              </a:rPr>
              <a:t>with their data types </a:t>
            </a:r>
            <a:r>
              <a:rPr lang="en-US" sz="1400" dirty="0"/>
              <a:t>(i.e., </a:t>
            </a:r>
            <a:r>
              <a:rPr lang="en-US" sz="1400" i="1" dirty="0"/>
              <a:t>var1 As datatype, var2 As datatype,</a:t>
            </a:r>
            <a:r>
              <a:rPr lang="en-US" sz="1400" dirty="0"/>
              <a:t> etc.)</a:t>
            </a:r>
            <a:endParaRPr lang="en-GB" sz="1400" dirty="0"/>
          </a:p>
        </p:txBody>
      </p:sp>
      <p:cxnSp>
        <p:nvCxnSpPr>
          <p:cNvPr id="6" name="Straight Connector 5"/>
          <p:cNvCxnSpPr/>
          <p:nvPr/>
        </p:nvCxnSpPr>
        <p:spPr>
          <a:xfrm>
            <a:off x="395536" y="3212976"/>
            <a:ext cx="8568952"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763688" y="5238202"/>
            <a:ext cx="1959024" cy="11701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1" u="sng" dirty="0"/>
              <a:t>A</a:t>
            </a:r>
            <a:r>
              <a:rPr lang="en-GB" sz="1400" b="1" u="sng" dirty="0" smtClean="0"/>
              <a:t>rgument list:</a:t>
            </a:r>
          </a:p>
          <a:p>
            <a:r>
              <a:rPr lang="en-GB" sz="1400" dirty="0" smtClean="0"/>
              <a:t>Argument </a:t>
            </a:r>
            <a:r>
              <a:rPr lang="en-GB" sz="1400" dirty="0"/>
              <a:t>list contains variables names </a:t>
            </a:r>
            <a:r>
              <a:rPr lang="en-GB" sz="1400" dirty="0" smtClean="0"/>
              <a:t>and should be in order. </a:t>
            </a:r>
            <a:endParaRPr lang="en-GB" sz="1400" dirty="0"/>
          </a:p>
        </p:txBody>
      </p:sp>
      <p:sp>
        <p:nvSpPr>
          <p:cNvPr id="8" name="Right Brace 7"/>
          <p:cNvSpPr/>
          <p:nvPr/>
        </p:nvSpPr>
        <p:spPr>
          <a:xfrm rot="5400000">
            <a:off x="2510770" y="4122078"/>
            <a:ext cx="234027" cy="1872208"/>
          </a:xfrm>
          <a:prstGeom prst="rightBrace">
            <a:avLst>
              <a:gd name="adj1" fmla="val 8333"/>
              <a:gd name="adj2" fmla="val 44188"/>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Rectangle 10"/>
          <p:cNvSpPr/>
          <p:nvPr/>
        </p:nvSpPr>
        <p:spPr>
          <a:xfrm>
            <a:off x="4355976" y="4725144"/>
            <a:ext cx="4464496" cy="1600438"/>
          </a:xfrm>
          <a:prstGeom prst="rect">
            <a:avLst/>
          </a:prstGeom>
          <a:solidFill>
            <a:srgbClr val="002060"/>
          </a:solidFill>
          <a:ln w="38100">
            <a:solidFill>
              <a:srgbClr val="C00000"/>
            </a:solidFill>
            <a:prstDash val="dash"/>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1400" b="1" i="1" u="sng" dirty="0" smtClean="0"/>
              <a:t>Important:</a:t>
            </a:r>
          </a:p>
          <a:p>
            <a:r>
              <a:rPr lang="en-US" sz="1400" dirty="0" smtClean="0">
                <a:solidFill>
                  <a:schemeClr val="bg1"/>
                </a:solidFill>
              </a:rPr>
              <a:t>Argument </a:t>
            </a:r>
            <a:r>
              <a:rPr lang="en-US" sz="1400" dirty="0">
                <a:solidFill>
                  <a:schemeClr val="bg1"/>
                </a:solidFill>
              </a:rPr>
              <a:t>list of the calling statement must match the parameter list of the </a:t>
            </a:r>
            <a:r>
              <a:rPr lang="en-US" sz="1400" dirty="0" smtClean="0">
                <a:solidFill>
                  <a:schemeClr val="bg1"/>
                </a:solidFill>
              </a:rPr>
              <a:t>subroutine </a:t>
            </a:r>
            <a:r>
              <a:rPr lang="en-US" sz="1400" dirty="0">
                <a:solidFill>
                  <a:schemeClr val="bg1"/>
                </a:solidFill>
              </a:rPr>
              <a:t>one-for-one in terms of both the</a:t>
            </a:r>
            <a:r>
              <a:rPr lang="en-US" sz="1400" dirty="0">
                <a:solidFill>
                  <a:srgbClr val="FF0000"/>
                </a:solidFill>
              </a:rPr>
              <a:t> </a:t>
            </a:r>
            <a:r>
              <a:rPr lang="en-US" sz="1400" b="1" dirty="0">
                <a:solidFill>
                  <a:srgbClr val="FF0000"/>
                </a:solidFill>
              </a:rPr>
              <a:t>number of variables passed </a:t>
            </a:r>
            <a:r>
              <a:rPr lang="en-US" sz="1400" dirty="0">
                <a:solidFill>
                  <a:srgbClr val="FF0000"/>
                </a:solidFill>
              </a:rPr>
              <a:t>and the </a:t>
            </a:r>
            <a:r>
              <a:rPr lang="en-US" sz="1400" b="1" dirty="0">
                <a:solidFill>
                  <a:srgbClr val="FF0000"/>
                </a:solidFill>
              </a:rPr>
              <a:t>data types of the variables passed</a:t>
            </a:r>
            <a:r>
              <a:rPr lang="en-US" sz="1400" dirty="0"/>
              <a:t>. </a:t>
            </a:r>
            <a:endParaRPr lang="en-US" sz="1400" dirty="0" smtClean="0"/>
          </a:p>
          <a:p>
            <a:r>
              <a:rPr lang="en-US" sz="1400" i="1" dirty="0" smtClean="0"/>
              <a:t>The </a:t>
            </a:r>
            <a:r>
              <a:rPr lang="en-US" sz="1400" i="1" dirty="0"/>
              <a:t>names</a:t>
            </a:r>
            <a:r>
              <a:rPr lang="en-US" sz="1400" dirty="0"/>
              <a:t> of the corresponding argument/parameter variables </a:t>
            </a:r>
            <a:r>
              <a:rPr lang="en-US" sz="1400" i="1" dirty="0"/>
              <a:t>can be (and often are) different</a:t>
            </a:r>
            <a:r>
              <a:rPr lang="en-US" sz="1400" dirty="0"/>
              <a:t>. </a:t>
            </a:r>
          </a:p>
        </p:txBody>
      </p:sp>
      <p:cxnSp>
        <p:nvCxnSpPr>
          <p:cNvPr id="12" name="Straight Arrow Connector 11"/>
          <p:cNvCxnSpPr/>
          <p:nvPr/>
        </p:nvCxnSpPr>
        <p:spPr>
          <a:xfrm flipH="1">
            <a:off x="5508104" y="3802102"/>
            <a:ext cx="1296144" cy="24142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4" name="TextBox 13"/>
          <p:cNvSpPr txBox="1"/>
          <p:nvPr/>
        </p:nvSpPr>
        <p:spPr>
          <a:xfrm>
            <a:off x="6804248" y="3627022"/>
            <a:ext cx="1224136" cy="30777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GB" sz="1400" b="1" dirty="0" smtClean="0"/>
              <a:t>Parameter list</a:t>
            </a:r>
            <a:endParaRPr lang="en-GB" sz="14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539" y="116632"/>
            <a:ext cx="8229600" cy="778098"/>
          </a:xfrm>
        </p:spPr>
        <p:txBody>
          <a:bodyPr>
            <a:noAutofit/>
          </a:bodyPr>
          <a:lstStyle/>
          <a:p>
            <a:r>
              <a:rPr lang="en-US" sz="3600" dirty="0" smtClean="0"/>
              <a:t>Example (Calling a Sub with Parameters)</a:t>
            </a:r>
            <a:endParaRPr lang="en-GB" sz="3600" dirty="0"/>
          </a:p>
        </p:txBody>
      </p:sp>
      <p:sp>
        <p:nvSpPr>
          <p:cNvPr id="4" name="Text Placeholder 3"/>
          <p:cNvSpPr>
            <a:spLocks noGrp="1"/>
          </p:cNvSpPr>
          <p:nvPr>
            <p:ph type="body" idx="1"/>
          </p:nvPr>
        </p:nvSpPr>
        <p:spPr>
          <a:xfrm>
            <a:off x="457200" y="836712"/>
            <a:ext cx="4040188" cy="639762"/>
          </a:xfrm>
        </p:spPr>
        <p:txBody>
          <a:bodyPr>
            <a:normAutofit/>
          </a:bodyPr>
          <a:lstStyle/>
          <a:p>
            <a:r>
              <a:rPr lang="en-GB" sz="2000" dirty="0" smtClean="0"/>
              <a:t>Code:</a:t>
            </a:r>
            <a:endParaRPr lang="en-GB" sz="2000" dirty="0"/>
          </a:p>
        </p:txBody>
      </p:sp>
      <p:sp>
        <p:nvSpPr>
          <p:cNvPr id="5" name="Text Placeholder 4"/>
          <p:cNvSpPr>
            <a:spLocks noGrp="1"/>
          </p:cNvSpPr>
          <p:nvPr>
            <p:ph type="body" sz="quarter" idx="3"/>
          </p:nvPr>
        </p:nvSpPr>
        <p:spPr>
          <a:xfrm>
            <a:off x="4645025" y="836712"/>
            <a:ext cx="4041775" cy="639762"/>
          </a:xfrm>
        </p:spPr>
        <p:txBody>
          <a:bodyPr/>
          <a:lstStyle/>
          <a:p>
            <a:r>
              <a:rPr lang="en-GB" sz="2000" dirty="0" smtClean="0"/>
              <a:t>Notes:</a:t>
            </a:r>
            <a:endParaRPr lang="en-GB" sz="2000" dirty="0"/>
          </a:p>
        </p:txBody>
      </p:sp>
      <p:sp>
        <p:nvSpPr>
          <p:cNvPr id="6" name="Content Placeholder 5"/>
          <p:cNvSpPr>
            <a:spLocks noGrp="1"/>
          </p:cNvSpPr>
          <p:nvPr>
            <p:ph sz="quarter" idx="4"/>
          </p:nvPr>
        </p:nvSpPr>
        <p:spPr>
          <a:xfrm>
            <a:off x="4560490" y="1772815"/>
            <a:ext cx="4041775" cy="4878055"/>
          </a:xfrm>
        </p:spPr>
        <p:txBody>
          <a:bodyPr>
            <a:noAutofit/>
          </a:bodyPr>
          <a:lstStyle/>
          <a:p>
            <a:r>
              <a:rPr lang="en-US" sz="1200" dirty="0" smtClean="0"/>
              <a:t>In this sample program, the user is prompted to enter two numbers. The Addem Sub is called, which performs the addition. Program flow then returns to the Console.WriteLine statement, which displays the sum of the two numbers.</a:t>
            </a:r>
          </a:p>
          <a:p>
            <a:pPr>
              <a:buNone/>
            </a:pPr>
            <a:endParaRPr lang="en-US" sz="1200" dirty="0" smtClean="0"/>
          </a:p>
          <a:p>
            <a:r>
              <a:rPr lang="en-US" sz="1200" dirty="0" smtClean="0"/>
              <a:t>Difference: the three variables (the two addends and the sum) are passed as arguments to the Sub AddEm. When the call is made, the Sub AddEm adds </a:t>
            </a:r>
            <a:r>
              <a:rPr lang="en-US" sz="1200" i="1" dirty="0" smtClean="0"/>
              <a:t>pintNum1</a:t>
            </a:r>
            <a:r>
              <a:rPr lang="en-US" sz="1200" dirty="0" smtClean="0"/>
              <a:t> and </a:t>
            </a:r>
            <a:r>
              <a:rPr lang="en-US" sz="1200" i="1" dirty="0" smtClean="0"/>
              <a:t>pintNum2</a:t>
            </a:r>
            <a:r>
              <a:rPr lang="en-US" sz="1200" dirty="0" smtClean="0"/>
              <a:t>, storing the result in </a:t>
            </a:r>
            <a:r>
              <a:rPr lang="en-US" sz="1200" i="1" dirty="0" smtClean="0"/>
              <a:t>pintSum</a:t>
            </a:r>
            <a:r>
              <a:rPr lang="en-US" sz="1200" dirty="0" smtClean="0"/>
              <a:t>. When program flow returns to the Console.WriteLine statement, the value of </a:t>
            </a:r>
            <a:r>
              <a:rPr lang="en-US" sz="1200" i="1" dirty="0" smtClean="0"/>
              <a:t>pintSum</a:t>
            </a:r>
            <a:r>
              <a:rPr lang="en-US" sz="1200" dirty="0" smtClean="0"/>
              <a:t> that was calculated in AddEm is available in its counterpart </a:t>
            </a:r>
            <a:r>
              <a:rPr lang="en-US" sz="1200" i="1" dirty="0" smtClean="0"/>
              <a:t>intSum</a:t>
            </a:r>
            <a:r>
              <a:rPr lang="en-US" sz="1200" dirty="0" smtClean="0"/>
              <a:t>. (It is important that the keyword </a:t>
            </a:r>
            <a:r>
              <a:rPr lang="en-US" sz="1200" b="1" dirty="0" smtClean="0"/>
              <a:t>ByRef</a:t>
            </a:r>
            <a:r>
              <a:rPr lang="en-US" sz="1200" dirty="0" smtClean="0"/>
              <a:t> precede </a:t>
            </a:r>
            <a:r>
              <a:rPr lang="en-US" sz="1200" i="1" dirty="0" smtClean="0"/>
              <a:t>pintSum</a:t>
            </a:r>
            <a:r>
              <a:rPr lang="en-US" sz="1200" b="1" i="1" dirty="0" smtClean="0"/>
              <a:t> </a:t>
            </a:r>
            <a:r>
              <a:rPr lang="en-US" sz="1200" dirty="0" smtClean="0"/>
              <a:t>in the header for the Sub AddEm procedure. The meaning of ByRef and ByVal is explained later.)</a:t>
            </a:r>
          </a:p>
          <a:p>
            <a:pPr>
              <a:buNone/>
            </a:pPr>
            <a:endParaRPr lang="en-US" sz="1200" dirty="0" smtClean="0"/>
          </a:p>
          <a:p>
            <a:r>
              <a:rPr lang="en-US" sz="1200" dirty="0" smtClean="0"/>
              <a:t>The variables involved are declared at the local level (i.e., in the main method, rather than in the general declarations section). A general rule-of-thumb is that variables should be as limited in scope as possible.</a:t>
            </a:r>
          </a:p>
          <a:p>
            <a:pPr>
              <a:buNone/>
            </a:pPr>
            <a:endParaRPr lang="en-US" sz="1200" dirty="0" smtClean="0"/>
          </a:p>
          <a:p>
            <a:r>
              <a:rPr lang="en-US" sz="1200" dirty="0" smtClean="0"/>
              <a:t>When this example is run, it will behave exactly the same as the previous example (i.e. without parameters).</a:t>
            </a:r>
          </a:p>
          <a:p>
            <a:pPr>
              <a:buNone/>
            </a:pPr>
            <a:endParaRPr lang="en-US" sz="1200" dirty="0" smtClean="0"/>
          </a:p>
        </p:txBody>
      </p:sp>
      <p:pic>
        <p:nvPicPr>
          <p:cNvPr id="1026" name="Picture 2"/>
          <p:cNvPicPr>
            <a:picLocks noGrp="1" noChangeAspect="1" noChangeArrowheads="1"/>
          </p:cNvPicPr>
          <p:nvPr>
            <p:ph sz="half" idx="2"/>
          </p:nvPr>
        </p:nvPicPr>
        <p:blipFill rotWithShape="1">
          <a:blip r:embed="rId2" cstate="print"/>
          <a:srcRect l="29757" t="24951" r="42882" b="10408"/>
          <a:stretch/>
        </p:blipFill>
        <p:spPr bwMode="auto">
          <a:xfrm>
            <a:off x="323528" y="1614810"/>
            <a:ext cx="3411525" cy="503606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10146"/>
          </a:xfrm>
        </p:spPr>
        <p:txBody>
          <a:bodyPr>
            <a:normAutofit fontScale="90000"/>
          </a:bodyPr>
          <a:lstStyle/>
          <a:p>
            <a:r>
              <a:rPr lang="en-US" dirty="0" smtClean="0"/>
              <a:t>ByRef vs. ByVal</a:t>
            </a:r>
            <a:br>
              <a:rPr lang="en-US" dirty="0" smtClean="0"/>
            </a:br>
            <a:r>
              <a:rPr lang="en-US" dirty="0" smtClean="0"/>
              <a:t>(Additional Notes)</a:t>
            </a:r>
            <a:endParaRPr lang="en-GB" dirty="0"/>
          </a:p>
        </p:txBody>
      </p:sp>
      <p:sp>
        <p:nvSpPr>
          <p:cNvPr id="3" name="Content Placeholder 2"/>
          <p:cNvSpPr>
            <a:spLocks noGrp="1"/>
          </p:cNvSpPr>
          <p:nvPr>
            <p:ph idx="1"/>
          </p:nvPr>
        </p:nvSpPr>
        <p:spPr/>
        <p:txBody>
          <a:bodyPr>
            <a:noAutofit/>
          </a:bodyPr>
          <a:lstStyle/>
          <a:p>
            <a:r>
              <a:rPr lang="en-US" sz="1400" dirty="0" smtClean="0"/>
              <a:t>Variables </a:t>
            </a:r>
            <a:r>
              <a:rPr lang="en-US" sz="1400" dirty="0"/>
              <a:t>can be passed to a subroutine "by reference" or "by value", which are specified with the </a:t>
            </a:r>
            <a:r>
              <a:rPr lang="en-US" sz="1400" b="1" dirty="0"/>
              <a:t>ByRef</a:t>
            </a:r>
            <a:r>
              <a:rPr lang="en-US" sz="1400" dirty="0"/>
              <a:t> or </a:t>
            </a:r>
            <a:r>
              <a:rPr lang="en-US" sz="1400" b="1" dirty="0"/>
              <a:t>ByVal </a:t>
            </a:r>
            <a:r>
              <a:rPr lang="en-US" sz="1400" dirty="0"/>
              <a:t>keyword, respectively.  </a:t>
            </a:r>
            <a:endParaRPr lang="en-US" sz="1400" dirty="0" smtClean="0"/>
          </a:p>
          <a:p>
            <a:r>
              <a:rPr lang="en-US" sz="1400" dirty="0" smtClean="0"/>
              <a:t>The </a:t>
            </a:r>
            <a:r>
              <a:rPr lang="en-US" sz="1400" dirty="0"/>
              <a:t>default in VB.NET is "by value". (This is a change from previous versions of VB, where the default was "by reference".)</a:t>
            </a:r>
          </a:p>
          <a:p>
            <a:r>
              <a:rPr lang="en-US" sz="1400" dirty="0" smtClean="0"/>
              <a:t>The </a:t>
            </a:r>
            <a:r>
              <a:rPr lang="en-US" sz="1400" dirty="0"/>
              <a:t>differences are as follows:</a:t>
            </a:r>
          </a:p>
          <a:p>
            <a:pPr lvl="1"/>
            <a:r>
              <a:rPr lang="en-US" sz="1400" b="1" dirty="0" smtClean="0"/>
              <a:t>by reference</a:t>
            </a:r>
            <a:r>
              <a:rPr lang="en-US" sz="1400" dirty="0" smtClean="0"/>
              <a:t>: only </a:t>
            </a:r>
            <a:r>
              <a:rPr lang="en-US" sz="1400" dirty="0"/>
              <a:t>the </a:t>
            </a:r>
            <a:r>
              <a:rPr lang="en-US" sz="1400" u="sng" dirty="0"/>
              <a:t>memory addresses</a:t>
            </a:r>
            <a:r>
              <a:rPr lang="en-US" sz="1400" dirty="0"/>
              <a:t> of the variables are </a:t>
            </a:r>
            <a:r>
              <a:rPr lang="en-US" sz="1400" dirty="0" smtClean="0"/>
              <a:t>passed; </a:t>
            </a:r>
          </a:p>
          <a:p>
            <a:pPr lvl="2"/>
            <a:r>
              <a:rPr lang="en-US" sz="1400" dirty="0" smtClean="0"/>
              <a:t>meaning that </a:t>
            </a:r>
            <a:r>
              <a:rPr lang="en-US" sz="1400" dirty="0"/>
              <a:t>the values passed can be modified by the subroutine and would have the new value after the subroutine exits and returns control to the calling program. </a:t>
            </a:r>
            <a:endParaRPr lang="en-US" sz="1400" dirty="0" smtClean="0"/>
          </a:p>
          <a:p>
            <a:pPr lvl="2"/>
            <a:r>
              <a:rPr lang="en-US" sz="1400" dirty="0" smtClean="0"/>
              <a:t>Important</a:t>
            </a:r>
            <a:r>
              <a:rPr lang="en-US" sz="1400" dirty="0"/>
              <a:t>: A variable that is expected to contain a "return" value or output value must be passed by reference. </a:t>
            </a:r>
          </a:p>
          <a:p>
            <a:pPr lvl="1"/>
            <a:r>
              <a:rPr lang="en-US" sz="1400" b="1" dirty="0" smtClean="0"/>
              <a:t>by value</a:t>
            </a:r>
            <a:r>
              <a:rPr lang="en-US" sz="1400" dirty="0"/>
              <a:t>:</a:t>
            </a:r>
            <a:r>
              <a:rPr lang="en-US" sz="1400" dirty="0" smtClean="0"/>
              <a:t> </a:t>
            </a:r>
            <a:r>
              <a:rPr lang="en-US" sz="1400" dirty="0"/>
              <a:t>a </a:t>
            </a:r>
            <a:r>
              <a:rPr lang="en-US" sz="1400" u="sng" dirty="0"/>
              <a:t>copy</a:t>
            </a:r>
            <a:r>
              <a:rPr lang="en-US" sz="1400" dirty="0"/>
              <a:t> of the variable is </a:t>
            </a:r>
            <a:r>
              <a:rPr lang="en-US" sz="1400" dirty="0" smtClean="0"/>
              <a:t>passed; </a:t>
            </a:r>
          </a:p>
          <a:p>
            <a:pPr lvl="2"/>
            <a:r>
              <a:rPr lang="en-US" sz="1400" dirty="0" smtClean="0"/>
              <a:t>meaning that </a:t>
            </a:r>
            <a:r>
              <a:rPr lang="en-US" sz="1400" dirty="0"/>
              <a:t>even if the values passed are modified by the subroutine, those modified values remain local to that subroutine. When the subroutine exits and returns control to the calling program, the variables that were passed by value retain the value they originally had before the call.  </a:t>
            </a:r>
            <a:endParaRPr lang="en-US" sz="1400" dirty="0" smtClean="0"/>
          </a:p>
          <a:p>
            <a:pPr lvl="2"/>
            <a:r>
              <a:rPr lang="en-US" sz="1400" dirty="0" smtClean="0"/>
              <a:t>Appropriate </a:t>
            </a:r>
            <a:r>
              <a:rPr lang="en-US" sz="1400" dirty="0"/>
              <a:t>variables to pass by value would be "input" values to the subroutine.  "Input" values to the subroutine can be passed either by reference or by value; it would be "proper" to pass them by value.  As long as the subroutine does not modify the input variables, there is no "harm" in passing them by reference.  Be advised that you take a bit of a performance hit when you pass subroutine arguments by value – passing by reference is faster.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1700808"/>
            <a:ext cx="302720" cy="302720"/>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591" y="2132856"/>
            <a:ext cx="302720" cy="302720"/>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72200" y="2708920"/>
            <a:ext cx="302720" cy="30272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81206" y="3893530"/>
            <a:ext cx="302720" cy="30272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GB" sz="7200" dirty="0" smtClean="0"/>
              <a:t>Complete Task: </a:t>
            </a:r>
          </a:p>
          <a:p>
            <a:pPr>
              <a:buNone/>
            </a:pPr>
            <a:r>
              <a:rPr lang="en-GB" sz="7200" dirty="0" smtClean="0"/>
              <a:t>Writing a Subroutine </a:t>
            </a:r>
            <a:r>
              <a:rPr lang="en-GB" sz="7200" b="1" dirty="0" smtClean="0"/>
              <a:t>with parameters</a:t>
            </a:r>
            <a:endParaRPr lang="en-GB" sz="72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 Task</a:t>
            </a:r>
            <a:endParaRPr lang="en-GB" dirty="0"/>
          </a:p>
        </p:txBody>
      </p:sp>
      <p:sp>
        <p:nvSpPr>
          <p:cNvPr id="3" name="Content Placeholder 2"/>
          <p:cNvSpPr>
            <a:spLocks noGrp="1"/>
          </p:cNvSpPr>
          <p:nvPr>
            <p:ph idx="1"/>
          </p:nvPr>
        </p:nvSpPr>
        <p:spPr>
          <a:xfrm>
            <a:off x="462557" y="1628800"/>
            <a:ext cx="8229600" cy="4525963"/>
          </a:xfrm>
        </p:spPr>
        <p:txBody>
          <a:bodyPr>
            <a:normAutofit/>
          </a:bodyPr>
          <a:lstStyle/>
          <a:p>
            <a:pPr marL="0" indent="0">
              <a:buNone/>
            </a:pPr>
            <a:r>
              <a:rPr lang="en-GB" sz="2800" dirty="0" smtClean="0"/>
              <a:t>Complete the following 2 programs in class today:</a:t>
            </a:r>
          </a:p>
          <a:p>
            <a:pPr marL="514350" indent="-514350">
              <a:buAutoNum type="arabicPeriod"/>
            </a:pPr>
            <a:r>
              <a:rPr lang="en-GB" sz="2400" dirty="0" smtClean="0"/>
              <a:t>Exercise question within the ‘Sub with no parameters’. </a:t>
            </a:r>
          </a:p>
          <a:p>
            <a:pPr marL="514350" indent="-514350">
              <a:buAutoNum type="arabicPeriod"/>
            </a:pPr>
            <a:endParaRPr lang="en-GB" sz="2400" dirty="0" smtClean="0"/>
          </a:p>
          <a:p>
            <a:pPr marL="514350" indent="-514350">
              <a:buAutoNum type="arabicPeriod"/>
            </a:pPr>
            <a:r>
              <a:rPr lang="en-GB" sz="2400" dirty="0" smtClean="0"/>
              <a:t>Task example for the ‘Subroutine with parameters’.</a:t>
            </a:r>
            <a:endParaRPr lang="en-GB" sz="2400" dirty="0"/>
          </a:p>
        </p:txBody>
      </p:sp>
      <p:sp>
        <p:nvSpPr>
          <p:cNvPr id="4" name="Rounded Rectangle 3"/>
          <p:cNvSpPr/>
          <p:nvPr/>
        </p:nvSpPr>
        <p:spPr>
          <a:xfrm>
            <a:off x="457200" y="4437112"/>
            <a:ext cx="8208912" cy="92556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just"/>
            <a:r>
              <a:rPr lang="en-GB" b="1" dirty="0" smtClean="0">
                <a:solidFill>
                  <a:srgbClr val="002060"/>
                </a:solidFill>
              </a:rPr>
              <a:t>Submit your work to Firefly using the Solution Template!</a:t>
            </a:r>
          </a:p>
          <a:p>
            <a:pPr algn="just"/>
            <a:r>
              <a:rPr lang="en-GB" b="1" dirty="0" smtClean="0">
                <a:solidFill>
                  <a:srgbClr val="002060"/>
                </a:solidFill>
              </a:rPr>
              <a:t>Don’t forget to include your independent work within the solution template before submitting.</a:t>
            </a:r>
            <a:endParaRPr lang="en-GB" b="1" dirty="0">
              <a:solidFill>
                <a:srgbClr val="002060"/>
              </a:solidFill>
            </a:endParaRPr>
          </a:p>
        </p:txBody>
      </p:sp>
    </p:spTree>
    <p:extLst>
      <p:ext uri="{BB962C8B-B14F-4D97-AF65-F5344CB8AC3E}">
        <p14:creationId xmlns:p14="http://schemas.microsoft.com/office/powerpoint/2010/main" val="15489029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Independent Work </a:t>
            </a:r>
            <a:r>
              <a:rPr lang="en-GB" smtClean="0"/>
              <a:t>(mandatory)</a:t>
            </a:r>
            <a:endParaRPr lang="en-GB" dirty="0"/>
          </a:p>
        </p:txBody>
      </p:sp>
      <p:sp>
        <p:nvSpPr>
          <p:cNvPr id="3" name="Content Placeholder 2"/>
          <p:cNvSpPr>
            <a:spLocks noGrp="1"/>
          </p:cNvSpPr>
          <p:nvPr>
            <p:ph idx="1"/>
          </p:nvPr>
        </p:nvSpPr>
        <p:spPr>
          <a:xfrm>
            <a:off x="457200" y="1600201"/>
            <a:ext cx="8229600" cy="4205064"/>
          </a:xfrm>
        </p:spPr>
        <p:style>
          <a:lnRef idx="2">
            <a:schemeClr val="accent3"/>
          </a:lnRef>
          <a:fillRef idx="1">
            <a:schemeClr val="lt1"/>
          </a:fillRef>
          <a:effectRef idx="0">
            <a:schemeClr val="accent3"/>
          </a:effectRef>
          <a:fontRef idx="minor">
            <a:schemeClr val="dk1"/>
          </a:fontRef>
        </p:style>
        <p:txBody>
          <a:bodyPr>
            <a:normAutofit fontScale="55000" lnSpcReduction="20000"/>
          </a:bodyPr>
          <a:lstStyle/>
          <a:p>
            <a:pPr marL="269875" indent="-269875">
              <a:buAutoNum type="arabicPeriod"/>
            </a:pPr>
            <a:r>
              <a:rPr lang="en-GB" dirty="0" smtClean="0"/>
              <a:t>Describe </a:t>
            </a:r>
            <a:r>
              <a:rPr lang="en-GB" dirty="0"/>
              <a:t>briefly </a:t>
            </a:r>
            <a:r>
              <a:rPr lang="en-GB" b="1" dirty="0"/>
              <a:t>three</a:t>
            </a:r>
            <a:r>
              <a:rPr lang="en-GB" dirty="0"/>
              <a:t> advantages of using subroutines in programs. 	[6</a:t>
            </a:r>
            <a:r>
              <a:rPr lang="en-GB" dirty="0" smtClean="0"/>
              <a:t>]</a:t>
            </a:r>
          </a:p>
          <a:p>
            <a:pPr marL="0" indent="0">
              <a:buNone/>
            </a:pPr>
            <a:endParaRPr lang="en-GB" b="1" dirty="0"/>
          </a:p>
          <a:p>
            <a:pPr marL="269875" indent="-269875">
              <a:buNone/>
            </a:pPr>
            <a:r>
              <a:rPr lang="en-GB" dirty="0" smtClean="0"/>
              <a:t>2.  A </a:t>
            </a:r>
            <a:r>
              <a:rPr lang="en-GB" dirty="0"/>
              <a:t>primary school teacher requires a program that will allow pupils to practise their multiplication tables (times tables).  The program must allow them to choose the table they want displayed and the start and end numbers to multiply by. </a:t>
            </a:r>
          </a:p>
          <a:p>
            <a:pPr marL="0" indent="0">
              <a:buNone/>
            </a:pPr>
            <a:r>
              <a:rPr lang="en-GB" dirty="0"/>
              <a:t>	For example, if the pupil enters 5, 4, 12 the program will display</a:t>
            </a:r>
          </a:p>
          <a:p>
            <a:pPr marL="0" indent="0">
              <a:buNone/>
            </a:pPr>
            <a:r>
              <a:rPr lang="en-GB" dirty="0"/>
              <a:t>	5 x 4 = 20</a:t>
            </a:r>
          </a:p>
          <a:p>
            <a:pPr marL="0" indent="0">
              <a:buNone/>
            </a:pPr>
            <a:r>
              <a:rPr lang="en-GB" dirty="0"/>
              <a:t>	5 x 5 = 25</a:t>
            </a:r>
          </a:p>
          <a:p>
            <a:pPr marL="0" indent="0">
              <a:buNone/>
            </a:pPr>
            <a:r>
              <a:rPr lang="en-GB" dirty="0"/>
              <a:t>	…</a:t>
            </a:r>
          </a:p>
          <a:p>
            <a:pPr marL="0" indent="0">
              <a:buNone/>
            </a:pPr>
            <a:r>
              <a:rPr lang="en-GB" dirty="0"/>
              <a:t>	…</a:t>
            </a:r>
          </a:p>
          <a:p>
            <a:pPr marL="0" indent="0">
              <a:buNone/>
            </a:pPr>
            <a:r>
              <a:rPr lang="en-GB" dirty="0"/>
              <a:t>	5 x 12 = 60 </a:t>
            </a:r>
          </a:p>
          <a:p>
            <a:pPr marL="0" indent="0">
              <a:buNone/>
            </a:pPr>
            <a:r>
              <a:rPr lang="en-GB" dirty="0"/>
              <a:t> </a:t>
            </a:r>
            <a:r>
              <a:rPr lang="en-GB" dirty="0" smtClean="0"/>
              <a:t>    The </a:t>
            </a:r>
            <a:r>
              <a:rPr lang="en-GB" dirty="0"/>
              <a:t>program will then print a message followed by the table selected.  </a:t>
            </a:r>
          </a:p>
          <a:p>
            <a:pPr marL="269875" indent="-269875">
              <a:buNone/>
            </a:pPr>
            <a:r>
              <a:rPr lang="en-GB" dirty="0"/>
              <a:t>	Create a </a:t>
            </a:r>
            <a:r>
              <a:rPr lang="en-GB" dirty="0" smtClean="0"/>
              <a:t>solution </a:t>
            </a:r>
            <a:r>
              <a:rPr lang="en-GB" dirty="0"/>
              <a:t>for this using a subroutine called </a:t>
            </a:r>
            <a:r>
              <a:rPr lang="en-GB" b="1" dirty="0"/>
              <a:t>multiples()</a:t>
            </a:r>
            <a:r>
              <a:rPr lang="en-GB" dirty="0"/>
              <a:t> which takes </a:t>
            </a:r>
            <a:r>
              <a:rPr lang="en-GB" b="1" dirty="0"/>
              <a:t>table</a:t>
            </a:r>
            <a:r>
              <a:rPr lang="en-GB" dirty="0"/>
              <a:t>, </a:t>
            </a:r>
            <a:r>
              <a:rPr lang="en-GB" b="1" dirty="0" err="1"/>
              <a:t>startnum</a:t>
            </a:r>
            <a:r>
              <a:rPr lang="en-GB" dirty="0"/>
              <a:t>, </a:t>
            </a:r>
            <a:r>
              <a:rPr lang="en-GB" b="1" dirty="0" err="1"/>
              <a:t>endnum</a:t>
            </a:r>
            <a:r>
              <a:rPr lang="en-GB" dirty="0"/>
              <a:t> and </a:t>
            </a:r>
            <a:r>
              <a:rPr lang="en-GB" b="1" dirty="0" err="1"/>
              <a:t>pupilName</a:t>
            </a:r>
            <a:r>
              <a:rPr lang="en-GB" dirty="0"/>
              <a:t> as parameters.  The subroutine will output the message and multiplication table.  The main program will prompt the user to enter the values and will then pass them to the routine.  </a:t>
            </a:r>
          </a:p>
        </p:txBody>
      </p:sp>
    </p:spTree>
    <p:extLst>
      <p:ext uri="{BB962C8B-B14F-4D97-AF65-F5344CB8AC3E}">
        <p14:creationId xmlns:p14="http://schemas.microsoft.com/office/powerpoint/2010/main" val="3873717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GB" b="1" dirty="0" smtClean="0"/>
              <a:t>Subroutine (Procedure/Function)</a:t>
            </a:r>
            <a:endParaRPr lang="en-GB" b="1" dirty="0"/>
          </a:p>
        </p:txBody>
      </p:sp>
      <p:sp>
        <p:nvSpPr>
          <p:cNvPr id="3" name="Content Placeholder 2"/>
          <p:cNvSpPr>
            <a:spLocks noGrp="1"/>
          </p:cNvSpPr>
          <p:nvPr>
            <p:ph idx="1"/>
          </p:nvPr>
        </p:nvSpPr>
        <p:spPr>
          <a:xfrm>
            <a:off x="395536" y="1196752"/>
            <a:ext cx="8229600" cy="5544616"/>
          </a:xfrm>
        </p:spPr>
        <p:txBody>
          <a:bodyPr>
            <a:normAutofit fontScale="70000" lnSpcReduction="20000"/>
          </a:bodyPr>
          <a:lstStyle/>
          <a:p>
            <a:r>
              <a:rPr lang="en-GB" sz="2900" b="1" dirty="0"/>
              <a:t>Subroutine</a:t>
            </a:r>
            <a:r>
              <a:rPr lang="en-GB" sz="2900" dirty="0"/>
              <a:t> </a:t>
            </a:r>
            <a:r>
              <a:rPr lang="en-GB" sz="2900" dirty="0" smtClean="0"/>
              <a:t>= a </a:t>
            </a:r>
            <a:r>
              <a:rPr lang="en-GB" sz="2900" dirty="0"/>
              <a:t>named ‘out of line’ block of code that may be executed (called) by simply writing its name in a program statement. </a:t>
            </a:r>
            <a:endParaRPr lang="en-GB" sz="2900" dirty="0" smtClean="0"/>
          </a:p>
          <a:p>
            <a:endParaRPr lang="en-GB" sz="2900" dirty="0"/>
          </a:p>
          <a:p>
            <a:r>
              <a:rPr lang="en-US" sz="2900" dirty="0"/>
              <a:t>are blocks of code in your program that are called upon from other parts of your program. </a:t>
            </a:r>
            <a:endParaRPr lang="en-US" sz="2900" dirty="0" smtClean="0"/>
          </a:p>
          <a:p>
            <a:pPr>
              <a:buNone/>
            </a:pPr>
            <a:endParaRPr lang="en-US" sz="2900" dirty="0" smtClean="0"/>
          </a:p>
          <a:p>
            <a:r>
              <a:rPr lang="en-US" sz="2900" dirty="0" smtClean="0"/>
              <a:t>provides a way to </a:t>
            </a:r>
            <a:r>
              <a:rPr lang="en-US" sz="2900" b="1" dirty="0" smtClean="0"/>
              <a:t>organise</a:t>
            </a:r>
            <a:r>
              <a:rPr lang="en-US" sz="2900" dirty="0" smtClean="0"/>
              <a:t> and </a:t>
            </a:r>
            <a:r>
              <a:rPr lang="en-US" sz="2900" b="1" dirty="0" smtClean="0"/>
              <a:t>modularise</a:t>
            </a:r>
            <a:r>
              <a:rPr lang="en-US" sz="2900" dirty="0" smtClean="0"/>
              <a:t> your code.</a:t>
            </a:r>
          </a:p>
          <a:p>
            <a:pPr>
              <a:buNone/>
            </a:pPr>
            <a:endParaRPr lang="en-US" sz="2900" dirty="0" smtClean="0"/>
          </a:p>
          <a:p>
            <a:r>
              <a:rPr lang="en-US" sz="2900" dirty="0" smtClean="0"/>
              <a:t>can </a:t>
            </a:r>
            <a:r>
              <a:rPr lang="en-US" sz="2900" dirty="0"/>
              <a:t>be called </a:t>
            </a:r>
            <a:r>
              <a:rPr lang="en-US" sz="2900" b="1" dirty="0"/>
              <a:t>with</a:t>
            </a:r>
            <a:r>
              <a:rPr lang="en-US" sz="2900" dirty="0"/>
              <a:t> or </a:t>
            </a:r>
            <a:r>
              <a:rPr lang="en-US" sz="2900" b="1" dirty="0"/>
              <a:t>without</a:t>
            </a:r>
            <a:r>
              <a:rPr lang="en-US" sz="2900" dirty="0"/>
              <a:t> </a:t>
            </a:r>
            <a:r>
              <a:rPr lang="en-US" sz="2900" b="1" dirty="0" smtClean="0"/>
              <a:t>parameters</a:t>
            </a:r>
            <a:r>
              <a:rPr lang="en-US" sz="2900" dirty="0" smtClean="0"/>
              <a:t>.</a:t>
            </a:r>
          </a:p>
          <a:p>
            <a:pPr marL="0" indent="0">
              <a:buNone/>
            </a:pPr>
            <a:endParaRPr lang="en-US" sz="2900" dirty="0" smtClean="0"/>
          </a:p>
          <a:p>
            <a:r>
              <a:rPr lang="en-US" sz="2900" b="1" dirty="0" smtClean="0"/>
              <a:t>Adv: </a:t>
            </a:r>
          </a:p>
          <a:p>
            <a:pPr lvl="1"/>
            <a:r>
              <a:rPr lang="en-GB" sz="2900" dirty="0"/>
              <a:t>Re-use code: create a common routine once and re-use as many times as </a:t>
            </a:r>
            <a:r>
              <a:rPr lang="en-GB" sz="2900" dirty="0" smtClean="0"/>
              <a:t>you want</a:t>
            </a:r>
          </a:p>
          <a:p>
            <a:pPr lvl="1"/>
            <a:r>
              <a:rPr lang="en-GB" sz="2900" dirty="0" smtClean="0"/>
              <a:t>Structure your programming/code </a:t>
            </a:r>
          </a:p>
          <a:p>
            <a:pPr lvl="1"/>
            <a:r>
              <a:rPr lang="en-GB" sz="2900" dirty="0" smtClean="0"/>
              <a:t>Share </a:t>
            </a:r>
            <a:r>
              <a:rPr lang="en-GB" sz="2900" dirty="0"/>
              <a:t>code with other </a:t>
            </a:r>
            <a:r>
              <a:rPr lang="en-GB" sz="2900" dirty="0" smtClean="0"/>
              <a:t>programs, i.e. easily incorporate other peoples code</a:t>
            </a:r>
          </a:p>
          <a:p>
            <a:pPr lvl="1"/>
            <a:r>
              <a:rPr lang="en-GB" sz="2900" dirty="0" smtClean="0"/>
              <a:t>Test </a:t>
            </a:r>
            <a:r>
              <a:rPr lang="en-GB" sz="2900" dirty="0"/>
              <a:t>subroutines/functions independently of the rest of the </a:t>
            </a:r>
            <a:r>
              <a:rPr lang="en-GB" sz="2900" dirty="0" smtClean="0"/>
              <a:t>code</a:t>
            </a:r>
          </a:p>
          <a:p>
            <a:pPr lvl="1"/>
            <a:r>
              <a:rPr lang="en-GB" sz="2900" dirty="0"/>
              <a:t>Reduces need for global </a:t>
            </a:r>
            <a:r>
              <a:rPr lang="en-GB" sz="2900" dirty="0" smtClean="0"/>
              <a:t>variables as local </a:t>
            </a:r>
            <a:r>
              <a:rPr lang="en-GB" sz="2900" dirty="0"/>
              <a:t>variables used instead</a:t>
            </a:r>
          </a:p>
          <a:p>
            <a:pPr lvl="1"/>
            <a:endParaRPr lang="en-GB" dirty="0"/>
          </a:p>
          <a:p>
            <a:pPr marL="0" indent="0"/>
            <a:endParaRPr lang="en-US" dirty="0"/>
          </a:p>
          <a:p>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93696" y="1165424"/>
            <a:ext cx="422176" cy="422176"/>
          </a:xfrm>
          <a:prstGeom prst="rect">
            <a:avLst/>
          </a:prstGeom>
        </p:spPr>
      </p:pic>
      <p:sp>
        <p:nvSpPr>
          <p:cNvPr id="5" name="Rounded Rectangle 4"/>
          <p:cNvSpPr/>
          <p:nvPr/>
        </p:nvSpPr>
        <p:spPr>
          <a:xfrm>
            <a:off x="6588223" y="2443077"/>
            <a:ext cx="2400443" cy="1778011"/>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r>
              <a:rPr lang="en-GB" sz="1600" b="1" u="sng" dirty="0" smtClean="0">
                <a:solidFill>
                  <a:schemeClr val="bg1"/>
                </a:solidFill>
              </a:rPr>
              <a:t>Note:</a:t>
            </a:r>
          </a:p>
          <a:p>
            <a:r>
              <a:rPr lang="en-GB" sz="1600" b="1" i="1" dirty="0" smtClean="0">
                <a:solidFill>
                  <a:schemeClr val="bg1"/>
                </a:solidFill>
              </a:rPr>
              <a:t>Modularisation</a:t>
            </a:r>
            <a:r>
              <a:rPr lang="en-GB" sz="1600" dirty="0" smtClean="0">
                <a:solidFill>
                  <a:schemeClr val="bg1"/>
                </a:solidFill>
              </a:rPr>
              <a:t> is </a:t>
            </a:r>
            <a:r>
              <a:rPr lang="en-GB" sz="1600" dirty="0">
                <a:solidFill>
                  <a:schemeClr val="bg1"/>
                </a:solidFill>
              </a:rPr>
              <a:t>a </a:t>
            </a:r>
            <a:r>
              <a:rPr lang="en-GB" sz="1600" dirty="0" smtClean="0">
                <a:solidFill>
                  <a:schemeClr val="bg1"/>
                </a:solidFill>
              </a:rPr>
              <a:t>technique </a:t>
            </a:r>
            <a:r>
              <a:rPr lang="en-GB" sz="1600" dirty="0">
                <a:solidFill>
                  <a:schemeClr val="bg1"/>
                </a:solidFill>
              </a:rPr>
              <a:t>to split your code into separate </a:t>
            </a:r>
            <a:r>
              <a:rPr lang="en-GB" sz="1600" dirty="0" smtClean="0">
                <a:solidFill>
                  <a:schemeClr val="bg1"/>
                </a:solidFill>
              </a:rPr>
              <a:t>parts; these </a:t>
            </a:r>
            <a:r>
              <a:rPr lang="en-GB" sz="1600" dirty="0">
                <a:solidFill>
                  <a:schemeClr val="bg1"/>
                </a:solidFill>
              </a:rPr>
              <a:t>parts are called modules.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79406" y="2636652"/>
            <a:ext cx="422176" cy="422176"/>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5656" y="4026002"/>
            <a:ext cx="390171" cy="390171"/>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Subroutine</a:t>
            </a:r>
            <a:endParaRPr lang="en-GB" dirty="0"/>
          </a:p>
        </p:txBody>
      </p:sp>
      <p:sp>
        <p:nvSpPr>
          <p:cNvPr id="3" name="Text Placeholder 2"/>
          <p:cNvSpPr>
            <a:spLocks noGrp="1"/>
          </p:cNvSpPr>
          <p:nvPr>
            <p:ph type="body" sz="quarter" idx="14"/>
          </p:nvPr>
        </p:nvSpPr>
        <p:spPr>
          <a:xfrm>
            <a:off x="724280" y="1704179"/>
            <a:ext cx="7816470" cy="4511564"/>
          </a:xfrm>
        </p:spPr>
        <p:txBody>
          <a:bodyPr>
            <a:normAutofit fontScale="85000" lnSpcReduction="20000"/>
          </a:bodyPr>
          <a:lstStyle/>
          <a:p>
            <a:r>
              <a:rPr lang="en-GB" dirty="0" smtClean="0"/>
              <a:t>Program execution starts at the first statement in the main program</a:t>
            </a:r>
          </a:p>
          <a:p>
            <a:r>
              <a:rPr lang="en-GB" dirty="0" smtClean="0"/>
              <a:t>Program flow will “jump” to the subroutine when called</a:t>
            </a:r>
          </a:p>
          <a:p>
            <a:r>
              <a:rPr lang="en-GB" dirty="0" smtClean="0"/>
              <a:t>When the subroutine has finished, the program will continue from where it was called</a:t>
            </a:r>
          </a:p>
          <a:p>
            <a:r>
              <a:rPr lang="en-GB" dirty="0" smtClean="0">
                <a:solidFill>
                  <a:srgbClr val="246AB4"/>
                </a:solidFill>
              </a:rPr>
              <a:t>Procedures </a:t>
            </a:r>
            <a:r>
              <a:rPr lang="en-GB" dirty="0" smtClean="0"/>
              <a:t>and </a:t>
            </a:r>
            <a:r>
              <a:rPr lang="en-GB" dirty="0" smtClean="0">
                <a:solidFill>
                  <a:srgbClr val="246AB4"/>
                </a:solidFill>
              </a:rPr>
              <a:t>functions </a:t>
            </a:r>
            <a:r>
              <a:rPr lang="en-GB" dirty="0" smtClean="0"/>
              <a:t>are types of subroutine</a:t>
            </a:r>
          </a:p>
          <a:p>
            <a:pPr lvl="1"/>
            <a:r>
              <a:rPr lang="en-GB" dirty="0"/>
              <a:t>Procedure: a sequence of commands or programming code, which </a:t>
            </a:r>
            <a:r>
              <a:rPr lang="en-GB" dirty="0">
                <a:solidFill>
                  <a:srgbClr val="FF0000"/>
                </a:solidFill>
              </a:rPr>
              <a:t>does not </a:t>
            </a:r>
            <a:r>
              <a:rPr lang="en-GB" b="1" u="sng" dirty="0">
                <a:solidFill>
                  <a:srgbClr val="FF0000"/>
                </a:solidFill>
              </a:rPr>
              <a:t>have to</a:t>
            </a:r>
            <a:r>
              <a:rPr lang="en-GB" b="1" dirty="0">
                <a:solidFill>
                  <a:srgbClr val="FF0000"/>
                </a:solidFill>
              </a:rPr>
              <a:t> </a:t>
            </a:r>
            <a:r>
              <a:rPr lang="en-GB" dirty="0">
                <a:solidFill>
                  <a:srgbClr val="FF0000"/>
                </a:solidFill>
              </a:rPr>
              <a:t>return a value</a:t>
            </a:r>
            <a:r>
              <a:rPr lang="en-GB" dirty="0"/>
              <a:t>.</a:t>
            </a:r>
          </a:p>
          <a:p>
            <a:pPr lvl="1"/>
            <a:r>
              <a:rPr lang="en-GB" dirty="0" smtClean="0">
                <a:solidFill>
                  <a:srgbClr val="246AB4"/>
                </a:solidFill>
              </a:rPr>
              <a:t>Function: </a:t>
            </a:r>
            <a:r>
              <a:rPr lang="en-GB" dirty="0" smtClean="0"/>
              <a:t>a subroutine that </a:t>
            </a:r>
            <a:r>
              <a:rPr lang="en-GB" dirty="0" smtClean="0">
                <a:solidFill>
                  <a:srgbClr val="FF0000"/>
                </a:solidFill>
              </a:rPr>
              <a:t>returns one or more values</a:t>
            </a:r>
          </a:p>
          <a:p>
            <a:pPr marL="87313" lvl="1" indent="0">
              <a:buNone/>
            </a:pPr>
            <a:endParaRPr lang="en-GB" sz="1900" dirty="0" smtClean="0">
              <a:solidFill>
                <a:srgbClr val="FF0000"/>
              </a:solidFill>
            </a:endParaRPr>
          </a:p>
          <a:p>
            <a:pPr marL="711200" lvl="1" indent="-623888">
              <a:buNone/>
            </a:pPr>
            <a:r>
              <a:rPr lang="en-GB" sz="1700" b="1" dirty="0" smtClean="0">
                <a:solidFill>
                  <a:srgbClr val="C00000"/>
                </a:solidFill>
              </a:rPr>
              <a:t>Note: </a:t>
            </a:r>
            <a:r>
              <a:rPr lang="en-GB" sz="1700" dirty="0" smtClean="0">
                <a:solidFill>
                  <a:srgbClr val="C00000"/>
                </a:solidFill>
              </a:rPr>
              <a:t>In some programming languages all subroutines are referred to as functions even if no value is returned. In VB.NET subroutines do not use the return keyword to return a value and functions use the return keyword.</a:t>
            </a:r>
            <a:endParaRPr lang="en-GB" sz="1700" dirty="0">
              <a:solidFill>
                <a:srgbClr val="C00000"/>
              </a:solidFill>
            </a:endParaRPr>
          </a:p>
          <a:p>
            <a:endParaRPr lang="en-GB"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716" y="4149080"/>
            <a:ext cx="422176" cy="422176"/>
          </a:xfrm>
          <a:prstGeom prst="rect">
            <a:avLst/>
          </a:prstGeom>
        </p:spPr>
      </p:pic>
    </p:spTree>
    <p:extLst>
      <p:ext uri="{BB962C8B-B14F-4D97-AF65-F5344CB8AC3E}">
        <p14:creationId xmlns:p14="http://schemas.microsoft.com/office/powerpoint/2010/main" val="48782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Calling a </a:t>
            </a:r>
            <a:r>
              <a:rPr lang="en-US" dirty="0" err="1" smtClean="0"/>
              <a:t>Proc</a:t>
            </a:r>
            <a:r>
              <a:rPr lang="en-US" dirty="0" smtClean="0"/>
              <a:t> </a:t>
            </a:r>
            <a:r>
              <a:rPr lang="en-US" i="1" dirty="0" smtClean="0"/>
              <a:t>Without Parameters</a:t>
            </a:r>
            <a:endParaRPr lang="en-GB" i="1" dirty="0"/>
          </a:p>
        </p:txBody>
      </p:sp>
      <p:sp>
        <p:nvSpPr>
          <p:cNvPr id="3" name="Content Placeholder 2"/>
          <p:cNvSpPr>
            <a:spLocks noGrp="1"/>
          </p:cNvSpPr>
          <p:nvPr>
            <p:ph idx="1"/>
          </p:nvPr>
        </p:nvSpPr>
        <p:spPr/>
        <p:txBody>
          <a:bodyPr>
            <a:normAutofit/>
          </a:bodyPr>
          <a:lstStyle/>
          <a:p>
            <a:pPr marL="0" indent="0">
              <a:buNone/>
            </a:pPr>
            <a:r>
              <a:rPr lang="en-US" sz="1800" dirty="0" smtClean="0"/>
              <a:t>The </a:t>
            </a:r>
            <a:r>
              <a:rPr lang="en-US" sz="1800" dirty="0"/>
              <a:t>statement below calls a Sub named "AddEm" (you </a:t>
            </a:r>
            <a:r>
              <a:rPr lang="en-US" sz="1800" i="1" dirty="0"/>
              <a:t>"call" </a:t>
            </a:r>
            <a:r>
              <a:rPr lang="en-US" sz="1800" dirty="0"/>
              <a:t>or </a:t>
            </a:r>
            <a:r>
              <a:rPr lang="en-US" sz="1800" i="1" dirty="0" smtClean="0"/>
              <a:t>"invoke"</a:t>
            </a:r>
            <a:r>
              <a:rPr lang="en-US" sz="1800" dirty="0" smtClean="0"/>
              <a:t> </a:t>
            </a:r>
            <a:r>
              <a:rPr lang="en-US" sz="1800" dirty="0"/>
              <a:t>a Sub by specifying its name followed by parentheses):</a:t>
            </a:r>
          </a:p>
          <a:p>
            <a:pPr>
              <a:buNone/>
            </a:pPr>
            <a:r>
              <a:rPr lang="en-US" sz="1800" dirty="0"/>
              <a:t> </a:t>
            </a:r>
          </a:p>
          <a:p>
            <a:pPr>
              <a:buNone/>
            </a:pPr>
            <a:r>
              <a:rPr lang="en-US" sz="1800" dirty="0" smtClean="0"/>
              <a:t>	</a:t>
            </a:r>
            <a:r>
              <a:rPr lang="en-US" sz="1800" b="1" dirty="0" err="1" smtClean="0"/>
              <a:t>AddEm</a:t>
            </a:r>
            <a:r>
              <a:rPr lang="en-US" sz="1800" b="1" dirty="0" smtClean="0"/>
              <a:t>( )</a:t>
            </a:r>
            <a:endParaRPr lang="en-US" sz="1800" b="1" dirty="0"/>
          </a:p>
          <a:p>
            <a:pPr>
              <a:buNone/>
            </a:pPr>
            <a:r>
              <a:rPr lang="en-US" sz="1800" dirty="0"/>
              <a:t> </a:t>
            </a:r>
          </a:p>
          <a:p>
            <a:pPr>
              <a:buNone/>
            </a:pPr>
            <a:r>
              <a:rPr lang="en-US" sz="1800" dirty="0"/>
              <a:t>The Sub "AddEm" would be a section of code in this format:</a:t>
            </a:r>
          </a:p>
          <a:p>
            <a:pPr>
              <a:buNone/>
            </a:pPr>
            <a:r>
              <a:rPr lang="en-US" sz="1800" dirty="0"/>
              <a:t> </a:t>
            </a:r>
          </a:p>
          <a:p>
            <a:pPr>
              <a:buNone/>
            </a:pPr>
            <a:r>
              <a:rPr lang="en-US" sz="1800" dirty="0"/>
              <a:t>      </a:t>
            </a:r>
            <a:r>
              <a:rPr lang="en-US" sz="1800" b="1" dirty="0" smtClean="0"/>
              <a:t>Sub </a:t>
            </a:r>
            <a:r>
              <a:rPr lang="en-US" sz="1800" b="1" dirty="0" err="1"/>
              <a:t>AddEm</a:t>
            </a:r>
            <a:r>
              <a:rPr lang="en-US" sz="1800" b="1" dirty="0" smtClean="0"/>
              <a:t>( )</a:t>
            </a:r>
            <a:endParaRPr lang="en-US" sz="1800" b="1" dirty="0"/>
          </a:p>
          <a:p>
            <a:pPr>
              <a:buNone/>
            </a:pPr>
            <a:r>
              <a:rPr lang="en-US" sz="1800" b="1" dirty="0"/>
              <a:t>            [statements</a:t>
            </a:r>
            <a:r>
              <a:rPr lang="en-US" sz="1800" b="1" dirty="0" smtClean="0"/>
              <a:t>]		</a:t>
            </a:r>
            <a:r>
              <a:rPr lang="en-US" sz="1800" i="1" dirty="0" smtClean="0"/>
              <a:t> </a:t>
            </a:r>
          </a:p>
          <a:p>
            <a:pPr>
              <a:buNone/>
            </a:pPr>
            <a:r>
              <a:rPr lang="en-US" sz="1800" b="1" dirty="0" smtClean="0"/>
              <a:t>      End Sub</a:t>
            </a:r>
          </a:p>
          <a:p>
            <a:pPr>
              <a:buNone/>
            </a:pPr>
            <a:r>
              <a:rPr lang="en-US" sz="1400" i="1" dirty="0"/>
              <a:t> </a:t>
            </a:r>
            <a:r>
              <a:rPr lang="en-US" sz="1400" i="1" dirty="0" smtClean="0"/>
              <a:t>				</a:t>
            </a:r>
            <a:endParaRPr lang="en-US" sz="2600" i="1" dirty="0"/>
          </a:p>
          <a:p>
            <a:pPr marL="0" indent="0">
              <a:buNone/>
            </a:pPr>
            <a:endParaRPr lang="en-US" dirty="0"/>
          </a:p>
          <a:p>
            <a:pPr>
              <a:buNone/>
            </a:pPr>
            <a:endParaRPr lang="en-GB" dirty="0"/>
          </a:p>
        </p:txBody>
      </p:sp>
      <p:sp>
        <p:nvSpPr>
          <p:cNvPr id="4" name="Rounded Rectangle 3"/>
          <p:cNvSpPr/>
          <p:nvPr/>
        </p:nvSpPr>
        <p:spPr>
          <a:xfrm>
            <a:off x="2051720" y="5085184"/>
            <a:ext cx="6264696"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u="sng" dirty="0" smtClean="0">
                <a:solidFill>
                  <a:srgbClr val="002060"/>
                </a:solidFill>
              </a:rPr>
              <a:t>NOTE:</a:t>
            </a:r>
          </a:p>
          <a:p>
            <a:pPr lvl="1"/>
            <a:r>
              <a:rPr lang="en-US" b="1" dirty="0" smtClean="0"/>
              <a:t>When the statement "AddEm()" is executed, VB would:</a:t>
            </a:r>
          </a:p>
          <a:p>
            <a:pPr marL="800100" lvl="1" indent="-342900">
              <a:buAutoNum type="arabicParenR"/>
            </a:pPr>
            <a:r>
              <a:rPr lang="en-US" b="1" dirty="0" smtClean="0"/>
              <a:t>execute the statements in the Sub named "AddEm" </a:t>
            </a:r>
          </a:p>
          <a:p>
            <a:pPr marL="800100" lvl="1" indent="-342900">
              <a:buAutoNum type="arabicParenR"/>
            </a:pPr>
            <a:r>
              <a:rPr lang="en-US" b="1" dirty="0" smtClean="0"/>
              <a:t>then return to the statement that followed "AddEm()"</a:t>
            </a:r>
            <a:endParaRPr lang="en-GB" sz="1400" b="1" dirty="0"/>
          </a:p>
        </p:txBody>
      </p:sp>
      <p:sp>
        <p:nvSpPr>
          <p:cNvPr id="5" name="TextBox 4"/>
          <p:cNvSpPr txBox="1"/>
          <p:nvPr/>
        </p:nvSpPr>
        <p:spPr>
          <a:xfrm>
            <a:off x="3131840" y="3844792"/>
            <a:ext cx="4896544" cy="369332"/>
          </a:xfrm>
          <a:prstGeom prst="rect">
            <a:avLst/>
          </a:prstGeom>
          <a:noFill/>
        </p:spPr>
        <p:txBody>
          <a:bodyPr wrap="square" rtlCol="0">
            <a:spAutoFit/>
          </a:bodyPr>
          <a:lstStyle/>
          <a:p>
            <a:r>
              <a:rPr lang="en-GB" dirty="0" smtClean="0">
                <a:solidFill>
                  <a:srgbClr val="00B050"/>
                </a:solidFill>
              </a:rPr>
              <a:t>‘ Empty parentheses = without parameters</a:t>
            </a:r>
            <a:endParaRPr lang="en-GB" dirty="0">
              <a:solidFill>
                <a:srgbClr val="00B05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1542" y="116632"/>
            <a:ext cx="8229600" cy="562074"/>
          </a:xfrm>
        </p:spPr>
        <p:txBody>
          <a:bodyPr>
            <a:noAutofit/>
          </a:bodyPr>
          <a:lstStyle/>
          <a:p>
            <a:r>
              <a:rPr lang="en-GB" sz="3200" dirty="0" smtClean="0"/>
              <a:t>Example 1:</a:t>
            </a:r>
            <a:r>
              <a:rPr lang="en-US" sz="3200" dirty="0" smtClean="0"/>
              <a:t> Calling a </a:t>
            </a:r>
            <a:r>
              <a:rPr lang="en-US" sz="3200" dirty="0" err="1" smtClean="0"/>
              <a:t>Proc</a:t>
            </a:r>
            <a:r>
              <a:rPr lang="en-US" sz="3200" dirty="0" smtClean="0"/>
              <a:t> Without Parameters</a:t>
            </a:r>
            <a:endParaRPr lang="en-GB" sz="3200" dirty="0"/>
          </a:p>
        </p:txBody>
      </p:sp>
      <p:sp>
        <p:nvSpPr>
          <p:cNvPr id="5" name="Text Placeholder 4"/>
          <p:cNvSpPr>
            <a:spLocks noGrp="1"/>
          </p:cNvSpPr>
          <p:nvPr>
            <p:ph type="body" idx="1"/>
          </p:nvPr>
        </p:nvSpPr>
        <p:spPr>
          <a:xfrm>
            <a:off x="413442" y="980728"/>
            <a:ext cx="4040188" cy="432048"/>
          </a:xfrm>
        </p:spPr>
        <p:txBody>
          <a:bodyPr>
            <a:normAutofit/>
          </a:bodyPr>
          <a:lstStyle/>
          <a:p>
            <a:r>
              <a:rPr lang="en-GB" sz="1800" dirty="0" smtClean="0"/>
              <a:t>Code:</a:t>
            </a:r>
            <a:endParaRPr lang="en-GB" sz="1800" dirty="0"/>
          </a:p>
        </p:txBody>
      </p:sp>
      <p:sp>
        <p:nvSpPr>
          <p:cNvPr id="7" name="Text Placeholder 6"/>
          <p:cNvSpPr>
            <a:spLocks noGrp="1"/>
          </p:cNvSpPr>
          <p:nvPr>
            <p:ph type="body" sz="quarter" idx="3"/>
          </p:nvPr>
        </p:nvSpPr>
        <p:spPr>
          <a:xfrm>
            <a:off x="4716016" y="2174875"/>
            <a:ext cx="4041775" cy="639762"/>
          </a:xfrm>
        </p:spPr>
        <p:txBody>
          <a:bodyPr/>
          <a:lstStyle/>
          <a:p>
            <a:r>
              <a:rPr lang="en-GB" dirty="0" smtClean="0"/>
              <a:t>Note: </a:t>
            </a:r>
            <a:endParaRPr lang="en-GB" dirty="0"/>
          </a:p>
        </p:txBody>
      </p:sp>
      <p:sp>
        <p:nvSpPr>
          <p:cNvPr id="8" name="Content Placeholder 7"/>
          <p:cNvSpPr>
            <a:spLocks noGrp="1"/>
          </p:cNvSpPr>
          <p:nvPr>
            <p:ph sz="quarter" idx="4"/>
          </p:nvPr>
        </p:nvSpPr>
        <p:spPr>
          <a:xfrm>
            <a:off x="4664830" y="2742074"/>
            <a:ext cx="4041775" cy="3951288"/>
          </a:xfrm>
        </p:spPr>
        <p:txBody>
          <a:bodyPr/>
          <a:lstStyle/>
          <a:p>
            <a:pPr marL="0" indent="0">
              <a:buNone/>
            </a:pPr>
            <a:r>
              <a:rPr lang="en-GB" dirty="0" smtClean="0"/>
              <a:t>The name of sub-procedure </a:t>
            </a:r>
            <a:r>
              <a:rPr lang="en-GB" b="1" i="1" dirty="0" smtClean="0"/>
              <a:t>must start with a letter </a:t>
            </a:r>
            <a:r>
              <a:rPr lang="en-GB" dirty="0" smtClean="0"/>
              <a:t>or underscore not a number</a:t>
            </a:r>
          </a:p>
        </p:txBody>
      </p:sp>
      <p:pic>
        <p:nvPicPr>
          <p:cNvPr id="1027" name="Picture 3"/>
          <p:cNvPicPr>
            <a:picLocks noGrp="1" noChangeAspect="1" noChangeArrowheads="1"/>
          </p:cNvPicPr>
          <p:nvPr>
            <p:ph sz="half" idx="2"/>
          </p:nvPr>
        </p:nvPicPr>
        <p:blipFill>
          <a:blip r:embed="rId2" cstate="print"/>
          <a:srcRect l="6733" t="13590" r="66254" b="15512"/>
          <a:stretch>
            <a:fillRect/>
          </a:stretch>
        </p:blipFill>
        <p:spPr bwMode="auto">
          <a:xfrm>
            <a:off x="387053" y="1535113"/>
            <a:ext cx="3896915" cy="515824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9890"/>
            <a:ext cx="8229600" cy="778098"/>
          </a:xfrm>
        </p:spPr>
        <p:txBody>
          <a:bodyPr>
            <a:noAutofit/>
          </a:bodyPr>
          <a:lstStyle/>
          <a:p>
            <a:r>
              <a:rPr lang="en-US" sz="3200" dirty="0" smtClean="0"/>
              <a:t>Example 2: Calling a </a:t>
            </a:r>
            <a:r>
              <a:rPr lang="en-US" sz="3200" dirty="0" err="1" smtClean="0"/>
              <a:t>Proc</a:t>
            </a:r>
            <a:r>
              <a:rPr lang="en-US" sz="3200" dirty="0" smtClean="0"/>
              <a:t> Without Parameters</a:t>
            </a:r>
            <a:endParaRPr lang="en-GB" sz="3200" dirty="0"/>
          </a:p>
        </p:txBody>
      </p:sp>
      <p:sp>
        <p:nvSpPr>
          <p:cNvPr id="5" name="Text Placeholder 4"/>
          <p:cNvSpPr>
            <a:spLocks noGrp="1"/>
          </p:cNvSpPr>
          <p:nvPr>
            <p:ph type="body" idx="1"/>
          </p:nvPr>
        </p:nvSpPr>
        <p:spPr>
          <a:xfrm>
            <a:off x="457200" y="980728"/>
            <a:ext cx="4040188" cy="453726"/>
          </a:xfrm>
        </p:spPr>
        <p:txBody>
          <a:bodyPr>
            <a:normAutofit/>
          </a:bodyPr>
          <a:lstStyle/>
          <a:p>
            <a:r>
              <a:rPr lang="en-US" sz="2000" dirty="0" smtClean="0"/>
              <a:t>Code:</a:t>
            </a:r>
          </a:p>
        </p:txBody>
      </p:sp>
      <p:sp>
        <p:nvSpPr>
          <p:cNvPr id="6" name="Text Placeholder 5"/>
          <p:cNvSpPr>
            <a:spLocks noGrp="1"/>
          </p:cNvSpPr>
          <p:nvPr>
            <p:ph type="body" sz="quarter" idx="3"/>
          </p:nvPr>
        </p:nvSpPr>
        <p:spPr>
          <a:xfrm>
            <a:off x="4645025" y="980728"/>
            <a:ext cx="4041775" cy="453726"/>
          </a:xfrm>
        </p:spPr>
        <p:txBody>
          <a:bodyPr>
            <a:normAutofit/>
          </a:bodyPr>
          <a:lstStyle/>
          <a:p>
            <a:r>
              <a:rPr lang="en-GB" sz="2000" dirty="0" smtClean="0"/>
              <a:t>Note:</a:t>
            </a:r>
            <a:endParaRPr lang="en-GB" sz="2000" dirty="0"/>
          </a:p>
        </p:txBody>
      </p:sp>
      <p:sp>
        <p:nvSpPr>
          <p:cNvPr id="7" name="Content Placeholder 6"/>
          <p:cNvSpPr>
            <a:spLocks noGrp="1"/>
          </p:cNvSpPr>
          <p:nvPr>
            <p:ph sz="quarter" idx="4"/>
          </p:nvPr>
        </p:nvSpPr>
        <p:spPr>
          <a:xfrm>
            <a:off x="4645025" y="1620490"/>
            <a:ext cx="4041775" cy="3951288"/>
          </a:xfrm>
        </p:spPr>
        <p:txBody>
          <a:bodyPr>
            <a:normAutofit fontScale="62500" lnSpcReduction="20000"/>
          </a:bodyPr>
          <a:lstStyle/>
          <a:p>
            <a:pPr marL="0" indent="0">
              <a:buNone/>
            </a:pPr>
            <a:r>
              <a:rPr lang="en-US" dirty="0" smtClean="0"/>
              <a:t>When this sample program is run, the user is prompted to enter two numbers. </a:t>
            </a:r>
          </a:p>
          <a:p>
            <a:pPr>
              <a:buNone/>
            </a:pPr>
            <a:endParaRPr lang="en-US" dirty="0" smtClean="0"/>
          </a:p>
          <a:p>
            <a:pPr marL="0" indent="0">
              <a:buNone/>
            </a:pPr>
            <a:endParaRPr lang="en-US" dirty="0" smtClean="0"/>
          </a:p>
          <a:p>
            <a:pPr marL="0" indent="0">
              <a:buNone/>
            </a:pPr>
            <a:r>
              <a:rPr lang="en-US" dirty="0" smtClean="0"/>
              <a:t>The AddEm Sub is called, which performs the addition. Program flow then returns to the Console.WriteLine statement, which displays the sum of the two numbers.</a:t>
            </a:r>
          </a:p>
          <a:p>
            <a:pPr>
              <a:buNone/>
            </a:pPr>
            <a:r>
              <a:rPr lang="en-US" dirty="0" smtClean="0"/>
              <a:t> </a:t>
            </a:r>
          </a:p>
          <a:p>
            <a:pPr>
              <a:buNone/>
            </a:pPr>
            <a:endParaRPr lang="en-US" dirty="0" smtClean="0"/>
          </a:p>
          <a:p>
            <a:pPr marL="0" indent="0">
              <a:buNone/>
            </a:pPr>
            <a:r>
              <a:rPr lang="en-US" dirty="0" smtClean="0"/>
              <a:t>Note: </a:t>
            </a:r>
          </a:p>
          <a:p>
            <a:pPr marL="0" indent="0">
              <a:buNone/>
            </a:pPr>
            <a:r>
              <a:rPr lang="en-US" dirty="0" smtClean="0"/>
              <a:t>Variables involved are declared at the module-level (i.e., general declarations section, or the section of the module prior to any Subs or Functions) because the variables are common to both the main method and the AddEm Sub procedure.</a:t>
            </a:r>
          </a:p>
          <a:p>
            <a:pPr>
              <a:buNone/>
            </a:pPr>
            <a:endParaRPr lang="en-GB" dirty="0"/>
          </a:p>
        </p:txBody>
      </p:sp>
      <p:pic>
        <p:nvPicPr>
          <p:cNvPr id="1026" name="Picture 2"/>
          <p:cNvPicPr>
            <a:picLocks noGrp="1" noChangeAspect="1" noChangeArrowheads="1"/>
          </p:cNvPicPr>
          <p:nvPr>
            <p:ph sz="half" idx="2"/>
          </p:nvPr>
        </p:nvPicPr>
        <p:blipFill rotWithShape="1">
          <a:blip r:embed="rId3" cstate="print"/>
          <a:srcRect l="25587" t="18010" r="44152" b="10135"/>
          <a:stretch/>
        </p:blipFill>
        <p:spPr bwMode="auto">
          <a:xfrm>
            <a:off x="107504" y="1457194"/>
            <a:ext cx="3528392" cy="5429699"/>
          </a:xfrm>
          <a:prstGeom prst="rect">
            <a:avLst/>
          </a:prstGeom>
          <a:noFill/>
          <a:ln w="9525">
            <a:noFill/>
            <a:miter lim="800000"/>
            <a:headEnd/>
            <a:tailEnd/>
          </a:ln>
        </p:spPr>
      </p:pic>
      <p:cxnSp>
        <p:nvCxnSpPr>
          <p:cNvPr id="9" name="Straight Arrow Connector 8"/>
          <p:cNvCxnSpPr/>
          <p:nvPr/>
        </p:nvCxnSpPr>
        <p:spPr>
          <a:xfrm flipH="1">
            <a:off x="1043608" y="2802607"/>
            <a:ext cx="4032448" cy="12024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195736" y="3162647"/>
            <a:ext cx="2880320" cy="11304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60340" y="5696929"/>
            <a:ext cx="4031431" cy="469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1" dirty="0" smtClean="0"/>
              <a:t>Note: Ignore the Private keywords in code  for now</a:t>
            </a:r>
            <a:endParaRPr lang="en-GB" sz="14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Example 2: Outcome</a:t>
            </a:r>
            <a:endParaRPr lang="en-GB" dirty="0"/>
          </a:p>
        </p:txBody>
      </p:sp>
      <p:pic>
        <p:nvPicPr>
          <p:cNvPr id="1026" name="Picture 2"/>
          <p:cNvPicPr>
            <a:picLocks noGrp="1" noChangeAspect="1" noChangeArrowheads="1"/>
          </p:cNvPicPr>
          <p:nvPr>
            <p:ph idx="1"/>
          </p:nvPr>
        </p:nvPicPr>
        <p:blipFill rotWithShape="1">
          <a:blip r:embed="rId2" cstate="print"/>
          <a:srcRect l="26694" t="36231" r="51492" b="53925"/>
          <a:stretch/>
        </p:blipFill>
        <p:spPr bwMode="auto">
          <a:xfrm>
            <a:off x="1508387" y="2348880"/>
            <a:ext cx="6127226" cy="17281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GB" sz="7200" dirty="0" smtClean="0"/>
              <a:t>Complete Task: </a:t>
            </a:r>
          </a:p>
          <a:p>
            <a:pPr>
              <a:buNone/>
            </a:pPr>
            <a:r>
              <a:rPr lang="en-GB" sz="7200" dirty="0" smtClean="0"/>
              <a:t>Writing a Subroutine </a:t>
            </a:r>
            <a:r>
              <a:rPr lang="en-GB" sz="7200" b="1" dirty="0" smtClean="0"/>
              <a:t>with no parameters</a:t>
            </a:r>
            <a:endParaRPr lang="en-GB" sz="72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Passing parameters</a:t>
            </a:r>
            <a:endParaRPr lang="en-GB" dirty="0"/>
          </a:p>
        </p:txBody>
      </p:sp>
      <p:sp>
        <p:nvSpPr>
          <p:cNvPr id="3" name="Text Placeholder 2"/>
          <p:cNvSpPr>
            <a:spLocks noGrp="1"/>
          </p:cNvSpPr>
          <p:nvPr>
            <p:ph type="body" sz="quarter" idx="14"/>
          </p:nvPr>
        </p:nvSpPr>
        <p:spPr>
          <a:xfrm>
            <a:off x="724280" y="1704180"/>
            <a:ext cx="7664346" cy="2081868"/>
          </a:xfrm>
        </p:spPr>
        <p:txBody>
          <a:bodyPr/>
          <a:lstStyle/>
          <a:p>
            <a:r>
              <a:rPr lang="en-GB" dirty="0" smtClean="0">
                <a:solidFill>
                  <a:srgbClr val="246AB4"/>
                </a:solidFill>
              </a:rPr>
              <a:t>Parameters</a:t>
            </a:r>
            <a:r>
              <a:rPr lang="en-GB" dirty="0" smtClean="0"/>
              <a:t> in parentheses are used to pass data to a subroutine</a:t>
            </a:r>
          </a:p>
          <a:p>
            <a:pPr lvl="1"/>
            <a:r>
              <a:rPr lang="en-GB" dirty="0"/>
              <a:t>W</a:t>
            </a:r>
            <a:r>
              <a:rPr lang="en-GB" dirty="0" smtClean="0"/>
              <a:t>hat values are passed to the subroutine in </a:t>
            </a:r>
            <a:r>
              <a:rPr lang="en-GB" dirty="0"/>
              <a:t>the example </a:t>
            </a:r>
            <a:r>
              <a:rPr lang="en-GB" dirty="0" smtClean="0"/>
              <a:t>below?</a:t>
            </a:r>
          </a:p>
          <a:p>
            <a:pPr lvl="1"/>
            <a:r>
              <a:rPr lang="en-GB" dirty="0" smtClean="0"/>
              <a:t>What identifiers are used to hold the values?</a:t>
            </a:r>
          </a:p>
        </p:txBody>
      </p:sp>
      <p:sp>
        <p:nvSpPr>
          <p:cNvPr id="4" name="TextBox 3"/>
          <p:cNvSpPr txBox="1"/>
          <p:nvPr/>
        </p:nvSpPr>
        <p:spPr>
          <a:xfrm>
            <a:off x="1451429" y="3913223"/>
            <a:ext cx="6052457" cy="2210175"/>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lIns="180000" tIns="180000" rIns="180000" bIns="180000" rtlCol="0">
            <a:spAutoFit/>
          </a:bodyPr>
          <a:lstStyle>
            <a:defPPr>
              <a:defRPr lang="en-US"/>
            </a:defPPr>
            <a:lvl1pPr>
              <a:defRPr sz="2000">
                <a:solidFill>
                  <a:srgbClr val="36A7D4"/>
                </a:solidFill>
                <a:latin typeface="Consolas" panose="020B0609020204030204" pitchFamily="49" charset="0"/>
                <a:cs typeface="Consolas" panose="020B0609020204030204" pitchFamily="49" charset="0"/>
              </a:defRPr>
            </a:lvl1pPr>
          </a:lstStyle>
          <a:p>
            <a:r>
              <a:rPr lang="en-GB" dirty="0">
                <a:sym typeface="Wingdings" panose="05000000000000000000" pitchFamily="2" charset="2"/>
              </a:rPr>
              <a:t>SUB multiply(</a:t>
            </a:r>
            <a:r>
              <a:rPr lang="en-GB" dirty="0" err="1">
                <a:sym typeface="Wingdings" panose="05000000000000000000" pitchFamily="2" charset="2"/>
              </a:rPr>
              <a:t>x,y</a:t>
            </a:r>
            <a:r>
              <a:rPr lang="en-GB" dirty="0">
                <a:sym typeface="Wingdings" panose="05000000000000000000" pitchFamily="2" charset="2"/>
              </a:rPr>
              <a:t>)</a:t>
            </a:r>
          </a:p>
          <a:p>
            <a:r>
              <a:rPr lang="en-GB" dirty="0">
                <a:sym typeface="Wingdings" panose="05000000000000000000" pitchFamily="2" charset="2"/>
              </a:rPr>
              <a:t>	</a:t>
            </a:r>
            <a:r>
              <a:rPr lang="en-GB" dirty="0" smtClean="0">
                <a:sym typeface="Wingdings" panose="05000000000000000000" pitchFamily="2" charset="2"/>
              </a:rPr>
              <a:t>print </a:t>
            </a:r>
            <a:r>
              <a:rPr lang="en-GB" dirty="0">
                <a:sym typeface="Wingdings" panose="05000000000000000000" pitchFamily="2" charset="2"/>
              </a:rPr>
              <a:t>“The product is: </a:t>
            </a:r>
            <a:r>
              <a:rPr lang="en-GB" dirty="0" smtClean="0">
                <a:sym typeface="Wingdings" panose="05000000000000000000" pitchFamily="2" charset="2"/>
              </a:rPr>
              <a:t>”, x * y</a:t>
            </a:r>
            <a:endParaRPr lang="en-GB" dirty="0">
              <a:sym typeface="Wingdings" panose="05000000000000000000" pitchFamily="2" charset="2"/>
            </a:endParaRPr>
          </a:p>
          <a:p>
            <a:r>
              <a:rPr lang="en-GB" dirty="0" smtClean="0">
                <a:sym typeface="Wingdings" panose="05000000000000000000" pitchFamily="2" charset="2"/>
              </a:rPr>
              <a:t>ENDSUB</a:t>
            </a:r>
            <a:endParaRPr lang="en-GB" dirty="0">
              <a:sym typeface="Wingdings" panose="05000000000000000000" pitchFamily="2" charset="2"/>
            </a:endParaRPr>
          </a:p>
          <a:p>
            <a:endParaRPr lang="en-GB" dirty="0" smtClean="0">
              <a:sym typeface="Wingdings" panose="05000000000000000000" pitchFamily="2" charset="2"/>
            </a:endParaRPr>
          </a:p>
          <a:p>
            <a:r>
              <a:rPr lang="en-GB" dirty="0" smtClean="0">
                <a:sym typeface="Wingdings" panose="05000000000000000000" pitchFamily="2" charset="2"/>
              </a:rPr>
              <a:t>#</a:t>
            </a:r>
            <a:r>
              <a:rPr lang="en-GB" dirty="0">
                <a:sym typeface="Wingdings" panose="05000000000000000000" pitchFamily="2" charset="2"/>
              </a:rPr>
              <a:t>call subroutine</a:t>
            </a:r>
          </a:p>
          <a:p>
            <a:r>
              <a:rPr lang="en-GB" dirty="0"/>
              <a:t>multiply(2,5)</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1844824"/>
            <a:ext cx="422176" cy="422176"/>
          </a:xfrm>
          <a:prstGeom prst="rect">
            <a:avLst/>
          </a:prstGeom>
        </p:spPr>
      </p:pic>
    </p:spTree>
    <p:extLst>
      <p:ext uri="{BB962C8B-B14F-4D97-AF65-F5344CB8AC3E}">
        <p14:creationId xmlns:p14="http://schemas.microsoft.com/office/powerpoint/2010/main" val="30548988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1139</TotalTime>
  <Words>1023</Words>
  <Application>Microsoft Office PowerPoint</Application>
  <PresentationFormat>On-screen Show (4:3)</PresentationFormat>
  <Paragraphs>172</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Consolas</vt:lpstr>
      <vt:lpstr>Wingdings</vt:lpstr>
      <vt:lpstr>Office Theme</vt:lpstr>
      <vt:lpstr>Subroutines</vt:lpstr>
      <vt:lpstr>Subroutine (Procedure/Function)</vt:lpstr>
      <vt:lpstr>PowerPoint Presentation</vt:lpstr>
      <vt:lpstr>Calling a Proc Without Parameters</vt:lpstr>
      <vt:lpstr>Example 1: Calling a Proc Without Parameters</vt:lpstr>
      <vt:lpstr>Example 2: Calling a Proc Without Parameters</vt:lpstr>
      <vt:lpstr>Example 2: Outcome</vt:lpstr>
      <vt:lpstr>PowerPoint Presentation</vt:lpstr>
      <vt:lpstr>PowerPoint Presentation</vt:lpstr>
      <vt:lpstr>PowerPoint Presentation</vt:lpstr>
      <vt:lpstr>PowerPoint Presentation</vt:lpstr>
      <vt:lpstr>Calling a Procedure with Parameters</vt:lpstr>
      <vt:lpstr>Example (Calling a Sub with Parameters)</vt:lpstr>
      <vt:lpstr>ByRef vs. ByVal (Additional Notes)</vt:lpstr>
      <vt:lpstr>PowerPoint Presentation</vt:lpstr>
      <vt:lpstr>Class Task</vt:lpstr>
      <vt:lpstr>Independent Work (mandatory)</vt:lpstr>
    </vt:vector>
  </TitlesOfParts>
  <Company>RM plc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 – Procedures &amp; Functions</dc:title>
  <dc:creator>dgillooly</dc:creator>
  <cp:lastModifiedBy>Devina Gillooly</cp:lastModifiedBy>
  <cp:revision>109</cp:revision>
  <dcterms:created xsi:type="dcterms:W3CDTF">2012-10-26T14:18:43Z</dcterms:created>
  <dcterms:modified xsi:type="dcterms:W3CDTF">2018-11-05T09:06:52Z</dcterms:modified>
</cp:coreProperties>
</file>