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1" r:id="rId2"/>
    <p:sldId id="256" r:id="rId3"/>
    <p:sldId id="257" r:id="rId4"/>
    <p:sldId id="258" r:id="rId5"/>
    <p:sldId id="278" r:id="rId6"/>
    <p:sldId id="265" r:id="rId7"/>
    <p:sldId id="266" r:id="rId8"/>
    <p:sldId id="271" r:id="rId9"/>
    <p:sldId id="268" r:id="rId10"/>
    <p:sldId id="267" r:id="rId11"/>
    <p:sldId id="283" r:id="rId12"/>
    <p:sldId id="272" r:id="rId13"/>
    <p:sldId id="273" r:id="rId14"/>
    <p:sldId id="280" r:id="rId15"/>
    <p:sldId id="274" r:id="rId16"/>
    <p:sldId id="284"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7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g Hey Lau" userId="3d276b3a-c9ff-4b0c-8bbe-6147d4051cf8" providerId="ADAL" clId="{59325620-034A-44F0-9DBA-FEED4BD95F80}"/>
    <pc:docChg chg="addSld modSld">
      <pc:chgData name="Ching Hey Lau" userId="3d276b3a-c9ff-4b0c-8bbe-6147d4051cf8" providerId="ADAL" clId="{59325620-034A-44F0-9DBA-FEED4BD95F80}" dt="2021-11-15T09:39:26.334" v="0"/>
      <pc:docMkLst>
        <pc:docMk/>
      </pc:docMkLst>
      <pc:sldChg chg="add">
        <pc:chgData name="Ching Hey Lau" userId="3d276b3a-c9ff-4b0c-8bbe-6147d4051cf8" providerId="ADAL" clId="{59325620-034A-44F0-9DBA-FEED4BD95F80}" dt="2021-11-15T09:39:26.334" v="0"/>
        <pc:sldMkLst>
          <pc:docMk/>
          <pc:sldMk cId="387371706"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AC0BBB-27C2-4108-82F2-6B3D7431B861}" type="datetimeFigureOut">
              <a:rPr lang="en-GB" smtClean="0"/>
              <a:pPr/>
              <a:t>15/11/2021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6A7C6-6EBC-402A-A6DA-6854A7A03AE7}" type="slidenum">
              <a:rPr lang="en-GB" smtClean="0"/>
              <a:pPr/>
              <a:t>‹#›</a:t>
            </a:fld>
            <a:endParaRPr lang="en-GB"/>
          </a:p>
        </p:txBody>
      </p:sp>
    </p:spTree>
    <p:extLst>
      <p:ext uri="{BB962C8B-B14F-4D97-AF65-F5344CB8AC3E}">
        <p14:creationId xmlns:p14="http://schemas.microsoft.com/office/powerpoint/2010/main" val="160917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Qwkbs</a:t>
            </a:r>
            <a:endParaRPr lang="en-GB" dirty="0"/>
          </a:p>
        </p:txBody>
      </p:sp>
      <p:sp>
        <p:nvSpPr>
          <p:cNvPr id="4" name="Slide Number Placeholder 3"/>
          <p:cNvSpPr>
            <a:spLocks noGrp="1"/>
          </p:cNvSpPr>
          <p:nvPr>
            <p:ph type="sldNum" sz="quarter" idx="10"/>
          </p:nvPr>
        </p:nvSpPr>
        <p:spPr/>
        <p:txBody>
          <a:bodyPr/>
          <a:lstStyle/>
          <a:p>
            <a:fld id="{BCA6A7C6-6EBC-402A-A6DA-6854A7A03AE7}" type="slidenum">
              <a:rPr lang="en-GB" smtClean="0"/>
              <a:pPr/>
              <a:t>17</a:t>
            </a:fld>
            <a:endParaRPr lang="en-GB"/>
          </a:p>
        </p:txBody>
      </p:sp>
    </p:spTree>
    <p:extLst>
      <p:ext uri="{BB962C8B-B14F-4D97-AF65-F5344CB8AC3E}">
        <p14:creationId xmlns:p14="http://schemas.microsoft.com/office/powerpoint/2010/main" val="384153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67"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6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Subroutines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p:txBody>
      </p:sp>
      <p:pic>
        <p:nvPicPr>
          <p:cNvPr id="70" name="Picture 69" descr="Logo Unit 1.ai"/>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416259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56FCB2-9769-408C-BA4A-B4CA61E4F059}" type="datetimeFigureOut">
              <a:rPr lang="en-GB" smtClean="0"/>
              <a:pPr/>
              <a:t>15/11/2021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9A109B-1E2F-4ABD-A91C-6C1EEB162B3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6FCB2-9769-408C-BA4A-B4CA61E4F059}" type="datetimeFigureOut">
              <a:rPr lang="en-GB" smtClean="0"/>
              <a:pPr/>
              <a:t>15/11/2021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A109B-1E2F-4ABD-A91C-6C1EEB162B3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java2s.com/Code/VB/Language-Basics/UseArrayasFunctionParameter.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a:t>
            </a:r>
          </a:p>
        </p:txBody>
      </p:sp>
      <p:sp>
        <p:nvSpPr>
          <p:cNvPr id="3" name="Content Placeholder 2"/>
          <p:cNvSpPr>
            <a:spLocks noGrp="1"/>
          </p:cNvSpPr>
          <p:nvPr>
            <p:ph idx="1"/>
          </p:nvPr>
        </p:nvSpPr>
        <p:spPr/>
        <p:txBody>
          <a:bodyPr>
            <a:normAutofit/>
          </a:bodyPr>
          <a:lstStyle/>
          <a:p>
            <a:pPr marL="514350" indent="-514350">
              <a:buAutoNum type="arabicPeriod"/>
            </a:pPr>
            <a:r>
              <a:rPr lang="en-GB" dirty="0"/>
              <a:t>Can you explain what a Subroutine is?</a:t>
            </a:r>
          </a:p>
          <a:p>
            <a:pPr marL="514350" indent="-514350">
              <a:buFont typeface="Arial" pitchFamily="34" charset="0"/>
              <a:buAutoNum type="arabicPeriod"/>
            </a:pPr>
            <a:r>
              <a:rPr lang="en-GB" dirty="0"/>
              <a:t>Can you describe the advantages of Subs?</a:t>
            </a:r>
          </a:p>
          <a:p>
            <a:pPr marL="514350" indent="-514350">
              <a:buAutoNum type="arabicPeriod"/>
            </a:pPr>
            <a:r>
              <a:rPr lang="en-GB" dirty="0"/>
              <a:t>Can you write a Subroutine with parameters?</a:t>
            </a:r>
          </a:p>
          <a:p>
            <a:pPr marL="514350" indent="-514350">
              <a:buFont typeface="Arial" pitchFamily="34" charset="0"/>
              <a:buAutoNum type="arabicPeriod"/>
            </a:pPr>
            <a:r>
              <a:rPr lang="en-GB" dirty="0"/>
              <a:t>Can you write a Subroutine without parameters?</a:t>
            </a:r>
          </a:p>
          <a:p>
            <a:pPr marL="514350" indent="-514350">
              <a:buAutoNum type="arabicPeriod"/>
            </a:pPr>
            <a:endParaRPr lang="en-GB" dirty="0"/>
          </a:p>
          <a:p>
            <a:pPr marL="514350" indent="-514350">
              <a:buAutoNum type="arabicPeriod"/>
            </a:pP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a:t>
            </a:r>
          </a:p>
        </p:txBody>
      </p:sp>
      <p:sp>
        <p:nvSpPr>
          <p:cNvPr id="3" name="Content Placeholder 2"/>
          <p:cNvSpPr>
            <a:spLocks noGrp="1"/>
          </p:cNvSpPr>
          <p:nvPr>
            <p:ph idx="1"/>
          </p:nvPr>
        </p:nvSpPr>
        <p:spPr>
          <a:xfrm>
            <a:off x="457200" y="1600200"/>
            <a:ext cx="8229600" cy="5069160"/>
          </a:xfrm>
        </p:spPr>
        <p:txBody>
          <a:bodyPr>
            <a:normAutofit fontScale="47500" lnSpcReduction="20000"/>
          </a:bodyPr>
          <a:lstStyle/>
          <a:p>
            <a:r>
              <a:rPr lang="en-US" sz="4200" dirty="0"/>
              <a:t>Note that to return a value from a function, you can either </a:t>
            </a:r>
            <a:r>
              <a:rPr lang="en-US" sz="4200" dirty="0">
                <a:solidFill>
                  <a:srgbClr val="FF0000"/>
                </a:solidFill>
              </a:rPr>
              <a:t>assign the value to the function name </a:t>
            </a:r>
            <a:r>
              <a:rPr lang="en-US" sz="4200" dirty="0"/>
              <a:t>or include the function name in a </a:t>
            </a:r>
            <a:r>
              <a:rPr lang="en-US" sz="4200" b="1" dirty="0">
                <a:solidFill>
                  <a:srgbClr val="FF0000"/>
                </a:solidFill>
              </a:rPr>
              <a:t>Return</a:t>
            </a:r>
            <a:r>
              <a:rPr lang="en-US" sz="4200" dirty="0">
                <a:solidFill>
                  <a:srgbClr val="FF0000"/>
                </a:solidFill>
              </a:rPr>
              <a:t> statement. </a:t>
            </a:r>
          </a:p>
          <a:p>
            <a:pPr>
              <a:buNone/>
            </a:pPr>
            <a:endParaRPr lang="en-US" sz="4200" dirty="0">
              <a:solidFill>
                <a:srgbClr val="FF0000"/>
              </a:solidFill>
            </a:endParaRPr>
          </a:p>
          <a:p>
            <a:r>
              <a:rPr lang="en-US" sz="4200" dirty="0"/>
              <a:t>When you assign the return value to the function name, any statements following the assignment statement will be executed before returning to the caller. </a:t>
            </a:r>
          </a:p>
          <a:p>
            <a:endParaRPr lang="en-US" sz="4200" dirty="0"/>
          </a:p>
          <a:p>
            <a:r>
              <a:rPr lang="en-US" sz="4200" dirty="0"/>
              <a:t>When you assign the return value using the </a:t>
            </a:r>
            <a:r>
              <a:rPr lang="en-US" sz="4200" b="1" dirty="0"/>
              <a:t>Return </a:t>
            </a:r>
            <a:r>
              <a:rPr lang="en-US" sz="4200" dirty="0"/>
              <a:t>statement, control will immediately return to the caller and any remaining statements in the function procedure will be ignored.</a:t>
            </a:r>
          </a:p>
          <a:p>
            <a:pPr>
              <a:buNone/>
            </a:pPr>
            <a:endParaRPr lang="en-US" sz="4200" dirty="0"/>
          </a:p>
          <a:p>
            <a:r>
              <a:rPr lang="en-US" sz="4200" dirty="0"/>
              <a:t>As when calling a Sub, the items passed in the argument list of the call to the Function must match the parameter list of the Function header in number and data types. The data type of the return value must match the data type of the target variable name in the assignment statement that calls the Function.</a:t>
            </a:r>
          </a:p>
          <a:p>
            <a:pPr>
              <a:buNone/>
            </a:pPr>
            <a:endParaRPr lang="en-US" dirty="0"/>
          </a:p>
        </p:txBody>
      </p:sp>
      <p:sp>
        <p:nvSpPr>
          <p:cNvPr id="4" name="Oval 3"/>
          <p:cNvSpPr/>
          <p:nvPr/>
        </p:nvSpPr>
        <p:spPr>
          <a:xfrm rot="20158856">
            <a:off x="49243" y="445192"/>
            <a:ext cx="2520280" cy="77809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a:t>Additional Notes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392" y="1585984"/>
            <a:ext cx="422176" cy="4221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Functions returning a value</a:t>
            </a:r>
          </a:p>
        </p:txBody>
      </p:sp>
      <p:sp>
        <p:nvSpPr>
          <p:cNvPr id="3" name="Text Placeholder 2"/>
          <p:cNvSpPr>
            <a:spLocks noGrp="1"/>
          </p:cNvSpPr>
          <p:nvPr>
            <p:ph type="body" sz="quarter" idx="14"/>
          </p:nvPr>
        </p:nvSpPr>
        <p:spPr>
          <a:xfrm>
            <a:off x="724280" y="1704180"/>
            <a:ext cx="7068592" cy="1396829"/>
          </a:xfrm>
        </p:spPr>
        <p:txBody>
          <a:bodyPr>
            <a:normAutofit lnSpcReduction="10000"/>
          </a:bodyPr>
          <a:lstStyle/>
          <a:p>
            <a:r>
              <a:rPr lang="en-GB" dirty="0"/>
              <a:t>A function can return one or more values using  a RETURN statement</a:t>
            </a:r>
          </a:p>
          <a:p>
            <a:pPr lvl="1"/>
            <a:r>
              <a:rPr lang="en-GB" dirty="0"/>
              <a:t>Compare the code below. How are they different?</a:t>
            </a:r>
          </a:p>
          <a:p>
            <a:endParaRPr lang="en-GB" sz="2000" dirty="0"/>
          </a:p>
        </p:txBody>
      </p:sp>
      <p:sp>
        <p:nvSpPr>
          <p:cNvPr id="4" name="TextBox 3"/>
          <p:cNvSpPr txBox="1"/>
          <p:nvPr/>
        </p:nvSpPr>
        <p:spPr>
          <a:xfrm>
            <a:off x="4554047" y="3246202"/>
            <a:ext cx="3573106" cy="313350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err="1">
                <a:sym typeface="Wingdings" panose="05000000000000000000" pitchFamily="2" charset="2"/>
              </a:rPr>
              <a:t>Func</a:t>
            </a:r>
            <a:r>
              <a:rPr lang="en-GB" dirty="0">
                <a:sym typeface="Wingdings" panose="05000000000000000000" pitchFamily="2" charset="2"/>
              </a:rPr>
              <a:t> multiply(</a:t>
            </a:r>
            <a:r>
              <a:rPr lang="en-GB" dirty="0" err="1">
                <a:sym typeface="Wingdings" panose="05000000000000000000" pitchFamily="2" charset="2"/>
              </a:rPr>
              <a:t>x,y</a:t>
            </a:r>
            <a:r>
              <a:rPr lang="en-GB" dirty="0">
                <a:sym typeface="Wingdings" panose="05000000000000000000" pitchFamily="2" charset="2"/>
              </a:rPr>
              <a:t>)</a:t>
            </a:r>
          </a:p>
          <a:p>
            <a:r>
              <a:rPr lang="en-GB" dirty="0">
                <a:sym typeface="Wingdings" panose="05000000000000000000" pitchFamily="2" charset="2"/>
              </a:rPr>
              <a:t>	product  x*y</a:t>
            </a:r>
          </a:p>
          <a:p>
            <a:r>
              <a:rPr lang="en-GB" dirty="0">
                <a:sym typeface="Wingdings" panose="05000000000000000000" pitchFamily="2" charset="2"/>
              </a:rPr>
              <a:t>	RETURN product</a:t>
            </a:r>
          </a:p>
          <a:p>
            <a:r>
              <a:rPr lang="en-GB" dirty="0">
                <a:sym typeface="Wingdings" panose="05000000000000000000" pitchFamily="2" charset="2"/>
              </a:rPr>
              <a:t>END FUNC</a:t>
            </a:r>
          </a:p>
          <a:p>
            <a:endParaRPr lang="en-GB" dirty="0"/>
          </a:p>
          <a:p>
            <a:r>
              <a:rPr lang="en-GB" dirty="0">
                <a:sym typeface="Wingdings" panose="05000000000000000000" pitchFamily="2" charset="2"/>
              </a:rPr>
              <a:t>#main program</a:t>
            </a:r>
            <a:endParaRPr lang="en-GB" dirty="0"/>
          </a:p>
          <a:p>
            <a:r>
              <a:rPr lang="en-GB" dirty="0"/>
              <a:t>answer </a:t>
            </a:r>
            <a:r>
              <a:rPr lang="en-GB" dirty="0">
                <a:sym typeface="Wingdings" panose="05000000000000000000" pitchFamily="2" charset="2"/>
              </a:rPr>
              <a:t> </a:t>
            </a:r>
            <a:r>
              <a:rPr lang="en-GB" dirty="0"/>
              <a:t>multiply(2,5)</a:t>
            </a:r>
          </a:p>
          <a:p>
            <a:r>
              <a:rPr lang="en-GB" dirty="0"/>
              <a:t>print “Product:”</a:t>
            </a:r>
          </a:p>
          <a:p>
            <a:r>
              <a:rPr lang="en-GB" dirty="0"/>
              <a:t>print answer</a:t>
            </a:r>
          </a:p>
        </p:txBody>
      </p:sp>
      <p:sp>
        <p:nvSpPr>
          <p:cNvPr id="5" name="TextBox 4"/>
          <p:cNvSpPr txBox="1"/>
          <p:nvPr/>
        </p:nvSpPr>
        <p:spPr>
          <a:xfrm>
            <a:off x="1213124" y="3246202"/>
            <a:ext cx="3350672" cy="313350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SUB multiply(</a:t>
            </a:r>
            <a:r>
              <a:rPr lang="en-GB" dirty="0" err="1">
                <a:sym typeface="Wingdings" panose="05000000000000000000" pitchFamily="2" charset="2"/>
              </a:rPr>
              <a:t>x,y</a:t>
            </a:r>
            <a:r>
              <a:rPr lang="en-GB" dirty="0">
                <a:sym typeface="Wingdings" panose="05000000000000000000" pitchFamily="2" charset="2"/>
              </a:rPr>
              <a:t>)</a:t>
            </a:r>
          </a:p>
          <a:p>
            <a:r>
              <a:rPr lang="en-GB" dirty="0">
                <a:sym typeface="Wingdings" panose="05000000000000000000" pitchFamily="2" charset="2"/>
              </a:rPr>
              <a:t>	print “Product:”</a:t>
            </a:r>
          </a:p>
          <a:p>
            <a:r>
              <a:rPr lang="en-GB" dirty="0">
                <a:sym typeface="Wingdings" panose="05000000000000000000" pitchFamily="2" charset="2"/>
              </a:rPr>
              <a:t>	print x*y</a:t>
            </a:r>
          </a:p>
          <a:p>
            <a:r>
              <a:rPr lang="en-GB" dirty="0">
                <a:sym typeface="Wingdings" panose="05000000000000000000" pitchFamily="2" charset="2"/>
              </a:rPr>
              <a:t>END SUB</a:t>
            </a:r>
          </a:p>
          <a:p>
            <a:endParaRPr lang="en-GB" dirty="0">
              <a:sym typeface="Wingdings" panose="05000000000000000000" pitchFamily="2" charset="2"/>
            </a:endParaRPr>
          </a:p>
          <a:p>
            <a:r>
              <a:rPr lang="en-GB" dirty="0">
                <a:sym typeface="Wingdings" panose="05000000000000000000" pitchFamily="2" charset="2"/>
              </a:rPr>
              <a:t>#main program 	</a:t>
            </a:r>
          </a:p>
          <a:p>
            <a:r>
              <a:rPr lang="en-GB" dirty="0"/>
              <a:t>multiply(2,5)</a:t>
            </a:r>
          </a:p>
          <a:p>
            <a:endParaRPr lang="en-GB" dirty="0"/>
          </a:p>
        </p:txBody>
      </p:sp>
    </p:spTree>
    <p:extLst>
      <p:ext uri="{BB962C8B-B14F-4D97-AF65-F5344CB8AC3E}">
        <p14:creationId xmlns:p14="http://schemas.microsoft.com/office/powerpoint/2010/main" val="357937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457200" y="1268760"/>
            <a:ext cx="8229600" cy="4857403"/>
          </a:xfrm>
        </p:spPr>
        <p:txBody>
          <a:bodyPr>
            <a:normAutofit/>
          </a:bodyPr>
          <a:lstStyle/>
          <a:p>
            <a:pPr>
              <a:buNone/>
            </a:pPr>
            <a:r>
              <a:rPr lang="en-GB" dirty="0"/>
              <a:t>Declarations</a:t>
            </a:r>
          </a:p>
          <a:p>
            <a:pPr>
              <a:buNone/>
            </a:pPr>
            <a:endParaRPr lang="en-GB" dirty="0"/>
          </a:p>
          <a:p>
            <a:pPr>
              <a:buNone/>
            </a:pPr>
            <a:endParaRPr lang="en-GB" dirty="0"/>
          </a:p>
          <a:p>
            <a:pPr>
              <a:buNone/>
            </a:pPr>
            <a:endParaRPr lang="en-GB" dirty="0"/>
          </a:p>
          <a:p>
            <a:pPr>
              <a:buNone/>
            </a:pPr>
            <a:endParaRPr lang="en-GB" dirty="0"/>
          </a:p>
          <a:p>
            <a:pPr>
              <a:buNone/>
            </a:pPr>
            <a:endParaRPr lang="en-GB" sz="1100" dirty="0"/>
          </a:p>
          <a:p>
            <a:pPr>
              <a:buNone/>
            </a:pPr>
            <a:r>
              <a:rPr lang="en-GB" dirty="0"/>
              <a:t>Calls</a:t>
            </a:r>
          </a:p>
          <a:p>
            <a:pPr>
              <a:buNone/>
            </a:pPr>
            <a:endParaRPr lang="en-GB" dirty="0"/>
          </a:p>
          <a:p>
            <a:pPr>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77670291"/>
              </p:ext>
            </p:extLst>
          </p:nvPr>
        </p:nvGraphicFramePr>
        <p:xfrm>
          <a:off x="647056" y="1844824"/>
          <a:ext cx="8496944" cy="2505036"/>
        </p:xfrm>
        <a:graphic>
          <a:graphicData uri="http://schemas.openxmlformats.org/drawingml/2006/table">
            <a:tbl>
              <a:tblPr firstRow="1" bandRow="1">
                <a:tableStyleId>{5C22544A-7EE6-4342-B048-85BDC9FD1C3A}</a:tableStyleId>
              </a:tblPr>
              <a:tblGrid>
                <a:gridCol w="4248472">
                  <a:extLst>
                    <a:ext uri="{9D8B030D-6E8A-4147-A177-3AD203B41FA5}">
                      <a16:colId xmlns:a16="http://schemas.microsoft.com/office/drawing/2014/main" val="20000"/>
                    </a:ext>
                  </a:extLst>
                </a:gridCol>
                <a:gridCol w="4248472">
                  <a:extLst>
                    <a:ext uri="{9D8B030D-6E8A-4147-A177-3AD203B41FA5}">
                      <a16:colId xmlns:a16="http://schemas.microsoft.com/office/drawing/2014/main" val="20001"/>
                    </a:ext>
                  </a:extLst>
                </a:gridCol>
              </a:tblGrid>
              <a:tr h="149736">
                <a:tc>
                  <a:txBody>
                    <a:bodyPr/>
                    <a:lstStyle/>
                    <a:p>
                      <a:pPr algn="ctr"/>
                      <a:r>
                        <a:rPr lang="en-GB" b="1" dirty="0"/>
                        <a:t>Subroutine</a:t>
                      </a:r>
                    </a:p>
                  </a:txBody>
                  <a:tcPr/>
                </a:tc>
                <a:tc>
                  <a:txBody>
                    <a:bodyPr/>
                    <a:lstStyle/>
                    <a:p>
                      <a:pPr algn="ctr"/>
                      <a:r>
                        <a:rPr lang="en-GB" b="1" dirty="0"/>
                        <a:t>Function</a:t>
                      </a:r>
                    </a:p>
                  </a:txBody>
                  <a:tcPr/>
                </a:tc>
                <a:extLst>
                  <a:ext uri="{0D108BD9-81ED-4DB2-BD59-A6C34878D82A}">
                    <a16:rowId xmlns:a16="http://schemas.microsoft.com/office/drawing/2014/main" val="10000"/>
                  </a:ext>
                </a:extLst>
              </a:tr>
              <a:tr h="987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Sub </a:t>
                      </a:r>
                      <a:r>
                        <a:rPr lang="en-GB" dirty="0" err="1"/>
                        <a:t>printNumber</a:t>
                      </a:r>
                      <a:r>
                        <a:rPr lang="en-GB"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b="1" i="1" dirty="0" err="1"/>
                        <a:t>console.writeline</a:t>
                      </a:r>
                      <a:r>
                        <a:rPr lang="en-GB" dirty="0"/>
                        <a:t>(number1)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End Sub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Function </a:t>
                      </a:r>
                      <a:r>
                        <a:rPr lang="en-GB" dirty="0" err="1"/>
                        <a:t>printNumber</a:t>
                      </a:r>
                      <a:r>
                        <a:rPr lang="en-GB"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        Dim number1 As integer = 5</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        </a:t>
                      </a:r>
                      <a:r>
                        <a:rPr lang="en-GB" b="1" i="1" dirty="0"/>
                        <a:t>return </a:t>
                      </a:r>
                      <a:r>
                        <a:rPr lang="en-GB" dirty="0"/>
                        <a:t>number1</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End Function </a:t>
                      </a:r>
                    </a:p>
                  </a:txBody>
                  <a:tcPr/>
                </a:tc>
                <a:extLst>
                  <a:ext uri="{0D108BD9-81ED-4DB2-BD59-A6C34878D82A}">
                    <a16:rowId xmlns:a16="http://schemas.microsoft.com/office/drawing/2014/main" val="10001"/>
                  </a:ext>
                </a:extLst>
              </a:tr>
              <a:tr h="950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Function </a:t>
                      </a:r>
                      <a:r>
                        <a:rPr lang="en-GB" dirty="0" err="1"/>
                        <a:t>printNumber</a:t>
                      </a:r>
                      <a:r>
                        <a:rPr lang="en-GB"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b="1" i="1" dirty="0" err="1"/>
                        <a:t>printNumber</a:t>
                      </a:r>
                      <a:r>
                        <a:rPr lang="en-GB" b="1" i="1" dirty="0"/>
                        <a:t> = </a:t>
                      </a:r>
                      <a:r>
                        <a:rPr lang="en-GB" dirty="0"/>
                        <a:t>number1</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End Function </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017972"/>
              </p:ext>
            </p:extLst>
          </p:nvPr>
        </p:nvGraphicFramePr>
        <p:xfrm>
          <a:off x="647056" y="4998869"/>
          <a:ext cx="8352928" cy="1512168"/>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0000"/>
                    </a:ext>
                  </a:extLst>
                </a:gridCol>
                <a:gridCol w="5040560">
                  <a:extLst>
                    <a:ext uri="{9D8B030D-6E8A-4147-A177-3AD203B41FA5}">
                      <a16:colId xmlns:a16="http://schemas.microsoft.com/office/drawing/2014/main" val="20001"/>
                    </a:ext>
                  </a:extLst>
                </a:gridCol>
              </a:tblGrid>
              <a:tr h="265152">
                <a:tc>
                  <a:txBody>
                    <a:bodyPr/>
                    <a:lstStyle/>
                    <a:p>
                      <a:pPr algn="ctr"/>
                      <a:r>
                        <a:rPr lang="en-GB" b="1" dirty="0"/>
                        <a:t>Subroutine</a:t>
                      </a:r>
                    </a:p>
                  </a:txBody>
                  <a:tcPr/>
                </a:tc>
                <a:tc>
                  <a:txBody>
                    <a:bodyPr/>
                    <a:lstStyle/>
                    <a:p>
                      <a:pPr algn="ctr"/>
                      <a:r>
                        <a:rPr lang="en-GB" b="1" dirty="0"/>
                        <a:t>Function</a:t>
                      </a:r>
                    </a:p>
                  </a:txBody>
                  <a:tcPr/>
                </a:tc>
                <a:extLst>
                  <a:ext uri="{0D108BD9-81ED-4DB2-BD59-A6C34878D82A}">
                    <a16:rowId xmlns:a16="http://schemas.microsoft.com/office/drawing/2014/main" val="10000"/>
                  </a:ext>
                </a:extLst>
              </a:tr>
              <a:tr h="11464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i="1" dirty="0" err="1"/>
                        <a:t>printNumber</a:t>
                      </a:r>
                      <a:r>
                        <a:rPr lang="en-GB" b="1" i="1" dirty="0"/>
                        <a:t>() </a:t>
                      </a:r>
                      <a:r>
                        <a:rPr lang="en-GB" dirty="0">
                          <a:solidFill>
                            <a:srgbClr val="00B050"/>
                          </a:solidFill>
                        </a:rPr>
                        <a:t>' a procedure call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i="1" dirty="0"/>
                        <a:t>x = </a:t>
                      </a:r>
                      <a:r>
                        <a:rPr lang="en-GB" dirty="0" err="1"/>
                        <a:t>printNumber</a:t>
                      </a:r>
                      <a:r>
                        <a:rPr lang="en-GB" dirty="0"/>
                        <a:t>() </a:t>
                      </a:r>
                      <a:r>
                        <a:rPr lang="en-GB" dirty="0">
                          <a:solidFill>
                            <a:srgbClr val="00B050"/>
                          </a:solidFill>
                        </a:rPr>
                        <a:t>' assigned</a:t>
                      </a:r>
                      <a:r>
                        <a:rPr lang="en-GB" baseline="0" dirty="0">
                          <a:solidFill>
                            <a:srgbClr val="00B050"/>
                          </a:solidFill>
                        </a:rPr>
                        <a:t> to a variable</a:t>
                      </a:r>
                      <a:endParaRPr lang="en-GB" dirty="0">
                        <a:solidFill>
                          <a:srgbClr val="00B050"/>
                        </a:solidFill>
                      </a:endParaRPr>
                    </a:p>
                    <a:p>
                      <a:endParaRPr lang="en-GB"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normAutofit/>
          </a:bodyPr>
          <a:lstStyle/>
          <a:p>
            <a:r>
              <a:rPr lang="en-GB"/>
              <a:t>Summary</a:t>
            </a:r>
          </a:p>
        </p:txBody>
      </p:sp>
      <p:sp>
        <p:nvSpPr>
          <p:cNvPr id="3" name="Content Placeholder 2"/>
          <p:cNvSpPr>
            <a:spLocks noGrp="1"/>
          </p:cNvSpPr>
          <p:nvPr>
            <p:ph idx="1"/>
          </p:nvPr>
        </p:nvSpPr>
        <p:spPr>
          <a:xfrm>
            <a:off x="457200" y="980728"/>
            <a:ext cx="8229600" cy="5145435"/>
          </a:xfrm>
        </p:spPr>
        <p:txBody>
          <a:bodyPr/>
          <a:lstStyle/>
          <a:p>
            <a:pPr marL="0" indent="0" fontAlgn="t">
              <a:buNone/>
            </a:pPr>
            <a:endParaRPr lang="en-GB" dirty="0"/>
          </a:p>
          <a:p>
            <a:pPr>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05400548"/>
              </p:ext>
            </p:extLst>
          </p:nvPr>
        </p:nvGraphicFramePr>
        <p:xfrm>
          <a:off x="611560" y="937689"/>
          <a:ext cx="6048672" cy="2651760"/>
        </p:xfrm>
        <a:graphic>
          <a:graphicData uri="http://schemas.openxmlformats.org/drawingml/2006/table">
            <a:tbl>
              <a:tblPr firstRow="1" bandRow="1">
                <a:tableStyleId>{5C22544A-7EE6-4342-B048-85BDC9FD1C3A}</a:tableStyleId>
              </a:tblPr>
              <a:tblGrid>
                <a:gridCol w="6048672">
                  <a:extLst>
                    <a:ext uri="{9D8B030D-6E8A-4147-A177-3AD203B41FA5}">
                      <a16:colId xmlns:a16="http://schemas.microsoft.com/office/drawing/2014/main" val="20000"/>
                    </a:ext>
                  </a:extLst>
                </a:gridCol>
              </a:tblGrid>
              <a:tr h="365760">
                <a:tc>
                  <a:txBody>
                    <a:bodyPr/>
                    <a:lstStyle/>
                    <a:p>
                      <a:pPr algn="ctr"/>
                      <a:r>
                        <a:rPr lang="en-GB" b="1" dirty="0"/>
                        <a:t>Subroutine</a:t>
                      </a:r>
                    </a:p>
                  </a:txBody>
                  <a:tcPr/>
                </a:tc>
                <a:extLst>
                  <a:ext uri="{0D108BD9-81ED-4DB2-BD59-A6C34878D82A}">
                    <a16:rowId xmlns:a16="http://schemas.microsoft.com/office/drawing/2014/main" val="10000"/>
                  </a:ext>
                </a:extLst>
              </a:tr>
              <a:tr h="1542880">
                <a:tc>
                  <a:txBody>
                    <a:bodyPr/>
                    <a:lstStyle/>
                    <a:p>
                      <a:pPr rtl="0"/>
                      <a:r>
                        <a:rPr lang="en-GB" i="1" dirty="0">
                          <a:solidFill>
                            <a:srgbClr val="00B050"/>
                          </a:solidFill>
                        </a:rPr>
                        <a:t>'declaration</a:t>
                      </a:r>
                      <a:r>
                        <a:rPr lang="en-GB" i="1" dirty="0"/>
                        <a:t> </a:t>
                      </a:r>
                    </a:p>
                    <a:p>
                      <a:pPr rtl="0"/>
                      <a:r>
                        <a:rPr lang="en-GB" dirty="0"/>
                        <a:t>Sub </a:t>
                      </a:r>
                      <a:r>
                        <a:rPr lang="en-GB" dirty="0" err="1"/>
                        <a:t>printNumber</a:t>
                      </a:r>
                      <a:r>
                        <a:rPr lang="en-GB" dirty="0"/>
                        <a:t>(</a:t>
                      </a:r>
                      <a:r>
                        <a:rPr lang="en-GB" dirty="0" err="1">
                          <a:solidFill>
                            <a:srgbClr val="FF0000"/>
                          </a:solidFill>
                        </a:rPr>
                        <a:t>ByVal</a:t>
                      </a:r>
                      <a:r>
                        <a:rPr lang="en-GB" baseline="0" dirty="0">
                          <a:solidFill>
                            <a:srgbClr val="FF0000"/>
                          </a:solidFill>
                        </a:rPr>
                        <a:t> </a:t>
                      </a:r>
                      <a:r>
                        <a:rPr lang="en-GB" dirty="0">
                          <a:solidFill>
                            <a:srgbClr val="FF0000"/>
                          </a:solidFill>
                        </a:rPr>
                        <a:t>number1 As Integer</a:t>
                      </a:r>
                      <a:r>
                        <a:rPr lang="en-GB" dirty="0"/>
                        <a:t>) </a:t>
                      </a:r>
                      <a:r>
                        <a:rPr lang="en-GB" dirty="0">
                          <a:solidFill>
                            <a:srgbClr val="00B050"/>
                          </a:solidFill>
                        </a:rPr>
                        <a:t>'one parameter </a:t>
                      </a:r>
                    </a:p>
                    <a:p>
                      <a:pPr rtl="0"/>
                      <a:r>
                        <a:rPr lang="en-GB" dirty="0"/>
                        <a:t>      [statements] </a:t>
                      </a:r>
                    </a:p>
                    <a:p>
                      <a:pPr rtl="0"/>
                      <a:r>
                        <a:rPr lang="en-GB" dirty="0"/>
                        <a:t>       </a:t>
                      </a:r>
                      <a:r>
                        <a:rPr lang="en-GB" dirty="0" err="1"/>
                        <a:t>console.writeline</a:t>
                      </a:r>
                      <a:r>
                        <a:rPr lang="en-GB" dirty="0"/>
                        <a:t>(</a:t>
                      </a:r>
                      <a:r>
                        <a:rPr lang="en-GB" dirty="0">
                          <a:solidFill>
                            <a:srgbClr val="FF0000"/>
                          </a:solidFill>
                        </a:rPr>
                        <a:t>number1</a:t>
                      </a:r>
                      <a:r>
                        <a:rPr lang="en-GB" dirty="0"/>
                        <a:t>) </a:t>
                      </a:r>
                    </a:p>
                    <a:p>
                      <a:pPr rtl="0"/>
                      <a:r>
                        <a:rPr lang="en-GB" dirty="0"/>
                        <a:t>End Sub</a:t>
                      </a:r>
                    </a:p>
                    <a:p>
                      <a:pPr rtl="0"/>
                      <a:r>
                        <a:rPr lang="en-GB" i="1" dirty="0"/>
                        <a:t>'</a:t>
                      </a:r>
                      <a:r>
                        <a:rPr lang="en-GB" i="1" dirty="0">
                          <a:solidFill>
                            <a:srgbClr val="00B050"/>
                          </a:solidFill>
                        </a:rPr>
                        <a:t>... </a:t>
                      </a:r>
                    </a:p>
                    <a:p>
                      <a:pPr rtl="0"/>
                      <a:r>
                        <a:rPr lang="en-GB" i="1" dirty="0">
                          <a:solidFill>
                            <a:srgbClr val="00B050"/>
                          </a:solidFill>
                        </a:rPr>
                        <a:t>'call</a:t>
                      </a:r>
                      <a:r>
                        <a:rPr lang="en-GB" i="1" dirty="0"/>
                        <a:t> </a:t>
                      </a:r>
                    </a:p>
                    <a:p>
                      <a:pPr rtl="0"/>
                      <a:r>
                        <a:rPr lang="en-GB" dirty="0" err="1"/>
                        <a:t>printNumber</a:t>
                      </a:r>
                      <a:r>
                        <a:rPr lang="en-GB" dirty="0"/>
                        <a:t>(</a:t>
                      </a:r>
                      <a:r>
                        <a:rPr lang="en-GB" dirty="0">
                          <a:solidFill>
                            <a:srgbClr val="FF0000"/>
                          </a:solidFill>
                        </a:rPr>
                        <a:t>number1</a:t>
                      </a:r>
                      <a:r>
                        <a:rPr lang="en-GB" dirty="0"/>
                        <a:t>) </a:t>
                      </a:r>
                      <a:r>
                        <a:rPr lang="en-GB" i="1" dirty="0">
                          <a:solidFill>
                            <a:srgbClr val="00B050"/>
                          </a:solidFill>
                        </a:rPr>
                        <a:t>‘printing the number 4</a:t>
                      </a:r>
                      <a:endParaRPr lang="en-GB" i="1" dirty="0"/>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04632263"/>
              </p:ext>
            </p:extLst>
          </p:nvPr>
        </p:nvGraphicFramePr>
        <p:xfrm>
          <a:off x="2123728" y="3861048"/>
          <a:ext cx="6768752" cy="2377440"/>
        </p:xfrm>
        <a:graphic>
          <a:graphicData uri="http://schemas.openxmlformats.org/drawingml/2006/table">
            <a:tbl>
              <a:tblPr firstRow="1" bandRow="1">
                <a:tableStyleId>{5C22544A-7EE6-4342-B048-85BDC9FD1C3A}</a:tableStyleId>
              </a:tblPr>
              <a:tblGrid>
                <a:gridCol w="6768752">
                  <a:extLst>
                    <a:ext uri="{9D8B030D-6E8A-4147-A177-3AD203B41FA5}">
                      <a16:colId xmlns:a16="http://schemas.microsoft.com/office/drawing/2014/main" val="20000"/>
                    </a:ext>
                  </a:extLst>
                </a:gridCol>
              </a:tblGrid>
              <a:tr h="350454">
                <a:tc>
                  <a:txBody>
                    <a:bodyPr/>
                    <a:lstStyle/>
                    <a:p>
                      <a:pPr algn="ctr"/>
                      <a:r>
                        <a:rPr lang="en-GB" b="1" dirty="0"/>
                        <a:t>Function</a:t>
                      </a:r>
                    </a:p>
                  </a:txBody>
                  <a:tcPr/>
                </a:tc>
                <a:extLst>
                  <a:ext uri="{0D108BD9-81ED-4DB2-BD59-A6C34878D82A}">
                    <a16:rowId xmlns:a16="http://schemas.microsoft.com/office/drawing/2014/main" val="10000"/>
                  </a:ext>
                </a:extLst>
              </a:tr>
              <a:tr h="18097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1" dirty="0"/>
                        <a:t>'declaration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function </a:t>
                      </a:r>
                      <a:r>
                        <a:rPr lang="en-GB" dirty="0" err="1"/>
                        <a:t>squareNumber</a:t>
                      </a:r>
                      <a:r>
                        <a:rPr lang="en-GB" dirty="0"/>
                        <a:t>(</a:t>
                      </a:r>
                      <a:r>
                        <a:rPr lang="en-GB" dirty="0" err="1"/>
                        <a:t>ByVal</a:t>
                      </a:r>
                      <a:r>
                        <a:rPr lang="en-GB" dirty="0"/>
                        <a:t> number1 As Integer) </a:t>
                      </a:r>
                      <a:r>
                        <a:rPr lang="en-GB" dirty="0">
                          <a:solidFill>
                            <a:srgbClr val="00B050"/>
                          </a:solidFill>
                        </a:rPr>
                        <a:t>'one parameter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       return (number1 * number1)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End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a:solidFill>
                            <a:srgbClr val="00B050"/>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a:solidFill>
                            <a:srgbClr val="00B050"/>
                          </a:solidFill>
                        </a:rPr>
                        <a:t>'call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Variable = </a:t>
                      </a:r>
                      <a:r>
                        <a:rPr lang="en-GB" dirty="0" err="1"/>
                        <a:t>squareNumber</a:t>
                      </a:r>
                      <a:r>
                        <a:rPr lang="en-GB" baseline="0" dirty="0"/>
                        <a:t> (number1)</a:t>
                      </a:r>
                      <a:endParaRPr lang="en-GB"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a:t>
            </a:r>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GB" dirty="0"/>
              <a:t>Can you explain what a Subroutine is?</a:t>
            </a:r>
          </a:p>
          <a:p>
            <a:pPr marL="514350" indent="-514350">
              <a:buFont typeface="Arial" pitchFamily="34" charset="0"/>
              <a:buAutoNum type="arabicPeriod"/>
            </a:pPr>
            <a:r>
              <a:rPr lang="en-GB" dirty="0"/>
              <a:t>Do you know the difference between a Sub &amp; a </a:t>
            </a:r>
            <a:r>
              <a:rPr lang="en-GB" dirty="0" err="1"/>
              <a:t>Func</a:t>
            </a:r>
            <a:r>
              <a:rPr lang="en-GB" dirty="0"/>
              <a:t>?</a:t>
            </a:r>
          </a:p>
          <a:p>
            <a:pPr marL="514350" indent="-514350">
              <a:buFont typeface="Arial" pitchFamily="34" charset="0"/>
              <a:buAutoNum type="arabicPeriod"/>
            </a:pPr>
            <a:r>
              <a:rPr lang="en-GB" dirty="0"/>
              <a:t>Can you describe the advantages of </a:t>
            </a:r>
            <a:r>
              <a:rPr lang="en-GB" dirty="0" err="1"/>
              <a:t>Funcs</a:t>
            </a:r>
            <a:r>
              <a:rPr lang="en-GB" dirty="0"/>
              <a:t> &amp; Subs?</a:t>
            </a:r>
          </a:p>
          <a:p>
            <a:pPr marL="514350" indent="-514350">
              <a:buAutoNum type="arabicPeriod"/>
            </a:pPr>
            <a:r>
              <a:rPr lang="en-GB" dirty="0"/>
              <a:t>Can you write a Subroutine with parameters?</a:t>
            </a:r>
          </a:p>
          <a:p>
            <a:pPr marL="514350" indent="-514350">
              <a:buFont typeface="Arial" pitchFamily="34" charset="0"/>
              <a:buAutoNum type="arabicPeriod"/>
            </a:pPr>
            <a:r>
              <a:rPr lang="en-GB" dirty="0"/>
              <a:t>Can you write a Subroutine without parameters?</a:t>
            </a:r>
          </a:p>
          <a:p>
            <a:pPr marL="514350" indent="-514350">
              <a:buAutoNum type="arabicPeriod"/>
            </a:pPr>
            <a:r>
              <a:rPr lang="en-GB" dirty="0"/>
              <a:t>Can you write a Function with parameters?</a:t>
            </a:r>
          </a:p>
          <a:p>
            <a:pPr marL="514350" indent="-514350">
              <a:buFont typeface="Arial" pitchFamily="34" charset="0"/>
              <a:buAutoNum type="arabicPeriod"/>
            </a:pPr>
            <a:r>
              <a:rPr lang="en-GB" dirty="0"/>
              <a:t>Can you write a Function without parameters?</a:t>
            </a:r>
          </a:p>
          <a:p>
            <a:pPr marL="514350" indent="-514350">
              <a:buAutoNum type="arabicPeriod"/>
            </a:pPr>
            <a:endParaRPr lang="en-GB" dirty="0"/>
          </a:p>
          <a:p>
            <a:pPr marL="514350" indent="-514350">
              <a:buAutoNum type="arabicPeriod"/>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Plenary Question</a:t>
            </a:r>
          </a:p>
        </p:txBody>
      </p:sp>
      <p:sp>
        <p:nvSpPr>
          <p:cNvPr id="3" name="Content Placeholder 2"/>
          <p:cNvSpPr>
            <a:spLocks noGrp="1"/>
          </p:cNvSpPr>
          <p:nvPr>
            <p:ph idx="1"/>
          </p:nvPr>
        </p:nvSpPr>
        <p:spPr>
          <a:xfrm>
            <a:off x="457200" y="1340768"/>
            <a:ext cx="8229600" cy="4785395"/>
          </a:xfrm>
        </p:spPr>
        <p:txBody>
          <a:bodyPr>
            <a:normAutofit/>
          </a:bodyPr>
          <a:lstStyle/>
          <a:p>
            <a:pPr marL="0" indent="0" fontAlgn="t">
              <a:buNone/>
            </a:pPr>
            <a:r>
              <a:rPr lang="en-GB" dirty="0"/>
              <a:t>Write a </a:t>
            </a:r>
            <a:r>
              <a:rPr lang="en-GB" b="1" u="sng" dirty="0"/>
              <a:t>function declaration </a:t>
            </a:r>
            <a:r>
              <a:rPr lang="en-GB" dirty="0"/>
              <a:t>with the </a:t>
            </a:r>
            <a:r>
              <a:rPr lang="en-GB" i="1" dirty="0"/>
              <a:t>identifier</a:t>
            </a:r>
            <a:r>
              <a:rPr lang="en-GB" dirty="0"/>
              <a:t> of </a:t>
            </a:r>
            <a:r>
              <a:rPr lang="en-GB" dirty="0" err="1"/>
              <a:t>Avg</a:t>
            </a:r>
            <a:r>
              <a:rPr lang="en-GB" dirty="0"/>
              <a:t> that will </a:t>
            </a:r>
            <a:r>
              <a:rPr lang="en-GB" i="1" dirty="0"/>
              <a:t>accept</a:t>
            </a:r>
            <a:r>
              <a:rPr lang="en-GB" dirty="0"/>
              <a:t> 3 numbers (num1, num2, num3) and </a:t>
            </a:r>
            <a:r>
              <a:rPr lang="en-GB" i="1" dirty="0"/>
              <a:t>return</a:t>
            </a:r>
            <a:r>
              <a:rPr lang="en-GB" dirty="0"/>
              <a:t> the average:</a:t>
            </a:r>
          </a:p>
          <a:p>
            <a:pPr fontAlgn="t">
              <a:buNone/>
            </a:pPr>
            <a:endParaRPr lang="en-GB" dirty="0"/>
          </a:p>
        </p:txBody>
      </p:sp>
      <p:sp>
        <p:nvSpPr>
          <p:cNvPr id="6" name="Rectangle 5"/>
          <p:cNvSpPr/>
          <p:nvPr/>
        </p:nvSpPr>
        <p:spPr>
          <a:xfrm>
            <a:off x="534380" y="3137186"/>
            <a:ext cx="8075240" cy="1224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Function </a:t>
            </a:r>
            <a:r>
              <a:rPr lang="en-GB" dirty="0" err="1">
                <a:solidFill>
                  <a:schemeClr val="tx1"/>
                </a:solidFill>
              </a:rPr>
              <a:t>Avg</a:t>
            </a:r>
            <a:r>
              <a:rPr lang="en-GB" dirty="0">
                <a:solidFill>
                  <a:schemeClr val="tx1"/>
                </a:solidFill>
              </a:rPr>
              <a:t>(</a:t>
            </a:r>
            <a:r>
              <a:rPr lang="en-GB" dirty="0" err="1">
                <a:solidFill>
                  <a:schemeClr val="tx1"/>
                </a:solidFill>
              </a:rPr>
              <a:t>ByVal</a:t>
            </a:r>
            <a:r>
              <a:rPr lang="en-GB" dirty="0">
                <a:solidFill>
                  <a:schemeClr val="tx1"/>
                </a:solidFill>
              </a:rPr>
              <a:t> num1 As Integer, </a:t>
            </a:r>
            <a:r>
              <a:rPr lang="en-GB" dirty="0" err="1">
                <a:solidFill>
                  <a:schemeClr val="tx1"/>
                </a:solidFill>
              </a:rPr>
              <a:t>ByVal</a:t>
            </a:r>
            <a:r>
              <a:rPr lang="en-GB" dirty="0">
                <a:solidFill>
                  <a:schemeClr val="tx1"/>
                </a:solidFill>
              </a:rPr>
              <a:t> num2 As Integer, </a:t>
            </a:r>
            <a:r>
              <a:rPr lang="en-GB" dirty="0" err="1">
                <a:solidFill>
                  <a:schemeClr val="tx1"/>
                </a:solidFill>
              </a:rPr>
              <a:t>ByVal</a:t>
            </a:r>
            <a:r>
              <a:rPr lang="en-GB" dirty="0">
                <a:solidFill>
                  <a:schemeClr val="tx1"/>
                </a:solidFill>
              </a:rPr>
              <a:t> num3 As Integer)</a:t>
            </a:r>
          </a:p>
          <a:p>
            <a:r>
              <a:rPr lang="en-GB" dirty="0">
                <a:solidFill>
                  <a:schemeClr val="tx1"/>
                </a:solidFill>
              </a:rPr>
              <a:t>	Return ((num1+num2+num3)/</a:t>
            </a:r>
            <a:r>
              <a:rPr lang="en-GB">
                <a:solidFill>
                  <a:schemeClr val="tx1"/>
                </a:solidFill>
              </a:rPr>
              <a:t>3)</a:t>
            </a:r>
            <a:endParaRPr lang="en-GB" dirty="0">
              <a:solidFill>
                <a:schemeClr val="tx1"/>
              </a:solidFill>
            </a:endParaRPr>
          </a:p>
          <a:p>
            <a:r>
              <a:rPr lang="en-GB" dirty="0">
                <a:solidFill>
                  <a:schemeClr val="tx1"/>
                </a:solidFill>
              </a:rPr>
              <a:t>End Function</a:t>
            </a:r>
          </a:p>
        </p:txBody>
      </p:sp>
      <p:sp>
        <p:nvSpPr>
          <p:cNvPr id="4" name="Rounded Rectangle 3"/>
          <p:cNvSpPr/>
          <p:nvPr/>
        </p:nvSpPr>
        <p:spPr>
          <a:xfrm>
            <a:off x="1115616" y="6309320"/>
            <a:ext cx="6768752" cy="2880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Additional Reading: </a:t>
            </a:r>
            <a:r>
              <a:rPr lang="en-GB" dirty="0">
                <a:hlinkClick r:id="rId2"/>
              </a:rPr>
              <a:t>Using array as function argument</a:t>
            </a:r>
            <a:endParaRPr lang="en-GB" dirty="0"/>
          </a:p>
        </p:txBody>
      </p:sp>
      <p:sp>
        <p:nvSpPr>
          <p:cNvPr id="5" name="Rectangle 4"/>
          <p:cNvSpPr/>
          <p:nvPr/>
        </p:nvSpPr>
        <p:spPr>
          <a:xfrm>
            <a:off x="457200" y="548680"/>
            <a:ext cx="8363272" cy="612068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u="sng" dirty="0">
                <a:solidFill>
                  <a:srgbClr val="002060"/>
                </a:solidFill>
              </a:rPr>
              <a:t>Class Task</a:t>
            </a:r>
          </a:p>
          <a:p>
            <a:pPr marL="914400" indent="-914400" algn="just">
              <a:lnSpc>
                <a:spcPct val="200000"/>
              </a:lnSpc>
              <a:buAutoNum type="arabicPeriod"/>
            </a:pPr>
            <a:r>
              <a:rPr lang="en-GB" sz="3200" dirty="0">
                <a:solidFill>
                  <a:srgbClr val="002060"/>
                </a:solidFill>
              </a:rPr>
              <a:t>Program the task on the handout.</a:t>
            </a:r>
          </a:p>
          <a:p>
            <a:pPr marL="914400" indent="-914400" algn="just">
              <a:lnSpc>
                <a:spcPct val="200000"/>
              </a:lnSpc>
              <a:buAutoNum type="arabicPeriod"/>
            </a:pPr>
            <a:r>
              <a:rPr lang="en-GB" sz="3200" dirty="0">
                <a:solidFill>
                  <a:srgbClr val="002060"/>
                </a:solidFill>
              </a:rPr>
              <a:t>Complete the exercise on the handout.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Independent Work </a:t>
            </a:r>
            <a:r>
              <a:rPr lang="en-GB"/>
              <a:t>(mandatory)</a:t>
            </a:r>
            <a:endParaRPr lang="en-GB" dirty="0"/>
          </a:p>
        </p:txBody>
      </p:sp>
      <p:sp>
        <p:nvSpPr>
          <p:cNvPr id="3" name="Content Placeholder 2"/>
          <p:cNvSpPr>
            <a:spLocks noGrp="1"/>
          </p:cNvSpPr>
          <p:nvPr>
            <p:ph idx="1"/>
          </p:nvPr>
        </p:nvSpPr>
        <p:spPr>
          <a:xfrm>
            <a:off x="457200" y="1600201"/>
            <a:ext cx="8229600" cy="4205064"/>
          </a:xfrm>
        </p:spPr>
        <p:style>
          <a:lnRef idx="2">
            <a:schemeClr val="accent3"/>
          </a:lnRef>
          <a:fillRef idx="1">
            <a:schemeClr val="lt1"/>
          </a:fillRef>
          <a:effectRef idx="0">
            <a:schemeClr val="accent3"/>
          </a:effectRef>
          <a:fontRef idx="minor">
            <a:schemeClr val="dk1"/>
          </a:fontRef>
        </p:style>
        <p:txBody>
          <a:bodyPr>
            <a:normAutofit fontScale="55000" lnSpcReduction="20000"/>
          </a:bodyPr>
          <a:lstStyle/>
          <a:p>
            <a:pPr marL="269875" indent="-269875">
              <a:buAutoNum type="arabicPeriod"/>
            </a:pPr>
            <a:r>
              <a:rPr lang="en-GB" dirty="0"/>
              <a:t>Describe briefly </a:t>
            </a:r>
            <a:r>
              <a:rPr lang="en-GB" b="1" dirty="0"/>
              <a:t>three</a:t>
            </a:r>
            <a:r>
              <a:rPr lang="en-GB" dirty="0"/>
              <a:t> advantages of using subroutines in programs. 	[6]</a:t>
            </a:r>
          </a:p>
          <a:p>
            <a:pPr marL="0" indent="0">
              <a:buNone/>
            </a:pPr>
            <a:endParaRPr lang="en-GB" b="1" dirty="0"/>
          </a:p>
          <a:p>
            <a:pPr marL="269875" indent="-269875">
              <a:buNone/>
            </a:pPr>
            <a:r>
              <a:rPr lang="en-GB" dirty="0"/>
              <a:t>2.  A primary school teacher requires a program that will allow pupils to practise their multiplication tables (times tables).  The program must allow them to choose the table they want displayed and the start and end numbers to multiply by. </a:t>
            </a:r>
          </a:p>
          <a:p>
            <a:pPr marL="0" indent="0">
              <a:buNone/>
            </a:pPr>
            <a:r>
              <a:rPr lang="en-GB" dirty="0"/>
              <a:t>	For example, if the pupil enters 5, 4, 12 the program will display</a:t>
            </a:r>
          </a:p>
          <a:p>
            <a:pPr marL="0" indent="0">
              <a:buNone/>
            </a:pPr>
            <a:r>
              <a:rPr lang="en-GB" dirty="0"/>
              <a:t>	5 x 4 = 20</a:t>
            </a:r>
          </a:p>
          <a:p>
            <a:pPr marL="0" indent="0">
              <a:buNone/>
            </a:pPr>
            <a:r>
              <a:rPr lang="en-GB" dirty="0"/>
              <a:t>	5 x 5 = 25</a:t>
            </a:r>
          </a:p>
          <a:p>
            <a:pPr marL="0" indent="0">
              <a:buNone/>
            </a:pPr>
            <a:r>
              <a:rPr lang="en-GB" dirty="0"/>
              <a:t>	…</a:t>
            </a:r>
          </a:p>
          <a:p>
            <a:pPr marL="0" indent="0">
              <a:buNone/>
            </a:pPr>
            <a:r>
              <a:rPr lang="en-GB" dirty="0"/>
              <a:t>	…</a:t>
            </a:r>
          </a:p>
          <a:p>
            <a:pPr marL="0" indent="0">
              <a:buNone/>
            </a:pPr>
            <a:r>
              <a:rPr lang="en-GB" dirty="0"/>
              <a:t>	5 x 12 = 60 </a:t>
            </a:r>
          </a:p>
          <a:p>
            <a:pPr marL="0" indent="0">
              <a:buNone/>
            </a:pPr>
            <a:r>
              <a:rPr lang="en-GB" dirty="0"/>
              <a:t>     The program will then print a message followed by the table selected.  </a:t>
            </a:r>
          </a:p>
          <a:p>
            <a:pPr marL="269875" indent="-269875">
              <a:buNone/>
            </a:pPr>
            <a:r>
              <a:rPr lang="en-GB" dirty="0"/>
              <a:t>	Create a solution for this using a subroutine called </a:t>
            </a:r>
            <a:r>
              <a:rPr lang="en-GB" b="1" dirty="0"/>
              <a:t>multiples()</a:t>
            </a:r>
            <a:r>
              <a:rPr lang="en-GB" dirty="0"/>
              <a:t> which takes </a:t>
            </a:r>
            <a:r>
              <a:rPr lang="en-GB" b="1" dirty="0"/>
              <a:t>table</a:t>
            </a:r>
            <a:r>
              <a:rPr lang="en-GB" dirty="0"/>
              <a:t>, </a:t>
            </a:r>
            <a:r>
              <a:rPr lang="en-GB" b="1" dirty="0" err="1"/>
              <a:t>startnum</a:t>
            </a:r>
            <a:r>
              <a:rPr lang="en-GB" dirty="0"/>
              <a:t>, </a:t>
            </a:r>
            <a:r>
              <a:rPr lang="en-GB" b="1" dirty="0" err="1"/>
              <a:t>endnum</a:t>
            </a:r>
            <a:r>
              <a:rPr lang="en-GB" dirty="0"/>
              <a:t> and </a:t>
            </a:r>
            <a:r>
              <a:rPr lang="en-GB" b="1" dirty="0" err="1"/>
              <a:t>pupilName</a:t>
            </a:r>
            <a:r>
              <a:rPr lang="en-GB" dirty="0"/>
              <a:t> as parameters.  The subroutine will output the message and multiplication table.  The main program will prompt the user to enter the values and will then pass them to the routine.  </a:t>
            </a:r>
          </a:p>
        </p:txBody>
      </p:sp>
    </p:spTree>
    <p:extLst>
      <p:ext uri="{BB962C8B-B14F-4D97-AF65-F5344CB8AC3E}">
        <p14:creationId xmlns:p14="http://schemas.microsoft.com/office/powerpoint/2010/main" val="387371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Independent Work</a:t>
            </a:r>
          </a:p>
        </p:txBody>
      </p:sp>
      <p:sp>
        <p:nvSpPr>
          <p:cNvPr id="3" name="Content Placeholder 2"/>
          <p:cNvSpPr>
            <a:spLocks noGrp="1"/>
          </p:cNvSpPr>
          <p:nvPr>
            <p:ph idx="1"/>
          </p:nvPr>
        </p:nvSpPr>
        <p:spPr>
          <a:xfrm>
            <a:off x="827584" y="1417638"/>
            <a:ext cx="7859216" cy="4747666"/>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1. Answer the following exam questions:</a:t>
            </a:r>
          </a:p>
          <a:p>
            <a:pPr marL="514350" indent="-244475">
              <a:buAutoNum type="alphaLcParenR"/>
            </a:pPr>
            <a:r>
              <a:rPr lang="en-GB" sz="2000" dirty="0"/>
              <a:t>What is the difference between a function and procedure? [2]</a:t>
            </a:r>
          </a:p>
          <a:p>
            <a:pPr marL="514350" indent="-244475">
              <a:buAutoNum type="alphaLcParenR"/>
            </a:pPr>
            <a:r>
              <a:rPr lang="en-GB" sz="2000" dirty="0"/>
              <a:t>What is the difference between a parameter passed by Value and a parameter passed by Reference? [2]</a:t>
            </a:r>
          </a:p>
          <a:p>
            <a:pPr marL="0" indent="0">
              <a:buNone/>
            </a:pPr>
            <a:r>
              <a:rPr lang="en-GB" sz="2000" dirty="0"/>
              <a:t>2. </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514350" indent="-244475">
              <a:buAutoNum type="alphaLcParenR"/>
            </a:pPr>
            <a:r>
              <a:rPr lang="en-GB" sz="2000" dirty="0"/>
              <a:t>What is the output of the above code when </a:t>
            </a:r>
            <a:r>
              <a:rPr lang="en-GB" sz="2000" dirty="0" err="1"/>
              <a:t>ByXXX</a:t>
            </a:r>
            <a:r>
              <a:rPr lang="en-GB" sz="2000" dirty="0"/>
              <a:t> = </a:t>
            </a:r>
            <a:r>
              <a:rPr lang="en-GB" sz="2000" dirty="0" err="1"/>
              <a:t>ByVal</a:t>
            </a:r>
            <a:r>
              <a:rPr lang="en-GB" sz="2000" dirty="0"/>
              <a:t> ? [1]</a:t>
            </a:r>
          </a:p>
          <a:p>
            <a:pPr marL="514350" indent="-244475">
              <a:buAutoNum type="alphaLcParenR"/>
            </a:pPr>
            <a:r>
              <a:rPr lang="en-GB" sz="2000" dirty="0"/>
              <a:t>What is the output of the above code when </a:t>
            </a:r>
            <a:r>
              <a:rPr lang="en-GB" sz="2000" dirty="0" err="1"/>
              <a:t>ByXXX</a:t>
            </a:r>
            <a:r>
              <a:rPr lang="en-GB" sz="2000" dirty="0"/>
              <a:t> = </a:t>
            </a:r>
            <a:r>
              <a:rPr lang="en-GB" sz="2000" dirty="0" err="1"/>
              <a:t>ByRef</a:t>
            </a:r>
            <a:r>
              <a:rPr lang="en-GB" sz="2000" dirty="0"/>
              <a:t>? [1]</a:t>
            </a:r>
          </a:p>
          <a:p>
            <a:pPr marL="0" indent="0">
              <a:buNone/>
            </a:pPr>
            <a:endParaRPr lang="en-GB" sz="2000" dirty="0"/>
          </a:p>
        </p:txBody>
      </p:sp>
      <p:pic>
        <p:nvPicPr>
          <p:cNvPr id="6" name="Content Placeholder 3"/>
          <p:cNvPicPr>
            <a:picLocks noChangeAspect="1"/>
          </p:cNvPicPr>
          <p:nvPr/>
        </p:nvPicPr>
        <p:blipFill rotWithShape="1">
          <a:blip r:embed="rId3"/>
          <a:srcRect l="13208" t="37226" r="58950" b="43682"/>
          <a:stretch/>
        </p:blipFill>
        <p:spPr>
          <a:xfrm>
            <a:off x="1331640" y="3294826"/>
            <a:ext cx="3966154" cy="1699780"/>
          </a:xfrm>
          <a:prstGeom prst="rect">
            <a:avLst/>
          </a:prstGeom>
        </p:spPr>
      </p:pic>
    </p:spTree>
    <p:extLst>
      <p:ext uri="{BB962C8B-B14F-4D97-AF65-F5344CB8AC3E}">
        <p14:creationId xmlns:p14="http://schemas.microsoft.com/office/powerpoint/2010/main" val="231637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Functions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a:t>
            </a:r>
          </a:p>
        </p:txBody>
      </p:sp>
      <p:sp>
        <p:nvSpPr>
          <p:cNvPr id="3" name="Content Placeholder 2"/>
          <p:cNvSpPr>
            <a:spLocks noGrp="1"/>
          </p:cNvSpPr>
          <p:nvPr>
            <p:ph idx="1"/>
          </p:nvPr>
        </p:nvSpPr>
        <p:spPr/>
        <p:txBody>
          <a:bodyPr>
            <a:normAutofit/>
          </a:bodyPr>
          <a:lstStyle/>
          <a:p>
            <a:pPr>
              <a:buNone/>
            </a:pPr>
            <a:r>
              <a:rPr lang="en-GB" b="1" dirty="0"/>
              <a:t>Function:</a:t>
            </a:r>
          </a:p>
          <a:p>
            <a:pPr lvl="1">
              <a:buNone/>
            </a:pPr>
            <a:r>
              <a:rPr lang="en-GB" b="1" dirty="0"/>
              <a:t>	</a:t>
            </a:r>
            <a:r>
              <a:rPr lang="en-GB" dirty="0"/>
              <a:t>a sequence of commands or programming code that </a:t>
            </a:r>
            <a:r>
              <a:rPr lang="en-GB" b="1" u="sng" dirty="0">
                <a:solidFill>
                  <a:srgbClr val="FF0000"/>
                </a:solidFill>
              </a:rPr>
              <a:t>returns </a:t>
            </a:r>
            <a:r>
              <a:rPr lang="en-GB" u="sng" dirty="0">
                <a:solidFill>
                  <a:srgbClr val="FF0000"/>
                </a:solidFill>
              </a:rPr>
              <a:t>a value (sends a result back)</a:t>
            </a:r>
            <a:r>
              <a:rPr lang="en-GB" dirty="0"/>
              <a:t>. </a:t>
            </a:r>
          </a:p>
          <a:p>
            <a:pPr lvl="2"/>
            <a:r>
              <a:rPr lang="en-GB" sz="1600" dirty="0"/>
              <a:t>Functions usually "take in" data, process it, and "return" a result.</a:t>
            </a:r>
          </a:p>
        </p:txBody>
      </p:sp>
      <p:sp>
        <p:nvSpPr>
          <p:cNvPr id="4" name="Rounded Rectangle 3"/>
          <p:cNvSpPr/>
          <p:nvPr/>
        </p:nvSpPr>
        <p:spPr>
          <a:xfrm>
            <a:off x="1547664" y="4149080"/>
            <a:ext cx="6048672" cy="114999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2800" b="1" u="sng" dirty="0"/>
              <a:t>Question:</a:t>
            </a:r>
          </a:p>
          <a:p>
            <a:pPr algn="ctr"/>
            <a:r>
              <a:rPr lang="en-GB" sz="2400" dirty="0"/>
              <a:t>How is a Function different to a Procedure?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8384" y="274638"/>
            <a:ext cx="422176" cy="422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Procedures &amp; Functions</a:t>
            </a:r>
          </a:p>
        </p:txBody>
      </p:sp>
      <p:sp>
        <p:nvSpPr>
          <p:cNvPr id="3" name="Content Placeholder 2"/>
          <p:cNvSpPr>
            <a:spLocks noGrp="1"/>
          </p:cNvSpPr>
          <p:nvPr>
            <p:ph idx="1"/>
          </p:nvPr>
        </p:nvSpPr>
        <p:spPr>
          <a:xfrm>
            <a:off x="395536" y="1628800"/>
            <a:ext cx="8229600" cy="4968552"/>
          </a:xfrm>
        </p:spPr>
        <p:txBody>
          <a:bodyPr>
            <a:normAutofit fontScale="55000" lnSpcReduction="20000"/>
          </a:bodyPr>
          <a:lstStyle/>
          <a:p>
            <a:r>
              <a:rPr lang="en-US" dirty="0"/>
              <a:t>are </a:t>
            </a:r>
            <a:r>
              <a:rPr lang="en-US" b="1" dirty="0"/>
              <a:t>blocks of code </a:t>
            </a:r>
            <a:r>
              <a:rPr lang="en-US" dirty="0"/>
              <a:t>in your program that are </a:t>
            </a:r>
            <a:r>
              <a:rPr lang="en-US" b="1" dirty="0"/>
              <a:t>called upon </a:t>
            </a:r>
            <a:r>
              <a:rPr lang="en-US" dirty="0"/>
              <a:t>from other parts of your program. </a:t>
            </a:r>
          </a:p>
          <a:p>
            <a:pPr marL="0" indent="0">
              <a:buNone/>
            </a:pPr>
            <a:endParaRPr lang="en-US" dirty="0"/>
          </a:p>
          <a:p>
            <a:r>
              <a:rPr lang="en-US" dirty="0"/>
              <a:t>are the building blocks of a program and provide a way to </a:t>
            </a:r>
            <a:r>
              <a:rPr lang="en-US" b="1" dirty="0"/>
              <a:t>organise</a:t>
            </a:r>
            <a:r>
              <a:rPr lang="en-US" dirty="0"/>
              <a:t> and </a:t>
            </a:r>
            <a:r>
              <a:rPr lang="en-US" b="1" dirty="0"/>
              <a:t>modularise</a:t>
            </a:r>
            <a:r>
              <a:rPr lang="en-US" dirty="0"/>
              <a:t> your code.</a:t>
            </a:r>
          </a:p>
          <a:p>
            <a:pPr>
              <a:buNone/>
            </a:pPr>
            <a:endParaRPr lang="en-US" dirty="0"/>
          </a:p>
          <a:p>
            <a:pPr marL="0" indent="0"/>
            <a:r>
              <a:rPr lang="en-US" dirty="0"/>
              <a:t>    </a:t>
            </a:r>
            <a:r>
              <a:rPr lang="en-US" b="1" dirty="0"/>
              <a:t>Similarity: </a:t>
            </a:r>
          </a:p>
          <a:p>
            <a:pPr marL="400050" lvl="1" indent="0"/>
            <a:r>
              <a:rPr lang="en-US" b="1" dirty="0"/>
              <a:t> </a:t>
            </a:r>
            <a:r>
              <a:rPr lang="en-US" dirty="0"/>
              <a:t>Both can be </a:t>
            </a:r>
            <a:r>
              <a:rPr lang="en-US" u="sng" dirty="0">
                <a:solidFill>
                  <a:srgbClr val="FF0000"/>
                </a:solidFill>
              </a:rPr>
              <a:t>called with </a:t>
            </a:r>
            <a:r>
              <a:rPr lang="en-US" dirty="0"/>
              <a:t>or </a:t>
            </a:r>
            <a:r>
              <a:rPr lang="en-US" u="sng" dirty="0">
                <a:solidFill>
                  <a:srgbClr val="FF0000"/>
                </a:solidFill>
              </a:rPr>
              <a:t>without parameters</a:t>
            </a:r>
            <a:r>
              <a:rPr lang="en-US" dirty="0"/>
              <a:t> </a:t>
            </a:r>
          </a:p>
          <a:p>
            <a:pPr marL="400050" lvl="1" indent="0">
              <a:buNone/>
            </a:pPr>
            <a:endParaRPr lang="en-US" dirty="0"/>
          </a:p>
          <a:p>
            <a:pPr marL="0" indent="0"/>
            <a:r>
              <a:rPr lang="en-US" dirty="0"/>
              <a:t>    </a:t>
            </a:r>
            <a:r>
              <a:rPr lang="en-US" b="1" dirty="0"/>
              <a:t>VB.NET: </a:t>
            </a:r>
          </a:p>
          <a:p>
            <a:pPr marL="400050" lvl="1" indent="0"/>
            <a:r>
              <a:rPr lang="en-US" b="1" dirty="0"/>
              <a:t>  </a:t>
            </a:r>
            <a:r>
              <a:rPr lang="en-US" dirty="0"/>
              <a:t>Procedure (known as Subroutine in PL): </a:t>
            </a:r>
          </a:p>
          <a:p>
            <a:pPr marL="400050" lvl="1" indent="0">
              <a:buNone/>
            </a:pPr>
            <a:r>
              <a:rPr lang="en-US" i="1" dirty="0">
                <a:solidFill>
                  <a:srgbClr val="FF0000"/>
                </a:solidFill>
              </a:rPr>
              <a:t>	</a:t>
            </a:r>
            <a:r>
              <a:rPr lang="en-US" u="sng" dirty="0">
                <a:solidFill>
                  <a:srgbClr val="FF0000"/>
                </a:solidFill>
              </a:rPr>
              <a:t>does not have to </a:t>
            </a:r>
            <a:r>
              <a:rPr lang="en-US" dirty="0"/>
              <a:t>produce a return value (does not use the </a:t>
            </a:r>
            <a:r>
              <a:rPr lang="en-US" b="1" dirty="0"/>
              <a:t>Return</a:t>
            </a:r>
            <a:r>
              <a:rPr lang="en-US" dirty="0"/>
              <a:t> keyword)</a:t>
            </a:r>
          </a:p>
          <a:p>
            <a:pPr marL="400050" lvl="1" indent="0"/>
            <a:r>
              <a:rPr lang="en-US" dirty="0"/>
              <a:t> Function: </a:t>
            </a:r>
            <a:r>
              <a:rPr lang="en-US" u="sng" dirty="0">
                <a:solidFill>
                  <a:srgbClr val="FF0000"/>
                </a:solidFill>
              </a:rPr>
              <a:t>does</a:t>
            </a:r>
            <a:r>
              <a:rPr lang="en-US" dirty="0"/>
              <a:t> produce a return value (using the </a:t>
            </a:r>
            <a:r>
              <a:rPr lang="en-US" b="1" dirty="0"/>
              <a:t>Return</a:t>
            </a:r>
            <a:r>
              <a:rPr lang="en-US" dirty="0"/>
              <a:t> keyword)</a:t>
            </a:r>
          </a:p>
          <a:p>
            <a:pPr marL="0" indent="0">
              <a:buNone/>
            </a:pPr>
            <a:endParaRPr lang="en-US" dirty="0"/>
          </a:p>
          <a:p>
            <a:r>
              <a:rPr lang="en-US" b="1" dirty="0"/>
              <a:t>Adv: </a:t>
            </a:r>
          </a:p>
          <a:p>
            <a:pPr lvl="1"/>
            <a:r>
              <a:rPr lang="en-GB" dirty="0"/>
              <a:t>Re-use code: create a common routine once and re-use as many times as you want</a:t>
            </a:r>
          </a:p>
          <a:p>
            <a:pPr lvl="1"/>
            <a:r>
              <a:rPr lang="en-GB" dirty="0"/>
              <a:t>Structure your programming/code </a:t>
            </a:r>
          </a:p>
          <a:p>
            <a:pPr lvl="1"/>
            <a:r>
              <a:rPr lang="en-GB" dirty="0"/>
              <a:t>Share code with other programs, i.e. easily incorporate other peoples code</a:t>
            </a:r>
          </a:p>
          <a:p>
            <a:pPr lvl="1"/>
            <a:r>
              <a:rPr lang="en-GB" dirty="0"/>
              <a:t>Test subroutines/functions independently of the rest of the code</a:t>
            </a:r>
          </a:p>
          <a:p>
            <a:pPr lvl="1"/>
            <a:r>
              <a:rPr lang="en-GB" dirty="0"/>
              <a:t>Reduces need for global variables as local variables used instead</a:t>
            </a:r>
          </a:p>
          <a:p>
            <a:pPr marL="0" indent="0"/>
            <a:endParaRPr lang="en-US" dirty="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4149080"/>
            <a:ext cx="422176" cy="4221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Common Exam Questions</a:t>
            </a:r>
          </a:p>
        </p:txBody>
      </p:sp>
      <p:sp>
        <p:nvSpPr>
          <p:cNvPr id="3" name="Content Placeholder 2"/>
          <p:cNvSpPr>
            <a:spLocks noGrp="1"/>
          </p:cNvSpPr>
          <p:nvPr>
            <p:ph idx="1"/>
          </p:nvPr>
        </p:nvSpPr>
        <p:spPr>
          <a:xfrm>
            <a:off x="457200" y="1340768"/>
            <a:ext cx="8229600" cy="4785395"/>
          </a:xfrm>
        </p:spPr>
        <p:txBody>
          <a:bodyPr>
            <a:normAutofit fontScale="85000" lnSpcReduction="20000"/>
          </a:bodyPr>
          <a:lstStyle/>
          <a:p>
            <a:pPr marL="514350" indent="-514350" fontAlgn="t">
              <a:buFont typeface="+mj-lt"/>
              <a:buAutoNum type="arabicPeriod"/>
            </a:pPr>
            <a:r>
              <a:rPr lang="en-GB" b="1" dirty="0"/>
              <a:t>What is the difference between a function and a procedure?</a:t>
            </a:r>
          </a:p>
          <a:p>
            <a:pPr marL="971550" lvl="1" indent="-514350" fontAlgn="t"/>
            <a:r>
              <a:rPr lang="en-GB" dirty="0"/>
              <a:t>Functions return values, Procedures </a:t>
            </a:r>
            <a:r>
              <a:rPr lang="en-GB" i="1" u="sng" dirty="0"/>
              <a:t>does not have to return a value </a:t>
            </a:r>
            <a:r>
              <a:rPr lang="en-GB" dirty="0"/>
              <a:t>      		</a:t>
            </a:r>
            <a:r>
              <a:rPr lang="en-GB" sz="2200" b="1" i="1" dirty="0">
                <a:solidFill>
                  <a:srgbClr val="FF0000"/>
                </a:solidFill>
              </a:rPr>
              <a:t>**</a:t>
            </a:r>
            <a:r>
              <a:rPr lang="en-GB" i="1" dirty="0"/>
              <a:t> </a:t>
            </a:r>
            <a:r>
              <a:rPr lang="en-GB" sz="1900" i="1" dirty="0">
                <a:solidFill>
                  <a:srgbClr val="FF0000"/>
                </a:solidFill>
              </a:rPr>
              <a:t>Note: return =  using </a:t>
            </a:r>
            <a:r>
              <a:rPr lang="en-GB" sz="1900" b="1" i="1" dirty="0">
                <a:solidFill>
                  <a:srgbClr val="FF0000"/>
                </a:solidFill>
              </a:rPr>
              <a:t>Return</a:t>
            </a:r>
            <a:r>
              <a:rPr lang="en-GB" sz="1900" i="1" dirty="0">
                <a:solidFill>
                  <a:srgbClr val="FF0000"/>
                </a:solidFill>
              </a:rPr>
              <a:t> keyword</a:t>
            </a:r>
          </a:p>
          <a:p>
            <a:pPr marL="457200" lvl="1" indent="0" fontAlgn="t">
              <a:buNone/>
            </a:pPr>
            <a:endParaRPr lang="en-GB" sz="1900" i="1" dirty="0">
              <a:solidFill>
                <a:srgbClr val="FF0000"/>
              </a:solidFill>
            </a:endParaRPr>
          </a:p>
          <a:p>
            <a:pPr marL="514350" indent="-514350" fontAlgn="t">
              <a:buFont typeface="+mj-lt"/>
              <a:buAutoNum type="arabicPeriod"/>
            </a:pPr>
            <a:r>
              <a:rPr lang="en-GB" b="1" dirty="0"/>
              <a:t>Why would you use subroutines (functions and procedures) in your code?</a:t>
            </a:r>
          </a:p>
          <a:p>
            <a:pPr marL="971550" lvl="1" indent="-514350" fontAlgn="t"/>
            <a:r>
              <a:rPr lang="en-GB" dirty="0"/>
              <a:t>structure your code</a:t>
            </a:r>
          </a:p>
          <a:p>
            <a:pPr marL="971550" lvl="1" indent="-514350" fontAlgn="t"/>
            <a:r>
              <a:rPr lang="en-GB" dirty="0"/>
              <a:t>create a common routine once and re-use as many times as you want</a:t>
            </a:r>
          </a:p>
          <a:p>
            <a:pPr marL="971550" lvl="1" indent="-514350" fontAlgn="t"/>
            <a:r>
              <a:rPr lang="en-GB" dirty="0"/>
              <a:t>share code with other programs</a:t>
            </a:r>
          </a:p>
          <a:p>
            <a:pPr marL="971550" lvl="1" indent="-514350" fontAlgn="t"/>
            <a:r>
              <a:rPr lang="en-GB" dirty="0"/>
              <a:t>test subroutines/functions independently of the rest of the code</a:t>
            </a:r>
          </a:p>
          <a:p>
            <a:pPr marL="514350" indent="-514350" fontAlgn="t">
              <a:buFont typeface="+mj-lt"/>
              <a:buAutoNum type="arabicPeriod"/>
            </a:pPr>
            <a:endParaRPr lang="en-GB" dirty="0"/>
          </a:p>
          <a:p>
            <a:pPr marL="971550" lvl="1" indent="-514350" fontAlgn="t">
              <a:buFont typeface="+mj-lt"/>
              <a:buAutoNum type="arabicPeriod"/>
            </a:pP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4624" y="174439"/>
            <a:ext cx="422176" cy="4221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Calling a Function</a:t>
            </a:r>
            <a:endParaRPr lang="en-GB" dirty="0"/>
          </a:p>
        </p:txBody>
      </p:sp>
      <p:sp>
        <p:nvSpPr>
          <p:cNvPr id="3" name="Content Placeholder 2"/>
          <p:cNvSpPr>
            <a:spLocks noGrp="1"/>
          </p:cNvSpPr>
          <p:nvPr>
            <p:ph idx="1"/>
          </p:nvPr>
        </p:nvSpPr>
        <p:spPr>
          <a:xfrm>
            <a:off x="457200" y="1268760"/>
            <a:ext cx="8229600" cy="4857403"/>
          </a:xfrm>
        </p:spPr>
        <p:txBody>
          <a:bodyPr>
            <a:normAutofit fontScale="62500" lnSpcReduction="20000"/>
          </a:bodyPr>
          <a:lstStyle/>
          <a:p>
            <a:pPr marL="0" indent="0">
              <a:buNone/>
            </a:pPr>
            <a:r>
              <a:rPr lang="en-US" dirty="0"/>
              <a:t>To call a Function, the syntax is identical to an assignment statement that uses a VB built-in function:</a:t>
            </a:r>
          </a:p>
          <a:p>
            <a:pPr>
              <a:buNone/>
            </a:pPr>
            <a:endParaRPr lang="en-US" dirty="0"/>
          </a:p>
          <a:p>
            <a:pPr lvl="1">
              <a:buNone/>
            </a:pPr>
            <a:r>
              <a:rPr lang="en-US" sz="2900" b="1" dirty="0"/>
              <a:t>		</a:t>
            </a:r>
            <a:r>
              <a:rPr lang="en-US" sz="3300" b="1" dirty="0" err="1"/>
              <a:t>VariableName</a:t>
            </a:r>
            <a:r>
              <a:rPr lang="en-US" sz="3300" b="1" dirty="0"/>
              <a:t> = </a:t>
            </a:r>
            <a:r>
              <a:rPr lang="en-US" sz="3300" b="1" dirty="0" err="1"/>
              <a:t>FunctionName</a:t>
            </a:r>
            <a:r>
              <a:rPr lang="en-US" sz="3300" b="1" dirty="0"/>
              <a:t>(argument list)</a:t>
            </a:r>
            <a:endParaRPr lang="en-US" sz="2900" b="1" dirty="0"/>
          </a:p>
          <a:p>
            <a:pPr>
              <a:buNone/>
            </a:pPr>
            <a:endParaRPr lang="en-US" dirty="0"/>
          </a:p>
          <a:p>
            <a:pPr marL="0" indent="0">
              <a:buNone/>
            </a:pPr>
            <a:r>
              <a:rPr lang="en-US" dirty="0"/>
              <a:t>For example, if we made a function called "</a:t>
            </a:r>
            <a:r>
              <a:rPr lang="en-US" dirty="0" err="1"/>
              <a:t>AddEm</a:t>
            </a:r>
            <a:r>
              <a:rPr lang="en-US" dirty="0"/>
              <a:t>" that returned a value (like the sum, for example), we could invoke the function as follows:</a:t>
            </a:r>
          </a:p>
          <a:p>
            <a:pPr>
              <a:buNone/>
            </a:pPr>
            <a:endParaRPr lang="en-US" dirty="0"/>
          </a:p>
          <a:p>
            <a:pPr>
              <a:buNone/>
            </a:pPr>
            <a:r>
              <a:rPr lang="en-US" dirty="0"/>
              <a:t>	   	  </a:t>
            </a:r>
            <a:r>
              <a:rPr lang="en-US" b="1" dirty="0" err="1"/>
              <a:t>intSum</a:t>
            </a:r>
            <a:r>
              <a:rPr lang="en-US" b="1" dirty="0"/>
              <a:t> = </a:t>
            </a:r>
            <a:r>
              <a:rPr lang="en-US" b="1" dirty="0" err="1"/>
              <a:t>AddEm</a:t>
            </a:r>
            <a:r>
              <a:rPr lang="en-US" b="1" dirty="0"/>
              <a:t>(intNum1, intNum2)</a:t>
            </a:r>
          </a:p>
          <a:p>
            <a:pPr>
              <a:buNone/>
            </a:pPr>
            <a:endParaRPr lang="en-US" dirty="0"/>
          </a:p>
          <a:p>
            <a:pPr>
              <a:buNone/>
            </a:pPr>
            <a:r>
              <a:rPr lang="en-US" dirty="0"/>
              <a:t>The above statement would cause the following to happen:</a:t>
            </a:r>
          </a:p>
          <a:p>
            <a:pPr marL="542925" indent="-180975"/>
            <a:r>
              <a:rPr lang="en-US" dirty="0"/>
              <a:t>The function </a:t>
            </a:r>
            <a:r>
              <a:rPr lang="en-US" b="1" dirty="0" err="1"/>
              <a:t>AddEm</a:t>
            </a:r>
            <a:r>
              <a:rPr lang="en-US" b="1" dirty="0"/>
              <a:t> </a:t>
            </a:r>
            <a:r>
              <a:rPr lang="en-US" dirty="0"/>
              <a:t>would be </a:t>
            </a:r>
            <a:r>
              <a:rPr lang="en-US" dirty="0">
                <a:solidFill>
                  <a:srgbClr val="FF0000"/>
                </a:solidFill>
              </a:rPr>
              <a:t>called</a:t>
            </a:r>
            <a:r>
              <a:rPr lang="en-US" dirty="0"/>
              <a:t>, </a:t>
            </a:r>
            <a:r>
              <a:rPr lang="en-US" dirty="0">
                <a:solidFill>
                  <a:srgbClr val="FF0000"/>
                </a:solidFill>
              </a:rPr>
              <a:t>passing</a:t>
            </a:r>
            <a:r>
              <a:rPr lang="en-US" b="1" dirty="0"/>
              <a:t> intNum1 and intNum2 </a:t>
            </a:r>
          </a:p>
          <a:p>
            <a:pPr marL="542925" indent="-180975"/>
            <a:r>
              <a:rPr lang="en-US" dirty="0"/>
              <a:t>The </a:t>
            </a:r>
            <a:r>
              <a:rPr lang="en-US" b="1" dirty="0" err="1"/>
              <a:t>AddEm</a:t>
            </a:r>
            <a:r>
              <a:rPr lang="en-US" dirty="0"/>
              <a:t> function </a:t>
            </a:r>
            <a:r>
              <a:rPr lang="en-US" dirty="0">
                <a:solidFill>
                  <a:srgbClr val="FF0000"/>
                </a:solidFill>
              </a:rPr>
              <a:t>would add the values </a:t>
            </a:r>
            <a:r>
              <a:rPr lang="en-US" dirty="0"/>
              <a:t>of </a:t>
            </a:r>
            <a:r>
              <a:rPr lang="en-US" b="1" dirty="0"/>
              <a:t>intNum1</a:t>
            </a:r>
            <a:r>
              <a:rPr lang="en-US" dirty="0"/>
              <a:t> and </a:t>
            </a:r>
            <a:r>
              <a:rPr lang="en-US" b="1" dirty="0"/>
              <a:t>intNum2 </a:t>
            </a:r>
            <a:r>
              <a:rPr lang="en-US" dirty="0"/>
              <a:t>to </a:t>
            </a:r>
            <a:r>
              <a:rPr lang="en-US" dirty="0">
                <a:solidFill>
                  <a:srgbClr val="FF0000"/>
                </a:solidFill>
              </a:rPr>
              <a:t>produce its return value</a:t>
            </a:r>
            <a:r>
              <a:rPr lang="en-US" dirty="0"/>
              <a:t>, the sum. </a:t>
            </a:r>
          </a:p>
          <a:p>
            <a:pPr marL="542925" indent="-180975"/>
            <a:r>
              <a:rPr lang="en-US" dirty="0"/>
              <a:t>When the </a:t>
            </a:r>
            <a:r>
              <a:rPr lang="en-US" b="1" dirty="0" err="1"/>
              <a:t>AddEm</a:t>
            </a:r>
            <a:r>
              <a:rPr lang="en-US" dirty="0"/>
              <a:t> </a:t>
            </a:r>
            <a:r>
              <a:rPr lang="en-US" dirty="0" err="1"/>
              <a:t>funciton</a:t>
            </a:r>
            <a:r>
              <a:rPr lang="en-US" dirty="0"/>
              <a:t> exits, its </a:t>
            </a:r>
            <a:r>
              <a:rPr lang="en-US" dirty="0">
                <a:solidFill>
                  <a:srgbClr val="FF0000"/>
                </a:solidFill>
              </a:rPr>
              <a:t>return value </a:t>
            </a:r>
            <a:r>
              <a:rPr lang="en-US" dirty="0"/>
              <a:t>would be </a:t>
            </a:r>
            <a:r>
              <a:rPr lang="en-US" dirty="0">
                <a:solidFill>
                  <a:srgbClr val="FF0000"/>
                </a:solidFill>
              </a:rPr>
              <a:t>stored</a:t>
            </a:r>
            <a:r>
              <a:rPr lang="en-US" dirty="0"/>
              <a:t> in the variable </a:t>
            </a:r>
            <a:r>
              <a:rPr lang="en-US" dirty="0" err="1"/>
              <a:t>intSum</a:t>
            </a:r>
            <a:r>
              <a:rPr lang="en-US" dirty="0"/>
              <a:t>  </a:t>
            </a:r>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0943" y="1988840"/>
            <a:ext cx="422176" cy="4221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Calling a Function</a:t>
            </a:r>
          </a:p>
        </p:txBody>
      </p:sp>
      <p:sp>
        <p:nvSpPr>
          <p:cNvPr id="3" name="Content Placeholder 2"/>
          <p:cNvSpPr>
            <a:spLocks noGrp="1"/>
          </p:cNvSpPr>
          <p:nvPr>
            <p:ph idx="1"/>
          </p:nvPr>
        </p:nvSpPr>
        <p:spPr>
          <a:xfrm>
            <a:off x="457200" y="1484784"/>
            <a:ext cx="8229600" cy="4641379"/>
          </a:xfrm>
        </p:spPr>
        <p:txBody>
          <a:bodyPr>
            <a:normAutofit fontScale="55000" lnSpcReduction="20000"/>
          </a:bodyPr>
          <a:lstStyle/>
          <a:p>
            <a:pPr>
              <a:buNone/>
            </a:pPr>
            <a:endParaRPr lang="en-US" dirty="0"/>
          </a:p>
          <a:p>
            <a:pPr>
              <a:buNone/>
            </a:pPr>
            <a:r>
              <a:rPr lang="en-US" dirty="0"/>
              <a:t>Sub Main( )</a:t>
            </a:r>
          </a:p>
          <a:p>
            <a:pPr>
              <a:buNone/>
            </a:pPr>
            <a:r>
              <a:rPr lang="en-US" dirty="0"/>
              <a:t>              [statements; </a:t>
            </a:r>
            <a:r>
              <a:rPr lang="en-US" dirty="0" err="1"/>
              <a:t>inc.</a:t>
            </a:r>
            <a:r>
              <a:rPr lang="en-US" dirty="0"/>
              <a:t> declaring Var]</a:t>
            </a:r>
          </a:p>
          <a:p>
            <a:pPr>
              <a:buNone/>
            </a:pPr>
            <a:endParaRPr lang="en-US" dirty="0"/>
          </a:p>
          <a:p>
            <a:pPr>
              <a:buNone/>
            </a:pPr>
            <a:r>
              <a:rPr lang="en-US" dirty="0"/>
              <a:t>            </a:t>
            </a:r>
            <a:r>
              <a:rPr lang="en-US" b="1" dirty="0"/>
              <a:t>Var</a:t>
            </a:r>
            <a:r>
              <a:rPr lang="en-US" dirty="0"/>
              <a:t> = </a:t>
            </a:r>
            <a:r>
              <a:rPr lang="en-US" dirty="0" err="1"/>
              <a:t>FunctionName</a:t>
            </a:r>
            <a:r>
              <a:rPr lang="en-US" dirty="0"/>
              <a:t>(with argument)</a:t>
            </a:r>
          </a:p>
          <a:p>
            <a:pPr>
              <a:buNone/>
            </a:pPr>
            <a:endParaRPr lang="en-US" dirty="0"/>
          </a:p>
          <a:p>
            <a:pPr>
              <a:buNone/>
            </a:pPr>
            <a:r>
              <a:rPr lang="en-US" dirty="0"/>
              <a:t>            [statements]</a:t>
            </a:r>
          </a:p>
          <a:p>
            <a:pPr>
              <a:buNone/>
            </a:pPr>
            <a:r>
              <a:rPr lang="en-US" dirty="0"/>
              <a:t>End Main </a:t>
            </a:r>
          </a:p>
          <a:p>
            <a:pPr>
              <a:buNone/>
            </a:pPr>
            <a:r>
              <a:rPr lang="en-US" dirty="0"/>
              <a:t> </a:t>
            </a:r>
          </a:p>
          <a:p>
            <a:pPr>
              <a:buNone/>
            </a:pPr>
            <a:r>
              <a:rPr lang="en-US" dirty="0"/>
              <a:t>--------------------------------------------------------------------------------------------------------------- </a:t>
            </a:r>
          </a:p>
          <a:p>
            <a:pPr>
              <a:buNone/>
            </a:pPr>
            <a:r>
              <a:rPr lang="en-US" dirty="0"/>
              <a:t>[Public] Function FunctionName[(parameter list)]  </a:t>
            </a:r>
          </a:p>
          <a:p>
            <a:pPr>
              <a:buNone/>
            </a:pPr>
            <a:r>
              <a:rPr lang="en-US" dirty="0"/>
              <a:t>            [statements]</a:t>
            </a:r>
          </a:p>
          <a:p>
            <a:pPr>
              <a:buNone/>
            </a:pPr>
            <a:r>
              <a:rPr lang="en-US" dirty="0"/>
              <a:t>            </a:t>
            </a:r>
            <a:r>
              <a:rPr lang="en-US" b="1" dirty="0"/>
              <a:t>Return</a:t>
            </a:r>
            <a:r>
              <a:rPr lang="en-US" dirty="0"/>
              <a:t> variable or formulae</a:t>
            </a:r>
          </a:p>
          <a:p>
            <a:pPr>
              <a:buNone/>
            </a:pPr>
            <a:r>
              <a:rPr lang="en-US" dirty="0"/>
              <a:t>            [statements]</a:t>
            </a:r>
          </a:p>
          <a:p>
            <a:pPr>
              <a:buNone/>
            </a:pPr>
            <a:r>
              <a:rPr lang="en-US" dirty="0"/>
              <a:t>End Function</a:t>
            </a:r>
          </a:p>
          <a:p>
            <a:pPr marL="0" indent="0">
              <a:buNone/>
            </a:pPr>
            <a:endParaRPr lang="en-GB" dirty="0"/>
          </a:p>
        </p:txBody>
      </p:sp>
      <p:sp>
        <p:nvSpPr>
          <p:cNvPr id="4" name="Rounded Rectangle 3"/>
          <p:cNvSpPr/>
          <p:nvPr/>
        </p:nvSpPr>
        <p:spPr>
          <a:xfrm>
            <a:off x="1043608" y="2564904"/>
            <a:ext cx="3888432"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1015404" y="4797152"/>
            <a:ext cx="2908524"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Example1: Calling a Function</a:t>
            </a:r>
            <a:br>
              <a:rPr lang="en-GB" dirty="0"/>
            </a:br>
            <a:r>
              <a:rPr lang="en-GB" sz="3100" dirty="0"/>
              <a:t>(</a:t>
            </a:r>
            <a:r>
              <a:rPr lang="en-GB" sz="3100" b="1" dirty="0"/>
              <a:t>without parameters</a:t>
            </a:r>
            <a:r>
              <a:rPr lang="en-GB" sz="3100" dirty="0"/>
              <a:t>)</a:t>
            </a:r>
            <a:endParaRPr lang="en-GB" dirty="0"/>
          </a:p>
        </p:txBody>
      </p:sp>
      <p:sp>
        <p:nvSpPr>
          <p:cNvPr id="3" name="Text Placeholder 2"/>
          <p:cNvSpPr>
            <a:spLocks noGrp="1"/>
          </p:cNvSpPr>
          <p:nvPr>
            <p:ph type="body" idx="1"/>
          </p:nvPr>
        </p:nvSpPr>
        <p:spPr/>
        <p:txBody>
          <a:bodyPr/>
          <a:lstStyle/>
          <a:p>
            <a:r>
              <a:rPr lang="en-GB" dirty="0"/>
              <a:t>Code:</a:t>
            </a:r>
          </a:p>
        </p:txBody>
      </p:sp>
      <p:sp>
        <p:nvSpPr>
          <p:cNvPr id="5" name="Text Placeholder 4"/>
          <p:cNvSpPr>
            <a:spLocks noGrp="1"/>
          </p:cNvSpPr>
          <p:nvPr>
            <p:ph type="body" sz="quarter" idx="3"/>
          </p:nvPr>
        </p:nvSpPr>
        <p:spPr/>
        <p:txBody>
          <a:bodyPr/>
          <a:lstStyle/>
          <a:p>
            <a:r>
              <a:rPr lang="en-GB" dirty="0"/>
              <a:t>Note: </a:t>
            </a:r>
          </a:p>
        </p:txBody>
      </p:sp>
      <p:sp>
        <p:nvSpPr>
          <p:cNvPr id="6" name="Content Placeholder 5"/>
          <p:cNvSpPr>
            <a:spLocks noGrp="1"/>
          </p:cNvSpPr>
          <p:nvPr>
            <p:ph sz="quarter" idx="4"/>
          </p:nvPr>
        </p:nvSpPr>
        <p:spPr/>
        <p:txBody>
          <a:bodyPr>
            <a:normAutofit fontScale="92500"/>
          </a:bodyPr>
          <a:lstStyle/>
          <a:p>
            <a:r>
              <a:rPr lang="en-GB" dirty="0"/>
              <a:t>The name of function must </a:t>
            </a:r>
            <a:r>
              <a:rPr lang="en-GB" b="1" dirty="0"/>
              <a:t>start with a letter </a:t>
            </a:r>
            <a:r>
              <a:rPr lang="en-GB" dirty="0"/>
              <a:t>or underscore not a number</a:t>
            </a:r>
          </a:p>
          <a:p>
            <a:r>
              <a:rPr lang="en-GB" u="sng" dirty="0"/>
              <a:t>Note:  </a:t>
            </a:r>
            <a:r>
              <a:rPr lang="en-GB" dirty="0"/>
              <a:t>Here we </a:t>
            </a:r>
            <a:r>
              <a:rPr lang="en-GB" b="1" dirty="0"/>
              <a:t>assign a formula to the </a:t>
            </a:r>
            <a:r>
              <a:rPr lang="en-GB" b="1" u="sng" dirty="0">
                <a:solidFill>
                  <a:srgbClr val="FF0000"/>
                </a:solidFill>
              </a:rPr>
              <a:t>function name</a:t>
            </a:r>
            <a:r>
              <a:rPr lang="en-GB" dirty="0"/>
              <a:t>, instead of using the return statement (</a:t>
            </a:r>
            <a:r>
              <a:rPr lang="en-GB" b="1" dirty="0"/>
              <a:t>return sum2values and new variable to add the numbers within the function </a:t>
            </a:r>
            <a:r>
              <a:rPr lang="en-GB" dirty="0"/>
              <a:t>) as there are no parameters in function call</a:t>
            </a:r>
          </a:p>
        </p:txBody>
      </p:sp>
      <p:pic>
        <p:nvPicPr>
          <p:cNvPr id="2050" name="Picture 2"/>
          <p:cNvPicPr>
            <a:picLocks noGrp="1" noChangeAspect="1" noChangeArrowheads="1"/>
          </p:cNvPicPr>
          <p:nvPr>
            <p:ph sz="half" idx="2"/>
          </p:nvPr>
        </p:nvPicPr>
        <p:blipFill>
          <a:blip r:embed="rId2" cstate="print"/>
          <a:srcRect l="7385" t="14720" r="69445" b="18689"/>
          <a:stretch>
            <a:fillRect/>
          </a:stretch>
        </p:blipFill>
        <p:spPr bwMode="auto">
          <a:xfrm>
            <a:off x="990260" y="2132856"/>
            <a:ext cx="2459439" cy="4417843"/>
          </a:xfrm>
          <a:prstGeom prst="rect">
            <a:avLst/>
          </a:prstGeom>
          <a:noFill/>
          <a:ln w="9525">
            <a:noFill/>
            <a:miter lim="800000"/>
            <a:headEnd/>
            <a:tailEnd/>
          </a:ln>
        </p:spPr>
      </p:pic>
      <p:cxnSp>
        <p:nvCxnSpPr>
          <p:cNvPr id="8" name="Straight Arrow Connector 7"/>
          <p:cNvCxnSpPr/>
          <p:nvPr/>
        </p:nvCxnSpPr>
        <p:spPr>
          <a:xfrm flipH="1">
            <a:off x="2339752" y="3933056"/>
            <a:ext cx="2664296"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1115616" y="2636912"/>
            <a:ext cx="2448272"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1058522" y="5838131"/>
            <a:ext cx="1281230"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fontScale="90000"/>
          </a:bodyPr>
          <a:lstStyle/>
          <a:p>
            <a:r>
              <a:rPr lang="en-US" dirty="0"/>
              <a:t>Example2: Calling a Function</a:t>
            </a:r>
            <a:br>
              <a:rPr lang="en-US" dirty="0"/>
            </a:br>
            <a:r>
              <a:rPr lang="en-US" sz="2400" dirty="0"/>
              <a:t>(</a:t>
            </a:r>
            <a:r>
              <a:rPr lang="en-US" sz="2400" b="1" dirty="0"/>
              <a:t>with parameters</a:t>
            </a:r>
            <a:r>
              <a:rPr lang="en-US" sz="2400" dirty="0"/>
              <a:t>)</a:t>
            </a:r>
            <a:br>
              <a:rPr lang="en-US" dirty="0"/>
            </a:br>
            <a:r>
              <a:rPr lang="en-GB" sz="200" dirty="0"/>
              <a:t>55</a:t>
            </a:r>
          </a:p>
        </p:txBody>
      </p:sp>
      <p:pic>
        <p:nvPicPr>
          <p:cNvPr id="1026" name="Picture 2"/>
          <p:cNvPicPr>
            <a:picLocks noGrp="1" noChangeAspect="1" noChangeArrowheads="1"/>
          </p:cNvPicPr>
          <p:nvPr>
            <p:ph idx="1"/>
          </p:nvPr>
        </p:nvPicPr>
        <p:blipFill>
          <a:blip r:embed="rId2" cstate="print"/>
          <a:srcRect l="25141" t="16542" r="44034" b="7090"/>
          <a:stretch>
            <a:fillRect/>
          </a:stretch>
        </p:blipFill>
        <p:spPr bwMode="auto">
          <a:xfrm>
            <a:off x="179512" y="1109645"/>
            <a:ext cx="5400600" cy="5574813"/>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4" name="Rounded Rectangle 3"/>
          <p:cNvSpPr/>
          <p:nvPr/>
        </p:nvSpPr>
        <p:spPr>
          <a:xfrm>
            <a:off x="457200" y="5733256"/>
            <a:ext cx="3312368" cy="216024"/>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Rounded Rectangle 6"/>
          <p:cNvSpPr/>
          <p:nvPr/>
        </p:nvSpPr>
        <p:spPr>
          <a:xfrm>
            <a:off x="6012160" y="3212975"/>
            <a:ext cx="2952328" cy="30963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b="1" u="sng" dirty="0">
                <a:solidFill>
                  <a:schemeClr val="tx1"/>
                </a:solidFill>
              </a:rPr>
              <a:t>Note:</a:t>
            </a:r>
          </a:p>
          <a:p>
            <a:r>
              <a:rPr lang="en-GB" dirty="0">
                <a:solidFill>
                  <a:schemeClr val="tx1"/>
                </a:solidFill>
              </a:rPr>
              <a:t>Return statement consists of a formulae; this could be replaced with: Return sum, as shown below:</a:t>
            </a:r>
          </a:p>
          <a:p>
            <a:endParaRPr lang="en-GB" dirty="0">
              <a:solidFill>
                <a:schemeClr val="tx1"/>
              </a:solidFill>
            </a:endParaRPr>
          </a:p>
          <a:p>
            <a:r>
              <a:rPr lang="en-GB" sz="1400" dirty="0">
                <a:solidFill>
                  <a:schemeClr val="tx1"/>
                </a:solidFill>
              </a:rPr>
              <a:t>Function </a:t>
            </a:r>
            <a:r>
              <a:rPr lang="en-GB" sz="1400" dirty="0" err="1">
                <a:solidFill>
                  <a:schemeClr val="tx1"/>
                </a:solidFill>
              </a:rPr>
              <a:t>AddEm</a:t>
            </a:r>
            <a:r>
              <a:rPr lang="en-GB" sz="1400" dirty="0">
                <a:solidFill>
                  <a:schemeClr val="tx1"/>
                </a:solidFill>
              </a:rPr>
              <a:t> (</a:t>
            </a:r>
            <a:r>
              <a:rPr lang="en-GB" sz="1400" dirty="0" err="1">
                <a:solidFill>
                  <a:schemeClr val="tx1"/>
                </a:solidFill>
              </a:rPr>
              <a:t>ByVal</a:t>
            </a:r>
            <a:r>
              <a:rPr lang="en-GB" sz="1400" dirty="0">
                <a:solidFill>
                  <a:schemeClr val="tx1"/>
                </a:solidFill>
              </a:rPr>
              <a:t>……)</a:t>
            </a:r>
          </a:p>
          <a:p>
            <a:r>
              <a:rPr lang="en-GB" sz="1400" dirty="0">
                <a:solidFill>
                  <a:schemeClr val="tx1"/>
                </a:solidFill>
              </a:rPr>
              <a:t>      Dim sum As Integer</a:t>
            </a:r>
          </a:p>
          <a:p>
            <a:r>
              <a:rPr lang="en-GB" sz="1400" dirty="0">
                <a:solidFill>
                  <a:schemeClr val="tx1"/>
                </a:solidFill>
              </a:rPr>
              <a:t>      sum = pintNum1 + pintNum2</a:t>
            </a:r>
          </a:p>
          <a:p>
            <a:r>
              <a:rPr lang="en-GB" sz="1400" dirty="0">
                <a:solidFill>
                  <a:schemeClr val="tx1"/>
                </a:solidFill>
              </a:rPr>
              <a:t>      Return sum</a:t>
            </a:r>
          </a:p>
          <a:p>
            <a:r>
              <a:rPr lang="en-GB" sz="1400" dirty="0">
                <a:solidFill>
                  <a:schemeClr val="tx1"/>
                </a:solidFill>
              </a:rPr>
              <a:t>End Function</a:t>
            </a:r>
          </a:p>
          <a:p>
            <a:endParaRPr lang="en-GB"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1461</Words>
  <Application>Microsoft Office PowerPoint</Application>
  <PresentationFormat>On-screen Show (4:3)</PresentationFormat>
  <Paragraphs>196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Wingdings</vt:lpstr>
      <vt:lpstr>Office Theme</vt:lpstr>
      <vt:lpstr>Check</vt:lpstr>
      <vt:lpstr>Functions</vt:lpstr>
      <vt:lpstr>Definition</vt:lpstr>
      <vt:lpstr>Procedures &amp; Functions</vt:lpstr>
      <vt:lpstr>Common Exam Questions</vt:lpstr>
      <vt:lpstr>Calling a Function</vt:lpstr>
      <vt:lpstr>Calling a Function</vt:lpstr>
      <vt:lpstr>Example1: Calling a Function (without parameters)</vt:lpstr>
      <vt:lpstr>Example2: Calling a Function (with parameters) 55</vt:lpstr>
      <vt:lpstr>Function</vt:lpstr>
      <vt:lpstr>PowerPoint Presentation</vt:lpstr>
      <vt:lpstr>Summary</vt:lpstr>
      <vt:lpstr>Summary</vt:lpstr>
      <vt:lpstr>Check</vt:lpstr>
      <vt:lpstr>Plenary Question</vt:lpstr>
      <vt:lpstr>Independent Work (mandatory)</vt:lpstr>
      <vt:lpstr>Independent Work</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 Procedures &amp; Functions</dc:title>
  <dc:creator>dgillooly</dc:creator>
  <cp:lastModifiedBy>Ching Hey Lau</cp:lastModifiedBy>
  <cp:revision>121</cp:revision>
  <dcterms:created xsi:type="dcterms:W3CDTF">2012-10-26T14:18:43Z</dcterms:created>
  <dcterms:modified xsi:type="dcterms:W3CDTF">2021-11-15T09:40:04Z</dcterms:modified>
</cp:coreProperties>
</file>