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1" r:id="rId90"/>
    <p:sldId id="352" r:id="rId91"/>
    <p:sldId id="353" r:id="rId92"/>
    <p:sldId id="354" r:id="rId93"/>
    <p:sldId id="355" r:id="rId94"/>
    <p:sldId id="356" r:id="rId95"/>
    <p:sldId id="357" r:id="rId96"/>
    <p:sldId id="358" r:id="rId97"/>
    <p:sldId id="359" r:id="rId98"/>
    <p:sldId id="360" r:id="rId99"/>
    <p:sldId id="361" r:id="rId100"/>
    <p:sldId id="362" r:id="rId101"/>
    <p:sldId id="363" r:id="rId102"/>
    <p:sldId id="364" r:id="rId103"/>
    <p:sldId id="365" r:id="rId104"/>
    <p:sldId id="366" r:id="rId105"/>
    <p:sldId id="367" r:id="rId106"/>
    <p:sldId id="368" r:id="rId107"/>
    <p:sldId id="369" r:id="rId108"/>
    <p:sldId id="370" r:id="rId109"/>
    <p:sldId id="371" r:id="rId11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2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3825"/>
            <a:ext cx="305435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48025"/>
            <a:ext cx="9144000" cy="295910"/>
          </a:xfrm>
          <a:custGeom>
            <a:avLst/>
            <a:gdLst/>
            <a:ahLst/>
            <a:cxnLst/>
            <a:rect l="l" t="t" r="r" b="b"/>
            <a:pathLst>
              <a:path w="9144000" h="295910">
                <a:moveTo>
                  <a:pt x="9144000" y="0"/>
                </a:moveTo>
                <a:lnTo>
                  <a:pt x="0" y="0"/>
                </a:lnTo>
                <a:lnTo>
                  <a:pt x="0" y="295500"/>
                </a:lnTo>
                <a:lnTo>
                  <a:pt x="9144000" y="295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A1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3825"/>
            <a:ext cx="390017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62562" y="1012962"/>
            <a:ext cx="3997325" cy="202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6634" y="1881759"/>
            <a:ext cx="525145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-165" dirty="0">
                <a:latin typeface="Arial"/>
                <a:cs typeface="Arial"/>
              </a:rPr>
              <a:t>Python</a:t>
            </a:r>
            <a:r>
              <a:rPr sz="5200" b="1" spc="-185" dirty="0">
                <a:latin typeface="Arial"/>
                <a:cs typeface="Arial"/>
              </a:rPr>
              <a:t> </a:t>
            </a:r>
            <a:r>
              <a:rPr sz="5200" b="1" spc="-175" dirty="0">
                <a:latin typeface="Arial"/>
                <a:cs typeface="Arial"/>
              </a:rPr>
              <a:t>Functions</a:t>
            </a:r>
            <a:endParaRPr sz="5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8695" y="2892926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0" dirty="0" smtClean="0">
                <a:solidFill>
                  <a:srgbClr val="5A1E50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5A1E50"/>
                </a:solidFill>
                <a:latin typeface="Arial MT"/>
                <a:cs typeface="Arial MT"/>
              </a:rPr>
              <a:t>Lecture</a:t>
            </a:r>
            <a:r>
              <a:rPr sz="2800" spc="-90" dirty="0">
                <a:solidFill>
                  <a:srgbClr val="5A1E50"/>
                </a:solidFill>
                <a:latin typeface="Arial MT"/>
                <a:cs typeface="Arial MT"/>
              </a:rPr>
              <a:t> </a:t>
            </a:r>
            <a:r>
              <a:rPr sz="2800" spc="25" dirty="0">
                <a:solidFill>
                  <a:srgbClr val="5A1E50"/>
                </a:solidFill>
                <a:latin typeface="Arial MT"/>
                <a:cs typeface="Arial MT"/>
              </a:rPr>
              <a:t>6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Recall:</a:t>
            </a:r>
            <a:r>
              <a:rPr spc="-70" dirty="0"/>
              <a:t> </a:t>
            </a:r>
            <a:r>
              <a:rPr spc="-20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967" y="1215340"/>
            <a:ext cx="8275320" cy="103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1635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94335" algn="l"/>
              </a:tabLst>
            </a:pPr>
            <a:r>
              <a:rPr sz="2000" spc="-1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20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computer</a:t>
            </a:r>
            <a:r>
              <a:rPr sz="2000" spc="-6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evaluates</a:t>
            </a:r>
            <a:r>
              <a:rPr sz="2000" b="1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Arial MT"/>
                <a:cs typeface="Arial MT"/>
              </a:rPr>
              <a:t>expressions</a:t>
            </a:r>
            <a:r>
              <a:rPr sz="20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2000" spc="-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20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single</a:t>
            </a:r>
            <a:r>
              <a:rPr sz="20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Arial MT"/>
                <a:cs typeface="Arial MT"/>
              </a:rPr>
              <a:t>value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Clr>
                <a:srgbClr val="595959"/>
              </a:buClr>
              <a:buFont typeface="Tahoma"/>
              <a:buChar char="●"/>
            </a:pPr>
            <a:endParaRPr sz="2000">
              <a:latin typeface="Arial MT"/>
              <a:cs typeface="Arial MT"/>
            </a:endParaRPr>
          </a:p>
          <a:p>
            <a:pPr marL="394335" indent="-381635">
              <a:lnSpc>
                <a:spcPct val="100000"/>
              </a:lnSpc>
              <a:buFont typeface="Tahoma"/>
              <a:buChar char="●"/>
              <a:tabLst>
                <a:tab pos="394335" algn="l"/>
              </a:tabLst>
            </a:pPr>
            <a:r>
              <a:rPr sz="2000" spc="-105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20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Arial MT"/>
                <a:cs typeface="Arial MT"/>
              </a:rPr>
              <a:t>use</a:t>
            </a:r>
            <a:r>
              <a:rPr sz="2000" spc="-6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b="1" spc="-60" dirty="0">
                <a:solidFill>
                  <a:srgbClr val="595959"/>
                </a:solidFill>
                <a:latin typeface="Arial"/>
                <a:cs typeface="Arial"/>
              </a:rPr>
              <a:t>operators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20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combine</a:t>
            </a:r>
            <a:r>
              <a:rPr sz="20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Arial MT"/>
                <a:cs typeface="Arial MT"/>
              </a:rPr>
              <a:t>literals</a:t>
            </a:r>
            <a:r>
              <a:rPr sz="20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and/or</a:t>
            </a:r>
            <a:r>
              <a:rPr sz="20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Arial MT"/>
                <a:cs typeface="Arial MT"/>
              </a:rPr>
              <a:t>variables</a:t>
            </a:r>
            <a:r>
              <a:rPr sz="20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into</a:t>
            </a:r>
            <a:r>
              <a:rPr sz="2000" spc="-6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b="1" spc="-60" dirty="0">
                <a:solidFill>
                  <a:srgbClr val="595959"/>
                </a:solidFill>
                <a:latin typeface="Arial"/>
                <a:cs typeface="Arial"/>
              </a:rPr>
              <a:t>expressions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1215340"/>
            <a:ext cx="307340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309880" indent="-4572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29" dirty="0">
                <a:solidFill>
                  <a:srgbClr val="595959"/>
                </a:solidFill>
                <a:latin typeface="Arial"/>
                <a:cs typeface="Arial"/>
              </a:rPr>
              <a:t>main(): </a:t>
            </a:r>
            <a:r>
              <a:rPr sz="2000" b="1" spc="140" dirty="0">
                <a:solidFill>
                  <a:srgbClr val="595959"/>
                </a:solidFill>
                <a:latin typeface="Arial"/>
                <a:cs typeface="Arial"/>
              </a:rPr>
              <a:t>function_name() </a:t>
            </a:r>
            <a:r>
              <a:rPr sz="2000" b="1" spc="320" dirty="0">
                <a:solidFill>
                  <a:srgbClr val="595959"/>
                </a:solidFill>
                <a:latin typeface="Arial"/>
                <a:cs typeface="Arial"/>
              </a:rPr>
              <a:t>print(y)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"/>
              <a:cs typeface="Arial"/>
            </a:endParaRPr>
          </a:p>
          <a:p>
            <a:pPr marL="469265" marR="5080" indent="-457200">
              <a:lnSpc>
                <a:spcPct val="100000"/>
              </a:lnSpc>
              <a:tabLst>
                <a:tab pos="621665" algn="l"/>
                <a:tab pos="774065" algn="l"/>
                <a:tab pos="10788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65" dirty="0">
                <a:solidFill>
                  <a:srgbClr val="595959"/>
                </a:solidFill>
                <a:latin typeface="Arial"/>
                <a:cs typeface="Arial"/>
              </a:rPr>
              <a:t>function_name(): 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tabLst>
                <a:tab pos="774065" algn="l"/>
                <a:tab pos="1078865" algn="l"/>
              </a:tabLst>
            </a:pP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377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Variable</a:t>
            </a:r>
            <a:r>
              <a:rPr spc="-120" dirty="0"/>
              <a:t> </a:t>
            </a:r>
            <a:r>
              <a:rPr spc="-10" dirty="0"/>
              <a:t>Scope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7512" y="1202937"/>
            <a:ext cx="3700145" cy="2033270"/>
            <a:chOff x="167512" y="1202937"/>
            <a:chExt cx="3700145" cy="2033270"/>
          </a:xfrm>
        </p:grpSpPr>
        <p:sp>
          <p:nvSpPr>
            <p:cNvPr id="5" name="object 5"/>
            <p:cNvSpPr/>
            <p:nvPr/>
          </p:nvSpPr>
          <p:spPr>
            <a:xfrm>
              <a:off x="181799" y="1217225"/>
              <a:ext cx="3280410" cy="1040130"/>
            </a:xfrm>
            <a:custGeom>
              <a:avLst/>
              <a:gdLst/>
              <a:ahLst/>
              <a:cxnLst/>
              <a:rect l="l" t="t" r="r" b="b"/>
              <a:pathLst>
                <a:path w="3280410" h="1040130">
                  <a:moveTo>
                    <a:pt x="0" y="173353"/>
                  </a:moveTo>
                  <a:lnTo>
                    <a:pt x="6192" y="127269"/>
                  </a:lnTo>
                  <a:lnTo>
                    <a:pt x="23667" y="85858"/>
                  </a:lnTo>
                  <a:lnTo>
                    <a:pt x="50774" y="50774"/>
                  </a:lnTo>
                  <a:lnTo>
                    <a:pt x="85858" y="23667"/>
                  </a:lnTo>
                  <a:lnTo>
                    <a:pt x="127269" y="6192"/>
                  </a:lnTo>
                  <a:lnTo>
                    <a:pt x="173353" y="0"/>
                  </a:lnTo>
                  <a:lnTo>
                    <a:pt x="3106547" y="0"/>
                  </a:lnTo>
                  <a:lnTo>
                    <a:pt x="3172885" y="13195"/>
                  </a:lnTo>
                  <a:lnTo>
                    <a:pt x="3229124" y="50773"/>
                  </a:lnTo>
                  <a:lnTo>
                    <a:pt x="3266703" y="107013"/>
                  </a:lnTo>
                  <a:lnTo>
                    <a:pt x="3279899" y="173353"/>
                  </a:lnTo>
                  <a:lnTo>
                    <a:pt x="3279899" y="866746"/>
                  </a:lnTo>
                  <a:lnTo>
                    <a:pt x="3273707" y="912830"/>
                  </a:lnTo>
                  <a:lnTo>
                    <a:pt x="3256232" y="954241"/>
                  </a:lnTo>
                  <a:lnTo>
                    <a:pt x="3229126" y="989325"/>
                  </a:lnTo>
                  <a:lnTo>
                    <a:pt x="3194041" y="1016432"/>
                  </a:lnTo>
                  <a:lnTo>
                    <a:pt x="3152631" y="1033907"/>
                  </a:lnTo>
                  <a:lnTo>
                    <a:pt x="3106547" y="1040099"/>
                  </a:lnTo>
                  <a:lnTo>
                    <a:pt x="173353" y="1040099"/>
                  </a:lnTo>
                  <a:lnTo>
                    <a:pt x="127269" y="1033907"/>
                  </a:lnTo>
                  <a:lnTo>
                    <a:pt x="85858" y="1016432"/>
                  </a:lnTo>
                  <a:lnTo>
                    <a:pt x="50774" y="989325"/>
                  </a:lnTo>
                  <a:lnTo>
                    <a:pt x="23667" y="954241"/>
                  </a:lnTo>
                  <a:lnTo>
                    <a:pt x="6192" y="912830"/>
                  </a:lnTo>
                  <a:lnTo>
                    <a:pt x="0" y="866746"/>
                  </a:lnTo>
                  <a:lnTo>
                    <a:pt x="0" y="173353"/>
                  </a:lnTo>
                  <a:close/>
                </a:path>
              </a:pathLst>
            </a:custGeom>
            <a:ln w="28574">
              <a:solidFill>
                <a:srgbClr val="F2A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999" y="1953789"/>
              <a:ext cx="321113" cy="1229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3223" y="1321322"/>
              <a:ext cx="1894048" cy="191455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722024" y="1858910"/>
            <a:ext cx="2713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480" dirty="0">
                <a:latin typeface="Arial"/>
                <a:cs typeface="Arial"/>
              </a:rPr>
              <a:t>y</a:t>
            </a:r>
            <a:r>
              <a:rPr sz="3000" i="1" spc="-110" dirty="0">
                <a:latin typeface="Arial"/>
                <a:cs typeface="Arial"/>
              </a:rPr>
              <a:t> </a:t>
            </a:r>
            <a:r>
              <a:rPr sz="3000" i="1" spc="-295" dirty="0">
                <a:latin typeface="Arial"/>
                <a:cs typeface="Arial"/>
              </a:rPr>
              <a:t>is</a:t>
            </a:r>
            <a:r>
              <a:rPr sz="3000" i="1" spc="-105" dirty="0">
                <a:latin typeface="Arial"/>
                <a:cs typeface="Arial"/>
              </a:rPr>
              <a:t> </a:t>
            </a:r>
            <a:r>
              <a:rPr sz="3000" i="1" spc="-515" dirty="0">
                <a:latin typeface="Arial"/>
                <a:cs typeface="Arial"/>
              </a:rPr>
              <a:t>now</a:t>
            </a:r>
            <a:r>
              <a:rPr sz="3000" i="1" spc="-105" dirty="0">
                <a:latin typeface="Arial"/>
                <a:cs typeface="Arial"/>
              </a:rPr>
              <a:t> </a:t>
            </a:r>
            <a:r>
              <a:rPr sz="3000" i="1" spc="-280" dirty="0">
                <a:latin typeface="Arial"/>
                <a:cs typeface="Arial"/>
              </a:rPr>
              <a:t>ovt</a:t>
            </a:r>
            <a:r>
              <a:rPr sz="3000" i="1" spc="-105" dirty="0">
                <a:latin typeface="Arial"/>
                <a:cs typeface="Arial"/>
              </a:rPr>
              <a:t> </a:t>
            </a:r>
            <a:r>
              <a:rPr sz="3000" i="1" spc="-290" dirty="0">
                <a:latin typeface="Arial"/>
                <a:cs typeface="Arial"/>
              </a:rPr>
              <a:t>of</a:t>
            </a:r>
            <a:r>
              <a:rPr sz="3000" i="1" spc="-110" dirty="0">
                <a:latin typeface="Arial"/>
                <a:cs typeface="Arial"/>
              </a:rPr>
              <a:t> </a:t>
            </a:r>
            <a:r>
              <a:rPr sz="3000" i="1" spc="-515" dirty="0">
                <a:latin typeface="Arial"/>
                <a:cs typeface="Arial"/>
              </a:rPr>
              <a:t>scope!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58475" y="3303550"/>
            <a:ext cx="4767580" cy="1265555"/>
          </a:xfrm>
          <a:prstGeom prst="rect">
            <a:avLst/>
          </a:prstGeom>
          <a:solidFill>
            <a:srgbClr val="C5D3C4"/>
          </a:solidFill>
        </p:spPr>
        <p:txBody>
          <a:bodyPr vert="horz" wrap="square" lIns="0" tIns="27940" rIns="0" bIns="0" rtlCol="0">
            <a:spAutoFit/>
          </a:bodyPr>
          <a:lstStyle/>
          <a:p>
            <a:pPr marL="85725" marR="368935">
              <a:lnSpc>
                <a:spcPct val="115599"/>
              </a:lnSpc>
              <a:spcBef>
                <a:spcPts val="220"/>
              </a:spcBef>
            </a:pP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Once</a:t>
            </a:r>
            <a:r>
              <a:rPr sz="2000" spc="-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2000" spc="-8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function</a:t>
            </a:r>
            <a:r>
              <a:rPr sz="2000" spc="-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Arial MT"/>
                <a:cs typeface="Arial MT"/>
              </a:rPr>
              <a:t>finishes</a:t>
            </a:r>
            <a:r>
              <a:rPr sz="2000" spc="-8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Arial MT"/>
                <a:cs typeface="Arial MT"/>
              </a:rPr>
              <a:t>executing,</a:t>
            </a:r>
            <a:r>
              <a:rPr sz="2000" spc="-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595959"/>
                </a:solidFill>
                <a:latin typeface="Arial MT"/>
                <a:cs typeface="Arial MT"/>
              </a:rPr>
              <a:t>the </a:t>
            </a:r>
            <a:r>
              <a:rPr sz="2000" spc="-10" dirty="0">
                <a:solidFill>
                  <a:srgbClr val="595959"/>
                </a:solidFill>
                <a:latin typeface="Arial MT"/>
                <a:cs typeface="Arial MT"/>
              </a:rPr>
              <a:t>variables</a:t>
            </a:r>
            <a:r>
              <a:rPr sz="20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declared</a:t>
            </a:r>
            <a:r>
              <a:rPr sz="20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inside</a:t>
            </a:r>
            <a:r>
              <a:rPr sz="20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20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it</a:t>
            </a:r>
            <a:r>
              <a:rPr sz="20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sz="20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595959"/>
                </a:solidFill>
                <a:latin typeface="Arial MT"/>
                <a:cs typeface="Arial MT"/>
              </a:rPr>
              <a:t>no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longer</a:t>
            </a:r>
            <a:r>
              <a:rPr sz="2000" spc="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Arial MT"/>
                <a:cs typeface="Arial MT"/>
              </a:rPr>
              <a:t>accessible!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1599" y="515250"/>
            <a:ext cx="2118899" cy="2056499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1215340"/>
            <a:ext cx="33782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29" dirty="0">
                <a:solidFill>
                  <a:srgbClr val="595959"/>
                </a:solidFill>
                <a:latin typeface="Arial"/>
                <a:cs typeface="Arial"/>
              </a:rPr>
              <a:t>main():</a:t>
            </a:r>
            <a:endParaRPr sz="20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  <a:tabLst>
                <a:tab pos="774065" algn="l"/>
                <a:tab pos="1078865" algn="l"/>
              </a:tabLst>
            </a:pP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40" dirty="0">
                <a:solidFill>
                  <a:srgbClr val="595959"/>
                </a:solidFill>
                <a:latin typeface="Arial"/>
                <a:cs typeface="Arial"/>
              </a:rPr>
              <a:t>function_name() </a:t>
            </a:r>
            <a:r>
              <a:rPr sz="2000" b="1" spc="320" dirty="0">
                <a:solidFill>
                  <a:srgbClr val="595959"/>
                </a:solidFill>
                <a:latin typeface="Arial"/>
                <a:cs typeface="Arial"/>
              </a:rPr>
              <a:t>print(y)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"/>
              <a:cs typeface="Arial"/>
            </a:endParaRPr>
          </a:p>
          <a:p>
            <a:pPr marL="469265" marR="310515" indent="-457200">
              <a:lnSpc>
                <a:spcPct val="100000"/>
              </a:lnSpc>
              <a:tabLst>
                <a:tab pos="621665" algn="l"/>
                <a:tab pos="774065" algn="l"/>
                <a:tab pos="10788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65" dirty="0">
                <a:solidFill>
                  <a:srgbClr val="595959"/>
                </a:solidFill>
                <a:latin typeface="Arial"/>
                <a:cs typeface="Arial"/>
              </a:rPr>
              <a:t>function_name(): 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469265" marR="1680845">
              <a:lnSpc>
                <a:spcPct val="100000"/>
              </a:lnSpc>
              <a:tabLst>
                <a:tab pos="774065" algn="l"/>
                <a:tab pos="1078865" algn="l"/>
                <a:tab pos="1536065" algn="l"/>
              </a:tabLst>
            </a:pP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3 </a:t>
            </a:r>
            <a:r>
              <a:rPr sz="2000" b="1" spc="215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Unless...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1215340"/>
            <a:ext cx="3378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29" dirty="0">
                <a:solidFill>
                  <a:srgbClr val="595959"/>
                </a:solidFill>
                <a:latin typeface="Arial"/>
                <a:cs typeface="Arial"/>
              </a:rPr>
              <a:t>main():</a:t>
            </a:r>
            <a:endParaRPr sz="20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  <a:tabLst>
                <a:tab pos="774065" algn="l"/>
                <a:tab pos="1078865" algn="l"/>
              </a:tabLst>
            </a:pP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40" dirty="0">
                <a:solidFill>
                  <a:srgbClr val="595959"/>
                </a:solidFill>
                <a:latin typeface="Arial"/>
                <a:cs typeface="Arial"/>
              </a:rPr>
              <a:t>function_name() </a:t>
            </a:r>
            <a:r>
              <a:rPr sz="2000" b="1" spc="320" dirty="0">
                <a:solidFill>
                  <a:srgbClr val="595959"/>
                </a:solidFill>
                <a:latin typeface="Arial"/>
                <a:cs typeface="Arial"/>
              </a:rPr>
              <a:t>print(y)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2434540"/>
            <a:ext cx="30734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774065" algn="l"/>
                <a:tab pos="10788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65" dirty="0">
                <a:solidFill>
                  <a:srgbClr val="595959"/>
                </a:solidFill>
                <a:latin typeface="Arial"/>
                <a:cs typeface="Arial"/>
              </a:rPr>
              <a:t>function_name(): 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469265" marR="1376045">
              <a:lnSpc>
                <a:spcPct val="100000"/>
              </a:lnSpc>
              <a:tabLst>
                <a:tab pos="774065" algn="l"/>
                <a:tab pos="1078865" algn="l"/>
                <a:tab pos="1536065" algn="l"/>
              </a:tabLst>
            </a:pP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3 </a:t>
            </a:r>
            <a:r>
              <a:rPr sz="2000" b="1" spc="215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Unless...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A1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3251" y="2167953"/>
            <a:ext cx="60788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0" dirty="0">
                <a:solidFill>
                  <a:srgbClr val="FFFFFF"/>
                </a:solidFill>
              </a:rPr>
              <a:t>Let’s</a:t>
            </a:r>
            <a:r>
              <a:rPr sz="4800" spc="-140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put</a:t>
            </a:r>
            <a:r>
              <a:rPr sz="4800" spc="-135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it</a:t>
            </a:r>
            <a:r>
              <a:rPr sz="4800" spc="-135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all</a:t>
            </a:r>
            <a:r>
              <a:rPr sz="4800" spc="-135" dirty="0">
                <a:solidFill>
                  <a:srgbClr val="FFFFFF"/>
                </a:solidFill>
              </a:rPr>
              <a:t> </a:t>
            </a:r>
            <a:r>
              <a:rPr sz="4800" spc="-10" dirty="0">
                <a:solidFill>
                  <a:srgbClr val="FFFFFF"/>
                </a:solidFill>
              </a:rPr>
              <a:t>together!</a:t>
            </a:r>
            <a:endParaRPr sz="48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Receipt</a:t>
            </a:r>
            <a:r>
              <a:rPr spc="-150" dirty="0"/>
              <a:t> </a:t>
            </a:r>
            <a:r>
              <a:rPr spc="-10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967" y="1215340"/>
            <a:ext cx="56413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1635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94335" algn="l"/>
              </a:tabLst>
            </a:pPr>
            <a:r>
              <a:rPr sz="2000" spc="-30" dirty="0">
                <a:solidFill>
                  <a:srgbClr val="595959"/>
                </a:solidFill>
                <a:latin typeface="Arial MT"/>
                <a:cs typeface="Arial MT"/>
              </a:rPr>
              <a:t>What</a:t>
            </a:r>
            <a:r>
              <a:rPr sz="2000" spc="-8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595959"/>
                </a:solidFill>
                <a:latin typeface="Arial MT"/>
                <a:cs typeface="Arial MT"/>
              </a:rPr>
              <a:t>subtasks</a:t>
            </a:r>
            <a:r>
              <a:rPr sz="2000" spc="-8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can</a:t>
            </a:r>
            <a:r>
              <a:rPr sz="2000" spc="-8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2000" spc="-8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break</a:t>
            </a:r>
            <a:r>
              <a:rPr sz="2000" spc="-8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this</a:t>
            </a:r>
            <a:r>
              <a:rPr sz="2000" spc="-8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program</a:t>
            </a:r>
            <a:r>
              <a:rPr sz="2000" spc="-8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Arial MT"/>
                <a:cs typeface="Arial MT"/>
              </a:rPr>
              <a:t>into?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Receipt</a:t>
            </a:r>
            <a:r>
              <a:rPr spc="-150" dirty="0"/>
              <a:t> </a:t>
            </a:r>
            <a:r>
              <a:rPr spc="-10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967" y="1167715"/>
            <a:ext cx="5641340" cy="14351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94335" indent="-381635">
              <a:lnSpc>
                <a:spcPct val="100000"/>
              </a:lnSpc>
              <a:spcBef>
                <a:spcPts val="475"/>
              </a:spcBef>
              <a:buFont typeface="Tahoma"/>
              <a:buChar char="●"/>
              <a:tabLst>
                <a:tab pos="394335" algn="l"/>
              </a:tabLst>
            </a:pPr>
            <a:r>
              <a:rPr sz="2000" spc="-30" dirty="0">
                <a:solidFill>
                  <a:srgbClr val="595959"/>
                </a:solidFill>
                <a:latin typeface="Arial MT"/>
                <a:cs typeface="Arial MT"/>
              </a:rPr>
              <a:t>What</a:t>
            </a:r>
            <a:r>
              <a:rPr sz="2000" spc="-8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595959"/>
                </a:solidFill>
                <a:latin typeface="Arial MT"/>
                <a:cs typeface="Arial MT"/>
              </a:rPr>
              <a:t>subtasks</a:t>
            </a:r>
            <a:r>
              <a:rPr sz="2000" spc="-8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can</a:t>
            </a:r>
            <a:r>
              <a:rPr sz="2000" spc="-8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2000" spc="-8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break</a:t>
            </a:r>
            <a:r>
              <a:rPr sz="2000" spc="-8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this</a:t>
            </a:r>
            <a:r>
              <a:rPr sz="2000" spc="-8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program</a:t>
            </a:r>
            <a:r>
              <a:rPr sz="2000" spc="-8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Arial MT"/>
                <a:cs typeface="Arial MT"/>
              </a:rPr>
              <a:t>into?</a:t>
            </a:r>
            <a:endParaRPr sz="2000">
              <a:latin typeface="Arial MT"/>
              <a:cs typeface="Arial MT"/>
            </a:endParaRPr>
          </a:p>
          <a:p>
            <a:pPr marL="851535" lvl="1" indent="-381635">
              <a:lnSpc>
                <a:spcPct val="100000"/>
              </a:lnSpc>
              <a:spcBef>
                <a:spcPts val="375"/>
              </a:spcBef>
              <a:buFont typeface="Tahoma"/>
              <a:buChar char="○"/>
              <a:tabLst>
                <a:tab pos="851535" algn="l"/>
              </a:tabLst>
            </a:pP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calculating</a:t>
            </a:r>
            <a:r>
              <a:rPr sz="2000" spc="-1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595959"/>
                </a:solidFill>
                <a:latin typeface="Arial MT"/>
                <a:cs typeface="Arial MT"/>
              </a:rPr>
              <a:t>tax</a:t>
            </a:r>
            <a:endParaRPr sz="2000">
              <a:latin typeface="Arial MT"/>
              <a:cs typeface="Arial MT"/>
            </a:endParaRPr>
          </a:p>
          <a:p>
            <a:pPr marL="851535" lvl="1" indent="-381635">
              <a:lnSpc>
                <a:spcPct val="100000"/>
              </a:lnSpc>
              <a:spcBef>
                <a:spcPts val="375"/>
              </a:spcBef>
              <a:buFont typeface="Tahoma"/>
              <a:buChar char="○"/>
              <a:tabLst>
                <a:tab pos="851535" algn="l"/>
              </a:tabLst>
            </a:pP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calculating</a:t>
            </a:r>
            <a:r>
              <a:rPr sz="2000" spc="-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2000" spc="-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595959"/>
                </a:solidFill>
                <a:latin typeface="Arial MT"/>
                <a:cs typeface="Arial MT"/>
              </a:rPr>
              <a:t>tip</a:t>
            </a:r>
            <a:endParaRPr sz="2000">
              <a:latin typeface="Arial MT"/>
              <a:cs typeface="Arial MT"/>
            </a:endParaRPr>
          </a:p>
          <a:p>
            <a:pPr marL="851535" lvl="1" indent="-381635">
              <a:lnSpc>
                <a:spcPct val="100000"/>
              </a:lnSpc>
              <a:spcBef>
                <a:spcPts val="375"/>
              </a:spcBef>
              <a:buFont typeface="Tahoma"/>
              <a:buChar char="○"/>
              <a:tabLst>
                <a:tab pos="851535" algn="l"/>
              </a:tabLst>
            </a:pP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aggregating</a:t>
            </a:r>
            <a:r>
              <a:rPr sz="2000" spc="-7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tax</a:t>
            </a:r>
            <a:r>
              <a:rPr sz="2000" spc="-7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2000" spc="-7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595959"/>
                </a:solidFill>
                <a:latin typeface="Arial MT"/>
                <a:cs typeface="Arial MT"/>
              </a:rPr>
              <a:t>tip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77943" y="3377515"/>
            <a:ext cx="788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595959"/>
                </a:solidFill>
                <a:latin typeface="Arial MT"/>
                <a:cs typeface="Arial MT"/>
              </a:rPr>
              <a:t>[demo]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-124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2000" y="0"/>
                </a:moveTo>
                <a:lnTo>
                  <a:pt x="0" y="0"/>
                </a:lnTo>
                <a:lnTo>
                  <a:pt x="0" y="5143499"/>
                </a:lnTo>
                <a:lnTo>
                  <a:pt x="4572000" y="5143499"/>
                </a:lnTo>
                <a:lnTo>
                  <a:pt x="4572000" y="0"/>
                </a:lnTo>
                <a:close/>
              </a:path>
            </a:pathLst>
          </a:custGeom>
          <a:solidFill>
            <a:srgbClr val="C5D3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39791" y="1916664"/>
            <a:ext cx="2296795" cy="13036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259715">
              <a:lnSpc>
                <a:spcPts val="5030"/>
              </a:lnSpc>
              <a:spcBef>
                <a:spcPts val="204"/>
              </a:spcBef>
            </a:pPr>
            <a:r>
              <a:rPr sz="4200" spc="-445" dirty="0">
                <a:latin typeface="Arial MT"/>
                <a:cs typeface="Arial MT"/>
              </a:rPr>
              <a:t>T</a:t>
            </a:r>
            <a:r>
              <a:rPr sz="4200" spc="80" dirty="0">
                <a:latin typeface="Arial MT"/>
                <a:cs typeface="Arial MT"/>
              </a:rPr>
              <a:t>oday</a:t>
            </a:r>
            <a:r>
              <a:rPr sz="4200" spc="-45" dirty="0">
                <a:latin typeface="Arial MT"/>
                <a:cs typeface="Arial MT"/>
              </a:rPr>
              <a:t>’</a:t>
            </a:r>
            <a:r>
              <a:rPr sz="4200" spc="80" dirty="0">
                <a:latin typeface="Arial MT"/>
                <a:cs typeface="Arial MT"/>
              </a:rPr>
              <a:t>s</a:t>
            </a:r>
            <a:r>
              <a:rPr sz="4200" spc="-15" dirty="0">
                <a:latin typeface="Arial MT"/>
                <a:cs typeface="Arial MT"/>
              </a:rPr>
              <a:t> </a:t>
            </a:r>
            <a:r>
              <a:rPr sz="4200" spc="-25" dirty="0">
                <a:latin typeface="Arial MT"/>
                <a:cs typeface="Arial MT"/>
              </a:rPr>
              <a:t>questions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2525" y="1523938"/>
            <a:ext cx="366776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How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translate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what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know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from</a:t>
            </a:r>
            <a:r>
              <a:rPr sz="1800" spc="-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Karel</a:t>
            </a:r>
            <a:r>
              <a:rPr sz="1800" spc="-7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into</a:t>
            </a:r>
            <a:r>
              <a:rPr sz="1800" spc="-7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regular</a:t>
            </a:r>
            <a:r>
              <a:rPr sz="1800" spc="-7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Python</a:t>
            </a:r>
            <a:r>
              <a:rPr sz="1800" spc="-7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code?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2525" y="2352613"/>
            <a:ext cx="340360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How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can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make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our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code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more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flexible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producing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different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outputs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depending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input?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A1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2234" y="2167953"/>
            <a:ext cx="34004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5" dirty="0">
                <a:solidFill>
                  <a:srgbClr val="FFFFFF"/>
                </a:solidFill>
              </a:rPr>
              <a:t>What’s</a:t>
            </a:r>
            <a:r>
              <a:rPr sz="4800" spc="-195" dirty="0">
                <a:solidFill>
                  <a:srgbClr val="FFFFFF"/>
                </a:solidFill>
              </a:rPr>
              <a:t> </a:t>
            </a:r>
            <a:r>
              <a:rPr sz="4800" spc="-75" dirty="0">
                <a:solidFill>
                  <a:srgbClr val="FFFFFF"/>
                </a:solidFill>
              </a:rPr>
              <a:t>next?</a:t>
            </a:r>
            <a:endParaRPr sz="48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263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Tomorrow:</a:t>
            </a:r>
            <a:r>
              <a:rPr spc="-125" dirty="0"/>
              <a:t> </a:t>
            </a:r>
            <a:r>
              <a:rPr spc="-10" dirty="0"/>
              <a:t>making</a:t>
            </a:r>
            <a:r>
              <a:rPr spc="-120" dirty="0"/>
              <a:t> </a:t>
            </a:r>
            <a:r>
              <a:rPr spc="-20" dirty="0"/>
              <a:t>programs</a:t>
            </a:r>
            <a:r>
              <a:rPr spc="-120" dirty="0"/>
              <a:t> </a:t>
            </a:r>
            <a:r>
              <a:rPr spc="-10" dirty="0"/>
              <a:t>interactive!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967" y="1215340"/>
            <a:ext cx="3803650" cy="103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1635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94335" algn="l"/>
              </a:tabLst>
            </a:pPr>
            <a:r>
              <a:rPr sz="2000" spc="-35" dirty="0">
                <a:solidFill>
                  <a:srgbClr val="595959"/>
                </a:solidFill>
                <a:latin typeface="Arial MT"/>
                <a:cs typeface="Arial MT"/>
              </a:rPr>
              <a:t>Strings:</a:t>
            </a:r>
            <a:r>
              <a:rPr sz="20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Arial MT"/>
                <a:cs typeface="Arial MT"/>
              </a:rPr>
              <a:t>representations</a:t>
            </a:r>
            <a:r>
              <a:rPr sz="20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20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Arial MT"/>
                <a:cs typeface="Arial MT"/>
              </a:rPr>
              <a:t>text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Clr>
                <a:srgbClr val="595959"/>
              </a:buClr>
              <a:buFont typeface="Tahoma"/>
              <a:buChar char="●"/>
            </a:pPr>
            <a:endParaRPr sz="2000">
              <a:latin typeface="Arial MT"/>
              <a:cs typeface="Arial MT"/>
            </a:endParaRPr>
          </a:p>
          <a:p>
            <a:pPr marL="394335" indent="-381635">
              <a:lnSpc>
                <a:spcPct val="100000"/>
              </a:lnSpc>
              <a:buFont typeface="Tahoma"/>
              <a:buChar char="●"/>
              <a:tabLst>
                <a:tab pos="394335" algn="l"/>
              </a:tabLst>
            </a:pP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Interactive</a:t>
            </a:r>
            <a:r>
              <a:rPr sz="2000" spc="-1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Arial MT"/>
                <a:cs typeface="Arial MT"/>
              </a:rPr>
              <a:t>programs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3029" y="2835493"/>
            <a:ext cx="2687955" cy="671195"/>
          </a:xfrm>
          <a:custGeom>
            <a:avLst/>
            <a:gdLst/>
            <a:ahLst/>
            <a:cxnLst/>
            <a:rect l="l" t="t" r="r" b="b"/>
            <a:pathLst>
              <a:path w="2687954" h="671195">
                <a:moveTo>
                  <a:pt x="1147891" y="0"/>
                </a:moveTo>
                <a:lnTo>
                  <a:pt x="1081700" y="0"/>
                </a:lnTo>
                <a:lnTo>
                  <a:pt x="1027615" y="669"/>
                </a:lnTo>
                <a:lnTo>
                  <a:pt x="974143" y="1905"/>
                </a:lnTo>
                <a:lnTo>
                  <a:pt x="921350" y="3704"/>
                </a:lnTo>
                <a:lnTo>
                  <a:pt x="869301" y="6062"/>
                </a:lnTo>
                <a:lnTo>
                  <a:pt x="816571" y="9059"/>
                </a:lnTo>
                <a:lnTo>
                  <a:pt x="816830" y="9059"/>
                </a:lnTo>
                <a:lnTo>
                  <a:pt x="767703" y="12439"/>
                </a:lnTo>
                <a:lnTo>
                  <a:pt x="718285" y="16450"/>
                </a:lnTo>
                <a:lnTo>
                  <a:pt x="669876" y="21006"/>
                </a:lnTo>
                <a:lnTo>
                  <a:pt x="622543" y="26102"/>
                </a:lnTo>
                <a:lnTo>
                  <a:pt x="576351" y="31734"/>
                </a:lnTo>
                <a:lnTo>
                  <a:pt x="531366" y="37899"/>
                </a:lnTo>
                <a:lnTo>
                  <a:pt x="487654" y="44592"/>
                </a:lnTo>
                <a:lnTo>
                  <a:pt x="445283" y="51811"/>
                </a:lnTo>
                <a:lnTo>
                  <a:pt x="404317" y="59551"/>
                </a:lnTo>
                <a:lnTo>
                  <a:pt x="331173" y="75542"/>
                </a:lnTo>
                <a:lnTo>
                  <a:pt x="264786" y="93051"/>
                </a:lnTo>
                <a:lnTo>
                  <a:pt x="205349" y="111974"/>
                </a:lnTo>
                <a:lnTo>
                  <a:pt x="153053" y="132208"/>
                </a:lnTo>
                <a:lnTo>
                  <a:pt x="108091" y="153653"/>
                </a:lnTo>
                <a:lnTo>
                  <a:pt x="70654" y="176204"/>
                </a:lnTo>
                <a:lnTo>
                  <a:pt x="19124" y="224217"/>
                </a:lnTo>
                <a:lnTo>
                  <a:pt x="0" y="275428"/>
                </a:lnTo>
                <a:lnTo>
                  <a:pt x="1157" y="293631"/>
                </a:lnTo>
                <a:lnTo>
                  <a:pt x="15131" y="329765"/>
                </a:lnTo>
                <a:lnTo>
                  <a:pt x="43975" y="365338"/>
                </a:lnTo>
                <a:lnTo>
                  <a:pt x="86880" y="400112"/>
                </a:lnTo>
                <a:lnTo>
                  <a:pt x="143035" y="433848"/>
                </a:lnTo>
                <a:lnTo>
                  <a:pt x="211628" y="466309"/>
                </a:lnTo>
                <a:lnTo>
                  <a:pt x="250337" y="481987"/>
                </a:lnTo>
                <a:lnTo>
                  <a:pt x="291851" y="497257"/>
                </a:lnTo>
                <a:lnTo>
                  <a:pt x="336069" y="512089"/>
                </a:lnTo>
                <a:lnTo>
                  <a:pt x="382891" y="526453"/>
                </a:lnTo>
                <a:lnTo>
                  <a:pt x="432214" y="540320"/>
                </a:lnTo>
                <a:lnTo>
                  <a:pt x="483938" y="553660"/>
                </a:lnTo>
                <a:lnTo>
                  <a:pt x="537962" y="566443"/>
                </a:lnTo>
                <a:lnTo>
                  <a:pt x="594183" y="578640"/>
                </a:lnTo>
                <a:lnTo>
                  <a:pt x="652500" y="590220"/>
                </a:lnTo>
                <a:lnTo>
                  <a:pt x="712813" y="601154"/>
                </a:lnTo>
                <a:lnTo>
                  <a:pt x="775020" y="611413"/>
                </a:lnTo>
                <a:lnTo>
                  <a:pt x="839020" y="620965"/>
                </a:lnTo>
                <a:lnTo>
                  <a:pt x="904711" y="629783"/>
                </a:lnTo>
                <a:lnTo>
                  <a:pt x="971991" y="637835"/>
                </a:lnTo>
                <a:lnTo>
                  <a:pt x="1040761" y="645092"/>
                </a:lnTo>
                <a:lnTo>
                  <a:pt x="1110918" y="651525"/>
                </a:lnTo>
                <a:lnTo>
                  <a:pt x="1182361" y="657104"/>
                </a:lnTo>
                <a:lnTo>
                  <a:pt x="1256301" y="661883"/>
                </a:lnTo>
                <a:lnTo>
                  <a:pt x="1256643" y="661883"/>
                </a:lnTo>
                <a:lnTo>
                  <a:pt x="1328699" y="665578"/>
                </a:lnTo>
                <a:lnTo>
                  <a:pt x="1384855" y="667797"/>
                </a:lnTo>
                <a:lnTo>
                  <a:pt x="1440730" y="669431"/>
                </a:lnTo>
                <a:lnTo>
                  <a:pt x="1496256" y="670483"/>
                </a:lnTo>
                <a:lnTo>
                  <a:pt x="1551367" y="670957"/>
                </a:lnTo>
                <a:lnTo>
                  <a:pt x="1597962" y="670957"/>
                </a:lnTo>
                <a:lnTo>
                  <a:pt x="1660083" y="670188"/>
                </a:lnTo>
                <a:lnTo>
                  <a:pt x="1713555" y="668952"/>
                </a:lnTo>
                <a:lnTo>
                  <a:pt x="1766348" y="667153"/>
                </a:lnTo>
                <a:lnTo>
                  <a:pt x="1818397" y="664796"/>
                </a:lnTo>
                <a:lnTo>
                  <a:pt x="1869635" y="661883"/>
                </a:lnTo>
                <a:lnTo>
                  <a:pt x="1919996" y="658419"/>
                </a:lnTo>
                <a:lnTo>
                  <a:pt x="1969413" y="654407"/>
                </a:lnTo>
                <a:lnTo>
                  <a:pt x="2017822" y="649851"/>
                </a:lnTo>
                <a:lnTo>
                  <a:pt x="2065155" y="644755"/>
                </a:lnTo>
                <a:lnTo>
                  <a:pt x="2111348" y="639123"/>
                </a:lnTo>
                <a:lnTo>
                  <a:pt x="2156333" y="632959"/>
                </a:lnTo>
                <a:lnTo>
                  <a:pt x="2200044" y="626265"/>
                </a:lnTo>
                <a:lnTo>
                  <a:pt x="2242416" y="619046"/>
                </a:lnTo>
                <a:lnTo>
                  <a:pt x="2282820" y="611413"/>
                </a:lnTo>
                <a:lnTo>
                  <a:pt x="2356526" y="595315"/>
                </a:lnTo>
                <a:lnTo>
                  <a:pt x="2422912" y="577806"/>
                </a:lnTo>
                <a:lnTo>
                  <a:pt x="2482349" y="558883"/>
                </a:lnTo>
                <a:lnTo>
                  <a:pt x="2534645" y="538648"/>
                </a:lnTo>
                <a:lnTo>
                  <a:pt x="2579607" y="517204"/>
                </a:lnTo>
                <a:lnTo>
                  <a:pt x="2617044" y="494653"/>
                </a:lnTo>
                <a:lnTo>
                  <a:pt x="2668574" y="446639"/>
                </a:lnTo>
                <a:lnTo>
                  <a:pt x="2687699" y="395428"/>
                </a:lnTo>
                <a:lnTo>
                  <a:pt x="2686542" y="377225"/>
                </a:lnTo>
                <a:lnTo>
                  <a:pt x="2672568" y="341091"/>
                </a:lnTo>
                <a:lnTo>
                  <a:pt x="2643723" y="305518"/>
                </a:lnTo>
                <a:lnTo>
                  <a:pt x="2600818" y="270744"/>
                </a:lnTo>
                <a:lnTo>
                  <a:pt x="2544663" y="237008"/>
                </a:lnTo>
                <a:lnTo>
                  <a:pt x="2476070" y="204547"/>
                </a:lnTo>
                <a:lnTo>
                  <a:pt x="2437362" y="188869"/>
                </a:lnTo>
                <a:lnTo>
                  <a:pt x="2395848" y="173600"/>
                </a:lnTo>
                <a:lnTo>
                  <a:pt x="2351629" y="158768"/>
                </a:lnTo>
                <a:lnTo>
                  <a:pt x="2304808" y="144403"/>
                </a:lnTo>
                <a:lnTo>
                  <a:pt x="2255484" y="130536"/>
                </a:lnTo>
                <a:lnTo>
                  <a:pt x="2203760" y="117197"/>
                </a:lnTo>
                <a:lnTo>
                  <a:pt x="2149737" y="104413"/>
                </a:lnTo>
                <a:lnTo>
                  <a:pt x="2093516" y="92217"/>
                </a:lnTo>
                <a:lnTo>
                  <a:pt x="2035198" y="80637"/>
                </a:lnTo>
                <a:lnTo>
                  <a:pt x="1974885" y="69703"/>
                </a:lnTo>
                <a:lnTo>
                  <a:pt x="1913324" y="59551"/>
                </a:lnTo>
                <a:lnTo>
                  <a:pt x="1848679" y="49892"/>
                </a:lnTo>
                <a:lnTo>
                  <a:pt x="1782988" y="41075"/>
                </a:lnTo>
                <a:lnTo>
                  <a:pt x="1715707" y="33022"/>
                </a:lnTo>
                <a:lnTo>
                  <a:pt x="1646938" y="25765"/>
                </a:lnTo>
                <a:lnTo>
                  <a:pt x="1576781" y="19332"/>
                </a:lnTo>
                <a:lnTo>
                  <a:pt x="1505338" y="13754"/>
                </a:lnTo>
                <a:lnTo>
                  <a:pt x="1432711" y="9059"/>
                </a:lnTo>
                <a:lnTo>
                  <a:pt x="1359000" y="5279"/>
                </a:lnTo>
                <a:lnTo>
                  <a:pt x="1302843" y="3060"/>
                </a:lnTo>
                <a:lnTo>
                  <a:pt x="1246969" y="1427"/>
                </a:lnTo>
                <a:lnTo>
                  <a:pt x="1191443" y="374"/>
                </a:lnTo>
                <a:lnTo>
                  <a:pt x="1147891" y="0"/>
                </a:lnTo>
                <a:close/>
              </a:path>
            </a:pathLst>
          </a:custGeom>
          <a:solidFill>
            <a:srgbClr val="938A80">
              <a:alpha val="60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480000">
            <a:off x="5474389" y="2613738"/>
            <a:ext cx="16076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sz="1800" b="1" dirty="0">
                <a:solidFill>
                  <a:srgbClr val="938A80"/>
                </a:solidFill>
                <a:latin typeface="Arial"/>
                <a:cs typeface="Arial"/>
              </a:rPr>
              <a:t>Data</a:t>
            </a:r>
            <a:r>
              <a:rPr sz="1800" b="1" spc="-125" dirty="0">
                <a:solidFill>
                  <a:srgbClr val="938A80"/>
                </a:solidFill>
                <a:latin typeface="Arial"/>
                <a:cs typeface="Arial"/>
              </a:rPr>
              <a:t> </a:t>
            </a:r>
            <a:r>
              <a:rPr sz="1800" b="1" spc="-65" dirty="0">
                <a:solidFill>
                  <a:srgbClr val="938A80"/>
                </a:solidFill>
                <a:latin typeface="Arial"/>
                <a:cs typeface="Arial"/>
              </a:rPr>
              <a:t>structures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87825" y="3960925"/>
            <a:ext cx="3455670" cy="483234"/>
          </a:xfrm>
          <a:custGeom>
            <a:avLst/>
            <a:gdLst/>
            <a:ahLst/>
            <a:cxnLst/>
            <a:rect l="l" t="t" r="r" b="b"/>
            <a:pathLst>
              <a:path w="3455670" h="483235">
                <a:moveTo>
                  <a:pt x="1727700" y="0"/>
                </a:moveTo>
                <a:lnTo>
                  <a:pt x="1625882" y="235"/>
                </a:lnTo>
                <a:lnTo>
                  <a:pt x="1655650" y="235"/>
                </a:lnTo>
                <a:lnTo>
                  <a:pt x="1444656" y="3262"/>
                </a:lnTo>
                <a:lnTo>
                  <a:pt x="1225262" y="10438"/>
                </a:lnTo>
                <a:lnTo>
                  <a:pt x="1066584" y="18383"/>
                </a:lnTo>
                <a:lnTo>
                  <a:pt x="914196" y="28450"/>
                </a:lnTo>
                <a:lnTo>
                  <a:pt x="769229" y="40574"/>
                </a:lnTo>
                <a:lnTo>
                  <a:pt x="677268" y="49768"/>
                </a:lnTo>
                <a:lnTo>
                  <a:pt x="589444" y="59827"/>
                </a:lnTo>
                <a:lnTo>
                  <a:pt x="506093" y="70733"/>
                </a:lnTo>
                <a:lnTo>
                  <a:pt x="421278" y="83475"/>
                </a:lnTo>
                <a:lnTo>
                  <a:pt x="343682" y="96956"/>
                </a:lnTo>
                <a:lnTo>
                  <a:pt x="273486" y="111115"/>
                </a:lnTo>
                <a:lnTo>
                  <a:pt x="210872" y="125892"/>
                </a:lnTo>
                <a:lnTo>
                  <a:pt x="156019" y="141225"/>
                </a:lnTo>
                <a:lnTo>
                  <a:pt x="109108" y="157054"/>
                </a:lnTo>
                <a:lnTo>
                  <a:pt x="70319" y="173318"/>
                </a:lnTo>
                <a:lnTo>
                  <a:pt x="17831" y="206905"/>
                </a:lnTo>
                <a:lnTo>
                  <a:pt x="0" y="241500"/>
                </a:lnTo>
                <a:lnTo>
                  <a:pt x="1676" y="252257"/>
                </a:lnTo>
                <a:lnTo>
                  <a:pt x="26343" y="283767"/>
                </a:lnTo>
                <a:lnTo>
                  <a:pt x="78992" y="313927"/>
                </a:lnTo>
                <a:lnTo>
                  <a:pt x="128700" y="333153"/>
                </a:lnTo>
                <a:lnTo>
                  <a:pt x="189440" y="351584"/>
                </a:lnTo>
                <a:lnTo>
                  <a:pt x="260651" y="369139"/>
                </a:lnTo>
                <a:lnTo>
                  <a:pt x="300007" y="377564"/>
                </a:lnTo>
                <a:lnTo>
                  <a:pt x="341770" y="385741"/>
                </a:lnTo>
                <a:lnTo>
                  <a:pt x="385870" y="393661"/>
                </a:lnTo>
                <a:lnTo>
                  <a:pt x="432236" y="401312"/>
                </a:lnTo>
                <a:lnTo>
                  <a:pt x="480798" y="408686"/>
                </a:lnTo>
                <a:lnTo>
                  <a:pt x="531487" y="415773"/>
                </a:lnTo>
                <a:lnTo>
                  <a:pt x="584231" y="422562"/>
                </a:lnTo>
                <a:lnTo>
                  <a:pt x="695607" y="435210"/>
                </a:lnTo>
                <a:lnTo>
                  <a:pt x="814364" y="446551"/>
                </a:lnTo>
                <a:lnTo>
                  <a:pt x="939940" y="456507"/>
                </a:lnTo>
                <a:lnTo>
                  <a:pt x="1071773" y="465000"/>
                </a:lnTo>
                <a:lnTo>
                  <a:pt x="1209303" y="471951"/>
                </a:lnTo>
                <a:lnTo>
                  <a:pt x="1425048" y="479313"/>
                </a:lnTo>
                <a:lnTo>
                  <a:pt x="1661675" y="482867"/>
                </a:lnTo>
                <a:lnTo>
                  <a:pt x="1727400" y="483000"/>
                </a:lnTo>
                <a:lnTo>
                  <a:pt x="1954099" y="480911"/>
                </a:lnTo>
                <a:lnTo>
                  <a:pt x="2172969" y="474823"/>
                </a:lnTo>
                <a:lnTo>
                  <a:pt x="2173307" y="474823"/>
                </a:lnTo>
                <a:lnTo>
                  <a:pt x="2336266" y="467504"/>
                </a:lnTo>
                <a:lnTo>
                  <a:pt x="2490877" y="458137"/>
                </a:lnTo>
                <a:lnTo>
                  <a:pt x="2638443" y="446691"/>
                </a:lnTo>
                <a:lnTo>
                  <a:pt x="2732347" y="437937"/>
                </a:lnTo>
                <a:lnTo>
                  <a:pt x="2822282" y="428308"/>
                </a:lnTo>
                <a:lnTo>
                  <a:pt x="2907911" y="417823"/>
                </a:lnTo>
                <a:lnTo>
                  <a:pt x="2949006" y="412266"/>
                </a:lnTo>
                <a:lnTo>
                  <a:pt x="3033821" y="399524"/>
                </a:lnTo>
                <a:lnTo>
                  <a:pt x="3111417" y="386043"/>
                </a:lnTo>
                <a:lnTo>
                  <a:pt x="3181612" y="371884"/>
                </a:lnTo>
                <a:lnTo>
                  <a:pt x="3244227" y="357107"/>
                </a:lnTo>
                <a:lnTo>
                  <a:pt x="3299080" y="341774"/>
                </a:lnTo>
                <a:lnTo>
                  <a:pt x="3345992" y="325945"/>
                </a:lnTo>
                <a:lnTo>
                  <a:pt x="3384780" y="309681"/>
                </a:lnTo>
                <a:lnTo>
                  <a:pt x="3437268" y="276094"/>
                </a:lnTo>
                <a:lnTo>
                  <a:pt x="3455099" y="241500"/>
                </a:lnTo>
                <a:lnTo>
                  <a:pt x="3453423" y="230742"/>
                </a:lnTo>
                <a:lnTo>
                  <a:pt x="3428756" y="199232"/>
                </a:lnTo>
                <a:lnTo>
                  <a:pt x="3376107" y="169072"/>
                </a:lnTo>
                <a:lnTo>
                  <a:pt x="3326399" y="149846"/>
                </a:lnTo>
                <a:lnTo>
                  <a:pt x="3265659" y="131415"/>
                </a:lnTo>
                <a:lnTo>
                  <a:pt x="3194448" y="113860"/>
                </a:lnTo>
                <a:lnTo>
                  <a:pt x="3155092" y="105435"/>
                </a:lnTo>
                <a:lnTo>
                  <a:pt x="3113329" y="97258"/>
                </a:lnTo>
                <a:lnTo>
                  <a:pt x="3069229" y="89338"/>
                </a:lnTo>
                <a:lnTo>
                  <a:pt x="3022863" y="81687"/>
                </a:lnTo>
                <a:lnTo>
                  <a:pt x="2974301" y="74313"/>
                </a:lnTo>
                <a:lnTo>
                  <a:pt x="2923612" y="67226"/>
                </a:lnTo>
                <a:lnTo>
                  <a:pt x="2870867" y="60437"/>
                </a:lnTo>
                <a:lnTo>
                  <a:pt x="2759492" y="47789"/>
                </a:lnTo>
                <a:lnTo>
                  <a:pt x="2640735" y="36448"/>
                </a:lnTo>
                <a:lnTo>
                  <a:pt x="2515159" y="26492"/>
                </a:lnTo>
                <a:lnTo>
                  <a:pt x="2383326" y="17999"/>
                </a:lnTo>
                <a:lnTo>
                  <a:pt x="2177473" y="8273"/>
                </a:lnTo>
                <a:lnTo>
                  <a:pt x="2177926" y="8273"/>
                </a:lnTo>
                <a:lnTo>
                  <a:pt x="1956182" y="2094"/>
                </a:lnTo>
                <a:lnTo>
                  <a:pt x="1727700" y="0"/>
                </a:lnTo>
                <a:close/>
              </a:path>
            </a:pathLst>
          </a:custGeom>
          <a:solidFill>
            <a:srgbClr val="5A1E50">
              <a:alpha val="623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47008" y="3635258"/>
            <a:ext cx="1769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solidFill>
                  <a:srgbClr val="5A1E50"/>
                </a:solidFill>
                <a:latin typeface="Arial"/>
                <a:cs typeface="Arial"/>
              </a:rPr>
              <a:t>Everyday</a:t>
            </a:r>
            <a:r>
              <a:rPr sz="1800" b="1" spc="-45" dirty="0">
                <a:solidFill>
                  <a:srgbClr val="5A1E50"/>
                </a:solidFill>
                <a:latin typeface="Arial"/>
                <a:cs typeface="Arial"/>
              </a:rPr>
              <a:t> Python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0462" y="4068774"/>
            <a:ext cx="1286510" cy="429259"/>
          </a:xfrm>
          <a:custGeom>
            <a:avLst/>
            <a:gdLst/>
            <a:ahLst/>
            <a:cxnLst/>
            <a:rect l="l" t="t" r="r" b="b"/>
            <a:pathLst>
              <a:path w="1286510" h="429260">
                <a:moveTo>
                  <a:pt x="642899" y="0"/>
                </a:moveTo>
                <a:lnTo>
                  <a:pt x="586359" y="829"/>
                </a:lnTo>
                <a:lnTo>
                  <a:pt x="530633" y="3291"/>
                </a:lnTo>
                <a:lnTo>
                  <a:pt x="476018" y="7343"/>
                </a:lnTo>
                <a:lnTo>
                  <a:pt x="422810" y="12946"/>
                </a:lnTo>
                <a:lnTo>
                  <a:pt x="371305" y="20058"/>
                </a:lnTo>
                <a:lnTo>
                  <a:pt x="321799" y="28639"/>
                </a:lnTo>
                <a:lnTo>
                  <a:pt x="274588" y="38646"/>
                </a:lnTo>
                <a:lnTo>
                  <a:pt x="229969" y="50041"/>
                </a:lnTo>
                <a:lnTo>
                  <a:pt x="188238" y="62781"/>
                </a:lnTo>
                <a:lnTo>
                  <a:pt x="122360" y="88523"/>
                </a:lnTo>
                <a:lnTo>
                  <a:pt x="69882" y="117126"/>
                </a:lnTo>
                <a:lnTo>
                  <a:pt x="31519" y="148016"/>
                </a:lnTo>
                <a:lnTo>
                  <a:pt x="7986" y="180615"/>
                </a:lnTo>
                <a:lnTo>
                  <a:pt x="0" y="214350"/>
                </a:lnTo>
                <a:lnTo>
                  <a:pt x="3789" y="237705"/>
                </a:lnTo>
                <a:lnTo>
                  <a:pt x="32830" y="282101"/>
                </a:lnTo>
                <a:lnTo>
                  <a:pt x="87870" y="322536"/>
                </a:lnTo>
                <a:lnTo>
                  <a:pt x="124159" y="340942"/>
                </a:lnTo>
                <a:lnTo>
                  <a:pt x="165771" y="357965"/>
                </a:lnTo>
                <a:lnTo>
                  <a:pt x="212313" y="373476"/>
                </a:lnTo>
                <a:lnTo>
                  <a:pt x="263393" y="387342"/>
                </a:lnTo>
                <a:lnTo>
                  <a:pt x="318619" y="399434"/>
                </a:lnTo>
                <a:lnTo>
                  <a:pt x="377598" y="409621"/>
                </a:lnTo>
                <a:lnTo>
                  <a:pt x="439938" y="417772"/>
                </a:lnTo>
                <a:lnTo>
                  <a:pt x="505246" y="423756"/>
                </a:lnTo>
                <a:lnTo>
                  <a:pt x="573130" y="427442"/>
                </a:lnTo>
                <a:lnTo>
                  <a:pt x="643199" y="428700"/>
                </a:lnTo>
                <a:lnTo>
                  <a:pt x="699739" y="427870"/>
                </a:lnTo>
                <a:lnTo>
                  <a:pt x="755465" y="425408"/>
                </a:lnTo>
                <a:lnTo>
                  <a:pt x="810080" y="421356"/>
                </a:lnTo>
                <a:lnTo>
                  <a:pt x="863288" y="415753"/>
                </a:lnTo>
                <a:lnTo>
                  <a:pt x="914793" y="408641"/>
                </a:lnTo>
                <a:lnTo>
                  <a:pt x="964299" y="400061"/>
                </a:lnTo>
                <a:lnTo>
                  <a:pt x="1011509" y="390053"/>
                </a:lnTo>
                <a:lnTo>
                  <a:pt x="1056128" y="378658"/>
                </a:lnTo>
                <a:lnTo>
                  <a:pt x="1097860" y="365918"/>
                </a:lnTo>
                <a:lnTo>
                  <a:pt x="1163738" y="340176"/>
                </a:lnTo>
                <a:lnTo>
                  <a:pt x="1216217" y="311573"/>
                </a:lnTo>
                <a:lnTo>
                  <a:pt x="1254579" y="280683"/>
                </a:lnTo>
                <a:lnTo>
                  <a:pt x="1278112" y="248084"/>
                </a:lnTo>
                <a:lnTo>
                  <a:pt x="1286099" y="214350"/>
                </a:lnTo>
                <a:lnTo>
                  <a:pt x="1282309" y="190994"/>
                </a:lnTo>
                <a:lnTo>
                  <a:pt x="1253268" y="146598"/>
                </a:lnTo>
                <a:lnTo>
                  <a:pt x="1198228" y="106163"/>
                </a:lnTo>
                <a:lnTo>
                  <a:pt x="1161939" y="87757"/>
                </a:lnTo>
                <a:lnTo>
                  <a:pt x="1120327" y="70734"/>
                </a:lnTo>
                <a:lnTo>
                  <a:pt x="1073785" y="55223"/>
                </a:lnTo>
                <a:lnTo>
                  <a:pt x="1022705" y="41357"/>
                </a:lnTo>
                <a:lnTo>
                  <a:pt x="967479" y="29265"/>
                </a:lnTo>
                <a:lnTo>
                  <a:pt x="908500" y="19078"/>
                </a:lnTo>
                <a:lnTo>
                  <a:pt x="846160" y="10927"/>
                </a:lnTo>
                <a:lnTo>
                  <a:pt x="780852" y="4943"/>
                </a:lnTo>
                <a:lnTo>
                  <a:pt x="712967" y="1257"/>
                </a:lnTo>
                <a:lnTo>
                  <a:pt x="642899" y="0"/>
                </a:lnTo>
                <a:close/>
              </a:path>
            </a:pathLst>
          </a:custGeom>
          <a:solidFill>
            <a:srgbClr val="76A5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98018" y="3505868"/>
            <a:ext cx="1690370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9700" marR="5080" indent="-127635">
              <a:lnSpc>
                <a:spcPct val="100699"/>
              </a:lnSpc>
              <a:spcBef>
                <a:spcPts val="85"/>
              </a:spcBef>
            </a:pPr>
            <a:r>
              <a:rPr sz="1800" b="1" spc="-45" dirty="0">
                <a:solidFill>
                  <a:srgbClr val="45818E"/>
                </a:solidFill>
                <a:latin typeface="Arial"/>
                <a:cs typeface="Arial"/>
              </a:rPr>
              <a:t>Object-</a:t>
            </a:r>
            <a:r>
              <a:rPr sz="1800" b="1" spc="-40" dirty="0">
                <a:solidFill>
                  <a:srgbClr val="45818E"/>
                </a:solidFill>
                <a:latin typeface="Arial"/>
                <a:cs typeface="Arial"/>
              </a:rPr>
              <a:t>Oriented </a:t>
            </a:r>
            <a:r>
              <a:rPr sz="1800" b="1" spc="-10" dirty="0">
                <a:solidFill>
                  <a:srgbClr val="45818E"/>
                </a:solidFill>
                <a:latin typeface="Arial"/>
                <a:cs typeface="Arial"/>
              </a:rPr>
              <a:t>Programming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92575" y="2427250"/>
            <a:ext cx="654685" cy="394335"/>
          </a:xfrm>
          <a:custGeom>
            <a:avLst/>
            <a:gdLst/>
            <a:ahLst/>
            <a:cxnLst/>
            <a:rect l="l" t="t" r="r" b="b"/>
            <a:pathLst>
              <a:path w="654685" h="394335">
                <a:moveTo>
                  <a:pt x="327299" y="0"/>
                </a:moveTo>
                <a:lnTo>
                  <a:pt x="0" y="393899"/>
                </a:lnTo>
                <a:lnTo>
                  <a:pt x="654599" y="393899"/>
                </a:lnTo>
                <a:lnTo>
                  <a:pt x="32729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00712" y="2995933"/>
            <a:ext cx="894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A61C00"/>
                </a:solidFill>
                <a:latin typeface="Arial"/>
                <a:cs typeface="Arial"/>
              </a:rPr>
              <a:t>Midterm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746" y="2665468"/>
            <a:ext cx="943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solidFill>
                  <a:srgbClr val="6AA84F"/>
                </a:solidFill>
                <a:latin typeface="Arial"/>
                <a:cs typeface="Arial"/>
              </a:rPr>
              <a:t>Graphics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143" y="1417961"/>
            <a:ext cx="7762240" cy="3008630"/>
            <a:chOff x="562143" y="1417961"/>
            <a:chExt cx="7762240" cy="3008630"/>
          </a:xfrm>
        </p:grpSpPr>
        <p:sp>
          <p:nvSpPr>
            <p:cNvPr id="12" name="object 12"/>
            <p:cNvSpPr/>
            <p:nvPr/>
          </p:nvSpPr>
          <p:spPr>
            <a:xfrm>
              <a:off x="562143" y="3024835"/>
              <a:ext cx="1242695" cy="1402080"/>
            </a:xfrm>
            <a:custGeom>
              <a:avLst/>
              <a:gdLst/>
              <a:ahLst/>
              <a:cxnLst/>
              <a:rect l="l" t="t" r="r" b="b"/>
              <a:pathLst>
                <a:path w="1242695" h="1402079">
                  <a:moveTo>
                    <a:pt x="587991" y="0"/>
                  </a:moveTo>
                  <a:lnTo>
                    <a:pt x="543779" y="3015"/>
                  </a:lnTo>
                  <a:lnTo>
                    <a:pt x="499956" y="9534"/>
                  </a:lnTo>
                  <a:lnTo>
                    <a:pt x="457349" y="19387"/>
                  </a:lnTo>
                  <a:lnTo>
                    <a:pt x="416048" y="32447"/>
                  </a:lnTo>
                  <a:lnTo>
                    <a:pt x="376144" y="48583"/>
                  </a:lnTo>
                  <a:lnTo>
                    <a:pt x="337729" y="67665"/>
                  </a:lnTo>
                  <a:lnTo>
                    <a:pt x="300895" y="89565"/>
                  </a:lnTo>
                  <a:lnTo>
                    <a:pt x="265732" y="114153"/>
                  </a:lnTo>
                  <a:lnTo>
                    <a:pt x="232331" y="141299"/>
                  </a:lnTo>
                  <a:lnTo>
                    <a:pt x="200784" y="170875"/>
                  </a:lnTo>
                  <a:lnTo>
                    <a:pt x="171181" y="202751"/>
                  </a:lnTo>
                  <a:lnTo>
                    <a:pt x="143615" y="236798"/>
                  </a:lnTo>
                  <a:lnTo>
                    <a:pt x="118176" y="272885"/>
                  </a:lnTo>
                  <a:lnTo>
                    <a:pt x="94955" y="310884"/>
                  </a:lnTo>
                  <a:lnTo>
                    <a:pt x="74044" y="350666"/>
                  </a:lnTo>
                  <a:lnTo>
                    <a:pt x="55534" y="392101"/>
                  </a:lnTo>
                  <a:lnTo>
                    <a:pt x="39516" y="435060"/>
                  </a:lnTo>
                  <a:lnTo>
                    <a:pt x="26082" y="479412"/>
                  </a:lnTo>
                  <a:lnTo>
                    <a:pt x="15322" y="525030"/>
                  </a:lnTo>
                  <a:lnTo>
                    <a:pt x="7327" y="571783"/>
                  </a:lnTo>
                  <a:lnTo>
                    <a:pt x="2189" y="619543"/>
                  </a:lnTo>
                  <a:lnTo>
                    <a:pt x="0" y="668179"/>
                  </a:lnTo>
                  <a:lnTo>
                    <a:pt x="849" y="717563"/>
                  </a:lnTo>
                  <a:lnTo>
                    <a:pt x="4829" y="767565"/>
                  </a:lnTo>
                  <a:lnTo>
                    <a:pt x="11904" y="817231"/>
                  </a:lnTo>
                  <a:lnTo>
                    <a:pt x="21900" y="865624"/>
                  </a:lnTo>
                  <a:lnTo>
                    <a:pt x="34699" y="912637"/>
                  </a:lnTo>
                  <a:lnTo>
                    <a:pt x="50184" y="958163"/>
                  </a:lnTo>
                  <a:lnTo>
                    <a:pt x="68238" y="1002095"/>
                  </a:lnTo>
                  <a:lnTo>
                    <a:pt x="88742" y="1044327"/>
                  </a:lnTo>
                  <a:lnTo>
                    <a:pt x="111580" y="1084751"/>
                  </a:lnTo>
                  <a:lnTo>
                    <a:pt x="136635" y="1123262"/>
                  </a:lnTo>
                  <a:lnTo>
                    <a:pt x="163788" y="1159751"/>
                  </a:lnTo>
                  <a:lnTo>
                    <a:pt x="192923" y="1194113"/>
                  </a:lnTo>
                  <a:lnTo>
                    <a:pt x="223922" y="1226241"/>
                  </a:lnTo>
                  <a:lnTo>
                    <a:pt x="256668" y="1256027"/>
                  </a:lnTo>
                  <a:lnTo>
                    <a:pt x="291043" y="1283365"/>
                  </a:lnTo>
                  <a:lnTo>
                    <a:pt x="326930" y="1308149"/>
                  </a:lnTo>
                  <a:lnTo>
                    <a:pt x="364211" y="1330270"/>
                  </a:lnTo>
                  <a:lnTo>
                    <a:pt x="402770" y="1349624"/>
                  </a:lnTo>
                  <a:lnTo>
                    <a:pt x="442488" y="1366102"/>
                  </a:lnTo>
                  <a:lnTo>
                    <a:pt x="483249" y="1379599"/>
                  </a:lnTo>
                  <a:lnTo>
                    <a:pt x="524935" y="1390006"/>
                  </a:lnTo>
                  <a:lnTo>
                    <a:pt x="567428" y="1397219"/>
                  </a:lnTo>
                  <a:lnTo>
                    <a:pt x="610611" y="1401129"/>
                  </a:lnTo>
                  <a:lnTo>
                    <a:pt x="654368" y="1401629"/>
                  </a:lnTo>
                  <a:lnTo>
                    <a:pt x="698579" y="1398614"/>
                  </a:lnTo>
                  <a:lnTo>
                    <a:pt x="742402" y="1392095"/>
                  </a:lnTo>
                  <a:lnTo>
                    <a:pt x="785010" y="1382241"/>
                  </a:lnTo>
                  <a:lnTo>
                    <a:pt x="826311" y="1369182"/>
                  </a:lnTo>
                  <a:lnTo>
                    <a:pt x="866214" y="1353046"/>
                  </a:lnTo>
                  <a:lnTo>
                    <a:pt x="904629" y="1333964"/>
                  </a:lnTo>
                  <a:lnTo>
                    <a:pt x="941464" y="1312064"/>
                  </a:lnTo>
                  <a:lnTo>
                    <a:pt x="976627" y="1287476"/>
                  </a:lnTo>
                  <a:lnTo>
                    <a:pt x="1010028" y="1260329"/>
                  </a:lnTo>
                  <a:lnTo>
                    <a:pt x="1041575" y="1230753"/>
                  </a:lnTo>
                  <a:lnTo>
                    <a:pt x="1071177" y="1198877"/>
                  </a:lnTo>
                  <a:lnTo>
                    <a:pt x="1098744" y="1164831"/>
                  </a:lnTo>
                  <a:lnTo>
                    <a:pt x="1124183" y="1128743"/>
                  </a:lnTo>
                  <a:lnTo>
                    <a:pt x="1147403" y="1090744"/>
                  </a:lnTo>
                  <a:lnTo>
                    <a:pt x="1168314" y="1050962"/>
                  </a:lnTo>
                  <a:lnTo>
                    <a:pt x="1186824" y="1009528"/>
                  </a:lnTo>
                  <a:lnTo>
                    <a:pt x="1202842" y="966569"/>
                  </a:lnTo>
                  <a:lnTo>
                    <a:pt x="1216277" y="922216"/>
                  </a:lnTo>
                  <a:lnTo>
                    <a:pt x="1227037" y="876599"/>
                  </a:lnTo>
                  <a:lnTo>
                    <a:pt x="1235032" y="829846"/>
                  </a:lnTo>
                  <a:lnTo>
                    <a:pt x="1240169" y="782086"/>
                  </a:lnTo>
                  <a:lnTo>
                    <a:pt x="1242359" y="733450"/>
                  </a:lnTo>
                  <a:lnTo>
                    <a:pt x="1241509" y="684066"/>
                  </a:lnTo>
                  <a:lnTo>
                    <a:pt x="1237529" y="634065"/>
                  </a:lnTo>
                  <a:lnTo>
                    <a:pt x="1230454" y="584398"/>
                  </a:lnTo>
                  <a:lnTo>
                    <a:pt x="1220458" y="536005"/>
                  </a:lnTo>
                  <a:lnTo>
                    <a:pt x="1207659" y="488992"/>
                  </a:lnTo>
                  <a:lnTo>
                    <a:pt x="1192174" y="443466"/>
                  </a:lnTo>
                  <a:lnTo>
                    <a:pt x="1174121" y="399534"/>
                  </a:lnTo>
                  <a:lnTo>
                    <a:pt x="1153616" y="357302"/>
                  </a:lnTo>
                  <a:lnTo>
                    <a:pt x="1130778" y="316877"/>
                  </a:lnTo>
                  <a:lnTo>
                    <a:pt x="1105724" y="278367"/>
                  </a:lnTo>
                  <a:lnTo>
                    <a:pt x="1078570" y="241877"/>
                  </a:lnTo>
                  <a:lnTo>
                    <a:pt x="1049435" y="207516"/>
                  </a:lnTo>
                  <a:lnTo>
                    <a:pt x="1018436" y="175388"/>
                  </a:lnTo>
                  <a:lnTo>
                    <a:pt x="985691" y="145602"/>
                  </a:lnTo>
                  <a:lnTo>
                    <a:pt x="951315" y="118264"/>
                  </a:lnTo>
                  <a:lnTo>
                    <a:pt x="915428" y="93480"/>
                  </a:lnTo>
                  <a:lnTo>
                    <a:pt x="878147" y="71358"/>
                  </a:lnTo>
                  <a:lnTo>
                    <a:pt x="839588" y="52005"/>
                  </a:lnTo>
                  <a:lnTo>
                    <a:pt x="799870" y="35526"/>
                  </a:lnTo>
                  <a:lnTo>
                    <a:pt x="759109" y="22030"/>
                  </a:lnTo>
                  <a:lnTo>
                    <a:pt x="717423" y="11622"/>
                  </a:lnTo>
                  <a:lnTo>
                    <a:pt x="674930" y="4410"/>
                  </a:lnTo>
                  <a:lnTo>
                    <a:pt x="631747" y="500"/>
                  </a:lnTo>
                  <a:lnTo>
                    <a:pt x="587991" y="0"/>
                  </a:lnTo>
                  <a:close/>
                </a:path>
              </a:pathLst>
            </a:custGeom>
            <a:solidFill>
              <a:srgbClr val="93C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92986" y="1417961"/>
              <a:ext cx="931544" cy="1010919"/>
            </a:xfrm>
            <a:custGeom>
              <a:avLst/>
              <a:gdLst/>
              <a:ahLst/>
              <a:cxnLst/>
              <a:rect l="l" t="t" r="r" b="b"/>
              <a:pathLst>
                <a:path w="931545" h="1010919">
                  <a:moveTo>
                    <a:pt x="431640" y="0"/>
                  </a:moveTo>
                  <a:lnTo>
                    <a:pt x="385913" y="4636"/>
                  </a:lnTo>
                  <a:lnTo>
                    <a:pt x="342102" y="13834"/>
                  </a:lnTo>
                  <a:lnTo>
                    <a:pt x="300186" y="27289"/>
                  </a:lnTo>
                  <a:lnTo>
                    <a:pt x="260324" y="44764"/>
                  </a:lnTo>
                  <a:lnTo>
                    <a:pt x="222674" y="66017"/>
                  </a:lnTo>
                  <a:lnTo>
                    <a:pt x="187396" y="90809"/>
                  </a:lnTo>
                  <a:lnTo>
                    <a:pt x="154649" y="118900"/>
                  </a:lnTo>
                  <a:lnTo>
                    <a:pt x="124590" y="150051"/>
                  </a:lnTo>
                  <a:lnTo>
                    <a:pt x="97380" y="184020"/>
                  </a:lnTo>
                  <a:lnTo>
                    <a:pt x="73177" y="220569"/>
                  </a:lnTo>
                  <a:lnTo>
                    <a:pt x="52140" y="259458"/>
                  </a:lnTo>
                  <a:lnTo>
                    <a:pt x="34427" y="300446"/>
                  </a:lnTo>
                  <a:lnTo>
                    <a:pt x="20198" y="343294"/>
                  </a:lnTo>
                  <a:lnTo>
                    <a:pt x="9611" y="387762"/>
                  </a:lnTo>
                  <a:lnTo>
                    <a:pt x="2824" y="433636"/>
                  </a:lnTo>
                  <a:lnTo>
                    <a:pt x="0" y="480598"/>
                  </a:lnTo>
                  <a:lnTo>
                    <a:pt x="1293" y="528487"/>
                  </a:lnTo>
                  <a:lnTo>
                    <a:pt x="6869" y="577062"/>
                  </a:lnTo>
                  <a:lnTo>
                    <a:pt x="16634" y="624928"/>
                  </a:lnTo>
                  <a:lnTo>
                    <a:pt x="30270" y="670888"/>
                  </a:lnTo>
                  <a:lnTo>
                    <a:pt x="47546" y="714734"/>
                  </a:lnTo>
                  <a:lnTo>
                    <a:pt x="68235" y="756287"/>
                  </a:lnTo>
                  <a:lnTo>
                    <a:pt x="92113" y="795368"/>
                  </a:lnTo>
                  <a:lnTo>
                    <a:pt x="118953" y="831797"/>
                  </a:lnTo>
                  <a:lnTo>
                    <a:pt x="148530" y="865393"/>
                  </a:lnTo>
                  <a:lnTo>
                    <a:pt x="180619" y="895978"/>
                  </a:lnTo>
                  <a:lnTo>
                    <a:pt x="214994" y="923370"/>
                  </a:lnTo>
                  <a:lnTo>
                    <a:pt x="251429" y="947391"/>
                  </a:lnTo>
                  <a:lnTo>
                    <a:pt x="289699" y="967861"/>
                  </a:lnTo>
                  <a:lnTo>
                    <a:pt x="329578" y="984600"/>
                  </a:lnTo>
                  <a:lnTo>
                    <a:pt x="370840" y="997428"/>
                  </a:lnTo>
                  <a:lnTo>
                    <a:pt x="413261" y="1006166"/>
                  </a:lnTo>
                  <a:lnTo>
                    <a:pt x="456777" y="1010650"/>
                  </a:lnTo>
                  <a:lnTo>
                    <a:pt x="500673" y="1010650"/>
                  </a:lnTo>
                  <a:lnTo>
                    <a:pt x="545213" y="1006036"/>
                  </a:lnTo>
                  <a:lnTo>
                    <a:pt x="589024" y="996839"/>
                  </a:lnTo>
                  <a:lnTo>
                    <a:pt x="630940" y="983383"/>
                  </a:lnTo>
                  <a:lnTo>
                    <a:pt x="670803" y="965908"/>
                  </a:lnTo>
                  <a:lnTo>
                    <a:pt x="708453" y="944655"/>
                  </a:lnTo>
                  <a:lnTo>
                    <a:pt x="743731" y="919863"/>
                  </a:lnTo>
                  <a:lnTo>
                    <a:pt x="776478" y="891772"/>
                  </a:lnTo>
                  <a:lnTo>
                    <a:pt x="806537" y="860621"/>
                  </a:lnTo>
                  <a:lnTo>
                    <a:pt x="833747" y="826652"/>
                  </a:lnTo>
                  <a:lnTo>
                    <a:pt x="857950" y="790102"/>
                  </a:lnTo>
                  <a:lnTo>
                    <a:pt x="878988" y="751214"/>
                  </a:lnTo>
                  <a:lnTo>
                    <a:pt x="896701" y="710226"/>
                  </a:lnTo>
                  <a:lnTo>
                    <a:pt x="910930" y="667378"/>
                  </a:lnTo>
                  <a:lnTo>
                    <a:pt x="921517" y="622910"/>
                  </a:lnTo>
                  <a:lnTo>
                    <a:pt x="928302" y="577062"/>
                  </a:lnTo>
                  <a:lnTo>
                    <a:pt x="931128" y="530073"/>
                  </a:lnTo>
                  <a:lnTo>
                    <a:pt x="929835" y="482185"/>
                  </a:lnTo>
                  <a:lnTo>
                    <a:pt x="924263" y="433636"/>
                  </a:lnTo>
                  <a:lnTo>
                    <a:pt x="914147" y="384499"/>
                  </a:lnTo>
                  <a:lnTo>
                    <a:pt x="899757" y="336889"/>
                  </a:lnTo>
                  <a:lnTo>
                    <a:pt x="881271" y="291114"/>
                  </a:lnTo>
                  <a:lnTo>
                    <a:pt x="858866" y="247484"/>
                  </a:lnTo>
                  <a:lnTo>
                    <a:pt x="832719" y="206308"/>
                  </a:lnTo>
                  <a:lnTo>
                    <a:pt x="803006" y="167894"/>
                  </a:lnTo>
                  <a:lnTo>
                    <a:pt x="769905" y="132551"/>
                  </a:lnTo>
                  <a:lnTo>
                    <a:pt x="733592" y="100589"/>
                  </a:lnTo>
                  <a:lnTo>
                    <a:pt x="694656" y="72587"/>
                  </a:lnTo>
                  <a:lnTo>
                    <a:pt x="653782" y="48981"/>
                  </a:lnTo>
                  <a:lnTo>
                    <a:pt x="611294" y="29859"/>
                  </a:lnTo>
                  <a:lnTo>
                    <a:pt x="567513" y="15311"/>
                  </a:lnTo>
                  <a:lnTo>
                    <a:pt x="522763" y="5426"/>
                  </a:lnTo>
                  <a:lnTo>
                    <a:pt x="477364" y="292"/>
                  </a:lnTo>
                  <a:lnTo>
                    <a:pt x="431640" y="0"/>
                  </a:lnTo>
                  <a:close/>
                </a:path>
              </a:pathLst>
            </a:custGeom>
            <a:solidFill>
              <a:srgbClr val="F2AD41">
                <a:alpha val="56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 rot="1440000">
            <a:off x="7897497" y="1218725"/>
            <a:ext cx="7858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5"/>
              </a:lnSpc>
            </a:pPr>
            <a:r>
              <a:rPr sz="1800" b="1" spc="-55" dirty="0">
                <a:solidFill>
                  <a:srgbClr val="F2AD41"/>
                </a:solidFill>
                <a:latin typeface="Arial"/>
                <a:cs typeface="Arial"/>
              </a:rPr>
              <a:t>Images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 rot="21000000">
            <a:off x="2087188" y="743839"/>
            <a:ext cx="214707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sz="1800" b="1" spc="-65" dirty="0">
                <a:solidFill>
                  <a:srgbClr val="6FA8DC"/>
                </a:solidFill>
                <a:latin typeface="Arial"/>
                <a:cs typeface="Arial"/>
              </a:rPr>
              <a:t>Programming</a:t>
            </a:r>
            <a:r>
              <a:rPr sz="1800" b="1" spc="-35" dirty="0">
                <a:solidFill>
                  <a:srgbClr val="6FA8DC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6FA8DC"/>
                </a:solidFill>
                <a:latin typeface="Arial"/>
                <a:cs typeface="Arial"/>
              </a:rPr>
              <a:t>Basics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7" name="object 17"/>
            <p:cNvSpPr/>
            <p:nvPr/>
          </p:nvSpPr>
          <p:spPr>
            <a:xfrm>
              <a:off x="1916008" y="941074"/>
              <a:ext cx="2927985" cy="1503680"/>
            </a:xfrm>
            <a:custGeom>
              <a:avLst/>
              <a:gdLst/>
              <a:ahLst/>
              <a:cxnLst/>
              <a:rect l="l" t="t" r="r" b="b"/>
              <a:pathLst>
                <a:path w="2927985" h="1503680">
                  <a:moveTo>
                    <a:pt x="2112729" y="0"/>
                  </a:moveTo>
                  <a:lnTo>
                    <a:pt x="2058968" y="272"/>
                  </a:lnTo>
                  <a:lnTo>
                    <a:pt x="2004114" y="1786"/>
                  </a:lnTo>
                  <a:lnTo>
                    <a:pt x="1948231" y="4552"/>
                  </a:lnTo>
                  <a:lnTo>
                    <a:pt x="1891378" y="8577"/>
                  </a:lnTo>
                  <a:lnTo>
                    <a:pt x="1833618" y="13870"/>
                  </a:lnTo>
                  <a:lnTo>
                    <a:pt x="1775011" y="20439"/>
                  </a:lnTo>
                  <a:lnTo>
                    <a:pt x="1715620" y="28292"/>
                  </a:lnTo>
                  <a:lnTo>
                    <a:pt x="1655504" y="37439"/>
                  </a:lnTo>
                  <a:lnTo>
                    <a:pt x="1594726" y="47888"/>
                  </a:lnTo>
                  <a:lnTo>
                    <a:pt x="1533347" y="59646"/>
                  </a:lnTo>
                  <a:lnTo>
                    <a:pt x="1471428" y="72722"/>
                  </a:lnTo>
                  <a:lnTo>
                    <a:pt x="1409030" y="87126"/>
                  </a:lnTo>
                  <a:lnTo>
                    <a:pt x="1346215" y="102864"/>
                  </a:lnTo>
                  <a:lnTo>
                    <a:pt x="1283044" y="119946"/>
                  </a:lnTo>
                  <a:lnTo>
                    <a:pt x="1220207" y="138196"/>
                  </a:lnTo>
                  <a:lnTo>
                    <a:pt x="1158384" y="157404"/>
                  </a:lnTo>
                  <a:lnTo>
                    <a:pt x="1097625" y="177532"/>
                  </a:lnTo>
                  <a:lnTo>
                    <a:pt x="1037976" y="198542"/>
                  </a:lnTo>
                  <a:lnTo>
                    <a:pt x="979485" y="220394"/>
                  </a:lnTo>
                  <a:lnTo>
                    <a:pt x="922200" y="243049"/>
                  </a:lnTo>
                  <a:lnTo>
                    <a:pt x="866169" y="266468"/>
                  </a:lnTo>
                  <a:lnTo>
                    <a:pt x="811439" y="290613"/>
                  </a:lnTo>
                  <a:lnTo>
                    <a:pt x="758059" y="315444"/>
                  </a:lnTo>
                  <a:lnTo>
                    <a:pt x="706075" y="340922"/>
                  </a:lnTo>
                  <a:lnTo>
                    <a:pt x="655535" y="367008"/>
                  </a:lnTo>
                  <a:lnTo>
                    <a:pt x="606488" y="393664"/>
                  </a:lnTo>
                  <a:lnTo>
                    <a:pt x="558981" y="420850"/>
                  </a:lnTo>
                  <a:lnTo>
                    <a:pt x="513061" y="448528"/>
                  </a:lnTo>
                  <a:lnTo>
                    <a:pt x="468777" y="476657"/>
                  </a:lnTo>
                  <a:lnTo>
                    <a:pt x="426175" y="505201"/>
                  </a:lnTo>
                  <a:lnTo>
                    <a:pt x="385305" y="534118"/>
                  </a:lnTo>
                  <a:lnTo>
                    <a:pt x="346213" y="563372"/>
                  </a:lnTo>
                  <a:lnTo>
                    <a:pt x="308947" y="592921"/>
                  </a:lnTo>
                  <a:lnTo>
                    <a:pt x="273556" y="622728"/>
                  </a:lnTo>
                  <a:lnTo>
                    <a:pt x="240085" y="652754"/>
                  </a:lnTo>
                  <a:lnTo>
                    <a:pt x="208585" y="682959"/>
                  </a:lnTo>
                  <a:lnTo>
                    <a:pt x="179101" y="713305"/>
                  </a:lnTo>
                  <a:lnTo>
                    <a:pt x="151682" y="743752"/>
                  </a:lnTo>
                  <a:lnTo>
                    <a:pt x="126376" y="774261"/>
                  </a:lnTo>
                  <a:lnTo>
                    <a:pt x="103230" y="804795"/>
                  </a:lnTo>
                  <a:lnTo>
                    <a:pt x="63610" y="865776"/>
                  </a:lnTo>
                  <a:lnTo>
                    <a:pt x="33203" y="926384"/>
                  </a:lnTo>
                  <a:lnTo>
                    <a:pt x="12391" y="986307"/>
                  </a:lnTo>
                  <a:lnTo>
                    <a:pt x="1556" y="1045233"/>
                  </a:lnTo>
                  <a:lnTo>
                    <a:pt x="0" y="1074225"/>
                  </a:lnTo>
                  <a:lnTo>
                    <a:pt x="1080" y="1102850"/>
                  </a:lnTo>
                  <a:lnTo>
                    <a:pt x="11345" y="1158846"/>
                  </a:lnTo>
                  <a:lnTo>
                    <a:pt x="32272" y="1211852"/>
                  </a:lnTo>
                  <a:lnTo>
                    <a:pt x="63202" y="1260663"/>
                  </a:lnTo>
                  <a:lnTo>
                    <a:pt x="103647" y="1305211"/>
                  </a:lnTo>
                  <a:lnTo>
                    <a:pt x="153114" y="1345428"/>
                  </a:lnTo>
                  <a:lnTo>
                    <a:pt x="211114" y="1381248"/>
                  </a:lnTo>
                  <a:lnTo>
                    <a:pt x="277157" y="1412603"/>
                  </a:lnTo>
                  <a:lnTo>
                    <a:pt x="313042" y="1426585"/>
                  </a:lnTo>
                  <a:lnTo>
                    <a:pt x="350753" y="1439425"/>
                  </a:lnTo>
                  <a:lnTo>
                    <a:pt x="390229" y="1451115"/>
                  </a:lnTo>
                  <a:lnTo>
                    <a:pt x="431411" y="1461647"/>
                  </a:lnTo>
                  <a:lnTo>
                    <a:pt x="474235" y="1471013"/>
                  </a:lnTo>
                  <a:lnTo>
                    <a:pt x="518640" y="1479203"/>
                  </a:lnTo>
                  <a:lnTo>
                    <a:pt x="564566" y="1486209"/>
                  </a:lnTo>
                  <a:lnTo>
                    <a:pt x="611952" y="1492024"/>
                  </a:lnTo>
                  <a:lnTo>
                    <a:pt x="660735" y="1496638"/>
                  </a:lnTo>
                  <a:lnTo>
                    <a:pt x="710855" y="1500043"/>
                  </a:lnTo>
                  <a:lnTo>
                    <a:pt x="762250" y="1502231"/>
                  </a:lnTo>
                  <a:lnTo>
                    <a:pt x="814859" y="1503193"/>
                  </a:lnTo>
                  <a:lnTo>
                    <a:pt x="868621" y="1502921"/>
                  </a:lnTo>
                  <a:lnTo>
                    <a:pt x="923474" y="1501406"/>
                  </a:lnTo>
                  <a:lnTo>
                    <a:pt x="979358" y="1498640"/>
                  </a:lnTo>
                  <a:lnTo>
                    <a:pt x="1036210" y="1494615"/>
                  </a:lnTo>
                  <a:lnTo>
                    <a:pt x="1093971" y="1489322"/>
                  </a:lnTo>
                  <a:lnTo>
                    <a:pt x="1152577" y="1482753"/>
                  </a:lnTo>
                  <a:lnTo>
                    <a:pt x="1211969" y="1474900"/>
                  </a:lnTo>
                  <a:lnTo>
                    <a:pt x="1272084" y="1465753"/>
                  </a:lnTo>
                  <a:lnTo>
                    <a:pt x="1332862" y="1455305"/>
                  </a:lnTo>
                  <a:lnTo>
                    <a:pt x="1394241" y="1443546"/>
                  </a:lnTo>
                  <a:lnTo>
                    <a:pt x="1456160" y="1430470"/>
                  </a:lnTo>
                  <a:lnTo>
                    <a:pt x="1518558" y="1416066"/>
                  </a:lnTo>
                  <a:lnTo>
                    <a:pt x="1581373" y="1400328"/>
                  </a:lnTo>
                  <a:lnTo>
                    <a:pt x="1644544" y="1383246"/>
                  </a:lnTo>
                  <a:lnTo>
                    <a:pt x="1707382" y="1364997"/>
                  </a:lnTo>
                  <a:lnTo>
                    <a:pt x="1769204" y="1345788"/>
                  </a:lnTo>
                  <a:lnTo>
                    <a:pt x="1829963" y="1325660"/>
                  </a:lnTo>
                  <a:lnTo>
                    <a:pt x="1889612" y="1304650"/>
                  </a:lnTo>
                  <a:lnTo>
                    <a:pt x="1948103" y="1282798"/>
                  </a:lnTo>
                  <a:lnTo>
                    <a:pt x="2005388" y="1260143"/>
                  </a:lnTo>
                  <a:lnTo>
                    <a:pt x="2061269" y="1236786"/>
                  </a:lnTo>
                  <a:lnTo>
                    <a:pt x="2116149" y="1212579"/>
                  </a:lnTo>
                  <a:lnTo>
                    <a:pt x="2169530" y="1187748"/>
                  </a:lnTo>
                  <a:lnTo>
                    <a:pt x="2221514" y="1162270"/>
                  </a:lnTo>
                  <a:lnTo>
                    <a:pt x="2272053" y="1136183"/>
                  </a:lnTo>
                  <a:lnTo>
                    <a:pt x="2321101" y="1109528"/>
                  </a:lnTo>
                  <a:lnTo>
                    <a:pt x="2368608" y="1082342"/>
                  </a:lnTo>
                  <a:lnTo>
                    <a:pt x="2414528" y="1054664"/>
                  </a:lnTo>
                  <a:lnTo>
                    <a:pt x="2458812" y="1026534"/>
                  </a:lnTo>
                  <a:lnTo>
                    <a:pt x="2501413" y="997991"/>
                  </a:lnTo>
                  <a:lnTo>
                    <a:pt x="2542284" y="969073"/>
                  </a:lnTo>
                  <a:lnTo>
                    <a:pt x="2581376" y="939820"/>
                  </a:lnTo>
                  <a:lnTo>
                    <a:pt x="2618641" y="910271"/>
                  </a:lnTo>
                  <a:lnTo>
                    <a:pt x="2654033" y="880463"/>
                  </a:lnTo>
                  <a:lnTo>
                    <a:pt x="2687503" y="850438"/>
                  </a:lnTo>
                  <a:lnTo>
                    <a:pt x="2719004" y="820233"/>
                  </a:lnTo>
                  <a:lnTo>
                    <a:pt x="2748488" y="789887"/>
                  </a:lnTo>
                  <a:lnTo>
                    <a:pt x="2775906" y="759440"/>
                  </a:lnTo>
                  <a:lnTo>
                    <a:pt x="2801213" y="728930"/>
                  </a:lnTo>
                  <a:lnTo>
                    <a:pt x="2824359" y="698397"/>
                  </a:lnTo>
                  <a:lnTo>
                    <a:pt x="2863979" y="637416"/>
                  </a:lnTo>
                  <a:lnTo>
                    <a:pt x="2894386" y="576808"/>
                  </a:lnTo>
                  <a:lnTo>
                    <a:pt x="2915198" y="516885"/>
                  </a:lnTo>
                  <a:lnTo>
                    <a:pt x="2926033" y="457959"/>
                  </a:lnTo>
                  <a:lnTo>
                    <a:pt x="2927590" y="428968"/>
                  </a:lnTo>
                  <a:lnTo>
                    <a:pt x="2926509" y="400342"/>
                  </a:lnTo>
                  <a:lnTo>
                    <a:pt x="2916245" y="344346"/>
                  </a:lnTo>
                  <a:lnTo>
                    <a:pt x="2895318" y="291340"/>
                  </a:lnTo>
                  <a:lnTo>
                    <a:pt x="2864387" y="242529"/>
                  </a:lnTo>
                  <a:lnTo>
                    <a:pt x="2823943" y="197981"/>
                  </a:lnTo>
                  <a:lnTo>
                    <a:pt x="2774475" y="157764"/>
                  </a:lnTo>
                  <a:lnTo>
                    <a:pt x="2716475" y="121944"/>
                  </a:lnTo>
                  <a:lnTo>
                    <a:pt x="2650432" y="90590"/>
                  </a:lnTo>
                  <a:lnTo>
                    <a:pt x="2614547" y="76608"/>
                  </a:lnTo>
                  <a:lnTo>
                    <a:pt x="2576836" y="63767"/>
                  </a:lnTo>
                  <a:lnTo>
                    <a:pt x="2537359" y="52077"/>
                  </a:lnTo>
                  <a:lnTo>
                    <a:pt x="2496178" y="41545"/>
                  </a:lnTo>
                  <a:lnTo>
                    <a:pt x="2453354" y="32179"/>
                  </a:lnTo>
                  <a:lnTo>
                    <a:pt x="2408948" y="23989"/>
                  </a:lnTo>
                  <a:lnTo>
                    <a:pt x="2363022" y="16983"/>
                  </a:lnTo>
                  <a:lnTo>
                    <a:pt x="2315637" y="11168"/>
                  </a:lnTo>
                  <a:lnTo>
                    <a:pt x="2266854" y="6554"/>
                  </a:lnTo>
                  <a:lnTo>
                    <a:pt x="2216734" y="3149"/>
                  </a:lnTo>
                  <a:lnTo>
                    <a:pt x="2165339" y="962"/>
                  </a:lnTo>
                  <a:lnTo>
                    <a:pt x="2112729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91440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>
                <a:alpha val="492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84725" y="312726"/>
            <a:ext cx="1504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Roadmap</a:t>
            </a:r>
          </a:p>
        </p:txBody>
      </p:sp>
      <p:sp>
        <p:nvSpPr>
          <p:cNvPr id="20" name="object 20"/>
          <p:cNvSpPr txBox="1"/>
          <p:nvPr/>
        </p:nvSpPr>
        <p:spPr>
          <a:xfrm rot="780000">
            <a:off x="5383346" y="1044784"/>
            <a:ext cx="131604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0"/>
              </a:lnSpc>
            </a:pPr>
            <a:r>
              <a:rPr sz="1800" b="1" spc="-30" dirty="0">
                <a:solidFill>
                  <a:srgbClr val="CC0000"/>
                </a:solidFill>
                <a:latin typeface="Arial"/>
                <a:cs typeface="Arial"/>
              </a:rPr>
              <a:t>The</a:t>
            </a:r>
            <a:r>
              <a:rPr sz="1800" b="1" spc="-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75" dirty="0">
                <a:solidFill>
                  <a:srgbClr val="CC0000"/>
                </a:solidFill>
                <a:latin typeface="Arial"/>
                <a:cs typeface="Arial"/>
              </a:rPr>
              <a:t>Console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17574" y="4494333"/>
            <a:ext cx="2143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310" dirty="0">
                <a:solidFill>
                  <a:srgbClr val="595959"/>
                </a:solidFill>
                <a:latin typeface="Arial"/>
                <a:cs typeface="Arial"/>
              </a:rPr>
              <a:t>Life</a:t>
            </a:r>
            <a:r>
              <a:rPr sz="2400" b="1" i="1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i="1" spc="-235" dirty="0">
                <a:solidFill>
                  <a:srgbClr val="595959"/>
                </a:solidFill>
                <a:latin typeface="Arial"/>
                <a:cs typeface="Arial"/>
              </a:rPr>
              <a:t>after</a:t>
            </a:r>
            <a:r>
              <a:rPr sz="2400" b="1" i="1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i="1" spc="-409" dirty="0">
                <a:solidFill>
                  <a:srgbClr val="595959"/>
                </a:solidFill>
                <a:latin typeface="Arial"/>
                <a:cs typeface="Arial"/>
              </a:rPr>
              <a:t>CS106AP!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862" y="1190851"/>
            <a:ext cx="7251473" cy="326530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513025" y="1313058"/>
            <a:ext cx="713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400" dirty="0">
                <a:solidFill>
                  <a:srgbClr val="595959"/>
                </a:solidFill>
                <a:latin typeface="Arial"/>
                <a:cs typeface="Arial"/>
              </a:rPr>
              <a:t>Day</a:t>
            </a:r>
            <a:r>
              <a:rPr sz="2400" b="1" i="1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i="1" spc="-305" dirty="0">
                <a:solidFill>
                  <a:srgbClr val="595959"/>
                </a:solidFill>
                <a:latin typeface="Arial"/>
                <a:cs typeface="Arial"/>
              </a:rPr>
              <a:t>1!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72233" y="1867723"/>
            <a:ext cx="81661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20345">
              <a:lnSpc>
                <a:spcPts val="1650"/>
              </a:lnSpc>
              <a:spcBef>
                <a:spcPts val="180"/>
              </a:spcBef>
            </a:pPr>
            <a:r>
              <a:rPr sz="1400" b="1" spc="-45" dirty="0">
                <a:solidFill>
                  <a:srgbClr val="CC4125"/>
                </a:solidFill>
                <a:latin typeface="Arial"/>
                <a:cs typeface="Arial"/>
              </a:rPr>
              <a:t>Python </a:t>
            </a:r>
            <a:r>
              <a:rPr sz="1400" b="1" spc="-60" dirty="0">
                <a:solidFill>
                  <a:srgbClr val="CC4125"/>
                </a:solidFill>
                <a:latin typeface="Arial"/>
                <a:cs typeface="Arial"/>
              </a:rPr>
              <a:t>Functions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80625" y="1816069"/>
            <a:ext cx="98996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1" spc="-65" dirty="0">
                <a:solidFill>
                  <a:srgbClr val="FFFFFF"/>
                </a:solidFill>
                <a:latin typeface="Arial"/>
                <a:cs typeface="Arial"/>
              </a:rPr>
              <a:t>Strings</a:t>
            </a:r>
            <a:r>
              <a:rPr sz="14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5" dirty="0">
                <a:solidFill>
                  <a:srgbClr val="FFFFFF"/>
                </a:solidFill>
                <a:latin typeface="Arial"/>
                <a:cs typeface="Arial"/>
              </a:rPr>
              <a:t>Console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Arithmetic</a:t>
            </a:r>
            <a:r>
              <a:rPr spc="-185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425" y="1215340"/>
            <a:ext cx="2749550" cy="309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56565" algn="l"/>
              </a:tabLst>
            </a:pPr>
            <a:r>
              <a:rPr sz="2000" spc="-50" dirty="0">
                <a:solidFill>
                  <a:srgbClr val="595959"/>
                </a:solidFill>
                <a:latin typeface="Arial MT"/>
                <a:cs typeface="Arial MT"/>
              </a:rPr>
              <a:t>*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595959"/>
                </a:solidFill>
                <a:latin typeface="Arial MT"/>
                <a:cs typeface="Arial MT"/>
              </a:rPr>
              <a:t>Multiplication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50"/>
              </a:spcBef>
              <a:tabLst>
                <a:tab pos="456565" algn="l"/>
              </a:tabLst>
            </a:pPr>
            <a:r>
              <a:rPr sz="2000" spc="-50" dirty="0">
                <a:solidFill>
                  <a:srgbClr val="595959"/>
                </a:solidFill>
                <a:latin typeface="Arial MT"/>
                <a:cs typeface="Arial MT"/>
              </a:rPr>
              <a:t>/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595959"/>
                </a:solidFill>
                <a:latin typeface="Arial MT"/>
                <a:cs typeface="Arial MT"/>
              </a:rPr>
              <a:t>Division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50"/>
              </a:spcBef>
              <a:tabLst>
                <a:tab pos="456565" algn="l"/>
              </a:tabLst>
            </a:pPr>
            <a:r>
              <a:rPr sz="2000" spc="-25" dirty="0">
                <a:solidFill>
                  <a:srgbClr val="595959"/>
                </a:solidFill>
                <a:latin typeface="Arial MT"/>
                <a:cs typeface="Arial MT"/>
              </a:rPr>
              <a:t>//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	Integer</a:t>
            </a:r>
            <a:r>
              <a:rPr sz="20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Arial MT"/>
                <a:cs typeface="Arial MT"/>
              </a:rPr>
              <a:t>division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50"/>
              </a:spcBef>
              <a:tabLst>
                <a:tab pos="456565" algn="l"/>
              </a:tabLst>
            </a:pPr>
            <a:r>
              <a:rPr sz="2000" spc="-370" dirty="0">
                <a:solidFill>
                  <a:srgbClr val="595959"/>
                </a:solidFill>
                <a:latin typeface="Arial MT"/>
                <a:cs typeface="Arial MT"/>
              </a:rPr>
              <a:t>%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	Modulus</a:t>
            </a:r>
            <a:r>
              <a:rPr sz="2000" spc="-1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35" dirty="0">
                <a:solidFill>
                  <a:srgbClr val="595959"/>
                </a:solidFill>
                <a:latin typeface="Arial MT"/>
                <a:cs typeface="Arial MT"/>
              </a:rPr>
              <a:t>(remainder)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50"/>
              </a:spcBef>
              <a:tabLst>
                <a:tab pos="456565" algn="l"/>
              </a:tabLst>
            </a:pPr>
            <a:r>
              <a:rPr sz="2000" spc="-50" dirty="0">
                <a:solidFill>
                  <a:srgbClr val="595959"/>
                </a:solidFill>
                <a:latin typeface="Arial MT"/>
                <a:cs typeface="Arial MT"/>
              </a:rPr>
              <a:t>+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595959"/>
                </a:solidFill>
                <a:latin typeface="Arial MT"/>
                <a:cs typeface="Arial MT"/>
              </a:rPr>
              <a:t>Addition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50"/>
              </a:spcBef>
              <a:tabLst>
                <a:tab pos="456565" algn="l"/>
              </a:tabLst>
            </a:pPr>
            <a:r>
              <a:rPr sz="2000" spc="-5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595959"/>
                </a:solidFill>
                <a:latin typeface="Arial MT"/>
                <a:cs typeface="Arial MT"/>
              </a:rPr>
              <a:t>Subtraction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00662" y="1012962"/>
          <a:ext cx="3910964" cy="202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1853564"/>
              </a:tblGrid>
              <a:tr h="5067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Precedence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()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495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*,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/,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//,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60" dirty="0">
                          <a:latin typeface="Courier New"/>
                          <a:cs typeface="Courier New"/>
                        </a:rPr>
                        <a:t>%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+,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0" dirty="0">
                          <a:latin typeface="Courier New"/>
                          <a:cs typeface="Courier New"/>
                        </a:rPr>
                        <a:t>-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Arithmetic</a:t>
            </a:r>
            <a:r>
              <a:rPr spc="-185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425" y="1215340"/>
            <a:ext cx="274955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56565" algn="l"/>
              </a:tabLst>
            </a:pPr>
            <a:r>
              <a:rPr sz="2000" spc="-50" dirty="0">
                <a:solidFill>
                  <a:srgbClr val="595959"/>
                </a:solidFill>
                <a:latin typeface="Arial MT"/>
                <a:cs typeface="Arial MT"/>
              </a:rPr>
              <a:t>*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595959"/>
                </a:solidFill>
                <a:latin typeface="Arial MT"/>
                <a:cs typeface="Arial MT"/>
              </a:rPr>
              <a:t>Multiplication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50"/>
              </a:spcBef>
              <a:tabLst>
                <a:tab pos="456565" algn="l"/>
              </a:tabLst>
            </a:pPr>
            <a:r>
              <a:rPr sz="2000" spc="-50" dirty="0">
                <a:solidFill>
                  <a:srgbClr val="595959"/>
                </a:solidFill>
                <a:latin typeface="Arial MT"/>
                <a:cs typeface="Arial MT"/>
              </a:rPr>
              <a:t>/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595959"/>
                </a:solidFill>
                <a:latin typeface="Arial MT"/>
                <a:cs typeface="Arial MT"/>
              </a:rPr>
              <a:t>Division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50"/>
              </a:spcBef>
              <a:tabLst>
                <a:tab pos="456565" algn="l"/>
              </a:tabLst>
            </a:pPr>
            <a:r>
              <a:rPr sz="2000" spc="-25" dirty="0">
                <a:solidFill>
                  <a:srgbClr val="595959"/>
                </a:solidFill>
                <a:latin typeface="Arial MT"/>
                <a:cs typeface="Arial MT"/>
              </a:rPr>
              <a:t>//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	Integer</a:t>
            </a:r>
            <a:r>
              <a:rPr sz="20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Arial MT"/>
                <a:cs typeface="Arial MT"/>
              </a:rPr>
              <a:t>division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50"/>
              </a:spcBef>
              <a:tabLst>
                <a:tab pos="456565" algn="l"/>
              </a:tabLst>
            </a:pPr>
            <a:r>
              <a:rPr sz="2000" spc="-370" dirty="0">
                <a:solidFill>
                  <a:srgbClr val="595959"/>
                </a:solidFill>
                <a:latin typeface="Arial MT"/>
                <a:cs typeface="Arial MT"/>
              </a:rPr>
              <a:t>%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	Modulus</a:t>
            </a:r>
            <a:r>
              <a:rPr sz="2000" spc="-1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35" dirty="0">
                <a:solidFill>
                  <a:srgbClr val="595959"/>
                </a:solidFill>
                <a:latin typeface="Arial MT"/>
                <a:cs typeface="Arial MT"/>
              </a:rPr>
              <a:t>(remainder)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50"/>
              </a:spcBef>
            </a:pPr>
            <a:r>
              <a:rPr sz="2000" spc="-50" dirty="0">
                <a:solidFill>
                  <a:srgbClr val="595959"/>
                </a:solidFill>
                <a:latin typeface="Arial MT"/>
                <a:cs typeface="Arial MT"/>
              </a:rPr>
              <a:t>+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5" y="3425140"/>
            <a:ext cx="173990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595959"/>
                </a:solidFill>
                <a:latin typeface="Arial MT"/>
                <a:cs typeface="Arial MT"/>
              </a:rPr>
              <a:t>Addition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50"/>
              </a:spcBef>
              <a:tabLst>
                <a:tab pos="456565" algn="l"/>
              </a:tabLst>
            </a:pPr>
            <a:r>
              <a:rPr sz="2000" spc="-5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595959"/>
                </a:solidFill>
                <a:latin typeface="Arial MT"/>
                <a:cs typeface="Arial MT"/>
              </a:rPr>
              <a:t>Subtraction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00662" y="1012962"/>
          <a:ext cx="3910964" cy="202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1853564"/>
              </a:tblGrid>
              <a:tr h="5067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Precedence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()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495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*,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/,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//,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60" dirty="0">
                          <a:latin typeface="Courier New"/>
                          <a:cs typeface="Courier New"/>
                        </a:rPr>
                        <a:t>%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+,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0" dirty="0">
                          <a:latin typeface="Courier New"/>
                          <a:cs typeface="Courier New"/>
                        </a:rPr>
                        <a:t>-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528874" y="3609685"/>
            <a:ext cx="62293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i="1" spc="-260" dirty="0">
                <a:latin typeface="Arial"/>
                <a:cs typeface="Arial"/>
              </a:rPr>
              <a:t>Integer</a:t>
            </a:r>
            <a:r>
              <a:rPr sz="3000" i="1" spc="-90" dirty="0">
                <a:latin typeface="Arial"/>
                <a:cs typeface="Arial"/>
              </a:rPr>
              <a:t> </a:t>
            </a:r>
            <a:r>
              <a:rPr sz="3000" i="1" spc="-340" dirty="0">
                <a:latin typeface="Arial"/>
                <a:cs typeface="Arial"/>
              </a:rPr>
              <a:t>division</a:t>
            </a:r>
            <a:r>
              <a:rPr sz="3000" i="1" spc="-90" dirty="0">
                <a:latin typeface="Arial"/>
                <a:cs typeface="Arial"/>
              </a:rPr>
              <a:t> </a:t>
            </a:r>
            <a:r>
              <a:rPr lang="en-US" sz="3000" i="1" spc="-530" dirty="0">
                <a:latin typeface="Arial"/>
                <a:cs typeface="Arial"/>
              </a:rPr>
              <a:t>t</a:t>
            </a:r>
            <a:r>
              <a:rPr sz="3000" i="1" spc="-530" dirty="0" smtClean="0">
                <a:latin typeface="Arial"/>
                <a:cs typeface="Arial"/>
              </a:rPr>
              <a:t>akes</a:t>
            </a:r>
            <a:r>
              <a:rPr sz="3000" i="1" spc="-90" dirty="0" smtClean="0">
                <a:latin typeface="Arial"/>
                <a:cs typeface="Arial"/>
              </a:rPr>
              <a:t> </a:t>
            </a:r>
            <a:r>
              <a:rPr lang="en-US" sz="3000" i="1" spc="-550" dirty="0">
                <a:latin typeface="Arial"/>
                <a:cs typeface="Arial"/>
              </a:rPr>
              <a:t>t</a:t>
            </a:r>
            <a:r>
              <a:rPr sz="3000" i="1" spc="-550" dirty="0" smtClean="0">
                <a:latin typeface="Arial"/>
                <a:cs typeface="Arial"/>
              </a:rPr>
              <a:t>he</a:t>
            </a:r>
            <a:r>
              <a:rPr sz="3000" i="1" spc="-90" dirty="0" smtClean="0">
                <a:latin typeface="Arial"/>
                <a:cs typeface="Arial"/>
              </a:rPr>
              <a:t> </a:t>
            </a:r>
            <a:r>
              <a:rPr sz="3000" i="1" spc="-425" dirty="0" smtClean="0">
                <a:latin typeface="Arial"/>
                <a:cs typeface="Arial"/>
              </a:rPr>
              <a:t>larges</a:t>
            </a:r>
            <a:r>
              <a:rPr lang="en-US" sz="3000" i="1" spc="-425" dirty="0" smtClean="0">
                <a:latin typeface="Arial"/>
                <a:cs typeface="Arial"/>
              </a:rPr>
              <a:t>  </a:t>
            </a:r>
            <a:r>
              <a:rPr sz="3000" i="1" spc="-315" dirty="0" smtClean="0">
                <a:latin typeface="Arial"/>
                <a:cs typeface="Arial"/>
              </a:rPr>
              <a:t>integer</a:t>
            </a:r>
            <a:r>
              <a:rPr sz="3000" i="1" spc="-90" dirty="0" smtClean="0">
                <a:latin typeface="Arial"/>
                <a:cs typeface="Arial"/>
              </a:rPr>
              <a:t> </a:t>
            </a:r>
            <a:r>
              <a:rPr sz="3000" i="1" spc="-120" dirty="0">
                <a:latin typeface="Arial"/>
                <a:cs typeface="Arial"/>
              </a:rPr>
              <a:t>that</a:t>
            </a:r>
            <a:r>
              <a:rPr sz="3000" i="1" spc="-95" dirty="0">
                <a:latin typeface="Arial"/>
                <a:cs typeface="Arial"/>
              </a:rPr>
              <a:t> </a:t>
            </a:r>
            <a:r>
              <a:rPr sz="3000" i="1" spc="-320" dirty="0">
                <a:latin typeface="Arial"/>
                <a:cs typeface="Arial"/>
              </a:rPr>
              <a:t>is </a:t>
            </a:r>
            <a:r>
              <a:rPr sz="3000" i="1" spc="-484" dirty="0">
                <a:latin typeface="Arial"/>
                <a:cs typeface="Arial"/>
              </a:rPr>
              <a:t>equal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lang="en-US" sz="3000" i="1" spc="-650" dirty="0">
                <a:latin typeface="Arial"/>
                <a:cs typeface="Arial"/>
              </a:rPr>
              <a:t>t</a:t>
            </a:r>
            <a:r>
              <a:rPr sz="3000" i="1" spc="-650" dirty="0" smtClean="0">
                <a:latin typeface="Arial"/>
                <a:cs typeface="Arial"/>
              </a:rPr>
              <a:t>o</a:t>
            </a:r>
            <a:r>
              <a:rPr sz="3000" i="1" spc="-95" dirty="0" smtClean="0">
                <a:latin typeface="Arial"/>
                <a:cs typeface="Arial"/>
              </a:rPr>
              <a:t> </a:t>
            </a:r>
            <a:r>
              <a:rPr sz="3000" i="1" spc="-270" dirty="0">
                <a:latin typeface="Arial"/>
                <a:cs typeface="Arial"/>
              </a:rPr>
              <a:t>or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409" dirty="0">
                <a:latin typeface="Arial"/>
                <a:cs typeface="Arial"/>
              </a:rPr>
              <a:t>smaIler</a:t>
            </a:r>
            <a:r>
              <a:rPr sz="3000" i="1" spc="-95" dirty="0">
                <a:latin typeface="Arial"/>
                <a:cs typeface="Arial"/>
              </a:rPr>
              <a:t> </a:t>
            </a:r>
            <a:r>
              <a:rPr sz="3000" i="1" spc="-240" dirty="0">
                <a:latin typeface="Arial"/>
                <a:cs typeface="Arial"/>
              </a:rPr>
              <a:t>than</a:t>
            </a:r>
            <a:r>
              <a:rPr sz="3000" i="1" spc="-95" dirty="0">
                <a:latin typeface="Arial"/>
                <a:cs typeface="Arial"/>
              </a:rPr>
              <a:t> </a:t>
            </a:r>
            <a:r>
              <a:rPr sz="3000" i="1" spc="-280" dirty="0">
                <a:latin typeface="Arial"/>
                <a:cs typeface="Arial"/>
              </a:rPr>
              <a:t>the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409" dirty="0" err="1" smtClean="0">
                <a:latin typeface="Arial"/>
                <a:cs typeface="Arial"/>
              </a:rPr>
              <a:t>qvotien</a:t>
            </a:r>
            <a:r>
              <a:rPr lang="en-US" sz="3000" i="1" spc="-409" dirty="0" err="1">
                <a:latin typeface="Arial"/>
                <a:cs typeface="Arial"/>
              </a:rPr>
              <a:t>t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Integer</a:t>
            </a:r>
            <a:r>
              <a:rPr spc="-165" dirty="0"/>
              <a:t> </a:t>
            </a:r>
            <a:r>
              <a:rPr spc="-10" dirty="0"/>
              <a:t>Division</a:t>
            </a:r>
            <a:r>
              <a:rPr spc="-160" dirty="0"/>
              <a:t> </a:t>
            </a:r>
            <a:r>
              <a:rPr spc="-35" dirty="0"/>
              <a:t>Practice!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199" y="1143585"/>
            <a:ext cx="1871345" cy="21209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95" dirty="0">
                <a:solidFill>
                  <a:srgbClr val="595959"/>
                </a:solidFill>
                <a:latin typeface="Arial MT"/>
                <a:cs typeface="Arial MT"/>
              </a:rPr>
              <a:t>5</a:t>
            </a:r>
            <a:r>
              <a:rPr sz="30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595959"/>
                </a:solidFill>
                <a:latin typeface="Arial MT"/>
                <a:cs typeface="Arial MT"/>
              </a:rPr>
              <a:t>+</a:t>
            </a:r>
            <a:r>
              <a:rPr sz="30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3000" spc="-650" dirty="0">
                <a:solidFill>
                  <a:srgbClr val="595959"/>
                </a:solidFill>
                <a:latin typeface="Arial MT"/>
                <a:cs typeface="Arial MT"/>
              </a:rPr>
              <a:t>1</a:t>
            </a:r>
            <a:r>
              <a:rPr sz="3000" spc="-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3000" spc="50" dirty="0">
                <a:solidFill>
                  <a:srgbClr val="595959"/>
                </a:solidFill>
                <a:latin typeface="Arial MT"/>
                <a:cs typeface="Arial MT"/>
              </a:rPr>
              <a:t>//</a:t>
            </a:r>
            <a:r>
              <a:rPr sz="30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3000" spc="45" dirty="0">
                <a:solidFill>
                  <a:srgbClr val="595959"/>
                </a:solidFill>
                <a:latin typeface="Arial MT"/>
                <a:cs typeface="Arial MT"/>
              </a:rPr>
              <a:t>2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95" dirty="0">
                <a:solidFill>
                  <a:srgbClr val="595959"/>
                </a:solidFill>
                <a:latin typeface="Arial MT"/>
                <a:cs typeface="Arial MT"/>
              </a:rPr>
              <a:t>9</a:t>
            </a:r>
            <a:r>
              <a:rPr sz="30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3000" spc="50" dirty="0">
                <a:solidFill>
                  <a:srgbClr val="595959"/>
                </a:solidFill>
                <a:latin typeface="Arial MT"/>
                <a:cs typeface="Arial MT"/>
              </a:rPr>
              <a:t>//</a:t>
            </a:r>
            <a:r>
              <a:rPr sz="3000" spc="-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595959"/>
                </a:solidFill>
                <a:latin typeface="Arial MT"/>
                <a:cs typeface="Arial MT"/>
              </a:rPr>
              <a:t>3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65" dirty="0">
                <a:solidFill>
                  <a:srgbClr val="595959"/>
                </a:solidFill>
                <a:latin typeface="Arial MT"/>
                <a:cs typeface="Arial MT"/>
              </a:rPr>
              <a:t>8</a:t>
            </a:r>
            <a:r>
              <a:rPr sz="30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3000" spc="50" dirty="0">
                <a:solidFill>
                  <a:srgbClr val="595959"/>
                </a:solidFill>
                <a:latin typeface="Arial MT"/>
                <a:cs typeface="Arial MT"/>
              </a:rPr>
              <a:t>//</a:t>
            </a:r>
            <a:r>
              <a:rPr sz="30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595959"/>
                </a:solidFill>
                <a:latin typeface="Arial MT"/>
                <a:cs typeface="Arial MT"/>
              </a:rPr>
              <a:t>3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3000" dirty="0">
                <a:solidFill>
                  <a:srgbClr val="595959"/>
                </a:solidFill>
                <a:latin typeface="Arial MT"/>
                <a:cs typeface="Arial MT"/>
              </a:rPr>
              <a:t>8</a:t>
            </a:r>
            <a:r>
              <a:rPr sz="3000" spc="-7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3000" spc="50" dirty="0">
                <a:solidFill>
                  <a:srgbClr val="595959"/>
                </a:solidFill>
                <a:latin typeface="Arial MT"/>
                <a:cs typeface="Arial MT"/>
              </a:rPr>
              <a:t>//</a:t>
            </a:r>
            <a:r>
              <a:rPr sz="3000" spc="-7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595959"/>
                </a:solidFill>
                <a:latin typeface="Arial MT"/>
                <a:cs typeface="Arial MT"/>
              </a:rPr>
              <a:t>3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7475" y="1147584"/>
            <a:ext cx="358838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i="1" spc="-260" dirty="0">
                <a:solidFill>
                  <a:srgbClr val="595959"/>
                </a:solidFill>
                <a:latin typeface="Arial"/>
                <a:cs typeface="Arial"/>
              </a:rPr>
              <a:t>Integer</a:t>
            </a:r>
            <a:r>
              <a:rPr sz="3000" i="1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i="1" spc="-340" dirty="0">
                <a:solidFill>
                  <a:srgbClr val="595959"/>
                </a:solidFill>
                <a:latin typeface="Arial"/>
                <a:cs typeface="Arial"/>
              </a:rPr>
              <a:t>division</a:t>
            </a:r>
            <a:r>
              <a:rPr sz="3000" i="1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3000" i="1" spc="-530" dirty="0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sz="3000" i="1" spc="-530" dirty="0" smtClean="0">
                <a:solidFill>
                  <a:srgbClr val="595959"/>
                </a:solidFill>
                <a:latin typeface="Arial"/>
                <a:cs typeface="Arial"/>
              </a:rPr>
              <a:t>akes</a:t>
            </a:r>
            <a:r>
              <a:rPr sz="3000" i="1" spc="-9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3000" i="1" spc="-575" dirty="0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sz="3000" i="1" spc="-575" dirty="0" smtClean="0">
                <a:solidFill>
                  <a:srgbClr val="595959"/>
                </a:solidFill>
                <a:latin typeface="Arial"/>
                <a:cs typeface="Arial"/>
              </a:rPr>
              <a:t>he </a:t>
            </a:r>
            <a:r>
              <a:rPr sz="3000" i="1" spc="-330" dirty="0">
                <a:solidFill>
                  <a:srgbClr val="595959"/>
                </a:solidFill>
                <a:latin typeface="Arial"/>
                <a:cs typeface="Arial"/>
              </a:rPr>
              <a:t>Iargest</a:t>
            </a:r>
            <a:r>
              <a:rPr sz="3000" i="1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i="1" spc="-315" dirty="0">
                <a:solidFill>
                  <a:srgbClr val="595959"/>
                </a:solidFill>
                <a:latin typeface="Arial"/>
                <a:cs typeface="Arial"/>
              </a:rPr>
              <a:t>integer</a:t>
            </a:r>
            <a:r>
              <a:rPr sz="3000" i="1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i="1" spc="-325" dirty="0" smtClean="0">
                <a:solidFill>
                  <a:srgbClr val="595959"/>
                </a:solidFill>
                <a:latin typeface="Arial"/>
                <a:cs typeface="Arial"/>
              </a:rPr>
              <a:t>tha</a:t>
            </a:r>
            <a:r>
              <a:rPr lang="en-US" sz="3000" i="1" spc="-325" dirty="0" smtClean="0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sz="3000" i="1" spc="-10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i="1" spc="-295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3000" i="1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i="1" spc="-480" dirty="0">
                <a:solidFill>
                  <a:srgbClr val="595959"/>
                </a:solidFill>
                <a:latin typeface="Arial"/>
                <a:cs typeface="Arial"/>
              </a:rPr>
              <a:t>equal </a:t>
            </a:r>
            <a:r>
              <a:rPr sz="3000" i="1" spc="-22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3000" i="1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i="1" spc="-27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3000" i="1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i="1" spc="-390" dirty="0">
                <a:solidFill>
                  <a:srgbClr val="595959"/>
                </a:solidFill>
                <a:latin typeface="Arial"/>
                <a:cs typeface="Arial"/>
              </a:rPr>
              <a:t>smaller</a:t>
            </a:r>
            <a:r>
              <a:rPr sz="3000" i="1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i="1" spc="-240" dirty="0">
                <a:solidFill>
                  <a:srgbClr val="595959"/>
                </a:solidFill>
                <a:latin typeface="Arial"/>
                <a:cs typeface="Arial"/>
              </a:rPr>
              <a:t>than</a:t>
            </a:r>
            <a:r>
              <a:rPr sz="3000" i="1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i="1" spc="-30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3000" i="1" spc="-315" dirty="0">
                <a:solidFill>
                  <a:srgbClr val="595959"/>
                </a:solidFill>
                <a:latin typeface="Arial"/>
                <a:cs typeface="Arial"/>
              </a:rPr>
              <a:t>qvotient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Integer</a:t>
            </a:r>
            <a:r>
              <a:rPr spc="-165" dirty="0"/>
              <a:t> </a:t>
            </a:r>
            <a:r>
              <a:rPr spc="-10" dirty="0"/>
              <a:t>Division</a:t>
            </a:r>
            <a:r>
              <a:rPr spc="-160" dirty="0"/>
              <a:t> </a:t>
            </a:r>
            <a:r>
              <a:rPr spc="-35" dirty="0"/>
              <a:t>Practice!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199" y="1143585"/>
            <a:ext cx="2482850" cy="21209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95" dirty="0">
                <a:solidFill>
                  <a:srgbClr val="595959"/>
                </a:solidFill>
                <a:latin typeface="Arial MT"/>
                <a:cs typeface="Arial MT"/>
              </a:rPr>
              <a:t>5</a:t>
            </a:r>
            <a:r>
              <a:rPr sz="30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595959"/>
                </a:solidFill>
                <a:latin typeface="Arial MT"/>
                <a:cs typeface="Arial MT"/>
              </a:rPr>
              <a:t>+</a:t>
            </a:r>
            <a:r>
              <a:rPr sz="3000" spc="-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3000" spc="-650" dirty="0">
                <a:solidFill>
                  <a:srgbClr val="595959"/>
                </a:solidFill>
                <a:latin typeface="Arial MT"/>
                <a:cs typeface="Arial MT"/>
              </a:rPr>
              <a:t>1</a:t>
            </a:r>
            <a:r>
              <a:rPr sz="30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3000" spc="50" dirty="0">
                <a:solidFill>
                  <a:srgbClr val="595959"/>
                </a:solidFill>
                <a:latin typeface="Arial MT"/>
                <a:cs typeface="Arial MT"/>
              </a:rPr>
              <a:t>//</a:t>
            </a:r>
            <a:r>
              <a:rPr sz="3000" spc="-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3000" spc="95" dirty="0">
                <a:solidFill>
                  <a:srgbClr val="595959"/>
                </a:solidFill>
                <a:latin typeface="Arial MT"/>
                <a:cs typeface="Arial MT"/>
              </a:rPr>
              <a:t>2</a:t>
            </a:r>
            <a:r>
              <a:rPr sz="30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3000" spc="-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3000" spc="45" dirty="0">
                <a:solidFill>
                  <a:srgbClr val="F2AD41"/>
                </a:solidFill>
                <a:latin typeface="Arial MT"/>
                <a:cs typeface="Arial MT"/>
              </a:rPr>
              <a:t>5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95" dirty="0">
                <a:solidFill>
                  <a:srgbClr val="595959"/>
                </a:solidFill>
                <a:latin typeface="Arial MT"/>
                <a:cs typeface="Arial MT"/>
              </a:rPr>
              <a:t>9</a:t>
            </a:r>
            <a:r>
              <a:rPr sz="30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3000" spc="50" dirty="0">
                <a:solidFill>
                  <a:srgbClr val="595959"/>
                </a:solidFill>
                <a:latin typeface="Arial MT"/>
                <a:cs typeface="Arial MT"/>
              </a:rPr>
              <a:t>//</a:t>
            </a:r>
            <a:r>
              <a:rPr sz="30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595959"/>
                </a:solidFill>
                <a:latin typeface="Arial MT"/>
                <a:cs typeface="Arial MT"/>
              </a:rPr>
              <a:t>3</a:t>
            </a:r>
            <a:r>
              <a:rPr sz="3000" spc="-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30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F2AD41"/>
                </a:solidFill>
                <a:latin typeface="Arial MT"/>
                <a:cs typeface="Arial MT"/>
              </a:rPr>
              <a:t>3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65" dirty="0">
                <a:solidFill>
                  <a:srgbClr val="595959"/>
                </a:solidFill>
                <a:latin typeface="Arial MT"/>
                <a:cs typeface="Arial MT"/>
              </a:rPr>
              <a:t>8</a:t>
            </a:r>
            <a:r>
              <a:rPr sz="30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3000" spc="50" dirty="0">
                <a:solidFill>
                  <a:srgbClr val="595959"/>
                </a:solidFill>
                <a:latin typeface="Arial MT"/>
                <a:cs typeface="Arial MT"/>
              </a:rPr>
              <a:t>//</a:t>
            </a:r>
            <a:r>
              <a:rPr sz="30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595959"/>
                </a:solidFill>
                <a:latin typeface="Arial MT"/>
                <a:cs typeface="Arial MT"/>
              </a:rPr>
              <a:t>3</a:t>
            </a:r>
            <a:r>
              <a:rPr sz="30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30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3000" spc="45" dirty="0">
                <a:solidFill>
                  <a:srgbClr val="F2AD41"/>
                </a:solidFill>
                <a:latin typeface="Arial MT"/>
                <a:cs typeface="Arial MT"/>
              </a:rPr>
              <a:t>2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3000" dirty="0">
                <a:solidFill>
                  <a:srgbClr val="595959"/>
                </a:solidFill>
                <a:latin typeface="Arial MT"/>
                <a:cs typeface="Arial MT"/>
              </a:rPr>
              <a:t>8</a:t>
            </a:r>
            <a:r>
              <a:rPr sz="3000" spc="-7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3000" spc="50" dirty="0">
                <a:solidFill>
                  <a:srgbClr val="595959"/>
                </a:solidFill>
                <a:latin typeface="Arial MT"/>
                <a:cs typeface="Arial MT"/>
              </a:rPr>
              <a:t>//</a:t>
            </a:r>
            <a:r>
              <a:rPr sz="3000" spc="-6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595959"/>
                </a:solidFill>
                <a:latin typeface="Arial MT"/>
                <a:cs typeface="Arial MT"/>
              </a:rPr>
              <a:t>3</a:t>
            </a:r>
            <a:r>
              <a:rPr sz="30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30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F2AD41"/>
                </a:solidFill>
                <a:latin typeface="Arial MT"/>
                <a:cs typeface="Arial MT"/>
              </a:rPr>
              <a:t>-</a:t>
            </a:r>
            <a:r>
              <a:rPr sz="3000" spc="-50" dirty="0">
                <a:solidFill>
                  <a:srgbClr val="F2AD41"/>
                </a:solidFill>
                <a:latin typeface="Arial MT"/>
                <a:cs typeface="Arial MT"/>
              </a:rPr>
              <a:t>3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7475" y="1147584"/>
            <a:ext cx="358838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i="1" spc="-260" dirty="0">
                <a:solidFill>
                  <a:srgbClr val="595959"/>
                </a:solidFill>
                <a:latin typeface="Arial"/>
                <a:cs typeface="Arial"/>
              </a:rPr>
              <a:t>Integer</a:t>
            </a:r>
            <a:r>
              <a:rPr sz="3000" i="1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i="1" spc="-340" dirty="0">
                <a:solidFill>
                  <a:srgbClr val="595959"/>
                </a:solidFill>
                <a:latin typeface="Arial"/>
                <a:cs typeface="Arial"/>
              </a:rPr>
              <a:t>division</a:t>
            </a:r>
            <a:r>
              <a:rPr sz="3000" i="1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3000" i="1" spc="-530" dirty="0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sz="3000" i="1" spc="-530" dirty="0" smtClean="0">
                <a:solidFill>
                  <a:srgbClr val="595959"/>
                </a:solidFill>
                <a:latin typeface="Arial"/>
                <a:cs typeface="Arial"/>
              </a:rPr>
              <a:t>akes</a:t>
            </a:r>
            <a:r>
              <a:rPr sz="3000" i="1" spc="-9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3000" i="1" spc="-575" dirty="0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sz="3000" i="1" spc="-575" dirty="0" smtClean="0">
                <a:solidFill>
                  <a:srgbClr val="595959"/>
                </a:solidFill>
                <a:latin typeface="Arial"/>
                <a:cs typeface="Arial"/>
              </a:rPr>
              <a:t>he </a:t>
            </a:r>
            <a:r>
              <a:rPr sz="3000" i="1" spc="-330" dirty="0">
                <a:solidFill>
                  <a:srgbClr val="595959"/>
                </a:solidFill>
                <a:latin typeface="Arial"/>
                <a:cs typeface="Arial"/>
              </a:rPr>
              <a:t>Iargest</a:t>
            </a:r>
            <a:r>
              <a:rPr sz="3000" i="1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i="1" spc="-315" dirty="0">
                <a:solidFill>
                  <a:srgbClr val="595959"/>
                </a:solidFill>
                <a:latin typeface="Arial"/>
                <a:cs typeface="Arial"/>
              </a:rPr>
              <a:t>integer</a:t>
            </a:r>
            <a:r>
              <a:rPr sz="3000" i="1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i="1" spc="-325" dirty="0" smtClean="0">
                <a:solidFill>
                  <a:srgbClr val="595959"/>
                </a:solidFill>
                <a:latin typeface="Arial"/>
                <a:cs typeface="Arial"/>
              </a:rPr>
              <a:t>tha</a:t>
            </a:r>
            <a:r>
              <a:rPr lang="en-US" sz="3000" i="1" spc="-325" dirty="0" smtClean="0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sz="3000" i="1" spc="-10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i="1" spc="-295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3000" i="1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i="1" spc="-480" dirty="0">
                <a:solidFill>
                  <a:srgbClr val="595959"/>
                </a:solidFill>
                <a:latin typeface="Arial"/>
                <a:cs typeface="Arial"/>
              </a:rPr>
              <a:t>equal </a:t>
            </a:r>
            <a:r>
              <a:rPr sz="3000" i="1" spc="-22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3000" i="1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i="1" spc="-27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3000" i="1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i="1" spc="-390" dirty="0">
                <a:solidFill>
                  <a:srgbClr val="595959"/>
                </a:solidFill>
                <a:latin typeface="Arial"/>
                <a:cs typeface="Arial"/>
              </a:rPr>
              <a:t>smaller</a:t>
            </a:r>
            <a:r>
              <a:rPr sz="3000" i="1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i="1" spc="-240" dirty="0">
                <a:solidFill>
                  <a:srgbClr val="595959"/>
                </a:solidFill>
                <a:latin typeface="Arial"/>
                <a:cs typeface="Arial"/>
              </a:rPr>
              <a:t>than</a:t>
            </a:r>
            <a:r>
              <a:rPr sz="3000" i="1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i="1" spc="-30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3000" i="1" spc="-315" dirty="0">
                <a:solidFill>
                  <a:srgbClr val="595959"/>
                </a:solidFill>
                <a:latin typeface="Arial"/>
                <a:cs typeface="Arial"/>
              </a:rPr>
              <a:t>qvotient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A1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8" y="1801241"/>
            <a:ext cx="8243570" cy="14903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828164" marR="5080" indent="-1816100">
              <a:lnSpc>
                <a:spcPct val="100299"/>
              </a:lnSpc>
              <a:spcBef>
                <a:spcPts val="80"/>
              </a:spcBef>
            </a:pPr>
            <a:r>
              <a:rPr sz="4800" dirty="0">
                <a:solidFill>
                  <a:srgbClr val="FFFFFF"/>
                </a:solidFill>
              </a:rPr>
              <a:t>How</a:t>
            </a:r>
            <a:r>
              <a:rPr sz="4800" spc="-235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can</a:t>
            </a:r>
            <a:r>
              <a:rPr sz="4800" spc="-235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I</a:t>
            </a:r>
            <a:r>
              <a:rPr sz="4800" spc="-229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repeat</a:t>
            </a:r>
            <a:r>
              <a:rPr sz="4800" spc="-235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a</a:t>
            </a:r>
            <a:r>
              <a:rPr sz="4800" spc="-229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task</a:t>
            </a:r>
            <a:r>
              <a:rPr sz="4800" spc="-235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a</a:t>
            </a:r>
            <a:r>
              <a:rPr sz="4800" spc="-235" dirty="0">
                <a:solidFill>
                  <a:srgbClr val="FFFFFF"/>
                </a:solidFill>
              </a:rPr>
              <a:t> </a:t>
            </a:r>
            <a:r>
              <a:rPr sz="4800" spc="-10" dirty="0">
                <a:solidFill>
                  <a:srgbClr val="FFFFFF"/>
                </a:solidFill>
              </a:rPr>
              <a:t>finite </a:t>
            </a:r>
            <a:r>
              <a:rPr sz="4800" dirty="0">
                <a:solidFill>
                  <a:srgbClr val="FFFFFF"/>
                </a:solidFill>
              </a:rPr>
              <a:t>number</a:t>
            </a:r>
            <a:r>
              <a:rPr sz="4800" spc="-145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of</a:t>
            </a:r>
            <a:r>
              <a:rPr sz="4800" spc="-140" dirty="0">
                <a:solidFill>
                  <a:srgbClr val="FFFFFF"/>
                </a:solidFill>
              </a:rPr>
              <a:t> </a:t>
            </a:r>
            <a:r>
              <a:rPr sz="4800" spc="-10" dirty="0">
                <a:solidFill>
                  <a:srgbClr val="FFFFFF"/>
                </a:solidFill>
              </a:rPr>
              <a:t>times?</a:t>
            </a:r>
            <a:endParaRPr sz="4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1930" y="438150"/>
            <a:ext cx="3900170" cy="45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While</a:t>
            </a:r>
            <a:r>
              <a:rPr spc="-40" dirty="0"/>
              <a:t> </a:t>
            </a:r>
            <a:r>
              <a:rPr dirty="0"/>
              <a:t>loop</a:t>
            </a:r>
            <a:r>
              <a:rPr spc="-3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7242" y="1352550"/>
            <a:ext cx="3317240" cy="17018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1475105" algn="l"/>
                <a:tab pos="1840864" algn="l"/>
              </a:tabLst>
            </a:pP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4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469265" marR="5080" indent="-457200">
              <a:lnSpc>
                <a:spcPct val="114599"/>
              </a:lnSpc>
              <a:tabLst>
                <a:tab pos="1109345" algn="l"/>
                <a:tab pos="1932305" algn="l"/>
                <a:tab pos="2480945" algn="l"/>
                <a:tab pos="2572385" algn="l"/>
                <a:tab pos="2938145" algn="l"/>
              </a:tabLst>
            </a:pPr>
            <a:r>
              <a:rPr sz="2400" b="1" spc="225" dirty="0">
                <a:solidFill>
                  <a:srgbClr val="595959"/>
                </a:solidFill>
                <a:latin typeface="Arial"/>
                <a:cs typeface="Arial"/>
              </a:rPr>
              <a:t>while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400" b="1" spc="-50" dirty="0">
                <a:solidFill>
                  <a:srgbClr val="595959"/>
                </a:solidFill>
                <a:latin typeface="Arial"/>
                <a:cs typeface="Arial"/>
              </a:rPr>
              <a:t>&lt;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330" dirty="0">
                <a:solidFill>
                  <a:srgbClr val="595959"/>
                </a:solidFill>
                <a:latin typeface="Arial"/>
                <a:cs typeface="Arial"/>
              </a:rPr>
              <a:t>3: </a:t>
            </a:r>
            <a:r>
              <a:rPr sz="2400" b="1" spc="135" dirty="0">
                <a:solidFill>
                  <a:srgbClr val="595959"/>
                </a:solidFill>
                <a:latin typeface="Arial"/>
                <a:cs typeface="Arial"/>
              </a:rPr>
              <a:t>do_something() </a:t>
            </a: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-25" dirty="0">
                <a:solidFill>
                  <a:srgbClr val="595959"/>
                </a:solidFill>
                <a:latin typeface="Arial"/>
                <a:cs typeface="Arial"/>
              </a:rPr>
              <a:t>+=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4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601273"/>
            <a:ext cx="3900170" cy="45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While</a:t>
            </a:r>
            <a:r>
              <a:rPr spc="-40" dirty="0"/>
              <a:t> </a:t>
            </a:r>
            <a:r>
              <a:rPr dirty="0"/>
              <a:t>loop</a:t>
            </a:r>
            <a:r>
              <a:rPr spc="-3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0" y="1352550"/>
            <a:ext cx="7062470" cy="259334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1475105" algn="l"/>
                <a:tab pos="1840864" algn="l"/>
              </a:tabLst>
            </a:pP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4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469265" marR="3749675" indent="-457200">
              <a:lnSpc>
                <a:spcPct val="114599"/>
              </a:lnSpc>
              <a:tabLst>
                <a:tab pos="1109345" algn="l"/>
                <a:tab pos="1932305" algn="l"/>
                <a:tab pos="2480945" algn="l"/>
                <a:tab pos="2572385" algn="l"/>
                <a:tab pos="2938145" algn="l"/>
              </a:tabLst>
            </a:pPr>
            <a:r>
              <a:rPr sz="2400" b="1" spc="225" dirty="0">
                <a:solidFill>
                  <a:srgbClr val="595959"/>
                </a:solidFill>
                <a:latin typeface="Arial"/>
                <a:cs typeface="Arial"/>
              </a:rPr>
              <a:t>while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400" b="1" spc="-50" dirty="0">
                <a:solidFill>
                  <a:srgbClr val="595959"/>
                </a:solidFill>
                <a:latin typeface="Arial"/>
                <a:cs typeface="Arial"/>
              </a:rPr>
              <a:t>&lt;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330" dirty="0">
                <a:solidFill>
                  <a:srgbClr val="595959"/>
                </a:solidFill>
                <a:latin typeface="Arial"/>
                <a:cs typeface="Arial"/>
              </a:rPr>
              <a:t>3: </a:t>
            </a:r>
            <a:r>
              <a:rPr sz="2400" b="1" spc="135" dirty="0">
                <a:solidFill>
                  <a:srgbClr val="595959"/>
                </a:solidFill>
                <a:latin typeface="Arial"/>
                <a:cs typeface="Arial"/>
              </a:rPr>
              <a:t>do_something() </a:t>
            </a: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-25" dirty="0">
                <a:solidFill>
                  <a:srgbClr val="595959"/>
                </a:solidFill>
                <a:latin typeface="Arial"/>
                <a:cs typeface="Arial"/>
              </a:rPr>
              <a:t>+=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4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  <a:p>
            <a:pPr marL="3721735">
              <a:lnSpc>
                <a:spcPct val="100000"/>
              </a:lnSpc>
              <a:spcBef>
                <a:spcPts val="944"/>
              </a:spcBef>
            </a:pPr>
            <a:r>
              <a:rPr sz="3000" i="1" spc="-325" dirty="0">
                <a:latin typeface="Arial"/>
                <a:cs typeface="Arial"/>
              </a:rPr>
              <a:t>This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295" dirty="0">
                <a:latin typeface="Arial"/>
                <a:cs typeface="Arial"/>
              </a:rPr>
              <a:t>is</a:t>
            </a:r>
            <a:r>
              <a:rPr sz="3000" i="1" spc="-95" dirty="0">
                <a:latin typeface="Arial"/>
                <a:cs typeface="Arial"/>
              </a:rPr>
              <a:t> </a:t>
            </a:r>
            <a:r>
              <a:rPr sz="3000" i="1" spc="-280" dirty="0">
                <a:latin typeface="Arial"/>
                <a:cs typeface="Arial"/>
              </a:rPr>
              <a:t>the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590" dirty="0">
                <a:latin typeface="Arial"/>
                <a:cs typeface="Arial"/>
              </a:rPr>
              <a:t>same</a:t>
            </a:r>
            <a:r>
              <a:rPr sz="3000" i="1" spc="-95" dirty="0">
                <a:latin typeface="Arial"/>
                <a:cs typeface="Arial"/>
              </a:rPr>
              <a:t> </a:t>
            </a:r>
            <a:r>
              <a:rPr sz="3000" i="1" spc="-240" dirty="0">
                <a:latin typeface="Arial"/>
                <a:cs typeface="Arial"/>
              </a:rPr>
              <a:t>thing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385" dirty="0">
                <a:latin typeface="Arial"/>
                <a:cs typeface="Arial"/>
              </a:rPr>
              <a:t>as:</a:t>
            </a:r>
            <a:endParaRPr sz="3000" dirty="0">
              <a:latin typeface="Arial"/>
              <a:cs typeface="Arial"/>
            </a:endParaRPr>
          </a:p>
          <a:p>
            <a:pPr marL="4051935">
              <a:lnSpc>
                <a:spcPct val="100000"/>
              </a:lnSpc>
              <a:spcBef>
                <a:spcPts val="310"/>
              </a:spcBef>
              <a:tabLst>
                <a:tab pos="5149215" algn="l"/>
                <a:tab pos="5423535" algn="l"/>
                <a:tab pos="6520815" algn="l"/>
                <a:tab pos="6795134" algn="l"/>
              </a:tabLst>
            </a:pPr>
            <a:r>
              <a:rPr sz="1800" b="1" spc="114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b="1" spc="114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b="1" spc="-5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b="1" spc="3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8400" y="2260050"/>
            <a:ext cx="1306499" cy="116062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514350"/>
            <a:ext cx="3900170" cy="45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While</a:t>
            </a:r>
            <a:r>
              <a:rPr spc="-40" dirty="0"/>
              <a:t> </a:t>
            </a:r>
            <a:r>
              <a:rPr dirty="0"/>
              <a:t>loop</a:t>
            </a:r>
            <a:r>
              <a:rPr spc="-3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59968"/>
            <a:ext cx="7921625" cy="259334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1475105" algn="l"/>
                <a:tab pos="1840864" algn="l"/>
              </a:tabLst>
            </a:pP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4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469265" marR="4608830" indent="-457200">
              <a:lnSpc>
                <a:spcPct val="114599"/>
              </a:lnSpc>
              <a:tabLst>
                <a:tab pos="1109345" algn="l"/>
                <a:tab pos="1932305" algn="l"/>
                <a:tab pos="2480945" algn="l"/>
                <a:tab pos="2572385" algn="l"/>
                <a:tab pos="2938145" algn="l"/>
              </a:tabLst>
            </a:pPr>
            <a:r>
              <a:rPr sz="2400" b="1" spc="225" dirty="0">
                <a:solidFill>
                  <a:srgbClr val="595959"/>
                </a:solidFill>
                <a:latin typeface="Arial"/>
                <a:cs typeface="Arial"/>
              </a:rPr>
              <a:t>while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400" b="1" spc="-50" dirty="0">
                <a:solidFill>
                  <a:srgbClr val="595959"/>
                </a:solidFill>
                <a:latin typeface="Arial"/>
                <a:cs typeface="Arial"/>
              </a:rPr>
              <a:t>&lt;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330" dirty="0">
                <a:solidFill>
                  <a:srgbClr val="595959"/>
                </a:solidFill>
                <a:latin typeface="Arial"/>
                <a:cs typeface="Arial"/>
              </a:rPr>
              <a:t>3: </a:t>
            </a:r>
            <a:r>
              <a:rPr sz="2400" b="1" spc="135" dirty="0">
                <a:solidFill>
                  <a:srgbClr val="595959"/>
                </a:solidFill>
                <a:latin typeface="Arial"/>
                <a:cs typeface="Arial"/>
              </a:rPr>
              <a:t>do_something() </a:t>
            </a: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-25" dirty="0">
                <a:solidFill>
                  <a:srgbClr val="595959"/>
                </a:solidFill>
                <a:latin typeface="Arial"/>
                <a:cs typeface="Arial"/>
              </a:rPr>
              <a:t>+=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4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  <a:p>
            <a:pPr marL="3721735">
              <a:lnSpc>
                <a:spcPct val="100000"/>
              </a:lnSpc>
              <a:spcBef>
                <a:spcPts val="944"/>
              </a:spcBef>
              <a:tabLst>
                <a:tab pos="5320665" algn="l"/>
                <a:tab pos="5732145" algn="l"/>
                <a:tab pos="6006465" algn="l"/>
              </a:tabLst>
            </a:pPr>
            <a:r>
              <a:rPr sz="3000" i="1" spc="-415" dirty="0">
                <a:latin typeface="Arial"/>
                <a:cs typeface="Arial"/>
              </a:rPr>
              <a:t>GeneralIy,</a:t>
            </a:r>
            <a:r>
              <a:rPr sz="3000" i="1" spc="-110" dirty="0">
                <a:latin typeface="Arial"/>
                <a:cs typeface="Arial"/>
              </a:rPr>
              <a:t> </a:t>
            </a:r>
            <a:r>
              <a:rPr sz="1800" b="1" spc="30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+=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b="1" spc="30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3000" i="1" spc="-295" dirty="0">
                <a:latin typeface="Arial"/>
                <a:cs typeface="Arial"/>
              </a:rPr>
              <a:t>is</a:t>
            </a:r>
            <a:r>
              <a:rPr sz="3000" i="1" spc="-105" dirty="0">
                <a:latin typeface="Arial"/>
                <a:cs typeface="Arial"/>
              </a:rPr>
              <a:t> </a:t>
            </a:r>
            <a:r>
              <a:rPr sz="3000" i="1" spc="-280" dirty="0">
                <a:latin typeface="Arial"/>
                <a:cs typeface="Arial"/>
              </a:rPr>
              <a:t>the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570" dirty="0">
                <a:latin typeface="Arial"/>
                <a:cs typeface="Arial"/>
              </a:rPr>
              <a:t>same</a:t>
            </a:r>
            <a:r>
              <a:rPr sz="3000" i="1" spc="-105" dirty="0">
                <a:latin typeface="Arial"/>
                <a:cs typeface="Arial"/>
              </a:rPr>
              <a:t> </a:t>
            </a:r>
            <a:r>
              <a:rPr sz="3000" i="1" spc="-425" dirty="0">
                <a:latin typeface="Arial"/>
                <a:cs typeface="Arial"/>
              </a:rPr>
              <a:t>as:</a:t>
            </a:r>
            <a:endParaRPr sz="3000" dirty="0">
              <a:latin typeface="Arial"/>
              <a:cs typeface="Arial"/>
            </a:endParaRPr>
          </a:p>
          <a:p>
            <a:pPr marL="4966335">
              <a:lnSpc>
                <a:spcPct val="100000"/>
              </a:lnSpc>
              <a:spcBef>
                <a:spcPts val="310"/>
              </a:spcBef>
              <a:tabLst>
                <a:tab pos="5240655" algn="l"/>
                <a:tab pos="5514975" algn="l"/>
                <a:tab pos="5789295" algn="l"/>
                <a:tab pos="6063615" algn="l"/>
              </a:tabLst>
            </a:pPr>
            <a:r>
              <a:rPr sz="1800" b="1" spc="30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b="1" spc="30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b="1" spc="-5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b="1" spc="30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8400" y="2260050"/>
            <a:ext cx="1306499" cy="116062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While</a:t>
            </a:r>
            <a:r>
              <a:rPr spc="-40" dirty="0"/>
              <a:t> </a:t>
            </a:r>
            <a:r>
              <a:rPr dirty="0"/>
              <a:t>loop</a:t>
            </a:r>
            <a:r>
              <a:rPr spc="-3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59968"/>
            <a:ext cx="7921625" cy="319405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1475105" algn="l"/>
                <a:tab pos="1840864" algn="l"/>
              </a:tabLst>
            </a:pP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4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469265" marR="4608830" indent="-457200">
              <a:lnSpc>
                <a:spcPct val="114599"/>
              </a:lnSpc>
              <a:tabLst>
                <a:tab pos="1109345" algn="l"/>
                <a:tab pos="1932305" algn="l"/>
                <a:tab pos="2480945" algn="l"/>
                <a:tab pos="2572385" algn="l"/>
                <a:tab pos="2938145" algn="l"/>
              </a:tabLst>
            </a:pPr>
            <a:r>
              <a:rPr sz="2400" b="1" spc="225" dirty="0">
                <a:solidFill>
                  <a:srgbClr val="595959"/>
                </a:solidFill>
                <a:latin typeface="Arial"/>
                <a:cs typeface="Arial"/>
              </a:rPr>
              <a:t>while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400" b="1" spc="-50" dirty="0">
                <a:solidFill>
                  <a:srgbClr val="595959"/>
                </a:solidFill>
                <a:latin typeface="Arial"/>
                <a:cs typeface="Arial"/>
              </a:rPr>
              <a:t>&lt;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330" dirty="0">
                <a:solidFill>
                  <a:srgbClr val="595959"/>
                </a:solidFill>
                <a:latin typeface="Arial"/>
                <a:cs typeface="Arial"/>
              </a:rPr>
              <a:t>3: </a:t>
            </a:r>
            <a:r>
              <a:rPr sz="2400" b="1" spc="135" dirty="0">
                <a:solidFill>
                  <a:srgbClr val="595959"/>
                </a:solidFill>
                <a:latin typeface="Arial"/>
                <a:cs typeface="Arial"/>
              </a:rPr>
              <a:t>do_something() </a:t>
            </a: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-25" dirty="0">
                <a:solidFill>
                  <a:srgbClr val="595959"/>
                </a:solidFill>
                <a:latin typeface="Arial"/>
                <a:cs typeface="Arial"/>
              </a:rPr>
              <a:t>+=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4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3721735">
              <a:lnSpc>
                <a:spcPct val="100000"/>
              </a:lnSpc>
              <a:spcBef>
                <a:spcPts val="944"/>
              </a:spcBef>
              <a:tabLst>
                <a:tab pos="5320665" algn="l"/>
                <a:tab pos="5732145" algn="l"/>
                <a:tab pos="6006465" algn="l"/>
              </a:tabLst>
            </a:pPr>
            <a:r>
              <a:rPr sz="3000" i="1" spc="-415" dirty="0">
                <a:latin typeface="Arial"/>
                <a:cs typeface="Arial"/>
              </a:rPr>
              <a:t>GeneralIy,</a:t>
            </a:r>
            <a:r>
              <a:rPr sz="3000" i="1" spc="-110" dirty="0">
                <a:latin typeface="Arial"/>
                <a:cs typeface="Arial"/>
              </a:rPr>
              <a:t> </a:t>
            </a:r>
            <a:r>
              <a:rPr sz="1800" b="1" spc="30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+=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b="1" spc="30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3000" i="1" spc="-295" dirty="0">
                <a:latin typeface="Arial"/>
                <a:cs typeface="Arial"/>
              </a:rPr>
              <a:t>is</a:t>
            </a:r>
            <a:r>
              <a:rPr sz="3000" i="1" spc="-105" dirty="0">
                <a:latin typeface="Arial"/>
                <a:cs typeface="Arial"/>
              </a:rPr>
              <a:t> </a:t>
            </a:r>
            <a:r>
              <a:rPr sz="3000" i="1" spc="-280" dirty="0">
                <a:latin typeface="Arial"/>
                <a:cs typeface="Arial"/>
              </a:rPr>
              <a:t>the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570" dirty="0">
                <a:latin typeface="Arial"/>
                <a:cs typeface="Arial"/>
              </a:rPr>
              <a:t>same</a:t>
            </a:r>
            <a:r>
              <a:rPr sz="3000" i="1" spc="-105" dirty="0">
                <a:latin typeface="Arial"/>
                <a:cs typeface="Arial"/>
              </a:rPr>
              <a:t> </a:t>
            </a:r>
            <a:r>
              <a:rPr sz="3000" i="1" spc="-425" dirty="0">
                <a:latin typeface="Arial"/>
                <a:cs typeface="Arial"/>
              </a:rPr>
              <a:t>as:</a:t>
            </a:r>
            <a:endParaRPr sz="3000">
              <a:latin typeface="Arial"/>
              <a:cs typeface="Arial"/>
            </a:endParaRPr>
          </a:p>
          <a:p>
            <a:pPr marL="4966335">
              <a:lnSpc>
                <a:spcPct val="100000"/>
              </a:lnSpc>
              <a:spcBef>
                <a:spcPts val="310"/>
              </a:spcBef>
              <a:tabLst>
                <a:tab pos="5240655" algn="l"/>
                <a:tab pos="5514975" algn="l"/>
                <a:tab pos="5789295" algn="l"/>
                <a:tab pos="6063615" algn="l"/>
              </a:tabLst>
            </a:pPr>
            <a:r>
              <a:rPr sz="1800" b="1" spc="30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b="1" spc="30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b="1" spc="-5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b="1" spc="30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3721735">
              <a:lnSpc>
                <a:spcPct val="100000"/>
              </a:lnSpc>
              <a:spcBef>
                <a:spcPts val="1130"/>
              </a:spcBef>
              <a:tabLst>
                <a:tab pos="6401435" algn="l"/>
                <a:tab pos="6950075" algn="l"/>
              </a:tabLst>
            </a:pPr>
            <a:r>
              <a:rPr sz="3000" i="1" spc="-625" dirty="0">
                <a:latin typeface="Arial"/>
                <a:cs typeface="Arial"/>
              </a:rPr>
              <a:t>You</a:t>
            </a:r>
            <a:r>
              <a:rPr sz="3000" i="1" spc="-105" dirty="0">
                <a:latin typeface="Arial"/>
                <a:cs typeface="Arial"/>
              </a:rPr>
              <a:t> </a:t>
            </a:r>
            <a:r>
              <a:rPr sz="3000" i="1" spc="-405" dirty="0">
                <a:latin typeface="Arial"/>
                <a:cs typeface="Arial"/>
              </a:rPr>
              <a:t>can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400" dirty="0">
                <a:latin typeface="Arial"/>
                <a:cs typeface="Arial"/>
              </a:rPr>
              <a:t>also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445" dirty="0">
                <a:latin typeface="Arial"/>
                <a:cs typeface="Arial"/>
              </a:rPr>
              <a:t>do:</a:t>
            </a:r>
            <a:r>
              <a:rPr sz="3000" i="1" spc="-105" dirty="0">
                <a:latin typeface="Arial"/>
                <a:cs typeface="Arial"/>
              </a:rPr>
              <a:t> </a:t>
            </a:r>
            <a:r>
              <a:rPr sz="1800" b="1" spc="295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360" dirty="0">
                <a:solidFill>
                  <a:srgbClr val="595959"/>
                </a:solidFill>
                <a:latin typeface="Arial"/>
                <a:cs typeface="Arial"/>
              </a:rPr>
              <a:t>=,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b="1" spc="300" dirty="0">
                <a:solidFill>
                  <a:srgbClr val="595959"/>
                </a:solidFill>
                <a:latin typeface="Arial"/>
                <a:cs typeface="Arial"/>
              </a:rPr>
              <a:t>*=,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b="1" spc="270" dirty="0">
                <a:solidFill>
                  <a:srgbClr val="595959"/>
                </a:solidFill>
                <a:latin typeface="Arial"/>
                <a:cs typeface="Arial"/>
              </a:rPr>
              <a:t>/=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8400" y="2260050"/>
            <a:ext cx="1306499" cy="11606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236" y="1037128"/>
            <a:ext cx="7761970" cy="3556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 rot="21000000">
            <a:off x="2087188" y="743839"/>
            <a:ext cx="214707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sz="1800" b="1" spc="-65" dirty="0">
                <a:solidFill>
                  <a:srgbClr val="6FA8DC"/>
                </a:solidFill>
                <a:latin typeface="Arial"/>
                <a:cs typeface="Arial"/>
              </a:rPr>
              <a:t>Programming</a:t>
            </a:r>
            <a:r>
              <a:rPr sz="1800" b="1" spc="-35" dirty="0">
                <a:solidFill>
                  <a:srgbClr val="6FA8DC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6FA8DC"/>
                </a:solidFill>
                <a:latin typeface="Arial"/>
                <a:cs typeface="Arial"/>
              </a:rPr>
              <a:t>Basics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 rot="780000">
            <a:off x="5383346" y="1044784"/>
            <a:ext cx="131604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0"/>
              </a:lnSpc>
            </a:pPr>
            <a:r>
              <a:rPr sz="1800" b="1" spc="-30" dirty="0">
                <a:solidFill>
                  <a:srgbClr val="CC0000"/>
                </a:solidFill>
                <a:latin typeface="Arial"/>
                <a:cs typeface="Arial"/>
              </a:rPr>
              <a:t>The</a:t>
            </a:r>
            <a:r>
              <a:rPr sz="1800" b="1" spc="-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75" dirty="0">
                <a:solidFill>
                  <a:srgbClr val="CC0000"/>
                </a:solidFill>
                <a:latin typeface="Arial"/>
                <a:cs typeface="Arial"/>
              </a:rPr>
              <a:t>Console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 rot="1440000">
            <a:off x="7897497" y="1218725"/>
            <a:ext cx="7858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5"/>
              </a:lnSpc>
            </a:pPr>
            <a:r>
              <a:rPr sz="1800" b="1" spc="-55" dirty="0">
                <a:solidFill>
                  <a:srgbClr val="F2AD41"/>
                </a:solidFill>
                <a:latin typeface="Arial"/>
                <a:cs typeface="Arial"/>
              </a:rPr>
              <a:t>Images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 rot="21480000">
            <a:off x="5474389" y="2613738"/>
            <a:ext cx="16076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sz="1800" b="1" dirty="0">
                <a:solidFill>
                  <a:srgbClr val="938A80"/>
                </a:solidFill>
                <a:latin typeface="Arial"/>
                <a:cs typeface="Arial"/>
              </a:rPr>
              <a:t>Data</a:t>
            </a:r>
            <a:r>
              <a:rPr sz="1800" b="1" spc="-125" dirty="0">
                <a:solidFill>
                  <a:srgbClr val="938A80"/>
                </a:solidFill>
                <a:latin typeface="Arial"/>
                <a:cs typeface="Arial"/>
              </a:rPr>
              <a:t> </a:t>
            </a:r>
            <a:r>
              <a:rPr sz="1800" b="1" spc="-65" dirty="0">
                <a:solidFill>
                  <a:srgbClr val="938A80"/>
                </a:solidFill>
                <a:latin typeface="Arial"/>
                <a:cs typeface="Arial"/>
              </a:rPr>
              <a:t>structures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0712" y="2995933"/>
            <a:ext cx="894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A61C00"/>
                </a:solidFill>
                <a:latin typeface="Arial"/>
                <a:cs typeface="Arial"/>
              </a:rPr>
              <a:t>Midterm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3746" y="2665468"/>
            <a:ext cx="943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solidFill>
                  <a:srgbClr val="6AA84F"/>
                </a:solidFill>
                <a:latin typeface="Arial"/>
                <a:cs typeface="Arial"/>
              </a:rPr>
              <a:t>Graphics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8018" y="3505868"/>
            <a:ext cx="1690370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9700" marR="5080" indent="-127635">
              <a:lnSpc>
                <a:spcPct val="100699"/>
              </a:lnSpc>
              <a:spcBef>
                <a:spcPts val="85"/>
              </a:spcBef>
            </a:pPr>
            <a:r>
              <a:rPr sz="1800" b="1" spc="-45" dirty="0">
                <a:solidFill>
                  <a:srgbClr val="45818E"/>
                </a:solidFill>
                <a:latin typeface="Arial"/>
                <a:cs typeface="Arial"/>
              </a:rPr>
              <a:t>Object-</a:t>
            </a:r>
            <a:r>
              <a:rPr sz="1800" b="1" spc="-40" dirty="0">
                <a:solidFill>
                  <a:srgbClr val="45818E"/>
                </a:solidFill>
                <a:latin typeface="Arial"/>
                <a:cs typeface="Arial"/>
              </a:rPr>
              <a:t>Oriented </a:t>
            </a:r>
            <a:r>
              <a:rPr sz="1800" b="1" spc="-10" dirty="0">
                <a:solidFill>
                  <a:srgbClr val="45818E"/>
                </a:solidFill>
                <a:latin typeface="Arial"/>
                <a:cs typeface="Arial"/>
              </a:rPr>
              <a:t>Programming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7008" y="3635258"/>
            <a:ext cx="1769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solidFill>
                  <a:srgbClr val="5A1E50"/>
                </a:solidFill>
                <a:latin typeface="Arial"/>
                <a:cs typeface="Arial"/>
              </a:rPr>
              <a:t>Everyday</a:t>
            </a:r>
            <a:r>
              <a:rPr sz="1800" b="1" spc="-45" dirty="0">
                <a:solidFill>
                  <a:srgbClr val="5A1E50"/>
                </a:solidFill>
                <a:latin typeface="Arial"/>
                <a:cs typeface="Arial"/>
              </a:rPr>
              <a:t> Python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While</a:t>
            </a:r>
            <a:r>
              <a:rPr spc="-40" dirty="0"/>
              <a:t> </a:t>
            </a:r>
            <a:r>
              <a:rPr dirty="0"/>
              <a:t>loop</a:t>
            </a:r>
            <a:r>
              <a:rPr spc="-3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025" y="1110055"/>
            <a:ext cx="7795895" cy="1751964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10"/>
              </a:spcBef>
              <a:tabLst>
                <a:tab pos="1487805" algn="l"/>
                <a:tab pos="1853564" algn="l"/>
              </a:tabLst>
            </a:pP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4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25400">
              <a:lnSpc>
                <a:spcPts val="3150"/>
              </a:lnSpc>
              <a:spcBef>
                <a:spcPts val="1020"/>
              </a:spcBef>
              <a:tabLst>
                <a:tab pos="1122045" algn="l"/>
                <a:tab pos="2585085" algn="l"/>
                <a:tab pos="2950845" algn="l"/>
              </a:tabLst>
            </a:pPr>
            <a:r>
              <a:rPr sz="3600" b="1" spc="337" baseline="27777" dirty="0">
                <a:solidFill>
                  <a:srgbClr val="595959"/>
                </a:solidFill>
                <a:latin typeface="Arial"/>
                <a:cs typeface="Arial"/>
              </a:rPr>
              <a:t>while</a:t>
            </a:r>
            <a:r>
              <a:rPr sz="3600" b="1" baseline="27777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3600" b="1" spc="240" baseline="27777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3600" b="1" baseline="27777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3600" b="1" spc="-75" baseline="27777" dirty="0">
                <a:solidFill>
                  <a:srgbClr val="595959"/>
                </a:solidFill>
                <a:latin typeface="Arial"/>
                <a:cs typeface="Arial"/>
              </a:rPr>
              <a:t>&lt;</a:t>
            </a:r>
            <a:r>
              <a:rPr sz="3600" b="1" baseline="27777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3600" b="1" spc="540" baseline="27777" dirty="0">
                <a:solidFill>
                  <a:srgbClr val="595959"/>
                </a:solidFill>
                <a:latin typeface="Arial"/>
                <a:cs typeface="Arial"/>
              </a:rPr>
              <a:t>3:</a:t>
            </a:r>
            <a:r>
              <a:rPr sz="3600" b="1" spc="22" baseline="2777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i="1" spc="-580" dirty="0" smtClean="0">
                <a:latin typeface="Arial"/>
                <a:cs typeface="Arial"/>
              </a:rPr>
              <a:t>Compu</a:t>
            </a:r>
            <a:r>
              <a:rPr lang="en-US" sz="3000" i="1" spc="-580" dirty="0" smtClean="0">
                <a:latin typeface="Arial"/>
                <a:cs typeface="Arial"/>
              </a:rPr>
              <a:t>t</a:t>
            </a:r>
            <a:r>
              <a:rPr sz="3000" i="1" spc="-580" dirty="0" smtClean="0">
                <a:latin typeface="Arial"/>
                <a:cs typeface="Arial"/>
              </a:rPr>
              <a:t>er</a:t>
            </a:r>
            <a:r>
              <a:rPr sz="3000" i="1" spc="-95" dirty="0" smtClean="0">
                <a:latin typeface="Arial"/>
                <a:cs typeface="Arial"/>
              </a:rPr>
              <a:t> </a:t>
            </a:r>
            <a:r>
              <a:rPr sz="3000" i="1" spc="-275" dirty="0">
                <a:latin typeface="Arial"/>
                <a:cs typeface="Arial"/>
              </a:rPr>
              <a:t>scientists</a:t>
            </a:r>
            <a:r>
              <a:rPr sz="3000" i="1" spc="-90" dirty="0">
                <a:latin typeface="Arial"/>
                <a:cs typeface="Arial"/>
              </a:rPr>
              <a:t> </a:t>
            </a:r>
            <a:r>
              <a:rPr sz="3000" i="1" spc="-355" dirty="0">
                <a:latin typeface="Arial"/>
                <a:cs typeface="Arial"/>
              </a:rPr>
              <a:t>count</a:t>
            </a:r>
            <a:r>
              <a:rPr sz="3000" i="1" spc="-95" dirty="0">
                <a:latin typeface="Arial"/>
                <a:cs typeface="Arial"/>
              </a:rPr>
              <a:t> </a:t>
            </a:r>
            <a:r>
              <a:rPr sz="3000" i="1" spc="-300" dirty="0">
                <a:latin typeface="Arial"/>
                <a:cs typeface="Arial"/>
              </a:rPr>
              <a:t>from</a:t>
            </a:r>
            <a:r>
              <a:rPr sz="3000" i="1" spc="-90" dirty="0">
                <a:latin typeface="Arial"/>
                <a:cs typeface="Arial"/>
              </a:rPr>
              <a:t> </a:t>
            </a:r>
            <a:r>
              <a:rPr sz="3000" i="1" spc="-315" dirty="0">
                <a:latin typeface="Arial"/>
                <a:cs typeface="Arial"/>
              </a:rPr>
              <a:t>0.</a:t>
            </a:r>
            <a:endParaRPr sz="3000" dirty="0">
              <a:latin typeface="Arial"/>
              <a:cs typeface="Arial"/>
            </a:endParaRPr>
          </a:p>
          <a:p>
            <a:pPr marL="481965">
              <a:lnSpc>
                <a:spcPts val="2430"/>
              </a:lnSpc>
            </a:pPr>
            <a:r>
              <a:rPr sz="2400" b="1" spc="135" dirty="0">
                <a:solidFill>
                  <a:srgbClr val="595959"/>
                </a:solidFill>
                <a:latin typeface="Arial"/>
                <a:cs typeface="Arial"/>
              </a:rPr>
              <a:t>do_something()</a:t>
            </a:r>
            <a:endParaRPr sz="2400" dirty="0">
              <a:latin typeface="Arial"/>
              <a:cs typeface="Arial"/>
            </a:endParaRPr>
          </a:p>
          <a:p>
            <a:pPr marL="481965">
              <a:lnSpc>
                <a:spcPct val="100000"/>
              </a:lnSpc>
              <a:spcBef>
                <a:spcPts val="420"/>
              </a:spcBef>
              <a:tabLst>
                <a:tab pos="1945005" algn="l"/>
                <a:tab pos="2493645" algn="l"/>
              </a:tabLst>
            </a:pP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-25" dirty="0">
                <a:solidFill>
                  <a:srgbClr val="595959"/>
                </a:solidFill>
                <a:latin typeface="Arial"/>
                <a:cs typeface="Arial"/>
              </a:rPr>
              <a:t>+=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4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9996" y="568003"/>
            <a:ext cx="1985350" cy="181652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While</a:t>
            </a:r>
            <a:r>
              <a:rPr spc="-40" dirty="0"/>
              <a:t> </a:t>
            </a:r>
            <a:r>
              <a:rPr dirty="0"/>
              <a:t>loop</a:t>
            </a:r>
            <a:r>
              <a:rPr spc="-3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59968"/>
            <a:ext cx="3317240" cy="17018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1475105" algn="l"/>
                <a:tab pos="1840864" algn="l"/>
              </a:tabLst>
            </a:pP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4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469265" marR="5080" indent="-457200">
              <a:lnSpc>
                <a:spcPct val="114599"/>
              </a:lnSpc>
              <a:tabLst>
                <a:tab pos="1109345" algn="l"/>
                <a:tab pos="1932305" algn="l"/>
                <a:tab pos="2480945" algn="l"/>
                <a:tab pos="2572385" algn="l"/>
                <a:tab pos="2938145" algn="l"/>
              </a:tabLst>
            </a:pPr>
            <a:r>
              <a:rPr sz="2400" b="1" spc="225" dirty="0">
                <a:solidFill>
                  <a:srgbClr val="595959"/>
                </a:solidFill>
                <a:latin typeface="Arial"/>
                <a:cs typeface="Arial"/>
              </a:rPr>
              <a:t>while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400" b="1" spc="-50" dirty="0">
                <a:solidFill>
                  <a:srgbClr val="595959"/>
                </a:solidFill>
                <a:latin typeface="Arial"/>
                <a:cs typeface="Arial"/>
              </a:rPr>
              <a:t>&lt;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330" dirty="0">
                <a:solidFill>
                  <a:srgbClr val="595959"/>
                </a:solidFill>
                <a:latin typeface="Arial"/>
                <a:cs typeface="Arial"/>
              </a:rPr>
              <a:t>3: </a:t>
            </a:r>
            <a:r>
              <a:rPr sz="2400" b="1" spc="135" dirty="0">
                <a:solidFill>
                  <a:srgbClr val="595959"/>
                </a:solidFill>
                <a:latin typeface="Arial"/>
                <a:cs typeface="Arial"/>
              </a:rPr>
              <a:t>do_something() </a:t>
            </a: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-25" dirty="0">
                <a:solidFill>
                  <a:srgbClr val="595959"/>
                </a:solidFill>
                <a:latin typeface="Arial"/>
                <a:cs typeface="Arial"/>
              </a:rPr>
              <a:t>+=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4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2800" y="2846903"/>
            <a:ext cx="1495051" cy="8909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16968" y="3167853"/>
            <a:ext cx="622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counter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17737" y="2770000"/>
            <a:ext cx="2049780" cy="1045210"/>
            <a:chOff x="5317737" y="2770000"/>
            <a:chExt cx="2049780" cy="1045210"/>
          </a:xfrm>
        </p:grpSpPr>
        <p:sp>
          <p:nvSpPr>
            <p:cNvPr id="7" name="object 7"/>
            <p:cNvSpPr/>
            <p:nvPr/>
          </p:nvSpPr>
          <p:spPr>
            <a:xfrm>
              <a:off x="5317737" y="3292439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349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24799" y="3230954"/>
              <a:ext cx="158249" cy="1229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0571" y="2770000"/>
              <a:ext cx="1156853" cy="10448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607980" y="2946391"/>
            <a:ext cx="398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90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While</a:t>
            </a:r>
            <a:r>
              <a:rPr spc="-40" dirty="0"/>
              <a:t> </a:t>
            </a:r>
            <a:r>
              <a:rPr dirty="0"/>
              <a:t>loop</a:t>
            </a:r>
            <a:r>
              <a:rPr spc="-3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59968"/>
            <a:ext cx="3317240" cy="17018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1475105" algn="l"/>
                <a:tab pos="1840864" algn="l"/>
              </a:tabLst>
            </a:pP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4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469265" marR="5080" indent="-457200">
              <a:lnSpc>
                <a:spcPct val="114599"/>
              </a:lnSpc>
              <a:tabLst>
                <a:tab pos="1109345" algn="l"/>
                <a:tab pos="1932305" algn="l"/>
                <a:tab pos="2480945" algn="l"/>
                <a:tab pos="2572385" algn="l"/>
                <a:tab pos="2938145" algn="l"/>
              </a:tabLst>
            </a:pPr>
            <a:r>
              <a:rPr sz="2400" b="1" spc="225" dirty="0">
                <a:solidFill>
                  <a:srgbClr val="595959"/>
                </a:solidFill>
                <a:latin typeface="Arial"/>
                <a:cs typeface="Arial"/>
              </a:rPr>
              <a:t>while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400" b="1" spc="-50" dirty="0">
                <a:solidFill>
                  <a:srgbClr val="595959"/>
                </a:solidFill>
                <a:latin typeface="Arial"/>
                <a:cs typeface="Arial"/>
              </a:rPr>
              <a:t>&lt;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330" dirty="0">
                <a:solidFill>
                  <a:srgbClr val="595959"/>
                </a:solidFill>
                <a:latin typeface="Arial"/>
                <a:cs typeface="Arial"/>
              </a:rPr>
              <a:t>3: </a:t>
            </a:r>
            <a:r>
              <a:rPr sz="2400" b="1" spc="135" dirty="0">
                <a:solidFill>
                  <a:srgbClr val="595959"/>
                </a:solidFill>
                <a:latin typeface="Arial"/>
                <a:cs typeface="Arial"/>
              </a:rPr>
              <a:t>do_something() </a:t>
            </a: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-25" dirty="0">
                <a:solidFill>
                  <a:srgbClr val="595959"/>
                </a:solidFill>
                <a:latin typeface="Arial"/>
                <a:cs typeface="Arial"/>
              </a:rPr>
              <a:t>+=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4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2800" y="2846903"/>
            <a:ext cx="1495051" cy="8909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16968" y="3167853"/>
            <a:ext cx="622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counter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17737" y="2770000"/>
            <a:ext cx="2049780" cy="1045210"/>
            <a:chOff x="5317737" y="2770000"/>
            <a:chExt cx="2049780" cy="1045210"/>
          </a:xfrm>
        </p:grpSpPr>
        <p:sp>
          <p:nvSpPr>
            <p:cNvPr id="7" name="object 7"/>
            <p:cNvSpPr/>
            <p:nvPr/>
          </p:nvSpPr>
          <p:spPr>
            <a:xfrm>
              <a:off x="5317737" y="3292439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349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24799" y="3230954"/>
              <a:ext cx="158249" cy="1229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0571" y="2770000"/>
              <a:ext cx="1156853" cy="10448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607980" y="2946391"/>
            <a:ext cx="398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90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6950" y="1725274"/>
            <a:ext cx="2101215" cy="318770"/>
          </a:xfrm>
          <a:custGeom>
            <a:avLst/>
            <a:gdLst/>
            <a:ahLst/>
            <a:cxnLst/>
            <a:rect l="l" t="t" r="r" b="b"/>
            <a:pathLst>
              <a:path w="2101215" h="318769">
                <a:moveTo>
                  <a:pt x="0" y="53050"/>
                </a:moveTo>
                <a:lnTo>
                  <a:pt x="4169" y="32401"/>
                </a:lnTo>
                <a:lnTo>
                  <a:pt x="15538" y="15538"/>
                </a:lnTo>
                <a:lnTo>
                  <a:pt x="32401" y="4169"/>
                </a:lnTo>
                <a:lnTo>
                  <a:pt x="53050" y="0"/>
                </a:lnTo>
                <a:lnTo>
                  <a:pt x="2047847" y="0"/>
                </a:lnTo>
                <a:lnTo>
                  <a:pt x="2085362" y="15538"/>
                </a:lnTo>
                <a:lnTo>
                  <a:pt x="2100899" y="53050"/>
                </a:lnTo>
                <a:lnTo>
                  <a:pt x="2100899" y="265248"/>
                </a:lnTo>
                <a:lnTo>
                  <a:pt x="2096730" y="285898"/>
                </a:lnTo>
                <a:lnTo>
                  <a:pt x="2085361" y="302761"/>
                </a:lnTo>
                <a:lnTo>
                  <a:pt x="2068497" y="314130"/>
                </a:lnTo>
                <a:lnTo>
                  <a:pt x="2047847" y="318299"/>
                </a:lnTo>
                <a:lnTo>
                  <a:pt x="53050" y="318299"/>
                </a:lnTo>
                <a:lnTo>
                  <a:pt x="32401" y="314130"/>
                </a:lnTo>
                <a:lnTo>
                  <a:pt x="15538" y="302761"/>
                </a:lnTo>
                <a:lnTo>
                  <a:pt x="4169" y="285898"/>
                </a:lnTo>
                <a:lnTo>
                  <a:pt x="0" y="265248"/>
                </a:lnTo>
                <a:lnTo>
                  <a:pt x="0" y="53050"/>
                </a:lnTo>
                <a:close/>
              </a:path>
            </a:pathLst>
          </a:custGeom>
          <a:ln w="28574">
            <a:solidFill>
              <a:srgbClr val="F2AD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2800" y="2846903"/>
            <a:ext cx="1495051" cy="89099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16968" y="3167853"/>
            <a:ext cx="622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counter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17737" y="2770000"/>
            <a:ext cx="2049780" cy="1045210"/>
            <a:chOff x="5317737" y="2770000"/>
            <a:chExt cx="2049780" cy="1045210"/>
          </a:xfrm>
        </p:grpSpPr>
        <p:sp>
          <p:nvSpPr>
            <p:cNvPr id="5" name="object 5"/>
            <p:cNvSpPr/>
            <p:nvPr/>
          </p:nvSpPr>
          <p:spPr>
            <a:xfrm>
              <a:off x="5317737" y="3292439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349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24799" y="3230954"/>
              <a:ext cx="158249" cy="1229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0571" y="2770000"/>
              <a:ext cx="1156853" cy="10448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607980" y="2946391"/>
            <a:ext cx="398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90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6950" y="1725274"/>
            <a:ext cx="2101215" cy="318770"/>
          </a:xfrm>
          <a:custGeom>
            <a:avLst/>
            <a:gdLst/>
            <a:ahLst/>
            <a:cxnLst/>
            <a:rect l="l" t="t" r="r" b="b"/>
            <a:pathLst>
              <a:path w="2101215" h="318769">
                <a:moveTo>
                  <a:pt x="0" y="53050"/>
                </a:moveTo>
                <a:lnTo>
                  <a:pt x="4169" y="32401"/>
                </a:lnTo>
                <a:lnTo>
                  <a:pt x="15538" y="15538"/>
                </a:lnTo>
                <a:lnTo>
                  <a:pt x="32401" y="4169"/>
                </a:lnTo>
                <a:lnTo>
                  <a:pt x="53050" y="0"/>
                </a:lnTo>
                <a:lnTo>
                  <a:pt x="2047847" y="0"/>
                </a:lnTo>
                <a:lnTo>
                  <a:pt x="2085362" y="15538"/>
                </a:lnTo>
                <a:lnTo>
                  <a:pt x="2100899" y="53050"/>
                </a:lnTo>
                <a:lnTo>
                  <a:pt x="2100899" y="265248"/>
                </a:lnTo>
                <a:lnTo>
                  <a:pt x="2096730" y="285898"/>
                </a:lnTo>
                <a:lnTo>
                  <a:pt x="2085361" y="302761"/>
                </a:lnTo>
                <a:lnTo>
                  <a:pt x="2068497" y="314130"/>
                </a:lnTo>
                <a:lnTo>
                  <a:pt x="2047847" y="318299"/>
                </a:lnTo>
                <a:lnTo>
                  <a:pt x="53050" y="318299"/>
                </a:lnTo>
                <a:lnTo>
                  <a:pt x="32401" y="314130"/>
                </a:lnTo>
                <a:lnTo>
                  <a:pt x="15538" y="302761"/>
                </a:lnTo>
                <a:lnTo>
                  <a:pt x="4169" y="285898"/>
                </a:lnTo>
                <a:lnTo>
                  <a:pt x="0" y="265248"/>
                </a:lnTo>
                <a:lnTo>
                  <a:pt x="0" y="53050"/>
                </a:lnTo>
                <a:close/>
              </a:path>
            </a:pathLst>
          </a:custGeom>
          <a:ln w="28574">
            <a:solidFill>
              <a:srgbClr val="F2AD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9325" y="503825"/>
            <a:ext cx="3999865" cy="2358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95959"/>
                </a:solidFill>
                <a:latin typeface="Arial MT"/>
                <a:cs typeface="Arial MT"/>
              </a:rPr>
              <a:t>While</a:t>
            </a:r>
            <a:r>
              <a:rPr sz="2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95959"/>
                </a:solidFill>
                <a:latin typeface="Arial MT"/>
                <a:cs typeface="Arial MT"/>
              </a:rPr>
              <a:t>loop</a:t>
            </a:r>
            <a:r>
              <a:rPr sz="2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2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Arial MT"/>
                <a:cs typeface="Arial MT"/>
              </a:rPr>
              <a:t>variables</a:t>
            </a:r>
            <a:endParaRPr sz="2800">
              <a:latin typeface="Arial MT"/>
              <a:cs typeface="Arial MT"/>
            </a:endParaRPr>
          </a:p>
          <a:p>
            <a:pPr marL="38100">
              <a:lnSpc>
                <a:spcPts val="2790"/>
              </a:lnSpc>
              <a:spcBef>
                <a:spcPts val="2225"/>
              </a:spcBef>
              <a:tabLst>
                <a:tab pos="1500505" algn="l"/>
                <a:tab pos="1866264" algn="l"/>
              </a:tabLst>
            </a:pP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4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494665" marR="30480" indent="-457200">
              <a:lnSpc>
                <a:spcPts val="3300"/>
              </a:lnSpc>
              <a:spcBef>
                <a:spcPts val="190"/>
              </a:spcBef>
              <a:tabLst>
                <a:tab pos="1134745" algn="l"/>
                <a:tab pos="1957705" algn="l"/>
                <a:tab pos="2506345" algn="l"/>
                <a:tab pos="2597785" algn="l"/>
                <a:tab pos="2963545" algn="l"/>
              </a:tabLst>
            </a:pPr>
            <a:r>
              <a:rPr sz="2400" b="1" spc="225" dirty="0">
                <a:solidFill>
                  <a:srgbClr val="595959"/>
                </a:solidFill>
                <a:latin typeface="Arial"/>
                <a:cs typeface="Arial"/>
              </a:rPr>
              <a:t>while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400" b="1" spc="-50" dirty="0">
                <a:solidFill>
                  <a:srgbClr val="595959"/>
                </a:solidFill>
                <a:latin typeface="Arial"/>
                <a:cs typeface="Arial"/>
              </a:rPr>
              <a:t>&lt;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360" dirty="0">
                <a:solidFill>
                  <a:srgbClr val="595959"/>
                </a:solidFill>
                <a:latin typeface="Arial"/>
                <a:cs typeface="Arial"/>
              </a:rPr>
              <a:t>3: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4500" i="1" spc="-690" baseline="-11111" dirty="0">
                <a:latin typeface="Arial"/>
                <a:cs typeface="Arial"/>
              </a:rPr>
              <a:t>Trve </a:t>
            </a:r>
            <a:r>
              <a:rPr sz="2400" b="1" spc="135" dirty="0">
                <a:solidFill>
                  <a:srgbClr val="595959"/>
                </a:solidFill>
                <a:latin typeface="Arial"/>
                <a:cs typeface="Arial"/>
              </a:rPr>
              <a:t>do_something() </a:t>
            </a: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-25" dirty="0">
                <a:solidFill>
                  <a:srgbClr val="595959"/>
                </a:solidFill>
                <a:latin typeface="Arial"/>
                <a:cs typeface="Arial"/>
              </a:rPr>
              <a:t>+=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4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173" y="1105051"/>
            <a:ext cx="1190999" cy="117707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2800" y="2846903"/>
            <a:ext cx="1495051" cy="89099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16968" y="3167853"/>
            <a:ext cx="622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counter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17737" y="2770000"/>
            <a:ext cx="2049780" cy="1045210"/>
            <a:chOff x="5317737" y="2770000"/>
            <a:chExt cx="2049780" cy="1045210"/>
          </a:xfrm>
        </p:grpSpPr>
        <p:sp>
          <p:nvSpPr>
            <p:cNvPr id="5" name="object 5"/>
            <p:cNvSpPr/>
            <p:nvPr/>
          </p:nvSpPr>
          <p:spPr>
            <a:xfrm>
              <a:off x="5317737" y="3292439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349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24799" y="3230954"/>
              <a:ext cx="158249" cy="1229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0571" y="2770000"/>
              <a:ext cx="1156853" cy="10448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672877" y="2946391"/>
            <a:ext cx="2324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2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6950" y="1725274"/>
            <a:ext cx="2101215" cy="318770"/>
          </a:xfrm>
          <a:custGeom>
            <a:avLst/>
            <a:gdLst/>
            <a:ahLst/>
            <a:cxnLst/>
            <a:rect l="l" t="t" r="r" b="b"/>
            <a:pathLst>
              <a:path w="2101215" h="318769">
                <a:moveTo>
                  <a:pt x="0" y="53050"/>
                </a:moveTo>
                <a:lnTo>
                  <a:pt x="4169" y="32401"/>
                </a:lnTo>
                <a:lnTo>
                  <a:pt x="15538" y="15538"/>
                </a:lnTo>
                <a:lnTo>
                  <a:pt x="32401" y="4169"/>
                </a:lnTo>
                <a:lnTo>
                  <a:pt x="53050" y="0"/>
                </a:lnTo>
                <a:lnTo>
                  <a:pt x="2047847" y="0"/>
                </a:lnTo>
                <a:lnTo>
                  <a:pt x="2085362" y="15538"/>
                </a:lnTo>
                <a:lnTo>
                  <a:pt x="2100899" y="53050"/>
                </a:lnTo>
                <a:lnTo>
                  <a:pt x="2100899" y="265248"/>
                </a:lnTo>
                <a:lnTo>
                  <a:pt x="2096730" y="285898"/>
                </a:lnTo>
                <a:lnTo>
                  <a:pt x="2085361" y="302761"/>
                </a:lnTo>
                <a:lnTo>
                  <a:pt x="2068497" y="314130"/>
                </a:lnTo>
                <a:lnTo>
                  <a:pt x="2047847" y="318299"/>
                </a:lnTo>
                <a:lnTo>
                  <a:pt x="53050" y="318299"/>
                </a:lnTo>
                <a:lnTo>
                  <a:pt x="32401" y="314130"/>
                </a:lnTo>
                <a:lnTo>
                  <a:pt x="15538" y="302761"/>
                </a:lnTo>
                <a:lnTo>
                  <a:pt x="4169" y="285898"/>
                </a:lnTo>
                <a:lnTo>
                  <a:pt x="0" y="265248"/>
                </a:lnTo>
                <a:lnTo>
                  <a:pt x="0" y="53050"/>
                </a:lnTo>
                <a:close/>
              </a:path>
            </a:pathLst>
          </a:custGeom>
          <a:ln w="28574">
            <a:solidFill>
              <a:srgbClr val="F2AD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9325" y="503825"/>
            <a:ext cx="3999865" cy="2358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95959"/>
                </a:solidFill>
                <a:latin typeface="Arial MT"/>
                <a:cs typeface="Arial MT"/>
              </a:rPr>
              <a:t>While</a:t>
            </a:r>
            <a:r>
              <a:rPr sz="2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95959"/>
                </a:solidFill>
                <a:latin typeface="Arial MT"/>
                <a:cs typeface="Arial MT"/>
              </a:rPr>
              <a:t>loop</a:t>
            </a:r>
            <a:r>
              <a:rPr sz="2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2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Arial MT"/>
                <a:cs typeface="Arial MT"/>
              </a:rPr>
              <a:t>variables</a:t>
            </a:r>
            <a:endParaRPr sz="2800">
              <a:latin typeface="Arial MT"/>
              <a:cs typeface="Arial MT"/>
            </a:endParaRPr>
          </a:p>
          <a:p>
            <a:pPr marL="38100">
              <a:lnSpc>
                <a:spcPts val="2790"/>
              </a:lnSpc>
              <a:spcBef>
                <a:spcPts val="2225"/>
              </a:spcBef>
              <a:tabLst>
                <a:tab pos="1500505" algn="l"/>
                <a:tab pos="1866264" algn="l"/>
              </a:tabLst>
            </a:pP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4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494665" marR="30480" indent="-457200">
              <a:lnSpc>
                <a:spcPts val="3300"/>
              </a:lnSpc>
              <a:spcBef>
                <a:spcPts val="190"/>
              </a:spcBef>
              <a:tabLst>
                <a:tab pos="1134745" algn="l"/>
                <a:tab pos="1957705" algn="l"/>
                <a:tab pos="2506345" algn="l"/>
                <a:tab pos="2597785" algn="l"/>
                <a:tab pos="2963545" algn="l"/>
              </a:tabLst>
            </a:pPr>
            <a:r>
              <a:rPr sz="2400" b="1" spc="225" dirty="0">
                <a:solidFill>
                  <a:srgbClr val="595959"/>
                </a:solidFill>
                <a:latin typeface="Arial"/>
                <a:cs typeface="Arial"/>
              </a:rPr>
              <a:t>while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400" b="1" spc="-50" dirty="0">
                <a:solidFill>
                  <a:srgbClr val="595959"/>
                </a:solidFill>
                <a:latin typeface="Arial"/>
                <a:cs typeface="Arial"/>
              </a:rPr>
              <a:t>&lt;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360" dirty="0">
                <a:solidFill>
                  <a:srgbClr val="595959"/>
                </a:solidFill>
                <a:latin typeface="Arial"/>
                <a:cs typeface="Arial"/>
              </a:rPr>
              <a:t>3: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4500" i="1" spc="-690" baseline="-11111" dirty="0">
                <a:latin typeface="Arial"/>
                <a:cs typeface="Arial"/>
              </a:rPr>
              <a:t>Trve </a:t>
            </a:r>
            <a:r>
              <a:rPr sz="2400" b="1" spc="135" dirty="0">
                <a:solidFill>
                  <a:srgbClr val="595959"/>
                </a:solidFill>
                <a:latin typeface="Arial"/>
                <a:cs typeface="Arial"/>
              </a:rPr>
              <a:t>do_something() </a:t>
            </a: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-25" dirty="0">
                <a:solidFill>
                  <a:srgbClr val="595959"/>
                </a:solidFill>
                <a:latin typeface="Arial"/>
                <a:cs typeface="Arial"/>
              </a:rPr>
              <a:t>+=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4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173" y="1105051"/>
            <a:ext cx="1190999" cy="117707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2800" y="2846903"/>
            <a:ext cx="1495051" cy="89099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16968" y="3167853"/>
            <a:ext cx="622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counter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17737" y="2770000"/>
            <a:ext cx="2049780" cy="1045210"/>
            <a:chOff x="5317737" y="2770000"/>
            <a:chExt cx="2049780" cy="1045210"/>
          </a:xfrm>
        </p:grpSpPr>
        <p:sp>
          <p:nvSpPr>
            <p:cNvPr id="5" name="object 5"/>
            <p:cNvSpPr/>
            <p:nvPr/>
          </p:nvSpPr>
          <p:spPr>
            <a:xfrm>
              <a:off x="5317737" y="3292439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349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24799" y="3230954"/>
              <a:ext cx="158249" cy="1229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0571" y="2770000"/>
              <a:ext cx="1156853" cy="10448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607980" y="2946391"/>
            <a:ext cx="384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8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6950" y="1725274"/>
            <a:ext cx="2101215" cy="318770"/>
          </a:xfrm>
          <a:custGeom>
            <a:avLst/>
            <a:gdLst/>
            <a:ahLst/>
            <a:cxnLst/>
            <a:rect l="l" t="t" r="r" b="b"/>
            <a:pathLst>
              <a:path w="2101215" h="318769">
                <a:moveTo>
                  <a:pt x="0" y="53050"/>
                </a:moveTo>
                <a:lnTo>
                  <a:pt x="4169" y="32401"/>
                </a:lnTo>
                <a:lnTo>
                  <a:pt x="15538" y="15538"/>
                </a:lnTo>
                <a:lnTo>
                  <a:pt x="32401" y="4169"/>
                </a:lnTo>
                <a:lnTo>
                  <a:pt x="53050" y="0"/>
                </a:lnTo>
                <a:lnTo>
                  <a:pt x="2047847" y="0"/>
                </a:lnTo>
                <a:lnTo>
                  <a:pt x="2085362" y="15538"/>
                </a:lnTo>
                <a:lnTo>
                  <a:pt x="2100899" y="53050"/>
                </a:lnTo>
                <a:lnTo>
                  <a:pt x="2100899" y="265248"/>
                </a:lnTo>
                <a:lnTo>
                  <a:pt x="2096730" y="285898"/>
                </a:lnTo>
                <a:lnTo>
                  <a:pt x="2085361" y="302761"/>
                </a:lnTo>
                <a:lnTo>
                  <a:pt x="2068497" y="314130"/>
                </a:lnTo>
                <a:lnTo>
                  <a:pt x="2047847" y="318299"/>
                </a:lnTo>
                <a:lnTo>
                  <a:pt x="53050" y="318299"/>
                </a:lnTo>
                <a:lnTo>
                  <a:pt x="32401" y="314130"/>
                </a:lnTo>
                <a:lnTo>
                  <a:pt x="15538" y="302761"/>
                </a:lnTo>
                <a:lnTo>
                  <a:pt x="4169" y="285898"/>
                </a:lnTo>
                <a:lnTo>
                  <a:pt x="0" y="265248"/>
                </a:lnTo>
                <a:lnTo>
                  <a:pt x="0" y="53050"/>
                </a:lnTo>
                <a:close/>
              </a:path>
            </a:pathLst>
          </a:custGeom>
          <a:ln w="28574">
            <a:solidFill>
              <a:srgbClr val="F2AD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9325" y="503825"/>
            <a:ext cx="3999865" cy="2358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95959"/>
                </a:solidFill>
                <a:latin typeface="Arial MT"/>
                <a:cs typeface="Arial MT"/>
              </a:rPr>
              <a:t>While</a:t>
            </a:r>
            <a:r>
              <a:rPr sz="2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95959"/>
                </a:solidFill>
                <a:latin typeface="Arial MT"/>
                <a:cs typeface="Arial MT"/>
              </a:rPr>
              <a:t>loop</a:t>
            </a:r>
            <a:r>
              <a:rPr sz="2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2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Arial MT"/>
                <a:cs typeface="Arial MT"/>
              </a:rPr>
              <a:t>variables</a:t>
            </a:r>
            <a:endParaRPr sz="2800">
              <a:latin typeface="Arial MT"/>
              <a:cs typeface="Arial MT"/>
            </a:endParaRPr>
          </a:p>
          <a:p>
            <a:pPr marL="38100">
              <a:lnSpc>
                <a:spcPts val="2790"/>
              </a:lnSpc>
              <a:spcBef>
                <a:spcPts val="2225"/>
              </a:spcBef>
              <a:tabLst>
                <a:tab pos="1500505" algn="l"/>
                <a:tab pos="1866264" algn="l"/>
              </a:tabLst>
            </a:pP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4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494665" marR="30480" indent="-457200">
              <a:lnSpc>
                <a:spcPts val="3300"/>
              </a:lnSpc>
              <a:spcBef>
                <a:spcPts val="190"/>
              </a:spcBef>
              <a:tabLst>
                <a:tab pos="1134745" algn="l"/>
                <a:tab pos="1957705" algn="l"/>
                <a:tab pos="2506345" algn="l"/>
                <a:tab pos="2597785" algn="l"/>
                <a:tab pos="2963545" algn="l"/>
              </a:tabLst>
            </a:pPr>
            <a:r>
              <a:rPr sz="2400" b="1" spc="225" dirty="0">
                <a:solidFill>
                  <a:srgbClr val="595959"/>
                </a:solidFill>
                <a:latin typeface="Arial"/>
                <a:cs typeface="Arial"/>
              </a:rPr>
              <a:t>while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400" b="1" spc="-50" dirty="0">
                <a:solidFill>
                  <a:srgbClr val="595959"/>
                </a:solidFill>
                <a:latin typeface="Arial"/>
                <a:cs typeface="Arial"/>
              </a:rPr>
              <a:t>&lt;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360" dirty="0">
                <a:solidFill>
                  <a:srgbClr val="595959"/>
                </a:solidFill>
                <a:latin typeface="Arial"/>
                <a:cs typeface="Arial"/>
              </a:rPr>
              <a:t>3: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4500" i="1" spc="-690" baseline="-11111" dirty="0">
                <a:latin typeface="Arial"/>
                <a:cs typeface="Arial"/>
              </a:rPr>
              <a:t>Trve </a:t>
            </a:r>
            <a:r>
              <a:rPr sz="2400" b="1" spc="135" dirty="0">
                <a:solidFill>
                  <a:srgbClr val="595959"/>
                </a:solidFill>
                <a:latin typeface="Arial"/>
                <a:cs typeface="Arial"/>
              </a:rPr>
              <a:t>do_something() </a:t>
            </a: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-25" dirty="0">
                <a:solidFill>
                  <a:srgbClr val="595959"/>
                </a:solidFill>
                <a:latin typeface="Arial"/>
                <a:cs typeface="Arial"/>
              </a:rPr>
              <a:t>+=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4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173" y="1105051"/>
            <a:ext cx="1190999" cy="117707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While</a:t>
            </a:r>
            <a:r>
              <a:rPr spc="-40" dirty="0"/>
              <a:t> </a:t>
            </a:r>
            <a:r>
              <a:rPr dirty="0"/>
              <a:t>loop</a:t>
            </a:r>
            <a:r>
              <a:rPr spc="-3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59968"/>
            <a:ext cx="3317240" cy="17018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1475105" algn="l"/>
                <a:tab pos="1840864" algn="l"/>
              </a:tabLst>
            </a:pP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4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469265" marR="5080" indent="-457200">
              <a:lnSpc>
                <a:spcPct val="114599"/>
              </a:lnSpc>
              <a:tabLst>
                <a:tab pos="1109345" algn="l"/>
                <a:tab pos="1932305" algn="l"/>
                <a:tab pos="2480945" algn="l"/>
                <a:tab pos="2572385" algn="l"/>
                <a:tab pos="2938145" algn="l"/>
              </a:tabLst>
            </a:pPr>
            <a:r>
              <a:rPr sz="2400" b="1" spc="225" dirty="0">
                <a:solidFill>
                  <a:srgbClr val="595959"/>
                </a:solidFill>
                <a:latin typeface="Arial"/>
                <a:cs typeface="Arial"/>
              </a:rPr>
              <a:t>while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400" b="1" spc="-50" dirty="0">
                <a:solidFill>
                  <a:srgbClr val="595959"/>
                </a:solidFill>
                <a:latin typeface="Arial"/>
                <a:cs typeface="Arial"/>
              </a:rPr>
              <a:t>&lt;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330" dirty="0">
                <a:solidFill>
                  <a:srgbClr val="595959"/>
                </a:solidFill>
                <a:latin typeface="Arial"/>
                <a:cs typeface="Arial"/>
              </a:rPr>
              <a:t>3: </a:t>
            </a:r>
            <a:r>
              <a:rPr sz="2400" b="1" spc="135" dirty="0">
                <a:solidFill>
                  <a:srgbClr val="595959"/>
                </a:solidFill>
                <a:latin typeface="Arial"/>
                <a:cs typeface="Arial"/>
              </a:rPr>
              <a:t>do_something() </a:t>
            </a: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-25" dirty="0">
                <a:solidFill>
                  <a:srgbClr val="595959"/>
                </a:solidFill>
                <a:latin typeface="Arial"/>
                <a:cs typeface="Arial"/>
              </a:rPr>
              <a:t>+=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4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2800" y="2846903"/>
            <a:ext cx="1495051" cy="8909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16968" y="3167853"/>
            <a:ext cx="622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counter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17737" y="2770000"/>
            <a:ext cx="2049780" cy="1045210"/>
            <a:chOff x="5317737" y="2770000"/>
            <a:chExt cx="2049780" cy="1045210"/>
          </a:xfrm>
        </p:grpSpPr>
        <p:sp>
          <p:nvSpPr>
            <p:cNvPr id="7" name="object 7"/>
            <p:cNvSpPr/>
            <p:nvPr/>
          </p:nvSpPr>
          <p:spPr>
            <a:xfrm>
              <a:off x="5317737" y="3292439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349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24799" y="3230954"/>
              <a:ext cx="158249" cy="1229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0571" y="2770000"/>
              <a:ext cx="1156853" cy="10448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607980" y="2946391"/>
            <a:ext cx="3651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6950" y="1725274"/>
            <a:ext cx="2101215" cy="318770"/>
          </a:xfrm>
          <a:custGeom>
            <a:avLst/>
            <a:gdLst/>
            <a:ahLst/>
            <a:cxnLst/>
            <a:rect l="l" t="t" r="r" b="b"/>
            <a:pathLst>
              <a:path w="2101215" h="318769">
                <a:moveTo>
                  <a:pt x="0" y="53050"/>
                </a:moveTo>
                <a:lnTo>
                  <a:pt x="4169" y="32401"/>
                </a:lnTo>
                <a:lnTo>
                  <a:pt x="15538" y="15538"/>
                </a:lnTo>
                <a:lnTo>
                  <a:pt x="32401" y="4169"/>
                </a:lnTo>
                <a:lnTo>
                  <a:pt x="53050" y="0"/>
                </a:lnTo>
                <a:lnTo>
                  <a:pt x="2047847" y="0"/>
                </a:lnTo>
                <a:lnTo>
                  <a:pt x="2085362" y="15538"/>
                </a:lnTo>
                <a:lnTo>
                  <a:pt x="2100899" y="53050"/>
                </a:lnTo>
                <a:lnTo>
                  <a:pt x="2100899" y="265248"/>
                </a:lnTo>
                <a:lnTo>
                  <a:pt x="2096730" y="285898"/>
                </a:lnTo>
                <a:lnTo>
                  <a:pt x="2085361" y="302761"/>
                </a:lnTo>
                <a:lnTo>
                  <a:pt x="2068497" y="314130"/>
                </a:lnTo>
                <a:lnTo>
                  <a:pt x="2047847" y="318299"/>
                </a:lnTo>
                <a:lnTo>
                  <a:pt x="53050" y="318299"/>
                </a:lnTo>
                <a:lnTo>
                  <a:pt x="32401" y="314130"/>
                </a:lnTo>
                <a:lnTo>
                  <a:pt x="15538" y="302761"/>
                </a:lnTo>
                <a:lnTo>
                  <a:pt x="4169" y="285898"/>
                </a:lnTo>
                <a:lnTo>
                  <a:pt x="0" y="265248"/>
                </a:lnTo>
                <a:lnTo>
                  <a:pt x="0" y="53050"/>
                </a:lnTo>
                <a:close/>
              </a:path>
            </a:pathLst>
          </a:custGeom>
          <a:ln w="28574">
            <a:solidFill>
              <a:srgbClr val="F2AD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2800" y="2846903"/>
            <a:ext cx="1495051" cy="89099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16968" y="3167853"/>
            <a:ext cx="622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counter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17737" y="2770000"/>
            <a:ext cx="2049780" cy="1045210"/>
            <a:chOff x="5317737" y="2770000"/>
            <a:chExt cx="2049780" cy="1045210"/>
          </a:xfrm>
        </p:grpSpPr>
        <p:sp>
          <p:nvSpPr>
            <p:cNvPr id="5" name="object 5"/>
            <p:cNvSpPr/>
            <p:nvPr/>
          </p:nvSpPr>
          <p:spPr>
            <a:xfrm>
              <a:off x="5317737" y="3292439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349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24799" y="3230954"/>
              <a:ext cx="158249" cy="1229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0571" y="2770000"/>
              <a:ext cx="1156853" cy="10448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607980" y="2946391"/>
            <a:ext cx="3651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6950" y="1725274"/>
            <a:ext cx="2101215" cy="318770"/>
          </a:xfrm>
          <a:custGeom>
            <a:avLst/>
            <a:gdLst/>
            <a:ahLst/>
            <a:cxnLst/>
            <a:rect l="l" t="t" r="r" b="b"/>
            <a:pathLst>
              <a:path w="2101215" h="318769">
                <a:moveTo>
                  <a:pt x="0" y="53050"/>
                </a:moveTo>
                <a:lnTo>
                  <a:pt x="4169" y="32401"/>
                </a:lnTo>
                <a:lnTo>
                  <a:pt x="15538" y="15538"/>
                </a:lnTo>
                <a:lnTo>
                  <a:pt x="32401" y="4169"/>
                </a:lnTo>
                <a:lnTo>
                  <a:pt x="53050" y="0"/>
                </a:lnTo>
                <a:lnTo>
                  <a:pt x="2047847" y="0"/>
                </a:lnTo>
                <a:lnTo>
                  <a:pt x="2085362" y="15538"/>
                </a:lnTo>
                <a:lnTo>
                  <a:pt x="2100899" y="53050"/>
                </a:lnTo>
                <a:lnTo>
                  <a:pt x="2100899" y="265248"/>
                </a:lnTo>
                <a:lnTo>
                  <a:pt x="2096730" y="285898"/>
                </a:lnTo>
                <a:lnTo>
                  <a:pt x="2085361" y="302761"/>
                </a:lnTo>
                <a:lnTo>
                  <a:pt x="2068497" y="314130"/>
                </a:lnTo>
                <a:lnTo>
                  <a:pt x="2047847" y="318299"/>
                </a:lnTo>
                <a:lnTo>
                  <a:pt x="53050" y="318299"/>
                </a:lnTo>
                <a:lnTo>
                  <a:pt x="32401" y="314130"/>
                </a:lnTo>
                <a:lnTo>
                  <a:pt x="15538" y="302761"/>
                </a:lnTo>
                <a:lnTo>
                  <a:pt x="4169" y="285898"/>
                </a:lnTo>
                <a:lnTo>
                  <a:pt x="0" y="265248"/>
                </a:lnTo>
                <a:lnTo>
                  <a:pt x="0" y="53050"/>
                </a:lnTo>
                <a:close/>
              </a:path>
            </a:pathLst>
          </a:custGeom>
          <a:ln w="28574">
            <a:solidFill>
              <a:srgbClr val="F2AD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9325" y="503825"/>
            <a:ext cx="4180204" cy="2358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95959"/>
                </a:solidFill>
                <a:latin typeface="Arial MT"/>
                <a:cs typeface="Arial MT"/>
              </a:rPr>
              <a:t>While</a:t>
            </a:r>
            <a:r>
              <a:rPr sz="2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95959"/>
                </a:solidFill>
                <a:latin typeface="Arial MT"/>
                <a:cs typeface="Arial MT"/>
              </a:rPr>
              <a:t>loop</a:t>
            </a:r>
            <a:r>
              <a:rPr sz="2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2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Arial MT"/>
                <a:cs typeface="Arial MT"/>
              </a:rPr>
              <a:t>variables</a:t>
            </a:r>
            <a:endParaRPr sz="2800">
              <a:latin typeface="Arial MT"/>
              <a:cs typeface="Arial MT"/>
            </a:endParaRPr>
          </a:p>
          <a:p>
            <a:pPr marL="38100">
              <a:lnSpc>
                <a:spcPts val="2790"/>
              </a:lnSpc>
              <a:spcBef>
                <a:spcPts val="2225"/>
              </a:spcBef>
              <a:tabLst>
                <a:tab pos="1500505" algn="l"/>
                <a:tab pos="1866264" algn="l"/>
              </a:tabLst>
            </a:pP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4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494665" marR="30480" indent="-457200">
              <a:lnSpc>
                <a:spcPts val="3300"/>
              </a:lnSpc>
              <a:spcBef>
                <a:spcPts val="190"/>
              </a:spcBef>
              <a:tabLst>
                <a:tab pos="1134745" algn="l"/>
                <a:tab pos="1957705" algn="l"/>
                <a:tab pos="2506345" algn="l"/>
                <a:tab pos="2597785" algn="l"/>
                <a:tab pos="2963545" algn="l"/>
              </a:tabLst>
            </a:pPr>
            <a:r>
              <a:rPr sz="2400" b="1" spc="225" dirty="0">
                <a:solidFill>
                  <a:srgbClr val="595959"/>
                </a:solidFill>
                <a:latin typeface="Arial"/>
                <a:cs typeface="Arial"/>
              </a:rPr>
              <a:t>while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400" b="1" spc="-50" dirty="0">
                <a:solidFill>
                  <a:srgbClr val="595959"/>
                </a:solidFill>
                <a:latin typeface="Arial"/>
                <a:cs typeface="Arial"/>
              </a:rPr>
              <a:t>&lt;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360" dirty="0">
                <a:solidFill>
                  <a:srgbClr val="595959"/>
                </a:solidFill>
                <a:latin typeface="Arial"/>
                <a:cs typeface="Arial"/>
              </a:rPr>
              <a:t>3: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4500" i="1" spc="-434" baseline="-11111" dirty="0">
                <a:latin typeface="Arial"/>
                <a:cs typeface="Arial"/>
              </a:rPr>
              <a:t>/aIse! </a:t>
            </a:r>
            <a:r>
              <a:rPr sz="2400" b="1" spc="135" dirty="0">
                <a:solidFill>
                  <a:srgbClr val="595959"/>
                </a:solidFill>
                <a:latin typeface="Arial"/>
                <a:cs typeface="Arial"/>
              </a:rPr>
              <a:t>do_something() </a:t>
            </a: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counter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-25" dirty="0">
                <a:solidFill>
                  <a:srgbClr val="595959"/>
                </a:solidFill>
                <a:latin typeface="Arial"/>
                <a:cs typeface="Arial"/>
              </a:rPr>
              <a:t>+=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4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173" y="1105051"/>
            <a:ext cx="1190999" cy="117707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5D3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275" y="2091754"/>
            <a:ext cx="25349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000000"/>
                </a:solidFill>
              </a:rPr>
              <a:t>For</a:t>
            </a:r>
            <a:r>
              <a:rPr sz="4800" spc="-285" dirty="0">
                <a:solidFill>
                  <a:srgbClr val="000000"/>
                </a:solidFill>
              </a:rPr>
              <a:t> </a:t>
            </a:r>
            <a:r>
              <a:rPr sz="4800" spc="-10" dirty="0">
                <a:solidFill>
                  <a:srgbClr val="000000"/>
                </a:solidFill>
              </a:rPr>
              <a:t>loops</a:t>
            </a:r>
            <a:endParaRPr sz="4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48025"/>
            <a:ext cx="9144000" cy="295910"/>
          </a:xfrm>
          <a:custGeom>
            <a:avLst/>
            <a:gdLst/>
            <a:ahLst/>
            <a:cxnLst/>
            <a:rect l="l" t="t" r="r" b="b"/>
            <a:pathLst>
              <a:path w="9144000" h="295910">
                <a:moveTo>
                  <a:pt x="9144000" y="0"/>
                </a:moveTo>
                <a:lnTo>
                  <a:pt x="0" y="0"/>
                </a:lnTo>
                <a:lnTo>
                  <a:pt x="0" y="295500"/>
                </a:lnTo>
                <a:lnTo>
                  <a:pt x="9144000" y="295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A1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For</a:t>
            </a:r>
            <a:r>
              <a:rPr spc="-45" dirty="0"/>
              <a:t> </a:t>
            </a:r>
            <a:r>
              <a:rPr dirty="0"/>
              <a:t>loop</a:t>
            </a:r>
            <a:r>
              <a:rPr spc="-45" dirty="0"/>
              <a:t> </a:t>
            </a:r>
            <a:r>
              <a:rPr dirty="0"/>
              <a:t>with</a:t>
            </a:r>
            <a:r>
              <a:rPr spc="-45" dirty="0"/>
              <a:t> </a:t>
            </a:r>
            <a:r>
              <a:rPr spc="-10" dirty="0"/>
              <a:t>range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159968"/>
            <a:ext cx="331724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599"/>
              </a:lnSpc>
              <a:spcBef>
                <a:spcPts val="100"/>
              </a:spcBef>
              <a:tabLst>
                <a:tab pos="743585" algn="l"/>
                <a:tab pos="1109345" algn="l"/>
                <a:tab pos="1657985" algn="l"/>
              </a:tabLst>
            </a:pPr>
            <a:r>
              <a:rPr sz="2400" b="1" spc="345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725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34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280" dirty="0">
                <a:solidFill>
                  <a:srgbClr val="595959"/>
                </a:solidFill>
                <a:latin typeface="Arial"/>
                <a:cs typeface="Arial"/>
              </a:rPr>
              <a:t>range(3): </a:t>
            </a:r>
            <a:r>
              <a:rPr sz="2400" b="1" spc="135" dirty="0">
                <a:solidFill>
                  <a:srgbClr val="595959"/>
                </a:solidFill>
                <a:latin typeface="Arial"/>
                <a:cs typeface="Arial"/>
              </a:rPr>
              <a:t>do_something()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3029" y="2835493"/>
            <a:ext cx="2687955" cy="671195"/>
          </a:xfrm>
          <a:custGeom>
            <a:avLst/>
            <a:gdLst/>
            <a:ahLst/>
            <a:cxnLst/>
            <a:rect l="l" t="t" r="r" b="b"/>
            <a:pathLst>
              <a:path w="2687954" h="671195">
                <a:moveTo>
                  <a:pt x="1147891" y="0"/>
                </a:moveTo>
                <a:lnTo>
                  <a:pt x="1081700" y="0"/>
                </a:lnTo>
                <a:lnTo>
                  <a:pt x="1027615" y="669"/>
                </a:lnTo>
                <a:lnTo>
                  <a:pt x="974143" y="1905"/>
                </a:lnTo>
                <a:lnTo>
                  <a:pt x="921350" y="3704"/>
                </a:lnTo>
                <a:lnTo>
                  <a:pt x="869301" y="6062"/>
                </a:lnTo>
                <a:lnTo>
                  <a:pt x="816571" y="9059"/>
                </a:lnTo>
                <a:lnTo>
                  <a:pt x="816830" y="9059"/>
                </a:lnTo>
                <a:lnTo>
                  <a:pt x="767703" y="12439"/>
                </a:lnTo>
                <a:lnTo>
                  <a:pt x="718285" y="16450"/>
                </a:lnTo>
                <a:lnTo>
                  <a:pt x="669876" y="21006"/>
                </a:lnTo>
                <a:lnTo>
                  <a:pt x="622543" y="26102"/>
                </a:lnTo>
                <a:lnTo>
                  <a:pt x="576351" y="31734"/>
                </a:lnTo>
                <a:lnTo>
                  <a:pt x="531366" y="37899"/>
                </a:lnTo>
                <a:lnTo>
                  <a:pt x="487654" y="44592"/>
                </a:lnTo>
                <a:lnTo>
                  <a:pt x="445283" y="51811"/>
                </a:lnTo>
                <a:lnTo>
                  <a:pt x="404317" y="59551"/>
                </a:lnTo>
                <a:lnTo>
                  <a:pt x="331173" y="75542"/>
                </a:lnTo>
                <a:lnTo>
                  <a:pt x="264786" y="93051"/>
                </a:lnTo>
                <a:lnTo>
                  <a:pt x="205349" y="111974"/>
                </a:lnTo>
                <a:lnTo>
                  <a:pt x="153053" y="132208"/>
                </a:lnTo>
                <a:lnTo>
                  <a:pt x="108091" y="153653"/>
                </a:lnTo>
                <a:lnTo>
                  <a:pt x="70654" y="176204"/>
                </a:lnTo>
                <a:lnTo>
                  <a:pt x="19124" y="224217"/>
                </a:lnTo>
                <a:lnTo>
                  <a:pt x="0" y="275428"/>
                </a:lnTo>
                <a:lnTo>
                  <a:pt x="1157" y="293631"/>
                </a:lnTo>
                <a:lnTo>
                  <a:pt x="15131" y="329765"/>
                </a:lnTo>
                <a:lnTo>
                  <a:pt x="43975" y="365338"/>
                </a:lnTo>
                <a:lnTo>
                  <a:pt x="86880" y="400112"/>
                </a:lnTo>
                <a:lnTo>
                  <a:pt x="143035" y="433848"/>
                </a:lnTo>
                <a:lnTo>
                  <a:pt x="211628" y="466309"/>
                </a:lnTo>
                <a:lnTo>
                  <a:pt x="250337" y="481987"/>
                </a:lnTo>
                <a:lnTo>
                  <a:pt x="291851" y="497257"/>
                </a:lnTo>
                <a:lnTo>
                  <a:pt x="336069" y="512089"/>
                </a:lnTo>
                <a:lnTo>
                  <a:pt x="382891" y="526453"/>
                </a:lnTo>
                <a:lnTo>
                  <a:pt x="432214" y="540320"/>
                </a:lnTo>
                <a:lnTo>
                  <a:pt x="483938" y="553660"/>
                </a:lnTo>
                <a:lnTo>
                  <a:pt x="537962" y="566443"/>
                </a:lnTo>
                <a:lnTo>
                  <a:pt x="594183" y="578640"/>
                </a:lnTo>
                <a:lnTo>
                  <a:pt x="652500" y="590220"/>
                </a:lnTo>
                <a:lnTo>
                  <a:pt x="712813" y="601154"/>
                </a:lnTo>
                <a:lnTo>
                  <a:pt x="775020" y="611413"/>
                </a:lnTo>
                <a:lnTo>
                  <a:pt x="839020" y="620965"/>
                </a:lnTo>
                <a:lnTo>
                  <a:pt x="904711" y="629783"/>
                </a:lnTo>
                <a:lnTo>
                  <a:pt x="971991" y="637835"/>
                </a:lnTo>
                <a:lnTo>
                  <a:pt x="1040761" y="645092"/>
                </a:lnTo>
                <a:lnTo>
                  <a:pt x="1110918" y="651525"/>
                </a:lnTo>
                <a:lnTo>
                  <a:pt x="1182361" y="657104"/>
                </a:lnTo>
                <a:lnTo>
                  <a:pt x="1256301" y="661883"/>
                </a:lnTo>
                <a:lnTo>
                  <a:pt x="1256643" y="661883"/>
                </a:lnTo>
                <a:lnTo>
                  <a:pt x="1328699" y="665578"/>
                </a:lnTo>
                <a:lnTo>
                  <a:pt x="1384855" y="667797"/>
                </a:lnTo>
                <a:lnTo>
                  <a:pt x="1440730" y="669431"/>
                </a:lnTo>
                <a:lnTo>
                  <a:pt x="1496256" y="670483"/>
                </a:lnTo>
                <a:lnTo>
                  <a:pt x="1551367" y="670957"/>
                </a:lnTo>
                <a:lnTo>
                  <a:pt x="1597962" y="670957"/>
                </a:lnTo>
                <a:lnTo>
                  <a:pt x="1660083" y="670188"/>
                </a:lnTo>
                <a:lnTo>
                  <a:pt x="1713555" y="668952"/>
                </a:lnTo>
                <a:lnTo>
                  <a:pt x="1766348" y="667153"/>
                </a:lnTo>
                <a:lnTo>
                  <a:pt x="1818397" y="664796"/>
                </a:lnTo>
                <a:lnTo>
                  <a:pt x="1869635" y="661883"/>
                </a:lnTo>
                <a:lnTo>
                  <a:pt x="1919996" y="658419"/>
                </a:lnTo>
                <a:lnTo>
                  <a:pt x="1969413" y="654407"/>
                </a:lnTo>
                <a:lnTo>
                  <a:pt x="2017822" y="649851"/>
                </a:lnTo>
                <a:lnTo>
                  <a:pt x="2065155" y="644755"/>
                </a:lnTo>
                <a:lnTo>
                  <a:pt x="2111348" y="639123"/>
                </a:lnTo>
                <a:lnTo>
                  <a:pt x="2156333" y="632959"/>
                </a:lnTo>
                <a:lnTo>
                  <a:pt x="2200044" y="626265"/>
                </a:lnTo>
                <a:lnTo>
                  <a:pt x="2242416" y="619046"/>
                </a:lnTo>
                <a:lnTo>
                  <a:pt x="2282820" y="611413"/>
                </a:lnTo>
                <a:lnTo>
                  <a:pt x="2356526" y="595315"/>
                </a:lnTo>
                <a:lnTo>
                  <a:pt x="2422912" y="577806"/>
                </a:lnTo>
                <a:lnTo>
                  <a:pt x="2482349" y="558883"/>
                </a:lnTo>
                <a:lnTo>
                  <a:pt x="2534645" y="538648"/>
                </a:lnTo>
                <a:lnTo>
                  <a:pt x="2579607" y="517204"/>
                </a:lnTo>
                <a:lnTo>
                  <a:pt x="2617044" y="494653"/>
                </a:lnTo>
                <a:lnTo>
                  <a:pt x="2668574" y="446639"/>
                </a:lnTo>
                <a:lnTo>
                  <a:pt x="2687699" y="395428"/>
                </a:lnTo>
                <a:lnTo>
                  <a:pt x="2686542" y="377225"/>
                </a:lnTo>
                <a:lnTo>
                  <a:pt x="2672568" y="341091"/>
                </a:lnTo>
                <a:lnTo>
                  <a:pt x="2643723" y="305518"/>
                </a:lnTo>
                <a:lnTo>
                  <a:pt x="2600818" y="270744"/>
                </a:lnTo>
                <a:lnTo>
                  <a:pt x="2544663" y="237008"/>
                </a:lnTo>
                <a:lnTo>
                  <a:pt x="2476070" y="204547"/>
                </a:lnTo>
                <a:lnTo>
                  <a:pt x="2437362" y="188869"/>
                </a:lnTo>
                <a:lnTo>
                  <a:pt x="2395848" y="173600"/>
                </a:lnTo>
                <a:lnTo>
                  <a:pt x="2351629" y="158768"/>
                </a:lnTo>
                <a:lnTo>
                  <a:pt x="2304808" y="144403"/>
                </a:lnTo>
                <a:lnTo>
                  <a:pt x="2255484" y="130536"/>
                </a:lnTo>
                <a:lnTo>
                  <a:pt x="2203760" y="117197"/>
                </a:lnTo>
                <a:lnTo>
                  <a:pt x="2149737" y="104413"/>
                </a:lnTo>
                <a:lnTo>
                  <a:pt x="2093516" y="92217"/>
                </a:lnTo>
                <a:lnTo>
                  <a:pt x="2035198" y="80637"/>
                </a:lnTo>
                <a:lnTo>
                  <a:pt x="1974885" y="69703"/>
                </a:lnTo>
                <a:lnTo>
                  <a:pt x="1913324" y="59551"/>
                </a:lnTo>
                <a:lnTo>
                  <a:pt x="1848679" y="49892"/>
                </a:lnTo>
                <a:lnTo>
                  <a:pt x="1782988" y="41075"/>
                </a:lnTo>
                <a:lnTo>
                  <a:pt x="1715707" y="33022"/>
                </a:lnTo>
                <a:lnTo>
                  <a:pt x="1646938" y="25765"/>
                </a:lnTo>
                <a:lnTo>
                  <a:pt x="1576781" y="19332"/>
                </a:lnTo>
                <a:lnTo>
                  <a:pt x="1505338" y="13754"/>
                </a:lnTo>
                <a:lnTo>
                  <a:pt x="1432711" y="9059"/>
                </a:lnTo>
                <a:lnTo>
                  <a:pt x="1359000" y="5279"/>
                </a:lnTo>
                <a:lnTo>
                  <a:pt x="1302843" y="3060"/>
                </a:lnTo>
                <a:lnTo>
                  <a:pt x="1246969" y="1427"/>
                </a:lnTo>
                <a:lnTo>
                  <a:pt x="1191443" y="374"/>
                </a:lnTo>
                <a:lnTo>
                  <a:pt x="1147891" y="0"/>
                </a:lnTo>
                <a:close/>
              </a:path>
            </a:pathLst>
          </a:custGeom>
          <a:solidFill>
            <a:srgbClr val="938A80">
              <a:alpha val="60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480000">
            <a:off x="5474389" y="2613738"/>
            <a:ext cx="16076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sz="1800" b="1" dirty="0">
                <a:solidFill>
                  <a:srgbClr val="938A80"/>
                </a:solidFill>
                <a:latin typeface="Arial"/>
                <a:cs typeface="Arial"/>
              </a:rPr>
              <a:t>Data</a:t>
            </a:r>
            <a:r>
              <a:rPr sz="1800" b="1" spc="-125" dirty="0">
                <a:solidFill>
                  <a:srgbClr val="938A80"/>
                </a:solidFill>
                <a:latin typeface="Arial"/>
                <a:cs typeface="Arial"/>
              </a:rPr>
              <a:t> </a:t>
            </a:r>
            <a:r>
              <a:rPr sz="1800" b="1" spc="-65" dirty="0">
                <a:solidFill>
                  <a:srgbClr val="938A80"/>
                </a:solidFill>
                <a:latin typeface="Arial"/>
                <a:cs typeface="Arial"/>
              </a:rPr>
              <a:t>structures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87825" y="3960925"/>
            <a:ext cx="3455670" cy="483234"/>
          </a:xfrm>
          <a:custGeom>
            <a:avLst/>
            <a:gdLst/>
            <a:ahLst/>
            <a:cxnLst/>
            <a:rect l="l" t="t" r="r" b="b"/>
            <a:pathLst>
              <a:path w="3455670" h="483235">
                <a:moveTo>
                  <a:pt x="1727700" y="0"/>
                </a:moveTo>
                <a:lnTo>
                  <a:pt x="1625882" y="235"/>
                </a:lnTo>
                <a:lnTo>
                  <a:pt x="1655650" y="235"/>
                </a:lnTo>
                <a:lnTo>
                  <a:pt x="1444656" y="3262"/>
                </a:lnTo>
                <a:lnTo>
                  <a:pt x="1225262" y="10438"/>
                </a:lnTo>
                <a:lnTo>
                  <a:pt x="1066584" y="18383"/>
                </a:lnTo>
                <a:lnTo>
                  <a:pt x="914196" y="28450"/>
                </a:lnTo>
                <a:lnTo>
                  <a:pt x="769229" y="40574"/>
                </a:lnTo>
                <a:lnTo>
                  <a:pt x="677268" y="49768"/>
                </a:lnTo>
                <a:lnTo>
                  <a:pt x="589444" y="59827"/>
                </a:lnTo>
                <a:lnTo>
                  <a:pt x="506093" y="70733"/>
                </a:lnTo>
                <a:lnTo>
                  <a:pt x="421278" y="83475"/>
                </a:lnTo>
                <a:lnTo>
                  <a:pt x="343682" y="96956"/>
                </a:lnTo>
                <a:lnTo>
                  <a:pt x="273486" y="111115"/>
                </a:lnTo>
                <a:lnTo>
                  <a:pt x="210872" y="125892"/>
                </a:lnTo>
                <a:lnTo>
                  <a:pt x="156019" y="141225"/>
                </a:lnTo>
                <a:lnTo>
                  <a:pt x="109108" y="157054"/>
                </a:lnTo>
                <a:lnTo>
                  <a:pt x="70319" y="173318"/>
                </a:lnTo>
                <a:lnTo>
                  <a:pt x="17831" y="206905"/>
                </a:lnTo>
                <a:lnTo>
                  <a:pt x="0" y="241500"/>
                </a:lnTo>
                <a:lnTo>
                  <a:pt x="1676" y="252257"/>
                </a:lnTo>
                <a:lnTo>
                  <a:pt x="26343" y="283767"/>
                </a:lnTo>
                <a:lnTo>
                  <a:pt x="78992" y="313927"/>
                </a:lnTo>
                <a:lnTo>
                  <a:pt x="128700" y="333153"/>
                </a:lnTo>
                <a:lnTo>
                  <a:pt x="189440" y="351584"/>
                </a:lnTo>
                <a:lnTo>
                  <a:pt x="260651" y="369139"/>
                </a:lnTo>
                <a:lnTo>
                  <a:pt x="300007" y="377564"/>
                </a:lnTo>
                <a:lnTo>
                  <a:pt x="341770" y="385741"/>
                </a:lnTo>
                <a:lnTo>
                  <a:pt x="385870" y="393661"/>
                </a:lnTo>
                <a:lnTo>
                  <a:pt x="432236" y="401312"/>
                </a:lnTo>
                <a:lnTo>
                  <a:pt x="480798" y="408686"/>
                </a:lnTo>
                <a:lnTo>
                  <a:pt x="531487" y="415773"/>
                </a:lnTo>
                <a:lnTo>
                  <a:pt x="584231" y="422562"/>
                </a:lnTo>
                <a:lnTo>
                  <a:pt x="695607" y="435210"/>
                </a:lnTo>
                <a:lnTo>
                  <a:pt x="814364" y="446551"/>
                </a:lnTo>
                <a:lnTo>
                  <a:pt x="939940" y="456507"/>
                </a:lnTo>
                <a:lnTo>
                  <a:pt x="1071773" y="465000"/>
                </a:lnTo>
                <a:lnTo>
                  <a:pt x="1209303" y="471951"/>
                </a:lnTo>
                <a:lnTo>
                  <a:pt x="1425048" y="479313"/>
                </a:lnTo>
                <a:lnTo>
                  <a:pt x="1661675" y="482867"/>
                </a:lnTo>
                <a:lnTo>
                  <a:pt x="1727400" y="483000"/>
                </a:lnTo>
                <a:lnTo>
                  <a:pt x="1954099" y="480911"/>
                </a:lnTo>
                <a:lnTo>
                  <a:pt x="2172969" y="474823"/>
                </a:lnTo>
                <a:lnTo>
                  <a:pt x="2173307" y="474823"/>
                </a:lnTo>
                <a:lnTo>
                  <a:pt x="2336266" y="467504"/>
                </a:lnTo>
                <a:lnTo>
                  <a:pt x="2490877" y="458137"/>
                </a:lnTo>
                <a:lnTo>
                  <a:pt x="2638443" y="446691"/>
                </a:lnTo>
                <a:lnTo>
                  <a:pt x="2732347" y="437937"/>
                </a:lnTo>
                <a:lnTo>
                  <a:pt x="2822282" y="428308"/>
                </a:lnTo>
                <a:lnTo>
                  <a:pt x="2907911" y="417823"/>
                </a:lnTo>
                <a:lnTo>
                  <a:pt x="2949006" y="412266"/>
                </a:lnTo>
                <a:lnTo>
                  <a:pt x="3033821" y="399524"/>
                </a:lnTo>
                <a:lnTo>
                  <a:pt x="3111417" y="386043"/>
                </a:lnTo>
                <a:lnTo>
                  <a:pt x="3181612" y="371884"/>
                </a:lnTo>
                <a:lnTo>
                  <a:pt x="3244227" y="357107"/>
                </a:lnTo>
                <a:lnTo>
                  <a:pt x="3299080" y="341774"/>
                </a:lnTo>
                <a:lnTo>
                  <a:pt x="3345992" y="325945"/>
                </a:lnTo>
                <a:lnTo>
                  <a:pt x="3384780" y="309681"/>
                </a:lnTo>
                <a:lnTo>
                  <a:pt x="3437268" y="276094"/>
                </a:lnTo>
                <a:lnTo>
                  <a:pt x="3455099" y="241500"/>
                </a:lnTo>
                <a:lnTo>
                  <a:pt x="3453423" y="230742"/>
                </a:lnTo>
                <a:lnTo>
                  <a:pt x="3428756" y="199232"/>
                </a:lnTo>
                <a:lnTo>
                  <a:pt x="3376107" y="169072"/>
                </a:lnTo>
                <a:lnTo>
                  <a:pt x="3326399" y="149846"/>
                </a:lnTo>
                <a:lnTo>
                  <a:pt x="3265659" y="131415"/>
                </a:lnTo>
                <a:lnTo>
                  <a:pt x="3194448" y="113860"/>
                </a:lnTo>
                <a:lnTo>
                  <a:pt x="3155092" y="105435"/>
                </a:lnTo>
                <a:lnTo>
                  <a:pt x="3113329" y="97258"/>
                </a:lnTo>
                <a:lnTo>
                  <a:pt x="3069229" y="89338"/>
                </a:lnTo>
                <a:lnTo>
                  <a:pt x="3022863" y="81687"/>
                </a:lnTo>
                <a:lnTo>
                  <a:pt x="2974301" y="74313"/>
                </a:lnTo>
                <a:lnTo>
                  <a:pt x="2923612" y="67226"/>
                </a:lnTo>
                <a:lnTo>
                  <a:pt x="2870867" y="60437"/>
                </a:lnTo>
                <a:lnTo>
                  <a:pt x="2759492" y="47789"/>
                </a:lnTo>
                <a:lnTo>
                  <a:pt x="2640735" y="36448"/>
                </a:lnTo>
                <a:lnTo>
                  <a:pt x="2515159" y="26492"/>
                </a:lnTo>
                <a:lnTo>
                  <a:pt x="2383326" y="17999"/>
                </a:lnTo>
                <a:lnTo>
                  <a:pt x="2177473" y="8273"/>
                </a:lnTo>
                <a:lnTo>
                  <a:pt x="2177926" y="8273"/>
                </a:lnTo>
                <a:lnTo>
                  <a:pt x="1956182" y="2094"/>
                </a:lnTo>
                <a:lnTo>
                  <a:pt x="1727700" y="0"/>
                </a:lnTo>
                <a:close/>
              </a:path>
            </a:pathLst>
          </a:custGeom>
          <a:solidFill>
            <a:srgbClr val="5A1E50">
              <a:alpha val="623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47008" y="3635258"/>
            <a:ext cx="1769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solidFill>
                  <a:srgbClr val="5A1E50"/>
                </a:solidFill>
                <a:latin typeface="Arial"/>
                <a:cs typeface="Arial"/>
              </a:rPr>
              <a:t>Everyday</a:t>
            </a:r>
            <a:r>
              <a:rPr sz="1800" b="1" spc="-45" dirty="0">
                <a:solidFill>
                  <a:srgbClr val="5A1E50"/>
                </a:solidFill>
                <a:latin typeface="Arial"/>
                <a:cs typeface="Arial"/>
              </a:rPr>
              <a:t> Python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0462" y="4068774"/>
            <a:ext cx="1286510" cy="429259"/>
          </a:xfrm>
          <a:custGeom>
            <a:avLst/>
            <a:gdLst/>
            <a:ahLst/>
            <a:cxnLst/>
            <a:rect l="l" t="t" r="r" b="b"/>
            <a:pathLst>
              <a:path w="1286510" h="429260">
                <a:moveTo>
                  <a:pt x="642899" y="0"/>
                </a:moveTo>
                <a:lnTo>
                  <a:pt x="586359" y="829"/>
                </a:lnTo>
                <a:lnTo>
                  <a:pt x="530633" y="3291"/>
                </a:lnTo>
                <a:lnTo>
                  <a:pt x="476018" y="7343"/>
                </a:lnTo>
                <a:lnTo>
                  <a:pt x="422810" y="12946"/>
                </a:lnTo>
                <a:lnTo>
                  <a:pt x="371305" y="20058"/>
                </a:lnTo>
                <a:lnTo>
                  <a:pt x="321799" y="28639"/>
                </a:lnTo>
                <a:lnTo>
                  <a:pt x="274588" y="38646"/>
                </a:lnTo>
                <a:lnTo>
                  <a:pt x="229969" y="50041"/>
                </a:lnTo>
                <a:lnTo>
                  <a:pt x="188238" y="62781"/>
                </a:lnTo>
                <a:lnTo>
                  <a:pt x="122360" y="88523"/>
                </a:lnTo>
                <a:lnTo>
                  <a:pt x="69882" y="117126"/>
                </a:lnTo>
                <a:lnTo>
                  <a:pt x="31519" y="148016"/>
                </a:lnTo>
                <a:lnTo>
                  <a:pt x="7986" y="180615"/>
                </a:lnTo>
                <a:lnTo>
                  <a:pt x="0" y="214350"/>
                </a:lnTo>
                <a:lnTo>
                  <a:pt x="3789" y="237705"/>
                </a:lnTo>
                <a:lnTo>
                  <a:pt x="32830" y="282101"/>
                </a:lnTo>
                <a:lnTo>
                  <a:pt x="87870" y="322536"/>
                </a:lnTo>
                <a:lnTo>
                  <a:pt x="124159" y="340942"/>
                </a:lnTo>
                <a:lnTo>
                  <a:pt x="165771" y="357965"/>
                </a:lnTo>
                <a:lnTo>
                  <a:pt x="212313" y="373476"/>
                </a:lnTo>
                <a:lnTo>
                  <a:pt x="263393" y="387342"/>
                </a:lnTo>
                <a:lnTo>
                  <a:pt x="318619" y="399434"/>
                </a:lnTo>
                <a:lnTo>
                  <a:pt x="377598" y="409621"/>
                </a:lnTo>
                <a:lnTo>
                  <a:pt x="439938" y="417772"/>
                </a:lnTo>
                <a:lnTo>
                  <a:pt x="505246" y="423756"/>
                </a:lnTo>
                <a:lnTo>
                  <a:pt x="573130" y="427442"/>
                </a:lnTo>
                <a:lnTo>
                  <a:pt x="643199" y="428700"/>
                </a:lnTo>
                <a:lnTo>
                  <a:pt x="699739" y="427870"/>
                </a:lnTo>
                <a:lnTo>
                  <a:pt x="755465" y="425408"/>
                </a:lnTo>
                <a:lnTo>
                  <a:pt x="810080" y="421356"/>
                </a:lnTo>
                <a:lnTo>
                  <a:pt x="863288" y="415753"/>
                </a:lnTo>
                <a:lnTo>
                  <a:pt x="914793" y="408641"/>
                </a:lnTo>
                <a:lnTo>
                  <a:pt x="964299" y="400061"/>
                </a:lnTo>
                <a:lnTo>
                  <a:pt x="1011509" y="390053"/>
                </a:lnTo>
                <a:lnTo>
                  <a:pt x="1056128" y="378658"/>
                </a:lnTo>
                <a:lnTo>
                  <a:pt x="1097860" y="365918"/>
                </a:lnTo>
                <a:lnTo>
                  <a:pt x="1163738" y="340176"/>
                </a:lnTo>
                <a:lnTo>
                  <a:pt x="1216217" y="311573"/>
                </a:lnTo>
                <a:lnTo>
                  <a:pt x="1254579" y="280683"/>
                </a:lnTo>
                <a:lnTo>
                  <a:pt x="1278112" y="248084"/>
                </a:lnTo>
                <a:lnTo>
                  <a:pt x="1286099" y="214350"/>
                </a:lnTo>
                <a:lnTo>
                  <a:pt x="1282309" y="190994"/>
                </a:lnTo>
                <a:lnTo>
                  <a:pt x="1253268" y="146598"/>
                </a:lnTo>
                <a:lnTo>
                  <a:pt x="1198228" y="106163"/>
                </a:lnTo>
                <a:lnTo>
                  <a:pt x="1161939" y="87757"/>
                </a:lnTo>
                <a:lnTo>
                  <a:pt x="1120327" y="70734"/>
                </a:lnTo>
                <a:lnTo>
                  <a:pt x="1073785" y="55223"/>
                </a:lnTo>
                <a:lnTo>
                  <a:pt x="1022705" y="41357"/>
                </a:lnTo>
                <a:lnTo>
                  <a:pt x="967479" y="29265"/>
                </a:lnTo>
                <a:lnTo>
                  <a:pt x="908500" y="19078"/>
                </a:lnTo>
                <a:lnTo>
                  <a:pt x="846160" y="10927"/>
                </a:lnTo>
                <a:lnTo>
                  <a:pt x="780852" y="4943"/>
                </a:lnTo>
                <a:lnTo>
                  <a:pt x="712967" y="1257"/>
                </a:lnTo>
                <a:lnTo>
                  <a:pt x="642899" y="0"/>
                </a:lnTo>
                <a:close/>
              </a:path>
            </a:pathLst>
          </a:custGeom>
          <a:solidFill>
            <a:srgbClr val="76A5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98018" y="3505868"/>
            <a:ext cx="1690370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9700" marR="5080" indent="-127635">
              <a:lnSpc>
                <a:spcPct val="100699"/>
              </a:lnSpc>
              <a:spcBef>
                <a:spcPts val="85"/>
              </a:spcBef>
            </a:pPr>
            <a:r>
              <a:rPr sz="1800" b="1" spc="-45" dirty="0">
                <a:solidFill>
                  <a:srgbClr val="45818E"/>
                </a:solidFill>
                <a:latin typeface="Arial"/>
                <a:cs typeface="Arial"/>
              </a:rPr>
              <a:t>Object-</a:t>
            </a:r>
            <a:r>
              <a:rPr sz="1800" b="1" spc="-40" dirty="0">
                <a:solidFill>
                  <a:srgbClr val="45818E"/>
                </a:solidFill>
                <a:latin typeface="Arial"/>
                <a:cs typeface="Arial"/>
              </a:rPr>
              <a:t>Oriented </a:t>
            </a:r>
            <a:r>
              <a:rPr sz="1800" b="1" spc="-10" dirty="0">
                <a:solidFill>
                  <a:srgbClr val="45818E"/>
                </a:solidFill>
                <a:latin typeface="Arial"/>
                <a:cs typeface="Arial"/>
              </a:rPr>
              <a:t>Programming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92575" y="2427250"/>
            <a:ext cx="654685" cy="394335"/>
          </a:xfrm>
          <a:custGeom>
            <a:avLst/>
            <a:gdLst/>
            <a:ahLst/>
            <a:cxnLst/>
            <a:rect l="l" t="t" r="r" b="b"/>
            <a:pathLst>
              <a:path w="654685" h="394335">
                <a:moveTo>
                  <a:pt x="327299" y="0"/>
                </a:moveTo>
                <a:lnTo>
                  <a:pt x="0" y="393899"/>
                </a:lnTo>
                <a:lnTo>
                  <a:pt x="654599" y="393899"/>
                </a:lnTo>
                <a:lnTo>
                  <a:pt x="32729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00712" y="2995933"/>
            <a:ext cx="894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A61C00"/>
                </a:solidFill>
                <a:latin typeface="Arial"/>
                <a:cs typeface="Arial"/>
              </a:rPr>
              <a:t>Midterm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746" y="2665468"/>
            <a:ext cx="943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solidFill>
                  <a:srgbClr val="6AA84F"/>
                </a:solidFill>
                <a:latin typeface="Arial"/>
                <a:cs typeface="Arial"/>
              </a:rPr>
              <a:t>Graphics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143" y="1417961"/>
            <a:ext cx="7762240" cy="3008630"/>
            <a:chOff x="562143" y="1417961"/>
            <a:chExt cx="7762240" cy="3008630"/>
          </a:xfrm>
        </p:grpSpPr>
        <p:sp>
          <p:nvSpPr>
            <p:cNvPr id="12" name="object 12"/>
            <p:cNvSpPr/>
            <p:nvPr/>
          </p:nvSpPr>
          <p:spPr>
            <a:xfrm>
              <a:off x="562143" y="3024835"/>
              <a:ext cx="1242695" cy="1402080"/>
            </a:xfrm>
            <a:custGeom>
              <a:avLst/>
              <a:gdLst/>
              <a:ahLst/>
              <a:cxnLst/>
              <a:rect l="l" t="t" r="r" b="b"/>
              <a:pathLst>
                <a:path w="1242695" h="1402079">
                  <a:moveTo>
                    <a:pt x="587991" y="0"/>
                  </a:moveTo>
                  <a:lnTo>
                    <a:pt x="543779" y="3015"/>
                  </a:lnTo>
                  <a:lnTo>
                    <a:pt x="499956" y="9534"/>
                  </a:lnTo>
                  <a:lnTo>
                    <a:pt x="457349" y="19387"/>
                  </a:lnTo>
                  <a:lnTo>
                    <a:pt x="416048" y="32447"/>
                  </a:lnTo>
                  <a:lnTo>
                    <a:pt x="376144" y="48583"/>
                  </a:lnTo>
                  <a:lnTo>
                    <a:pt x="337729" y="67665"/>
                  </a:lnTo>
                  <a:lnTo>
                    <a:pt x="300895" y="89565"/>
                  </a:lnTo>
                  <a:lnTo>
                    <a:pt x="265732" y="114153"/>
                  </a:lnTo>
                  <a:lnTo>
                    <a:pt x="232331" y="141299"/>
                  </a:lnTo>
                  <a:lnTo>
                    <a:pt x="200784" y="170875"/>
                  </a:lnTo>
                  <a:lnTo>
                    <a:pt x="171181" y="202751"/>
                  </a:lnTo>
                  <a:lnTo>
                    <a:pt x="143615" y="236798"/>
                  </a:lnTo>
                  <a:lnTo>
                    <a:pt x="118176" y="272885"/>
                  </a:lnTo>
                  <a:lnTo>
                    <a:pt x="94955" y="310884"/>
                  </a:lnTo>
                  <a:lnTo>
                    <a:pt x="74044" y="350666"/>
                  </a:lnTo>
                  <a:lnTo>
                    <a:pt x="55534" y="392101"/>
                  </a:lnTo>
                  <a:lnTo>
                    <a:pt x="39516" y="435060"/>
                  </a:lnTo>
                  <a:lnTo>
                    <a:pt x="26082" y="479412"/>
                  </a:lnTo>
                  <a:lnTo>
                    <a:pt x="15322" y="525030"/>
                  </a:lnTo>
                  <a:lnTo>
                    <a:pt x="7327" y="571783"/>
                  </a:lnTo>
                  <a:lnTo>
                    <a:pt x="2189" y="619543"/>
                  </a:lnTo>
                  <a:lnTo>
                    <a:pt x="0" y="668179"/>
                  </a:lnTo>
                  <a:lnTo>
                    <a:pt x="849" y="717563"/>
                  </a:lnTo>
                  <a:lnTo>
                    <a:pt x="4829" y="767565"/>
                  </a:lnTo>
                  <a:lnTo>
                    <a:pt x="11904" y="817231"/>
                  </a:lnTo>
                  <a:lnTo>
                    <a:pt x="21900" y="865624"/>
                  </a:lnTo>
                  <a:lnTo>
                    <a:pt x="34699" y="912637"/>
                  </a:lnTo>
                  <a:lnTo>
                    <a:pt x="50184" y="958163"/>
                  </a:lnTo>
                  <a:lnTo>
                    <a:pt x="68238" y="1002095"/>
                  </a:lnTo>
                  <a:lnTo>
                    <a:pt x="88742" y="1044327"/>
                  </a:lnTo>
                  <a:lnTo>
                    <a:pt x="111580" y="1084751"/>
                  </a:lnTo>
                  <a:lnTo>
                    <a:pt x="136635" y="1123262"/>
                  </a:lnTo>
                  <a:lnTo>
                    <a:pt x="163788" y="1159751"/>
                  </a:lnTo>
                  <a:lnTo>
                    <a:pt x="192923" y="1194113"/>
                  </a:lnTo>
                  <a:lnTo>
                    <a:pt x="223922" y="1226241"/>
                  </a:lnTo>
                  <a:lnTo>
                    <a:pt x="256668" y="1256027"/>
                  </a:lnTo>
                  <a:lnTo>
                    <a:pt x="291043" y="1283365"/>
                  </a:lnTo>
                  <a:lnTo>
                    <a:pt x="326930" y="1308149"/>
                  </a:lnTo>
                  <a:lnTo>
                    <a:pt x="364211" y="1330270"/>
                  </a:lnTo>
                  <a:lnTo>
                    <a:pt x="402770" y="1349624"/>
                  </a:lnTo>
                  <a:lnTo>
                    <a:pt x="442488" y="1366102"/>
                  </a:lnTo>
                  <a:lnTo>
                    <a:pt x="483249" y="1379599"/>
                  </a:lnTo>
                  <a:lnTo>
                    <a:pt x="524935" y="1390006"/>
                  </a:lnTo>
                  <a:lnTo>
                    <a:pt x="567428" y="1397219"/>
                  </a:lnTo>
                  <a:lnTo>
                    <a:pt x="610611" y="1401129"/>
                  </a:lnTo>
                  <a:lnTo>
                    <a:pt x="654368" y="1401629"/>
                  </a:lnTo>
                  <a:lnTo>
                    <a:pt x="698579" y="1398614"/>
                  </a:lnTo>
                  <a:lnTo>
                    <a:pt x="742402" y="1392095"/>
                  </a:lnTo>
                  <a:lnTo>
                    <a:pt x="785010" y="1382241"/>
                  </a:lnTo>
                  <a:lnTo>
                    <a:pt x="826311" y="1369182"/>
                  </a:lnTo>
                  <a:lnTo>
                    <a:pt x="866214" y="1353046"/>
                  </a:lnTo>
                  <a:lnTo>
                    <a:pt x="904629" y="1333964"/>
                  </a:lnTo>
                  <a:lnTo>
                    <a:pt x="941464" y="1312064"/>
                  </a:lnTo>
                  <a:lnTo>
                    <a:pt x="976627" y="1287476"/>
                  </a:lnTo>
                  <a:lnTo>
                    <a:pt x="1010028" y="1260329"/>
                  </a:lnTo>
                  <a:lnTo>
                    <a:pt x="1041575" y="1230753"/>
                  </a:lnTo>
                  <a:lnTo>
                    <a:pt x="1071177" y="1198877"/>
                  </a:lnTo>
                  <a:lnTo>
                    <a:pt x="1098744" y="1164831"/>
                  </a:lnTo>
                  <a:lnTo>
                    <a:pt x="1124183" y="1128743"/>
                  </a:lnTo>
                  <a:lnTo>
                    <a:pt x="1147403" y="1090744"/>
                  </a:lnTo>
                  <a:lnTo>
                    <a:pt x="1168314" y="1050962"/>
                  </a:lnTo>
                  <a:lnTo>
                    <a:pt x="1186824" y="1009528"/>
                  </a:lnTo>
                  <a:lnTo>
                    <a:pt x="1202842" y="966569"/>
                  </a:lnTo>
                  <a:lnTo>
                    <a:pt x="1216277" y="922216"/>
                  </a:lnTo>
                  <a:lnTo>
                    <a:pt x="1227037" y="876599"/>
                  </a:lnTo>
                  <a:lnTo>
                    <a:pt x="1235032" y="829846"/>
                  </a:lnTo>
                  <a:lnTo>
                    <a:pt x="1240169" y="782086"/>
                  </a:lnTo>
                  <a:lnTo>
                    <a:pt x="1242359" y="733450"/>
                  </a:lnTo>
                  <a:lnTo>
                    <a:pt x="1241509" y="684066"/>
                  </a:lnTo>
                  <a:lnTo>
                    <a:pt x="1237529" y="634065"/>
                  </a:lnTo>
                  <a:lnTo>
                    <a:pt x="1230454" y="584398"/>
                  </a:lnTo>
                  <a:lnTo>
                    <a:pt x="1220458" y="536005"/>
                  </a:lnTo>
                  <a:lnTo>
                    <a:pt x="1207659" y="488992"/>
                  </a:lnTo>
                  <a:lnTo>
                    <a:pt x="1192174" y="443466"/>
                  </a:lnTo>
                  <a:lnTo>
                    <a:pt x="1174121" y="399534"/>
                  </a:lnTo>
                  <a:lnTo>
                    <a:pt x="1153616" y="357302"/>
                  </a:lnTo>
                  <a:lnTo>
                    <a:pt x="1130778" y="316877"/>
                  </a:lnTo>
                  <a:lnTo>
                    <a:pt x="1105724" y="278367"/>
                  </a:lnTo>
                  <a:lnTo>
                    <a:pt x="1078570" y="241877"/>
                  </a:lnTo>
                  <a:lnTo>
                    <a:pt x="1049435" y="207516"/>
                  </a:lnTo>
                  <a:lnTo>
                    <a:pt x="1018436" y="175388"/>
                  </a:lnTo>
                  <a:lnTo>
                    <a:pt x="985691" y="145602"/>
                  </a:lnTo>
                  <a:lnTo>
                    <a:pt x="951315" y="118264"/>
                  </a:lnTo>
                  <a:lnTo>
                    <a:pt x="915428" y="93480"/>
                  </a:lnTo>
                  <a:lnTo>
                    <a:pt x="878147" y="71358"/>
                  </a:lnTo>
                  <a:lnTo>
                    <a:pt x="839588" y="52005"/>
                  </a:lnTo>
                  <a:lnTo>
                    <a:pt x="799870" y="35526"/>
                  </a:lnTo>
                  <a:lnTo>
                    <a:pt x="759109" y="22030"/>
                  </a:lnTo>
                  <a:lnTo>
                    <a:pt x="717423" y="11622"/>
                  </a:lnTo>
                  <a:lnTo>
                    <a:pt x="674930" y="4410"/>
                  </a:lnTo>
                  <a:lnTo>
                    <a:pt x="631747" y="500"/>
                  </a:lnTo>
                  <a:lnTo>
                    <a:pt x="587991" y="0"/>
                  </a:lnTo>
                  <a:close/>
                </a:path>
              </a:pathLst>
            </a:custGeom>
            <a:solidFill>
              <a:srgbClr val="93C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92986" y="1417961"/>
              <a:ext cx="931544" cy="1010919"/>
            </a:xfrm>
            <a:custGeom>
              <a:avLst/>
              <a:gdLst/>
              <a:ahLst/>
              <a:cxnLst/>
              <a:rect l="l" t="t" r="r" b="b"/>
              <a:pathLst>
                <a:path w="931545" h="1010919">
                  <a:moveTo>
                    <a:pt x="431640" y="0"/>
                  </a:moveTo>
                  <a:lnTo>
                    <a:pt x="385913" y="4636"/>
                  </a:lnTo>
                  <a:lnTo>
                    <a:pt x="342102" y="13834"/>
                  </a:lnTo>
                  <a:lnTo>
                    <a:pt x="300186" y="27289"/>
                  </a:lnTo>
                  <a:lnTo>
                    <a:pt x="260324" y="44764"/>
                  </a:lnTo>
                  <a:lnTo>
                    <a:pt x="222674" y="66017"/>
                  </a:lnTo>
                  <a:lnTo>
                    <a:pt x="187396" y="90809"/>
                  </a:lnTo>
                  <a:lnTo>
                    <a:pt x="154649" y="118900"/>
                  </a:lnTo>
                  <a:lnTo>
                    <a:pt x="124590" y="150051"/>
                  </a:lnTo>
                  <a:lnTo>
                    <a:pt x="97380" y="184020"/>
                  </a:lnTo>
                  <a:lnTo>
                    <a:pt x="73177" y="220569"/>
                  </a:lnTo>
                  <a:lnTo>
                    <a:pt x="52140" y="259458"/>
                  </a:lnTo>
                  <a:lnTo>
                    <a:pt x="34427" y="300446"/>
                  </a:lnTo>
                  <a:lnTo>
                    <a:pt x="20198" y="343294"/>
                  </a:lnTo>
                  <a:lnTo>
                    <a:pt x="9611" y="387762"/>
                  </a:lnTo>
                  <a:lnTo>
                    <a:pt x="2824" y="433636"/>
                  </a:lnTo>
                  <a:lnTo>
                    <a:pt x="0" y="480598"/>
                  </a:lnTo>
                  <a:lnTo>
                    <a:pt x="1293" y="528487"/>
                  </a:lnTo>
                  <a:lnTo>
                    <a:pt x="6869" y="577062"/>
                  </a:lnTo>
                  <a:lnTo>
                    <a:pt x="16634" y="624928"/>
                  </a:lnTo>
                  <a:lnTo>
                    <a:pt x="30270" y="670888"/>
                  </a:lnTo>
                  <a:lnTo>
                    <a:pt x="47546" y="714734"/>
                  </a:lnTo>
                  <a:lnTo>
                    <a:pt x="68235" y="756287"/>
                  </a:lnTo>
                  <a:lnTo>
                    <a:pt x="92113" y="795368"/>
                  </a:lnTo>
                  <a:lnTo>
                    <a:pt x="118953" y="831797"/>
                  </a:lnTo>
                  <a:lnTo>
                    <a:pt x="148530" y="865393"/>
                  </a:lnTo>
                  <a:lnTo>
                    <a:pt x="180619" y="895978"/>
                  </a:lnTo>
                  <a:lnTo>
                    <a:pt x="214994" y="923370"/>
                  </a:lnTo>
                  <a:lnTo>
                    <a:pt x="251429" y="947391"/>
                  </a:lnTo>
                  <a:lnTo>
                    <a:pt x="289699" y="967861"/>
                  </a:lnTo>
                  <a:lnTo>
                    <a:pt x="329578" y="984600"/>
                  </a:lnTo>
                  <a:lnTo>
                    <a:pt x="370840" y="997428"/>
                  </a:lnTo>
                  <a:lnTo>
                    <a:pt x="413261" y="1006166"/>
                  </a:lnTo>
                  <a:lnTo>
                    <a:pt x="456777" y="1010650"/>
                  </a:lnTo>
                  <a:lnTo>
                    <a:pt x="500673" y="1010650"/>
                  </a:lnTo>
                  <a:lnTo>
                    <a:pt x="545213" y="1006036"/>
                  </a:lnTo>
                  <a:lnTo>
                    <a:pt x="589024" y="996839"/>
                  </a:lnTo>
                  <a:lnTo>
                    <a:pt x="630940" y="983383"/>
                  </a:lnTo>
                  <a:lnTo>
                    <a:pt x="670803" y="965908"/>
                  </a:lnTo>
                  <a:lnTo>
                    <a:pt x="708453" y="944655"/>
                  </a:lnTo>
                  <a:lnTo>
                    <a:pt x="743731" y="919863"/>
                  </a:lnTo>
                  <a:lnTo>
                    <a:pt x="776478" y="891772"/>
                  </a:lnTo>
                  <a:lnTo>
                    <a:pt x="806537" y="860621"/>
                  </a:lnTo>
                  <a:lnTo>
                    <a:pt x="833747" y="826652"/>
                  </a:lnTo>
                  <a:lnTo>
                    <a:pt x="857950" y="790102"/>
                  </a:lnTo>
                  <a:lnTo>
                    <a:pt x="878988" y="751214"/>
                  </a:lnTo>
                  <a:lnTo>
                    <a:pt x="896701" y="710226"/>
                  </a:lnTo>
                  <a:lnTo>
                    <a:pt x="910930" y="667378"/>
                  </a:lnTo>
                  <a:lnTo>
                    <a:pt x="921517" y="622910"/>
                  </a:lnTo>
                  <a:lnTo>
                    <a:pt x="928302" y="577062"/>
                  </a:lnTo>
                  <a:lnTo>
                    <a:pt x="931128" y="530073"/>
                  </a:lnTo>
                  <a:lnTo>
                    <a:pt x="929835" y="482185"/>
                  </a:lnTo>
                  <a:lnTo>
                    <a:pt x="924263" y="433636"/>
                  </a:lnTo>
                  <a:lnTo>
                    <a:pt x="914147" y="384499"/>
                  </a:lnTo>
                  <a:lnTo>
                    <a:pt x="899757" y="336889"/>
                  </a:lnTo>
                  <a:lnTo>
                    <a:pt x="881271" y="291114"/>
                  </a:lnTo>
                  <a:lnTo>
                    <a:pt x="858866" y="247484"/>
                  </a:lnTo>
                  <a:lnTo>
                    <a:pt x="832719" y="206308"/>
                  </a:lnTo>
                  <a:lnTo>
                    <a:pt x="803006" y="167894"/>
                  </a:lnTo>
                  <a:lnTo>
                    <a:pt x="769905" y="132551"/>
                  </a:lnTo>
                  <a:lnTo>
                    <a:pt x="733592" y="100589"/>
                  </a:lnTo>
                  <a:lnTo>
                    <a:pt x="694656" y="72587"/>
                  </a:lnTo>
                  <a:lnTo>
                    <a:pt x="653782" y="48981"/>
                  </a:lnTo>
                  <a:lnTo>
                    <a:pt x="611294" y="29859"/>
                  </a:lnTo>
                  <a:lnTo>
                    <a:pt x="567513" y="15311"/>
                  </a:lnTo>
                  <a:lnTo>
                    <a:pt x="522763" y="5426"/>
                  </a:lnTo>
                  <a:lnTo>
                    <a:pt x="477364" y="292"/>
                  </a:lnTo>
                  <a:lnTo>
                    <a:pt x="431640" y="0"/>
                  </a:lnTo>
                  <a:close/>
                </a:path>
              </a:pathLst>
            </a:custGeom>
            <a:solidFill>
              <a:srgbClr val="F2AD41">
                <a:alpha val="56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 rot="1440000">
            <a:off x="7897497" y="1218725"/>
            <a:ext cx="7858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5"/>
              </a:lnSpc>
            </a:pPr>
            <a:r>
              <a:rPr sz="1800" b="1" spc="-55" dirty="0">
                <a:solidFill>
                  <a:srgbClr val="F2AD41"/>
                </a:solidFill>
                <a:latin typeface="Arial"/>
                <a:cs typeface="Arial"/>
              </a:rPr>
              <a:t>Images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 rot="21000000">
            <a:off x="2087188" y="743839"/>
            <a:ext cx="214707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sz="1800" b="1" spc="-65" dirty="0">
                <a:solidFill>
                  <a:srgbClr val="6FA8DC"/>
                </a:solidFill>
                <a:latin typeface="Arial"/>
                <a:cs typeface="Arial"/>
              </a:rPr>
              <a:t>Programming</a:t>
            </a:r>
            <a:r>
              <a:rPr sz="1800" b="1" spc="-35" dirty="0">
                <a:solidFill>
                  <a:srgbClr val="6FA8DC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6FA8DC"/>
                </a:solidFill>
                <a:latin typeface="Arial"/>
                <a:cs typeface="Arial"/>
              </a:rPr>
              <a:t>Basics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7" name="object 17"/>
            <p:cNvSpPr/>
            <p:nvPr/>
          </p:nvSpPr>
          <p:spPr>
            <a:xfrm>
              <a:off x="1916008" y="941074"/>
              <a:ext cx="2927985" cy="1503680"/>
            </a:xfrm>
            <a:custGeom>
              <a:avLst/>
              <a:gdLst/>
              <a:ahLst/>
              <a:cxnLst/>
              <a:rect l="l" t="t" r="r" b="b"/>
              <a:pathLst>
                <a:path w="2927985" h="1503680">
                  <a:moveTo>
                    <a:pt x="2112729" y="0"/>
                  </a:moveTo>
                  <a:lnTo>
                    <a:pt x="2058968" y="272"/>
                  </a:lnTo>
                  <a:lnTo>
                    <a:pt x="2004114" y="1786"/>
                  </a:lnTo>
                  <a:lnTo>
                    <a:pt x="1948231" y="4552"/>
                  </a:lnTo>
                  <a:lnTo>
                    <a:pt x="1891378" y="8577"/>
                  </a:lnTo>
                  <a:lnTo>
                    <a:pt x="1833618" y="13870"/>
                  </a:lnTo>
                  <a:lnTo>
                    <a:pt x="1775011" y="20439"/>
                  </a:lnTo>
                  <a:lnTo>
                    <a:pt x="1715620" y="28292"/>
                  </a:lnTo>
                  <a:lnTo>
                    <a:pt x="1655504" y="37439"/>
                  </a:lnTo>
                  <a:lnTo>
                    <a:pt x="1594726" y="47888"/>
                  </a:lnTo>
                  <a:lnTo>
                    <a:pt x="1533347" y="59646"/>
                  </a:lnTo>
                  <a:lnTo>
                    <a:pt x="1471428" y="72722"/>
                  </a:lnTo>
                  <a:lnTo>
                    <a:pt x="1409030" y="87126"/>
                  </a:lnTo>
                  <a:lnTo>
                    <a:pt x="1346215" y="102864"/>
                  </a:lnTo>
                  <a:lnTo>
                    <a:pt x="1283044" y="119946"/>
                  </a:lnTo>
                  <a:lnTo>
                    <a:pt x="1220207" y="138196"/>
                  </a:lnTo>
                  <a:lnTo>
                    <a:pt x="1158384" y="157404"/>
                  </a:lnTo>
                  <a:lnTo>
                    <a:pt x="1097625" y="177532"/>
                  </a:lnTo>
                  <a:lnTo>
                    <a:pt x="1037976" y="198542"/>
                  </a:lnTo>
                  <a:lnTo>
                    <a:pt x="979485" y="220394"/>
                  </a:lnTo>
                  <a:lnTo>
                    <a:pt x="922200" y="243049"/>
                  </a:lnTo>
                  <a:lnTo>
                    <a:pt x="866169" y="266468"/>
                  </a:lnTo>
                  <a:lnTo>
                    <a:pt x="811439" y="290613"/>
                  </a:lnTo>
                  <a:lnTo>
                    <a:pt x="758059" y="315444"/>
                  </a:lnTo>
                  <a:lnTo>
                    <a:pt x="706075" y="340922"/>
                  </a:lnTo>
                  <a:lnTo>
                    <a:pt x="655535" y="367008"/>
                  </a:lnTo>
                  <a:lnTo>
                    <a:pt x="606488" y="393664"/>
                  </a:lnTo>
                  <a:lnTo>
                    <a:pt x="558981" y="420850"/>
                  </a:lnTo>
                  <a:lnTo>
                    <a:pt x="513061" y="448528"/>
                  </a:lnTo>
                  <a:lnTo>
                    <a:pt x="468777" y="476657"/>
                  </a:lnTo>
                  <a:lnTo>
                    <a:pt x="426175" y="505201"/>
                  </a:lnTo>
                  <a:lnTo>
                    <a:pt x="385305" y="534118"/>
                  </a:lnTo>
                  <a:lnTo>
                    <a:pt x="346213" y="563372"/>
                  </a:lnTo>
                  <a:lnTo>
                    <a:pt x="308947" y="592921"/>
                  </a:lnTo>
                  <a:lnTo>
                    <a:pt x="273556" y="622728"/>
                  </a:lnTo>
                  <a:lnTo>
                    <a:pt x="240085" y="652754"/>
                  </a:lnTo>
                  <a:lnTo>
                    <a:pt x="208585" y="682959"/>
                  </a:lnTo>
                  <a:lnTo>
                    <a:pt x="179101" y="713305"/>
                  </a:lnTo>
                  <a:lnTo>
                    <a:pt x="151682" y="743752"/>
                  </a:lnTo>
                  <a:lnTo>
                    <a:pt x="126376" y="774261"/>
                  </a:lnTo>
                  <a:lnTo>
                    <a:pt x="103230" y="804795"/>
                  </a:lnTo>
                  <a:lnTo>
                    <a:pt x="63610" y="865776"/>
                  </a:lnTo>
                  <a:lnTo>
                    <a:pt x="33203" y="926384"/>
                  </a:lnTo>
                  <a:lnTo>
                    <a:pt x="12391" y="986307"/>
                  </a:lnTo>
                  <a:lnTo>
                    <a:pt x="1556" y="1045233"/>
                  </a:lnTo>
                  <a:lnTo>
                    <a:pt x="0" y="1074225"/>
                  </a:lnTo>
                  <a:lnTo>
                    <a:pt x="1080" y="1102850"/>
                  </a:lnTo>
                  <a:lnTo>
                    <a:pt x="11345" y="1158846"/>
                  </a:lnTo>
                  <a:lnTo>
                    <a:pt x="32272" y="1211852"/>
                  </a:lnTo>
                  <a:lnTo>
                    <a:pt x="63202" y="1260663"/>
                  </a:lnTo>
                  <a:lnTo>
                    <a:pt x="103647" y="1305211"/>
                  </a:lnTo>
                  <a:lnTo>
                    <a:pt x="153114" y="1345428"/>
                  </a:lnTo>
                  <a:lnTo>
                    <a:pt x="211114" y="1381248"/>
                  </a:lnTo>
                  <a:lnTo>
                    <a:pt x="277157" y="1412603"/>
                  </a:lnTo>
                  <a:lnTo>
                    <a:pt x="313042" y="1426585"/>
                  </a:lnTo>
                  <a:lnTo>
                    <a:pt x="350753" y="1439425"/>
                  </a:lnTo>
                  <a:lnTo>
                    <a:pt x="390229" y="1451115"/>
                  </a:lnTo>
                  <a:lnTo>
                    <a:pt x="431411" y="1461647"/>
                  </a:lnTo>
                  <a:lnTo>
                    <a:pt x="474235" y="1471013"/>
                  </a:lnTo>
                  <a:lnTo>
                    <a:pt x="518640" y="1479203"/>
                  </a:lnTo>
                  <a:lnTo>
                    <a:pt x="564566" y="1486209"/>
                  </a:lnTo>
                  <a:lnTo>
                    <a:pt x="611952" y="1492024"/>
                  </a:lnTo>
                  <a:lnTo>
                    <a:pt x="660735" y="1496638"/>
                  </a:lnTo>
                  <a:lnTo>
                    <a:pt x="710855" y="1500043"/>
                  </a:lnTo>
                  <a:lnTo>
                    <a:pt x="762250" y="1502231"/>
                  </a:lnTo>
                  <a:lnTo>
                    <a:pt x="814859" y="1503193"/>
                  </a:lnTo>
                  <a:lnTo>
                    <a:pt x="868621" y="1502921"/>
                  </a:lnTo>
                  <a:lnTo>
                    <a:pt x="923474" y="1501406"/>
                  </a:lnTo>
                  <a:lnTo>
                    <a:pt x="979358" y="1498640"/>
                  </a:lnTo>
                  <a:lnTo>
                    <a:pt x="1036210" y="1494615"/>
                  </a:lnTo>
                  <a:lnTo>
                    <a:pt x="1093971" y="1489322"/>
                  </a:lnTo>
                  <a:lnTo>
                    <a:pt x="1152577" y="1482753"/>
                  </a:lnTo>
                  <a:lnTo>
                    <a:pt x="1211969" y="1474900"/>
                  </a:lnTo>
                  <a:lnTo>
                    <a:pt x="1272084" y="1465753"/>
                  </a:lnTo>
                  <a:lnTo>
                    <a:pt x="1332862" y="1455305"/>
                  </a:lnTo>
                  <a:lnTo>
                    <a:pt x="1394241" y="1443546"/>
                  </a:lnTo>
                  <a:lnTo>
                    <a:pt x="1456160" y="1430470"/>
                  </a:lnTo>
                  <a:lnTo>
                    <a:pt x="1518558" y="1416066"/>
                  </a:lnTo>
                  <a:lnTo>
                    <a:pt x="1581373" y="1400328"/>
                  </a:lnTo>
                  <a:lnTo>
                    <a:pt x="1644544" y="1383246"/>
                  </a:lnTo>
                  <a:lnTo>
                    <a:pt x="1707382" y="1364997"/>
                  </a:lnTo>
                  <a:lnTo>
                    <a:pt x="1769204" y="1345788"/>
                  </a:lnTo>
                  <a:lnTo>
                    <a:pt x="1829963" y="1325660"/>
                  </a:lnTo>
                  <a:lnTo>
                    <a:pt x="1889612" y="1304650"/>
                  </a:lnTo>
                  <a:lnTo>
                    <a:pt x="1948103" y="1282798"/>
                  </a:lnTo>
                  <a:lnTo>
                    <a:pt x="2005388" y="1260143"/>
                  </a:lnTo>
                  <a:lnTo>
                    <a:pt x="2061269" y="1236786"/>
                  </a:lnTo>
                  <a:lnTo>
                    <a:pt x="2116149" y="1212579"/>
                  </a:lnTo>
                  <a:lnTo>
                    <a:pt x="2169530" y="1187748"/>
                  </a:lnTo>
                  <a:lnTo>
                    <a:pt x="2221514" y="1162270"/>
                  </a:lnTo>
                  <a:lnTo>
                    <a:pt x="2272053" y="1136183"/>
                  </a:lnTo>
                  <a:lnTo>
                    <a:pt x="2321101" y="1109528"/>
                  </a:lnTo>
                  <a:lnTo>
                    <a:pt x="2368608" y="1082342"/>
                  </a:lnTo>
                  <a:lnTo>
                    <a:pt x="2414528" y="1054664"/>
                  </a:lnTo>
                  <a:lnTo>
                    <a:pt x="2458812" y="1026534"/>
                  </a:lnTo>
                  <a:lnTo>
                    <a:pt x="2501413" y="997991"/>
                  </a:lnTo>
                  <a:lnTo>
                    <a:pt x="2542284" y="969073"/>
                  </a:lnTo>
                  <a:lnTo>
                    <a:pt x="2581376" y="939820"/>
                  </a:lnTo>
                  <a:lnTo>
                    <a:pt x="2618641" y="910271"/>
                  </a:lnTo>
                  <a:lnTo>
                    <a:pt x="2654033" y="880463"/>
                  </a:lnTo>
                  <a:lnTo>
                    <a:pt x="2687503" y="850438"/>
                  </a:lnTo>
                  <a:lnTo>
                    <a:pt x="2719004" y="820233"/>
                  </a:lnTo>
                  <a:lnTo>
                    <a:pt x="2748488" y="789887"/>
                  </a:lnTo>
                  <a:lnTo>
                    <a:pt x="2775906" y="759440"/>
                  </a:lnTo>
                  <a:lnTo>
                    <a:pt x="2801213" y="728930"/>
                  </a:lnTo>
                  <a:lnTo>
                    <a:pt x="2824359" y="698397"/>
                  </a:lnTo>
                  <a:lnTo>
                    <a:pt x="2863979" y="637416"/>
                  </a:lnTo>
                  <a:lnTo>
                    <a:pt x="2894386" y="576808"/>
                  </a:lnTo>
                  <a:lnTo>
                    <a:pt x="2915198" y="516885"/>
                  </a:lnTo>
                  <a:lnTo>
                    <a:pt x="2926033" y="457959"/>
                  </a:lnTo>
                  <a:lnTo>
                    <a:pt x="2927590" y="428968"/>
                  </a:lnTo>
                  <a:lnTo>
                    <a:pt x="2926509" y="400342"/>
                  </a:lnTo>
                  <a:lnTo>
                    <a:pt x="2916245" y="344346"/>
                  </a:lnTo>
                  <a:lnTo>
                    <a:pt x="2895318" y="291340"/>
                  </a:lnTo>
                  <a:lnTo>
                    <a:pt x="2864387" y="242529"/>
                  </a:lnTo>
                  <a:lnTo>
                    <a:pt x="2823943" y="197981"/>
                  </a:lnTo>
                  <a:lnTo>
                    <a:pt x="2774475" y="157764"/>
                  </a:lnTo>
                  <a:lnTo>
                    <a:pt x="2716475" y="121944"/>
                  </a:lnTo>
                  <a:lnTo>
                    <a:pt x="2650432" y="90590"/>
                  </a:lnTo>
                  <a:lnTo>
                    <a:pt x="2614547" y="76608"/>
                  </a:lnTo>
                  <a:lnTo>
                    <a:pt x="2576836" y="63767"/>
                  </a:lnTo>
                  <a:lnTo>
                    <a:pt x="2537359" y="52077"/>
                  </a:lnTo>
                  <a:lnTo>
                    <a:pt x="2496178" y="41545"/>
                  </a:lnTo>
                  <a:lnTo>
                    <a:pt x="2453354" y="32179"/>
                  </a:lnTo>
                  <a:lnTo>
                    <a:pt x="2408948" y="23989"/>
                  </a:lnTo>
                  <a:lnTo>
                    <a:pt x="2363022" y="16983"/>
                  </a:lnTo>
                  <a:lnTo>
                    <a:pt x="2315637" y="11168"/>
                  </a:lnTo>
                  <a:lnTo>
                    <a:pt x="2266854" y="6554"/>
                  </a:lnTo>
                  <a:lnTo>
                    <a:pt x="2216734" y="3149"/>
                  </a:lnTo>
                  <a:lnTo>
                    <a:pt x="2165339" y="962"/>
                  </a:lnTo>
                  <a:lnTo>
                    <a:pt x="2112729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91440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>
                <a:alpha val="492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84725" y="312726"/>
            <a:ext cx="1504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Roadmap</a:t>
            </a:r>
          </a:p>
        </p:txBody>
      </p:sp>
      <p:sp>
        <p:nvSpPr>
          <p:cNvPr id="20" name="object 20"/>
          <p:cNvSpPr txBox="1"/>
          <p:nvPr/>
        </p:nvSpPr>
        <p:spPr>
          <a:xfrm rot="780000">
            <a:off x="5383346" y="1044784"/>
            <a:ext cx="131604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0"/>
              </a:lnSpc>
            </a:pPr>
            <a:r>
              <a:rPr sz="1800" b="1" spc="-30" dirty="0">
                <a:solidFill>
                  <a:srgbClr val="CC0000"/>
                </a:solidFill>
                <a:latin typeface="Arial"/>
                <a:cs typeface="Arial"/>
              </a:rPr>
              <a:t>The</a:t>
            </a:r>
            <a:r>
              <a:rPr sz="1800" b="1" spc="-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75" dirty="0">
                <a:solidFill>
                  <a:srgbClr val="CC0000"/>
                </a:solidFill>
                <a:latin typeface="Arial"/>
                <a:cs typeface="Arial"/>
              </a:rPr>
              <a:t>Console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862" y="1190851"/>
            <a:ext cx="7251473" cy="326530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513025" y="1313058"/>
            <a:ext cx="713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400" dirty="0">
                <a:solidFill>
                  <a:srgbClr val="595959"/>
                </a:solidFill>
                <a:latin typeface="Arial"/>
                <a:cs typeface="Arial"/>
              </a:rPr>
              <a:t>Day</a:t>
            </a:r>
            <a:r>
              <a:rPr sz="2400" b="1" i="1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i="1" spc="-305" dirty="0">
                <a:solidFill>
                  <a:srgbClr val="595959"/>
                </a:solidFill>
                <a:latin typeface="Arial"/>
                <a:cs typeface="Arial"/>
              </a:rPr>
              <a:t>1!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72233" y="1867723"/>
            <a:ext cx="81661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20345">
              <a:lnSpc>
                <a:spcPts val="1650"/>
              </a:lnSpc>
              <a:spcBef>
                <a:spcPts val="180"/>
              </a:spcBef>
            </a:pPr>
            <a:r>
              <a:rPr sz="1400" b="1" spc="-45" dirty="0">
                <a:solidFill>
                  <a:srgbClr val="FFFFFF"/>
                </a:solidFill>
                <a:latin typeface="Arial"/>
                <a:cs typeface="Arial"/>
              </a:rPr>
              <a:t>Python </a:t>
            </a:r>
            <a:r>
              <a:rPr sz="1400" b="1" spc="-6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80625" y="1816069"/>
            <a:ext cx="98996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1" spc="-65" dirty="0">
                <a:solidFill>
                  <a:srgbClr val="CC4125"/>
                </a:solidFill>
                <a:latin typeface="Arial"/>
                <a:cs typeface="Arial"/>
              </a:rPr>
              <a:t>Strings</a:t>
            </a:r>
            <a:r>
              <a:rPr sz="1400" b="1" spc="25" dirty="0">
                <a:solidFill>
                  <a:srgbClr val="CC4125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CC4125"/>
                </a:solidFill>
                <a:latin typeface="Arial"/>
                <a:cs typeface="Arial"/>
              </a:rPr>
              <a:t>and </a:t>
            </a:r>
            <a:r>
              <a:rPr sz="1400" b="1" dirty="0">
                <a:solidFill>
                  <a:srgbClr val="CC4125"/>
                </a:solidFill>
                <a:latin typeface="Arial"/>
                <a:cs typeface="Arial"/>
              </a:rPr>
              <a:t>the</a:t>
            </a:r>
            <a:r>
              <a:rPr sz="1400" b="1" spc="-80" dirty="0">
                <a:solidFill>
                  <a:srgbClr val="CC4125"/>
                </a:solidFill>
                <a:latin typeface="Arial"/>
                <a:cs typeface="Arial"/>
              </a:rPr>
              <a:t> </a:t>
            </a:r>
            <a:r>
              <a:rPr sz="1400" b="1" spc="-55" dirty="0">
                <a:solidFill>
                  <a:srgbClr val="CC4125"/>
                </a:solidFill>
                <a:latin typeface="Arial"/>
                <a:cs typeface="Arial"/>
              </a:rPr>
              <a:t>Console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5576" y="1902225"/>
            <a:ext cx="359173" cy="31019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For</a:t>
            </a:r>
            <a:r>
              <a:rPr spc="-45" dirty="0"/>
              <a:t> </a:t>
            </a:r>
            <a:r>
              <a:rPr dirty="0"/>
              <a:t>loop</a:t>
            </a:r>
            <a:r>
              <a:rPr spc="-45" dirty="0"/>
              <a:t> </a:t>
            </a:r>
            <a:r>
              <a:rPr dirty="0"/>
              <a:t>with</a:t>
            </a:r>
            <a:r>
              <a:rPr spc="-45" dirty="0"/>
              <a:t> </a:t>
            </a:r>
            <a:r>
              <a:rPr spc="-10" dirty="0"/>
              <a:t>range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59968"/>
            <a:ext cx="331724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599"/>
              </a:lnSpc>
              <a:spcBef>
                <a:spcPts val="100"/>
              </a:spcBef>
              <a:tabLst>
                <a:tab pos="743585" algn="l"/>
                <a:tab pos="1109345" algn="l"/>
                <a:tab pos="1657985" algn="l"/>
              </a:tabLst>
            </a:pPr>
            <a:r>
              <a:rPr sz="2400" b="1" spc="345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725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34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280" dirty="0">
                <a:solidFill>
                  <a:srgbClr val="595959"/>
                </a:solidFill>
                <a:latin typeface="Arial"/>
                <a:cs typeface="Arial"/>
              </a:rPr>
              <a:t>range(3): </a:t>
            </a:r>
            <a:r>
              <a:rPr sz="2400" b="1" spc="135" dirty="0">
                <a:solidFill>
                  <a:srgbClr val="595959"/>
                </a:solidFill>
                <a:latin typeface="Arial"/>
                <a:cs typeface="Arial"/>
              </a:rPr>
              <a:t>do_something()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06750" y="1773324"/>
            <a:ext cx="4217035" cy="2132330"/>
          </a:xfrm>
          <a:custGeom>
            <a:avLst/>
            <a:gdLst/>
            <a:ahLst/>
            <a:cxnLst/>
            <a:rect l="l" t="t" r="r" b="b"/>
            <a:pathLst>
              <a:path w="4217034" h="2132329">
                <a:moveTo>
                  <a:pt x="0" y="355356"/>
                </a:moveTo>
                <a:lnTo>
                  <a:pt x="3244" y="307137"/>
                </a:lnTo>
                <a:lnTo>
                  <a:pt x="12693" y="260889"/>
                </a:lnTo>
                <a:lnTo>
                  <a:pt x="27925" y="217036"/>
                </a:lnTo>
                <a:lnTo>
                  <a:pt x="48516" y="176001"/>
                </a:lnTo>
                <a:lnTo>
                  <a:pt x="74043" y="138208"/>
                </a:lnTo>
                <a:lnTo>
                  <a:pt x="104082" y="104081"/>
                </a:lnTo>
                <a:lnTo>
                  <a:pt x="138209" y="74043"/>
                </a:lnTo>
                <a:lnTo>
                  <a:pt x="176002" y="48516"/>
                </a:lnTo>
                <a:lnTo>
                  <a:pt x="217036" y="27925"/>
                </a:lnTo>
                <a:lnTo>
                  <a:pt x="260889" y="12693"/>
                </a:lnTo>
                <a:lnTo>
                  <a:pt x="307137" y="3243"/>
                </a:lnTo>
                <a:lnTo>
                  <a:pt x="355357" y="0"/>
                </a:lnTo>
                <a:lnTo>
                  <a:pt x="3861142" y="0"/>
                </a:lnTo>
                <a:lnTo>
                  <a:pt x="3907852" y="3081"/>
                </a:lnTo>
                <a:lnTo>
                  <a:pt x="3953366" y="12174"/>
                </a:lnTo>
                <a:lnTo>
                  <a:pt x="3997131" y="27049"/>
                </a:lnTo>
                <a:lnTo>
                  <a:pt x="4038597" y="47478"/>
                </a:lnTo>
                <a:lnTo>
                  <a:pt x="4077209" y="73232"/>
                </a:lnTo>
                <a:lnTo>
                  <a:pt x="4112417" y="104081"/>
                </a:lnTo>
                <a:lnTo>
                  <a:pt x="4143267" y="139289"/>
                </a:lnTo>
                <a:lnTo>
                  <a:pt x="4169020" y="177902"/>
                </a:lnTo>
                <a:lnTo>
                  <a:pt x="4189449" y="219367"/>
                </a:lnTo>
                <a:lnTo>
                  <a:pt x="4204325" y="263133"/>
                </a:lnTo>
                <a:lnTo>
                  <a:pt x="4213418" y="308647"/>
                </a:lnTo>
                <a:lnTo>
                  <a:pt x="4216499" y="355356"/>
                </a:lnTo>
                <a:lnTo>
                  <a:pt x="4216499" y="1776742"/>
                </a:lnTo>
                <a:lnTo>
                  <a:pt x="4213256" y="1824962"/>
                </a:lnTo>
                <a:lnTo>
                  <a:pt x="4203806" y="1871210"/>
                </a:lnTo>
                <a:lnTo>
                  <a:pt x="4188574" y="1915063"/>
                </a:lnTo>
                <a:lnTo>
                  <a:pt x="4167983" y="1956097"/>
                </a:lnTo>
                <a:lnTo>
                  <a:pt x="4142457" y="1993890"/>
                </a:lnTo>
                <a:lnTo>
                  <a:pt x="4112418" y="2028017"/>
                </a:lnTo>
                <a:lnTo>
                  <a:pt x="4078291" y="2058056"/>
                </a:lnTo>
                <a:lnTo>
                  <a:pt x="4040498" y="2083583"/>
                </a:lnTo>
                <a:lnTo>
                  <a:pt x="3999464" y="2104174"/>
                </a:lnTo>
                <a:lnTo>
                  <a:pt x="3955611" y="2119406"/>
                </a:lnTo>
                <a:lnTo>
                  <a:pt x="3909362" y="2128855"/>
                </a:lnTo>
                <a:lnTo>
                  <a:pt x="3861142" y="2132099"/>
                </a:lnTo>
                <a:lnTo>
                  <a:pt x="355357" y="2132099"/>
                </a:lnTo>
                <a:lnTo>
                  <a:pt x="307137" y="2128855"/>
                </a:lnTo>
                <a:lnTo>
                  <a:pt x="260889" y="2119406"/>
                </a:lnTo>
                <a:lnTo>
                  <a:pt x="217036" y="2104174"/>
                </a:lnTo>
                <a:lnTo>
                  <a:pt x="176002" y="2083583"/>
                </a:lnTo>
                <a:lnTo>
                  <a:pt x="138209" y="2058056"/>
                </a:lnTo>
                <a:lnTo>
                  <a:pt x="104082" y="2028017"/>
                </a:lnTo>
                <a:lnTo>
                  <a:pt x="74043" y="1993890"/>
                </a:lnTo>
                <a:lnTo>
                  <a:pt x="48516" y="1956097"/>
                </a:lnTo>
                <a:lnTo>
                  <a:pt x="27925" y="1915063"/>
                </a:lnTo>
                <a:lnTo>
                  <a:pt x="12693" y="1871210"/>
                </a:lnTo>
                <a:lnTo>
                  <a:pt x="3244" y="1824962"/>
                </a:lnTo>
                <a:lnTo>
                  <a:pt x="0" y="1776742"/>
                </a:lnTo>
                <a:lnTo>
                  <a:pt x="0" y="355356"/>
                </a:lnTo>
                <a:close/>
              </a:path>
            </a:pathLst>
          </a:custGeom>
          <a:ln w="28574">
            <a:solidFill>
              <a:srgbClr val="C5D3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59602" y="1124987"/>
            <a:ext cx="3510915" cy="2442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 algn="ctr">
              <a:lnSpc>
                <a:spcPct val="100000"/>
              </a:lnSpc>
              <a:spcBef>
                <a:spcPts val="100"/>
              </a:spcBef>
            </a:pPr>
            <a:r>
              <a:rPr sz="3600" b="1" i="1" spc="-515" dirty="0">
                <a:solidFill>
                  <a:srgbClr val="F2AD41"/>
                </a:solidFill>
                <a:latin typeface="Arial"/>
                <a:cs typeface="Arial"/>
              </a:rPr>
              <a:t>Deﬁnition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ts val="2865"/>
              </a:lnSpc>
              <a:spcBef>
                <a:spcPts val="3279"/>
              </a:spcBef>
            </a:pPr>
            <a:r>
              <a:rPr sz="2400" b="1" spc="-45" dirty="0">
                <a:latin typeface="Arial"/>
                <a:cs typeface="Arial"/>
              </a:rPr>
              <a:t>for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loop</a:t>
            </a:r>
            <a:endParaRPr sz="2400">
              <a:latin typeface="Arial"/>
              <a:cs typeface="Arial"/>
            </a:endParaRPr>
          </a:p>
          <a:p>
            <a:pPr marL="12700" marR="5080" algn="ctr">
              <a:lnSpc>
                <a:spcPts val="2850"/>
              </a:lnSpc>
              <a:spcBef>
                <a:spcPts val="105"/>
              </a:spcBef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way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repeat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block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code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specific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number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of </a:t>
            </a:r>
            <a:r>
              <a:rPr sz="2400" spc="-10" dirty="0">
                <a:latin typeface="Arial MT"/>
                <a:cs typeface="Arial MT"/>
              </a:rPr>
              <a:t>times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For</a:t>
            </a:r>
            <a:r>
              <a:rPr spc="-45" dirty="0"/>
              <a:t> </a:t>
            </a:r>
            <a:r>
              <a:rPr dirty="0"/>
              <a:t>loop</a:t>
            </a:r>
            <a:r>
              <a:rPr spc="-45" dirty="0"/>
              <a:t> </a:t>
            </a:r>
            <a:r>
              <a:rPr dirty="0"/>
              <a:t>with</a:t>
            </a:r>
            <a:r>
              <a:rPr spc="-45" dirty="0"/>
              <a:t> </a:t>
            </a:r>
            <a:r>
              <a:rPr spc="-10" dirty="0"/>
              <a:t>range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59968"/>
            <a:ext cx="7235190" cy="15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3922395" indent="-457200">
              <a:lnSpc>
                <a:spcPct val="114599"/>
              </a:lnSpc>
              <a:spcBef>
                <a:spcPts val="100"/>
              </a:spcBef>
              <a:tabLst>
                <a:tab pos="743585" algn="l"/>
                <a:tab pos="1109345" algn="l"/>
                <a:tab pos="1657985" algn="l"/>
              </a:tabLst>
            </a:pPr>
            <a:r>
              <a:rPr sz="2400" b="1" spc="345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725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34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280" dirty="0">
                <a:solidFill>
                  <a:srgbClr val="595959"/>
                </a:solidFill>
                <a:latin typeface="Arial"/>
                <a:cs typeface="Arial"/>
              </a:rPr>
              <a:t>range(3): </a:t>
            </a:r>
            <a:r>
              <a:rPr sz="2400" b="1" spc="135" dirty="0">
                <a:solidFill>
                  <a:srgbClr val="595959"/>
                </a:solidFill>
                <a:latin typeface="Arial"/>
                <a:cs typeface="Arial"/>
              </a:rPr>
              <a:t>do_something()</a:t>
            </a:r>
            <a:endParaRPr sz="2400">
              <a:latin typeface="Arial"/>
              <a:cs typeface="Arial"/>
            </a:endParaRPr>
          </a:p>
          <a:p>
            <a:pPr marL="1407795">
              <a:lnSpc>
                <a:spcPct val="100000"/>
              </a:lnSpc>
              <a:spcBef>
                <a:spcPts val="1914"/>
              </a:spcBef>
            </a:pPr>
            <a:r>
              <a:rPr sz="3000" i="1" spc="-484" dirty="0">
                <a:latin typeface="Arial"/>
                <a:cs typeface="Arial"/>
              </a:rPr>
              <a:t>TeIls</a:t>
            </a:r>
            <a:r>
              <a:rPr sz="3000" i="1" spc="-105" dirty="0">
                <a:latin typeface="Arial"/>
                <a:cs typeface="Arial"/>
              </a:rPr>
              <a:t> </a:t>
            </a:r>
            <a:r>
              <a:rPr sz="3000" i="1" spc="-525" dirty="0">
                <a:latin typeface="Arial"/>
                <a:cs typeface="Arial"/>
              </a:rPr>
              <a:t>us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459" dirty="0">
                <a:latin typeface="Arial"/>
                <a:cs typeface="Arial"/>
              </a:rPr>
              <a:t>we’re</a:t>
            </a:r>
            <a:r>
              <a:rPr sz="3000" i="1" spc="-105" dirty="0">
                <a:latin typeface="Arial"/>
                <a:cs typeface="Arial"/>
              </a:rPr>
              <a:t> </a:t>
            </a:r>
            <a:r>
              <a:rPr sz="3000" i="1" spc="-455" dirty="0">
                <a:latin typeface="Arial"/>
                <a:cs typeface="Arial"/>
              </a:rPr>
              <a:t>going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225" dirty="0">
                <a:latin typeface="Arial"/>
                <a:cs typeface="Arial"/>
              </a:rPr>
              <a:t>to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484" dirty="0">
                <a:latin typeface="Arial"/>
                <a:cs typeface="Arial"/>
              </a:rPr>
              <a:t>loop</a:t>
            </a:r>
            <a:r>
              <a:rPr sz="3000" i="1" spc="-105" dirty="0">
                <a:latin typeface="Arial"/>
                <a:cs typeface="Arial"/>
              </a:rPr>
              <a:t> </a:t>
            </a:r>
            <a:r>
              <a:rPr sz="3000" i="1" spc="-305" dirty="0">
                <a:latin typeface="Arial"/>
                <a:cs typeface="Arial"/>
              </a:rPr>
              <a:t>through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550" dirty="0">
                <a:latin typeface="Arial"/>
                <a:cs typeface="Arial"/>
              </a:rPr>
              <a:t>one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430" dirty="0">
                <a:latin typeface="Arial"/>
                <a:cs typeface="Arial"/>
              </a:rPr>
              <a:t>by</a:t>
            </a:r>
            <a:r>
              <a:rPr sz="3000" i="1" spc="-105" dirty="0">
                <a:latin typeface="Arial"/>
                <a:cs typeface="Arial"/>
              </a:rPr>
              <a:t> </a:t>
            </a:r>
            <a:r>
              <a:rPr sz="3000" i="1" spc="-575" dirty="0">
                <a:latin typeface="Arial"/>
                <a:cs typeface="Arial"/>
              </a:rPr>
              <a:t>one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7437" y="1255062"/>
            <a:ext cx="1339850" cy="1646555"/>
            <a:chOff x="357437" y="1255062"/>
            <a:chExt cx="1339850" cy="1646555"/>
          </a:xfrm>
        </p:grpSpPr>
        <p:sp>
          <p:nvSpPr>
            <p:cNvPr id="5" name="object 5"/>
            <p:cNvSpPr/>
            <p:nvPr/>
          </p:nvSpPr>
          <p:spPr>
            <a:xfrm>
              <a:off x="371725" y="1269350"/>
              <a:ext cx="626745" cy="318770"/>
            </a:xfrm>
            <a:custGeom>
              <a:avLst/>
              <a:gdLst/>
              <a:ahLst/>
              <a:cxnLst/>
              <a:rect l="l" t="t" r="r" b="b"/>
              <a:pathLst>
                <a:path w="626744" h="318769">
                  <a:moveTo>
                    <a:pt x="0" y="53050"/>
                  </a:moveTo>
                  <a:lnTo>
                    <a:pt x="4169" y="32401"/>
                  </a:lnTo>
                  <a:lnTo>
                    <a:pt x="15538" y="15538"/>
                  </a:lnTo>
                  <a:lnTo>
                    <a:pt x="32401" y="4169"/>
                  </a:lnTo>
                  <a:lnTo>
                    <a:pt x="53050" y="0"/>
                  </a:lnTo>
                  <a:lnTo>
                    <a:pt x="573648" y="0"/>
                  </a:lnTo>
                  <a:lnTo>
                    <a:pt x="611161" y="15538"/>
                  </a:lnTo>
                  <a:lnTo>
                    <a:pt x="626699" y="53050"/>
                  </a:lnTo>
                  <a:lnTo>
                    <a:pt x="626699" y="265248"/>
                  </a:lnTo>
                  <a:lnTo>
                    <a:pt x="622530" y="285898"/>
                  </a:lnTo>
                  <a:lnTo>
                    <a:pt x="611161" y="302761"/>
                  </a:lnTo>
                  <a:lnTo>
                    <a:pt x="594298" y="314130"/>
                  </a:lnTo>
                  <a:lnTo>
                    <a:pt x="573648" y="318299"/>
                  </a:lnTo>
                  <a:lnTo>
                    <a:pt x="53050" y="318299"/>
                  </a:lnTo>
                  <a:lnTo>
                    <a:pt x="32401" y="314130"/>
                  </a:lnTo>
                  <a:lnTo>
                    <a:pt x="15538" y="302761"/>
                  </a:lnTo>
                  <a:lnTo>
                    <a:pt x="4169" y="285898"/>
                  </a:lnTo>
                  <a:lnTo>
                    <a:pt x="0" y="265248"/>
                  </a:lnTo>
                  <a:lnTo>
                    <a:pt x="0" y="53050"/>
                  </a:lnTo>
                  <a:close/>
                </a:path>
              </a:pathLst>
            </a:custGeom>
            <a:ln w="28574">
              <a:solidFill>
                <a:srgbClr val="F2A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624" y="1485900"/>
              <a:ext cx="1179274" cy="14156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For</a:t>
            </a:r>
            <a:r>
              <a:rPr spc="-45" dirty="0"/>
              <a:t> </a:t>
            </a:r>
            <a:r>
              <a:rPr dirty="0"/>
              <a:t>loop</a:t>
            </a:r>
            <a:r>
              <a:rPr spc="-45" dirty="0"/>
              <a:t> </a:t>
            </a:r>
            <a:r>
              <a:rPr dirty="0"/>
              <a:t>with</a:t>
            </a:r>
            <a:r>
              <a:rPr spc="-45" dirty="0"/>
              <a:t> </a:t>
            </a:r>
            <a:r>
              <a:rPr spc="-10" dirty="0"/>
              <a:t>range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59968"/>
            <a:ext cx="6836409" cy="2021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3523615" indent="-457200">
              <a:lnSpc>
                <a:spcPct val="114599"/>
              </a:lnSpc>
              <a:spcBef>
                <a:spcPts val="100"/>
              </a:spcBef>
              <a:tabLst>
                <a:tab pos="743585" algn="l"/>
                <a:tab pos="1109345" algn="l"/>
                <a:tab pos="1657985" algn="l"/>
              </a:tabLst>
            </a:pPr>
            <a:r>
              <a:rPr sz="2400" b="1" spc="345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725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34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280" dirty="0">
                <a:solidFill>
                  <a:srgbClr val="595959"/>
                </a:solidFill>
                <a:latin typeface="Arial"/>
                <a:cs typeface="Arial"/>
              </a:rPr>
              <a:t>range(3): </a:t>
            </a:r>
            <a:r>
              <a:rPr sz="2400" b="1" spc="135" dirty="0">
                <a:solidFill>
                  <a:srgbClr val="595959"/>
                </a:solidFill>
                <a:latin typeface="Arial"/>
                <a:cs typeface="Arial"/>
              </a:rPr>
              <a:t>do_something()</a:t>
            </a:r>
            <a:endParaRPr sz="2400">
              <a:latin typeface="Arial"/>
              <a:cs typeface="Arial"/>
            </a:endParaRPr>
          </a:p>
          <a:p>
            <a:pPr marL="2017395" marR="5080">
              <a:lnSpc>
                <a:spcPct val="100000"/>
              </a:lnSpc>
              <a:spcBef>
                <a:spcPts val="1914"/>
              </a:spcBef>
            </a:pPr>
            <a:r>
              <a:rPr sz="3000" i="1" spc="-500" dirty="0">
                <a:latin typeface="Arial"/>
                <a:cs typeface="Arial"/>
              </a:rPr>
              <a:t>A</a:t>
            </a:r>
            <a:r>
              <a:rPr sz="3000" i="1" spc="-105" dirty="0">
                <a:latin typeface="Arial"/>
                <a:cs typeface="Arial"/>
              </a:rPr>
              <a:t> </a:t>
            </a:r>
            <a:r>
              <a:rPr sz="3000" i="1" spc="-345" dirty="0">
                <a:latin typeface="Arial"/>
                <a:cs typeface="Arial"/>
              </a:rPr>
              <a:t>variabIe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114" dirty="0">
                <a:latin typeface="Arial"/>
                <a:cs typeface="Arial"/>
              </a:rPr>
              <a:t>that</a:t>
            </a:r>
            <a:r>
              <a:rPr sz="3000" i="1" spc="-105" dirty="0">
                <a:latin typeface="Arial"/>
                <a:cs typeface="Arial"/>
              </a:rPr>
              <a:t> </a:t>
            </a:r>
            <a:r>
              <a:rPr sz="3000" i="1" spc="-445" dirty="0">
                <a:latin typeface="Arial"/>
                <a:cs typeface="Arial"/>
              </a:rPr>
              <a:t>helps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434" dirty="0">
                <a:latin typeface="Arial"/>
                <a:cs typeface="Arial"/>
              </a:rPr>
              <a:t>vs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585" dirty="0">
                <a:latin typeface="Arial"/>
                <a:cs typeface="Arial"/>
              </a:rPr>
              <a:t>keep</a:t>
            </a:r>
            <a:r>
              <a:rPr sz="3000" i="1" spc="-105" dirty="0">
                <a:latin typeface="Arial"/>
                <a:cs typeface="Arial"/>
              </a:rPr>
              <a:t> </a:t>
            </a:r>
            <a:r>
              <a:rPr sz="3000" i="1" spc="-370" dirty="0">
                <a:latin typeface="Arial"/>
                <a:cs typeface="Arial"/>
              </a:rPr>
              <a:t>9rack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315" dirty="0">
                <a:latin typeface="Arial"/>
                <a:cs typeface="Arial"/>
              </a:rPr>
              <a:t>of </a:t>
            </a:r>
            <a:r>
              <a:rPr sz="3000" i="1" spc="-459" dirty="0">
                <a:latin typeface="Arial"/>
                <a:cs typeface="Arial"/>
              </a:rPr>
              <a:t>where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655" dirty="0">
                <a:latin typeface="Arial"/>
                <a:cs typeface="Arial"/>
              </a:rPr>
              <a:t>we</a:t>
            </a:r>
            <a:r>
              <a:rPr sz="3000" i="1" spc="-95" dirty="0">
                <a:latin typeface="Arial"/>
                <a:cs typeface="Arial"/>
              </a:rPr>
              <a:t> </a:t>
            </a:r>
            <a:r>
              <a:rPr sz="3000" i="1" spc="-335" dirty="0">
                <a:latin typeface="Arial"/>
                <a:cs typeface="Arial"/>
              </a:rPr>
              <a:t>are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315" dirty="0">
                <a:latin typeface="Arial"/>
                <a:cs typeface="Arial"/>
              </a:rPr>
              <a:t>(index)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32812" y="1255062"/>
            <a:ext cx="1273810" cy="1646555"/>
            <a:chOff x="1032812" y="1255062"/>
            <a:chExt cx="1273810" cy="1646555"/>
          </a:xfrm>
        </p:grpSpPr>
        <p:sp>
          <p:nvSpPr>
            <p:cNvPr id="5" name="object 5"/>
            <p:cNvSpPr/>
            <p:nvPr/>
          </p:nvSpPr>
          <p:spPr>
            <a:xfrm>
              <a:off x="1047100" y="1269350"/>
              <a:ext cx="332740" cy="318770"/>
            </a:xfrm>
            <a:custGeom>
              <a:avLst/>
              <a:gdLst/>
              <a:ahLst/>
              <a:cxnLst/>
              <a:rect l="l" t="t" r="r" b="b"/>
              <a:pathLst>
                <a:path w="332740" h="318769">
                  <a:moveTo>
                    <a:pt x="0" y="53050"/>
                  </a:moveTo>
                  <a:lnTo>
                    <a:pt x="4169" y="32401"/>
                  </a:lnTo>
                  <a:lnTo>
                    <a:pt x="15538" y="15538"/>
                  </a:lnTo>
                  <a:lnTo>
                    <a:pt x="32401" y="4169"/>
                  </a:lnTo>
                  <a:lnTo>
                    <a:pt x="53050" y="0"/>
                  </a:lnTo>
                  <a:lnTo>
                    <a:pt x="279348" y="0"/>
                  </a:lnTo>
                  <a:lnTo>
                    <a:pt x="316861" y="15538"/>
                  </a:lnTo>
                  <a:lnTo>
                    <a:pt x="332399" y="53050"/>
                  </a:lnTo>
                  <a:lnTo>
                    <a:pt x="332399" y="265248"/>
                  </a:lnTo>
                  <a:lnTo>
                    <a:pt x="328230" y="285898"/>
                  </a:lnTo>
                  <a:lnTo>
                    <a:pt x="316861" y="302761"/>
                  </a:lnTo>
                  <a:lnTo>
                    <a:pt x="299998" y="314130"/>
                  </a:lnTo>
                  <a:lnTo>
                    <a:pt x="279348" y="318299"/>
                  </a:lnTo>
                  <a:lnTo>
                    <a:pt x="53050" y="318299"/>
                  </a:lnTo>
                  <a:lnTo>
                    <a:pt x="32401" y="314130"/>
                  </a:lnTo>
                  <a:lnTo>
                    <a:pt x="15538" y="302761"/>
                  </a:lnTo>
                  <a:lnTo>
                    <a:pt x="4169" y="285898"/>
                  </a:lnTo>
                  <a:lnTo>
                    <a:pt x="0" y="265248"/>
                  </a:lnTo>
                  <a:lnTo>
                    <a:pt x="0" y="53050"/>
                  </a:lnTo>
                  <a:close/>
                </a:path>
              </a:pathLst>
            </a:custGeom>
            <a:ln w="28574">
              <a:solidFill>
                <a:srgbClr val="F2A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7224" y="1485900"/>
              <a:ext cx="1179274" cy="14156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For</a:t>
            </a:r>
            <a:r>
              <a:rPr spc="-45" dirty="0"/>
              <a:t> </a:t>
            </a:r>
            <a:r>
              <a:rPr dirty="0"/>
              <a:t>loop</a:t>
            </a:r>
            <a:r>
              <a:rPr spc="-45" dirty="0"/>
              <a:t> </a:t>
            </a:r>
            <a:r>
              <a:rPr dirty="0"/>
              <a:t>with</a:t>
            </a:r>
            <a:r>
              <a:rPr spc="-45" dirty="0"/>
              <a:t> </a:t>
            </a:r>
            <a:r>
              <a:rPr spc="-10" dirty="0"/>
              <a:t>range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59968"/>
            <a:ext cx="5481320" cy="1640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168525" indent="-457200">
              <a:lnSpc>
                <a:spcPct val="114599"/>
              </a:lnSpc>
              <a:spcBef>
                <a:spcPts val="100"/>
              </a:spcBef>
              <a:tabLst>
                <a:tab pos="743585" algn="l"/>
                <a:tab pos="1109345" algn="l"/>
                <a:tab pos="1657985" algn="l"/>
              </a:tabLst>
            </a:pPr>
            <a:r>
              <a:rPr sz="2400" b="1" spc="345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725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34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280" dirty="0">
                <a:solidFill>
                  <a:srgbClr val="595959"/>
                </a:solidFill>
                <a:latin typeface="Arial"/>
                <a:cs typeface="Arial"/>
              </a:rPr>
              <a:t>range(3): </a:t>
            </a:r>
            <a:r>
              <a:rPr sz="2400" b="1" spc="135" dirty="0">
                <a:solidFill>
                  <a:srgbClr val="595959"/>
                </a:solidFill>
                <a:latin typeface="Arial"/>
                <a:cs typeface="Arial"/>
              </a:rPr>
              <a:t>do_something()</a:t>
            </a:r>
            <a:endParaRPr sz="2400">
              <a:latin typeface="Arial"/>
              <a:cs typeface="Arial"/>
            </a:endParaRPr>
          </a:p>
          <a:p>
            <a:pPr marL="2779395">
              <a:lnSpc>
                <a:spcPct val="100000"/>
              </a:lnSpc>
              <a:spcBef>
                <a:spcPts val="2515"/>
              </a:spcBef>
            </a:pPr>
            <a:r>
              <a:rPr sz="3000" i="1" spc="-440" dirty="0">
                <a:latin typeface="Arial"/>
                <a:cs typeface="Arial"/>
              </a:rPr>
              <a:t>Nvmber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290" dirty="0">
                <a:latin typeface="Arial"/>
                <a:cs typeface="Arial"/>
              </a:rPr>
              <a:t>of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225" dirty="0">
                <a:latin typeface="Arial"/>
                <a:cs typeface="Arial"/>
              </a:rPr>
              <a:t>iterations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85487" y="1237987"/>
            <a:ext cx="1842135" cy="1270635"/>
            <a:chOff x="2985487" y="1237987"/>
            <a:chExt cx="1842135" cy="1270635"/>
          </a:xfrm>
        </p:grpSpPr>
        <p:sp>
          <p:nvSpPr>
            <p:cNvPr id="5" name="object 5"/>
            <p:cNvSpPr/>
            <p:nvPr/>
          </p:nvSpPr>
          <p:spPr>
            <a:xfrm>
              <a:off x="2999775" y="1252275"/>
              <a:ext cx="495300" cy="370840"/>
            </a:xfrm>
            <a:custGeom>
              <a:avLst/>
              <a:gdLst/>
              <a:ahLst/>
              <a:cxnLst/>
              <a:rect l="l" t="t" r="r" b="b"/>
              <a:pathLst>
                <a:path w="495300" h="370840">
                  <a:moveTo>
                    <a:pt x="0" y="61801"/>
                  </a:moveTo>
                  <a:lnTo>
                    <a:pt x="4856" y="37745"/>
                  </a:lnTo>
                  <a:lnTo>
                    <a:pt x="18101" y="18101"/>
                  </a:lnTo>
                  <a:lnTo>
                    <a:pt x="37745" y="4856"/>
                  </a:lnTo>
                  <a:lnTo>
                    <a:pt x="61799" y="0"/>
                  </a:lnTo>
                  <a:lnTo>
                    <a:pt x="433499" y="0"/>
                  </a:lnTo>
                  <a:lnTo>
                    <a:pt x="477197" y="18101"/>
                  </a:lnTo>
                  <a:lnTo>
                    <a:pt x="495299" y="61801"/>
                  </a:lnTo>
                  <a:lnTo>
                    <a:pt x="495299" y="308998"/>
                  </a:lnTo>
                  <a:lnTo>
                    <a:pt x="490443" y="333054"/>
                  </a:lnTo>
                  <a:lnTo>
                    <a:pt x="477198" y="352698"/>
                  </a:lnTo>
                  <a:lnTo>
                    <a:pt x="457554" y="365943"/>
                  </a:lnTo>
                  <a:lnTo>
                    <a:pt x="433499" y="370799"/>
                  </a:lnTo>
                  <a:lnTo>
                    <a:pt x="61799" y="370799"/>
                  </a:lnTo>
                  <a:lnTo>
                    <a:pt x="37745" y="365943"/>
                  </a:lnTo>
                  <a:lnTo>
                    <a:pt x="18101" y="352698"/>
                  </a:lnTo>
                  <a:lnTo>
                    <a:pt x="4856" y="333054"/>
                  </a:lnTo>
                  <a:lnTo>
                    <a:pt x="0" y="308998"/>
                  </a:lnTo>
                  <a:lnTo>
                    <a:pt x="0" y="61801"/>
                  </a:lnTo>
                  <a:close/>
                </a:path>
              </a:pathLst>
            </a:custGeom>
            <a:ln w="28574">
              <a:solidFill>
                <a:srgbClr val="F2A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9175" y="1299222"/>
              <a:ext cx="1438021" cy="12089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For</a:t>
            </a:r>
            <a:r>
              <a:rPr spc="-45" dirty="0"/>
              <a:t> </a:t>
            </a:r>
            <a:r>
              <a:rPr dirty="0"/>
              <a:t>loop</a:t>
            </a:r>
            <a:r>
              <a:rPr spc="-45" dirty="0"/>
              <a:t> </a:t>
            </a:r>
            <a:r>
              <a:rPr dirty="0"/>
              <a:t>with</a:t>
            </a:r>
            <a:r>
              <a:rPr spc="-45" dirty="0"/>
              <a:t> </a:t>
            </a:r>
            <a:r>
              <a:rPr spc="-10" dirty="0"/>
              <a:t>range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59968"/>
            <a:ext cx="7919720" cy="1640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4606925" indent="-457200">
              <a:lnSpc>
                <a:spcPct val="114599"/>
              </a:lnSpc>
              <a:spcBef>
                <a:spcPts val="100"/>
              </a:spcBef>
              <a:tabLst>
                <a:tab pos="743585" algn="l"/>
                <a:tab pos="1109345" algn="l"/>
                <a:tab pos="1657985" algn="l"/>
              </a:tabLst>
            </a:pPr>
            <a:r>
              <a:rPr sz="2400" b="1" spc="345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725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34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280" dirty="0">
                <a:solidFill>
                  <a:srgbClr val="595959"/>
                </a:solidFill>
                <a:latin typeface="Arial"/>
                <a:cs typeface="Arial"/>
              </a:rPr>
              <a:t>range(3): </a:t>
            </a:r>
            <a:r>
              <a:rPr sz="2400" b="1" spc="135" dirty="0">
                <a:solidFill>
                  <a:srgbClr val="595959"/>
                </a:solidFill>
                <a:latin typeface="Arial"/>
                <a:cs typeface="Arial"/>
              </a:rPr>
              <a:t>do_something()</a:t>
            </a:r>
            <a:endParaRPr sz="2400">
              <a:latin typeface="Arial"/>
              <a:cs typeface="Arial"/>
            </a:endParaRPr>
          </a:p>
          <a:p>
            <a:pPr marL="2779395">
              <a:lnSpc>
                <a:spcPct val="100000"/>
              </a:lnSpc>
              <a:spcBef>
                <a:spcPts val="2515"/>
              </a:spcBef>
            </a:pPr>
            <a:r>
              <a:rPr sz="3000" i="1" spc="-480" dirty="0">
                <a:latin typeface="Arial"/>
                <a:cs typeface="Arial"/>
              </a:rPr>
              <a:t>Can</a:t>
            </a:r>
            <a:r>
              <a:rPr sz="3000" i="1" spc="-105" dirty="0">
                <a:latin typeface="Arial"/>
                <a:cs typeface="Arial"/>
              </a:rPr>
              <a:t> </a:t>
            </a:r>
            <a:r>
              <a:rPr sz="3000" i="1" spc="-535" dirty="0">
                <a:latin typeface="Arial"/>
                <a:cs typeface="Arial"/>
              </a:rPr>
              <a:t>be</a:t>
            </a:r>
            <a:r>
              <a:rPr sz="3000" i="1" spc="-105" dirty="0">
                <a:latin typeface="Arial"/>
                <a:cs typeface="Arial"/>
              </a:rPr>
              <a:t> </a:t>
            </a:r>
            <a:r>
              <a:rPr sz="3000" i="1" spc="-450" dirty="0">
                <a:latin typeface="Arial"/>
                <a:cs typeface="Arial"/>
              </a:rPr>
              <a:t>a</a:t>
            </a:r>
            <a:r>
              <a:rPr sz="3000" i="1" spc="-105" dirty="0">
                <a:latin typeface="Arial"/>
                <a:cs typeface="Arial"/>
              </a:rPr>
              <a:t> </a:t>
            </a:r>
            <a:r>
              <a:rPr sz="3000" i="1" spc="-315" dirty="0">
                <a:latin typeface="Arial"/>
                <a:cs typeface="Arial"/>
              </a:rPr>
              <a:t>variable,</a:t>
            </a:r>
            <a:r>
              <a:rPr sz="3000" i="1" spc="-105" dirty="0">
                <a:latin typeface="Arial"/>
                <a:cs typeface="Arial"/>
              </a:rPr>
              <a:t> </a:t>
            </a:r>
            <a:r>
              <a:rPr sz="3000" i="1" spc="-430" dirty="0">
                <a:latin typeface="Arial"/>
                <a:cs typeface="Arial"/>
              </a:rPr>
              <a:t>as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425" dirty="0">
                <a:latin typeface="Arial"/>
                <a:cs typeface="Arial"/>
              </a:rPr>
              <a:t>long</a:t>
            </a:r>
            <a:r>
              <a:rPr sz="3000" i="1" spc="-105" dirty="0">
                <a:latin typeface="Arial"/>
                <a:cs typeface="Arial"/>
              </a:rPr>
              <a:t> </a:t>
            </a:r>
            <a:r>
              <a:rPr sz="3000" i="1" spc="-459" dirty="0">
                <a:latin typeface="Arial"/>
                <a:cs typeface="Arial"/>
              </a:rPr>
              <a:t>as</a:t>
            </a:r>
            <a:r>
              <a:rPr sz="3000" i="1" spc="-105" dirty="0">
                <a:latin typeface="Arial"/>
                <a:cs typeface="Arial"/>
              </a:rPr>
              <a:t> </a:t>
            </a:r>
            <a:r>
              <a:rPr sz="3000" i="1" spc="-395" dirty="0">
                <a:latin typeface="Arial"/>
                <a:cs typeface="Arial"/>
              </a:rPr>
              <a:t>i9’s</a:t>
            </a:r>
            <a:r>
              <a:rPr sz="3000" i="1" spc="-105" dirty="0">
                <a:latin typeface="Arial"/>
                <a:cs typeface="Arial"/>
              </a:rPr>
              <a:t> </a:t>
            </a:r>
            <a:r>
              <a:rPr sz="3000" i="1" spc="-335" dirty="0">
                <a:latin typeface="Arial"/>
                <a:cs typeface="Arial"/>
              </a:rPr>
              <a:t>an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65" dirty="0">
                <a:latin typeface="Arial"/>
                <a:cs typeface="Arial"/>
              </a:rPr>
              <a:t>int!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85487" y="1237987"/>
            <a:ext cx="1842135" cy="1270635"/>
            <a:chOff x="2985487" y="1237987"/>
            <a:chExt cx="1842135" cy="1270635"/>
          </a:xfrm>
        </p:grpSpPr>
        <p:sp>
          <p:nvSpPr>
            <p:cNvPr id="5" name="object 5"/>
            <p:cNvSpPr/>
            <p:nvPr/>
          </p:nvSpPr>
          <p:spPr>
            <a:xfrm>
              <a:off x="2999775" y="1252275"/>
              <a:ext cx="495300" cy="370840"/>
            </a:xfrm>
            <a:custGeom>
              <a:avLst/>
              <a:gdLst/>
              <a:ahLst/>
              <a:cxnLst/>
              <a:rect l="l" t="t" r="r" b="b"/>
              <a:pathLst>
                <a:path w="495300" h="370840">
                  <a:moveTo>
                    <a:pt x="0" y="61801"/>
                  </a:moveTo>
                  <a:lnTo>
                    <a:pt x="4856" y="37745"/>
                  </a:lnTo>
                  <a:lnTo>
                    <a:pt x="18101" y="18101"/>
                  </a:lnTo>
                  <a:lnTo>
                    <a:pt x="37745" y="4856"/>
                  </a:lnTo>
                  <a:lnTo>
                    <a:pt x="61799" y="0"/>
                  </a:lnTo>
                  <a:lnTo>
                    <a:pt x="433499" y="0"/>
                  </a:lnTo>
                  <a:lnTo>
                    <a:pt x="477197" y="18101"/>
                  </a:lnTo>
                  <a:lnTo>
                    <a:pt x="495299" y="61801"/>
                  </a:lnTo>
                  <a:lnTo>
                    <a:pt x="495299" y="308998"/>
                  </a:lnTo>
                  <a:lnTo>
                    <a:pt x="490443" y="333054"/>
                  </a:lnTo>
                  <a:lnTo>
                    <a:pt x="477198" y="352698"/>
                  </a:lnTo>
                  <a:lnTo>
                    <a:pt x="457554" y="365943"/>
                  </a:lnTo>
                  <a:lnTo>
                    <a:pt x="433499" y="370799"/>
                  </a:lnTo>
                  <a:lnTo>
                    <a:pt x="61799" y="370799"/>
                  </a:lnTo>
                  <a:lnTo>
                    <a:pt x="37745" y="365943"/>
                  </a:lnTo>
                  <a:lnTo>
                    <a:pt x="18101" y="352698"/>
                  </a:lnTo>
                  <a:lnTo>
                    <a:pt x="4856" y="333054"/>
                  </a:lnTo>
                  <a:lnTo>
                    <a:pt x="0" y="308998"/>
                  </a:lnTo>
                  <a:lnTo>
                    <a:pt x="0" y="61801"/>
                  </a:lnTo>
                  <a:close/>
                </a:path>
              </a:pathLst>
            </a:custGeom>
            <a:ln w="28574">
              <a:solidFill>
                <a:srgbClr val="F2A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9175" y="1299222"/>
              <a:ext cx="1438021" cy="12089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For</a:t>
            </a:r>
            <a:r>
              <a:rPr spc="-45" dirty="0"/>
              <a:t> </a:t>
            </a:r>
            <a:r>
              <a:rPr dirty="0"/>
              <a:t>loop</a:t>
            </a:r>
            <a:r>
              <a:rPr spc="-45" dirty="0"/>
              <a:t> </a:t>
            </a:r>
            <a:r>
              <a:rPr dirty="0"/>
              <a:t>with</a:t>
            </a:r>
            <a:r>
              <a:rPr spc="-45" dirty="0"/>
              <a:t> </a:t>
            </a:r>
            <a:r>
              <a:rPr spc="-10" dirty="0"/>
              <a:t>range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59968"/>
            <a:ext cx="5067300" cy="1640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754505" indent="-457200">
              <a:lnSpc>
                <a:spcPct val="114599"/>
              </a:lnSpc>
              <a:spcBef>
                <a:spcPts val="100"/>
              </a:spcBef>
              <a:tabLst>
                <a:tab pos="743585" algn="l"/>
                <a:tab pos="1109345" algn="l"/>
                <a:tab pos="1657985" algn="l"/>
              </a:tabLst>
            </a:pPr>
            <a:r>
              <a:rPr sz="2400" b="1" spc="345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725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34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280" dirty="0">
                <a:solidFill>
                  <a:srgbClr val="595959"/>
                </a:solidFill>
                <a:latin typeface="Arial"/>
                <a:cs typeface="Arial"/>
              </a:rPr>
              <a:t>range(3): </a:t>
            </a:r>
            <a:r>
              <a:rPr sz="2400" b="1" spc="135" dirty="0">
                <a:solidFill>
                  <a:srgbClr val="595959"/>
                </a:solidFill>
                <a:latin typeface="Arial"/>
                <a:cs typeface="Arial"/>
              </a:rPr>
              <a:t>do_something()</a:t>
            </a:r>
            <a:endParaRPr sz="2400">
              <a:latin typeface="Arial"/>
              <a:cs typeface="Arial"/>
            </a:endParaRPr>
          </a:p>
          <a:p>
            <a:pPr marL="2931795">
              <a:lnSpc>
                <a:spcPct val="100000"/>
              </a:lnSpc>
              <a:spcBef>
                <a:spcPts val="2515"/>
              </a:spcBef>
            </a:pPr>
            <a:r>
              <a:rPr sz="3000" i="1" spc="-200" dirty="0">
                <a:latin typeface="Arial"/>
                <a:cs typeface="Arial"/>
              </a:rPr>
              <a:t>BviIt-</a:t>
            </a:r>
            <a:r>
              <a:rPr sz="3000" i="1" spc="-204" dirty="0">
                <a:latin typeface="Arial"/>
                <a:cs typeface="Arial"/>
              </a:rPr>
              <a:t>in</a:t>
            </a:r>
            <a:r>
              <a:rPr sz="3000" i="1" spc="-60" dirty="0">
                <a:latin typeface="Arial"/>
                <a:cs typeface="Arial"/>
              </a:rPr>
              <a:t> </a:t>
            </a:r>
            <a:r>
              <a:rPr sz="3000" i="1" spc="-290" dirty="0">
                <a:latin typeface="Arial"/>
                <a:cs typeface="Arial"/>
              </a:rPr>
              <a:t>function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94887" y="1237987"/>
            <a:ext cx="2223135" cy="1346835"/>
            <a:chOff x="1994887" y="1237987"/>
            <a:chExt cx="2223135" cy="1346835"/>
          </a:xfrm>
        </p:grpSpPr>
        <p:sp>
          <p:nvSpPr>
            <p:cNvPr id="5" name="object 5"/>
            <p:cNvSpPr/>
            <p:nvPr/>
          </p:nvSpPr>
          <p:spPr>
            <a:xfrm>
              <a:off x="2009175" y="1252275"/>
              <a:ext cx="1005205" cy="370840"/>
            </a:xfrm>
            <a:custGeom>
              <a:avLst/>
              <a:gdLst/>
              <a:ahLst/>
              <a:cxnLst/>
              <a:rect l="l" t="t" r="r" b="b"/>
              <a:pathLst>
                <a:path w="1005205" h="370840">
                  <a:moveTo>
                    <a:pt x="0" y="61801"/>
                  </a:moveTo>
                  <a:lnTo>
                    <a:pt x="4856" y="37745"/>
                  </a:lnTo>
                  <a:lnTo>
                    <a:pt x="18101" y="18101"/>
                  </a:lnTo>
                  <a:lnTo>
                    <a:pt x="37745" y="4856"/>
                  </a:lnTo>
                  <a:lnTo>
                    <a:pt x="61801" y="0"/>
                  </a:lnTo>
                  <a:lnTo>
                    <a:pt x="942897" y="0"/>
                  </a:lnTo>
                  <a:lnTo>
                    <a:pt x="986597" y="18101"/>
                  </a:lnTo>
                  <a:lnTo>
                    <a:pt x="1004699" y="61801"/>
                  </a:lnTo>
                  <a:lnTo>
                    <a:pt x="1004699" y="308998"/>
                  </a:lnTo>
                  <a:lnTo>
                    <a:pt x="999843" y="333054"/>
                  </a:lnTo>
                  <a:lnTo>
                    <a:pt x="986598" y="352698"/>
                  </a:lnTo>
                  <a:lnTo>
                    <a:pt x="966953" y="365943"/>
                  </a:lnTo>
                  <a:lnTo>
                    <a:pt x="942897" y="370799"/>
                  </a:lnTo>
                  <a:lnTo>
                    <a:pt x="61801" y="370799"/>
                  </a:lnTo>
                  <a:lnTo>
                    <a:pt x="37745" y="365943"/>
                  </a:lnTo>
                  <a:lnTo>
                    <a:pt x="18101" y="352698"/>
                  </a:lnTo>
                  <a:lnTo>
                    <a:pt x="4856" y="333054"/>
                  </a:lnTo>
                  <a:lnTo>
                    <a:pt x="0" y="308998"/>
                  </a:lnTo>
                  <a:lnTo>
                    <a:pt x="0" y="61801"/>
                  </a:lnTo>
                  <a:close/>
                </a:path>
              </a:pathLst>
            </a:custGeom>
            <a:ln w="28574">
              <a:solidFill>
                <a:srgbClr val="F2A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9575" y="1375422"/>
              <a:ext cx="1438021" cy="12089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48025"/>
            <a:ext cx="9144000" cy="295910"/>
          </a:xfrm>
          <a:custGeom>
            <a:avLst/>
            <a:gdLst/>
            <a:ahLst/>
            <a:cxnLst/>
            <a:rect l="l" t="t" r="r" b="b"/>
            <a:pathLst>
              <a:path w="9144000" h="295910">
                <a:moveTo>
                  <a:pt x="9144000" y="0"/>
                </a:moveTo>
                <a:lnTo>
                  <a:pt x="0" y="0"/>
                </a:lnTo>
                <a:lnTo>
                  <a:pt x="0" y="295500"/>
                </a:lnTo>
                <a:lnTo>
                  <a:pt x="9144000" y="295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A1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4725" y="503825"/>
            <a:ext cx="1022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5" dirty="0">
                <a:solidFill>
                  <a:srgbClr val="595959"/>
                </a:solidFill>
                <a:latin typeface="Arial MT"/>
                <a:cs typeface="Arial MT"/>
              </a:rPr>
              <a:t>Range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213308"/>
            <a:ext cx="6243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7985" algn="l"/>
                <a:tab pos="2206625" algn="l"/>
                <a:tab pos="3852545" algn="l"/>
                <a:tab pos="5315585" algn="l"/>
              </a:tabLst>
            </a:pPr>
            <a:r>
              <a:rPr sz="2400" b="1" spc="229" dirty="0">
                <a:solidFill>
                  <a:srgbClr val="595959"/>
                </a:solidFill>
                <a:latin typeface="Arial"/>
                <a:cs typeface="Arial"/>
              </a:rPr>
              <a:t>range(3)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235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2400" b="1" spc="370" dirty="0">
                <a:solidFill>
                  <a:srgbClr val="595959"/>
                </a:solidFill>
                <a:latin typeface="Arial"/>
                <a:cs typeface="Arial"/>
              </a:rPr>
              <a:t>&gt;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345" dirty="0">
                <a:solidFill>
                  <a:srgbClr val="595959"/>
                </a:solidFill>
                <a:latin typeface="Arial"/>
                <a:cs typeface="Arial"/>
              </a:rPr>
              <a:t>iterates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125" dirty="0">
                <a:solidFill>
                  <a:srgbClr val="595959"/>
                </a:solidFill>
                <a:latin typeface="Arial"/>
                <a:cs typeface="Arial"/>
              </a:rPr>
              <a:t>through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345" dirty="0">
                <a:solidFill>
                  <a:srgbClr val="595959"/>
                </a:solidFill>
                <a:latin typeface="Arial"/>
                <a:cs typeface="Arial"/>
              </a:rPr>
              <a:t>0,1,2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65675" y="544973"/>
          <a:ext cx="6830059" cy="1495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6230"/>
                <a:gridCol w="548640"/>
                <a:gridCol w="4695189"/>
              </a:tblGrid>
              <a:tr h="582295">
                <a:tc>
                  <a:txBody>
                    <a:bodyPr/>
                    <a:lstStyle/>
                    <a:p>
                      <a:pPr marL="31750">
                        <a:lnSpc>
                          <a:spcPts val="3135"/>
                        </a:lnSpc>
                      </a:pPr>
                      <a:r>
                        <a:rPr sz="2800" spc="-10" dirty="0">
                          <a:solidFill>
                            <a:srgbClr val="595959"/>
                          </a:solidFill>
                          <a:latin typeface="Arial MT"/>
                          <a:cs typeface="Arial MT"/>
                        </a:rPr>
                        <a:t>Range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314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400" b="1" spc="229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range(3)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984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400" b="1" spc="23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400" b="1" spc="36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9842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75"/>
                        </a:spcBef>
                        <a:tabLst>
                          <a:tab pos="1736725" algn="l"/>
                          <a:tab pos="3199765" algn="l"/>
                        </a:tabLst>
                      </a:pPr>
                      <a:r>
                        <a:rPr sz="2400" b="1" spc="34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iterates</a:t>
                      </a:r>
                      <a:r>
                        <a:rPr sz="2400" b="1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2400" b="1" spc="12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through</a:t>
                      </a:r>
                      <a:r>
                        <a:rPr sz="2400" b="1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2400" b="1" spc="34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0,1,2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98425" marB="0"/>
                </a:tc>
              </a:tr>
              <a:tr h="381635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2400" b="1" spc="25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range(0,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0"/>
                        </a:lnSpc>
                      </a:pPr>
                      <a:r>
                        <a:rPr sz="2400" b="1" spc="33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3)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70"/>
                        </a:lnSpc>
                        <a:tabLst>
                          <a:tab pos="639445" algn="l"/>
                          <a:tab pos="2285365" algn="l"/>
                          <a:tab pos="3748404" algn="l"/>
                        </a:tabLst>
                      </a:pPr>
                      <a:r>
                        <a:rPr sz="2400" b="1" spc="23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400" b="1" spc="37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&gt;</a:t>
                      </a:r>
                      <a:r>
                        <a:rPr sz="2400" b="1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2400" b="1" spc="34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iterates</a:t>
                      </a:r>
                      <a:r>
                        <a:rPr sz="2400" b="1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2400" b="1" spc="12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through</a:t>
                      </a:r>
                      <a:r>
                        <a:rPr sz="2400" b="1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2400" b="1" spc="34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0,1,2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65675" y="544973"/>
          <a:ext cx="6830059" cy="1913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6230"/>
                <a:gridCol w="548640"/>
                <a:gridCol w="4695189"/>
              </a:tblGrid>
              <a:tr h="582295">
                <a:tc>
                  <a:txBody>
                    <a:bodyPr/>
                    <a:lstStyle/>
                    <a:p>
                      <a:pPr marL="31750">
                        <a:lnSpc>
                          <a:spcPts val="3135"/>
                        </a:lnSpc>
                      </a:pPr>
                      <a:r>
                        <a:rPr sz="2800" spc="-10" dirty="0">
                          <a:solidFill>
                            <a:srgbClr val="595959"/>
                          </a:solidFill>
                          <a:latin typeface="Arial MT"/>
                          <a:cs typeface="Arial MT"/>
                        </a:rPr>
                        <a:t>Range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314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400" b="1" spc="229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range(3)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984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400" b="1" spc="23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400" b="1" spc="36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9842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75"/>
                        </a:spcBef>
                        <a:tabLst>
                          <a:tab pos="1736725" algn="l"/>
                          <a:tab pos="3199765" algn="l"/>
                        </a:tabLst>
                      </a:pPr>
                      <a:r>
                        <a:rPr sz="2400" b="1" spc="34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iterates</a:t>
                      </a:r>
                      <a:r>
                        <a:rPr sz="2400" b="1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2400" b="1" spc="12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through</a:t>
                      </a:r>
                      <a:r>
                        <a:rPr sz="2400" b="1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2400" b="1" spc="34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0,1,2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98425" marB="0"/>
                </a:tc>
              </a:tr>
              <a:tr h="418465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2400" b="1" spc="25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range(0,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0"/>
                        </a:lnSpc>
                      </a:pPr>
                      <a:r>
                        <a:rPr sz="2400" b="1" spc="33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3)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70"/>
                        </a:lnSpc>
                        <a:tabLst>
                          <a:tab pos="639445" algn="l"/>
                          <a:tab pos="2285365" algn="l"/>
                          <a:tab pos="3748404" algn="l"/>
                        </a:tabLst>
                      </a:pPr>
                      <a:r>
                        <a:rPr sz="2400" b="1" spc="23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400" b="1" spc="37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&gt;</a:t>
                      </a:r>
                      <a:r>
                        <a:rPr sz="2400" b="1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2400" b="1" spc="34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iterates</a:t>
                      </a:r>
                      <a:r>
                        <a:rPr sz="2400" b="1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2400" b="1" spc="12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through</a:t>
                      </a:r>
                      <a:r>
                        <a:rPr sz="2400" b="1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2400" b="1" spc="34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0,1,2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1635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2400" b="1" spc="25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range(4,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0"/>
                        </a:lnSpc>
                      </a:pPr>
                      <a:r>
                        <a:rPr sz="2400" b="1" spc="33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7)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70"/>
                        </a:lnSpc>
                        <a:tabLst>
                          <a:tab pos="639445" algn="l"/>
                          <a:tab pos="2285365" algn="l"/>
                          <a:tab pos="3748404" algn="l"/>
                        </a:tabLst>
                      </a:pPr>
                      <a:r>
                        <a:rPr sz="2400" b="1" spc="23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400" b="1" spc="37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&gt;</a:t>
                      </a:r>
                      <a:r>
                        <a:rPr sz="2400" b="1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2400" b="1" spc="34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iterates</a:t>
                      </a:r>
                      <a:r>
                        <a:rPr sz="2400" b="1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2400" b="1" spc="12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through</a:t>
                      </a:r>
                      <a:r>
                        <a:rPr sz="2400" b="1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2400" b="1" spc="34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4,5,6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022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Range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59968"/>
            <a:ext cx="5969000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743585" algn="l"/>
                <a:tab pos="1109345" algn="l"/>
                <a:tab pos="1657985" algn="l"/>
              </a:tabLst>
            </a:pPr>
            <a:r>
              <a:rPr sz="2400" b="1" spc="345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725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33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190" dirty="0">
                <a:solidFill>
                  <a:srgbClr val="595959"/>
                </a:solidFill>
                <a:latin typeface="Arial"/>
                <a:cs typeface="Arial"/>
              </a:rPr>
              <a:t>range(end_index):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  <a:tabLst>
                <a:tab pos="835025" algn="l"/>
                <a:tab pos="2298065" algn="l"/>
                <a:tab pos="2663825" algn="l"/>
                <a:tab pos="3212465" algn="l"/>
                <a:tab pos="3943985" algn="l"/>
                <a:tab pos="5041265" algn="l"/>
              </a:tabLst>
            </a:pPr>
            <a:r>
              <a:rPr sz="2400" b="1" spc="40" dirty="0">
                <a:solidFill>
                  <a:srgbClr val="595959"/>
                </a:solidFill>
                <a:latin typeface="Arial"/>
                <a:cs typeface="Arial"/>
              </a:rPr>
              <a:t>#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-10" dirty="0">
                <a:solidFill>
                  <a:srgbClr val="595959"/>
                </a:solidFill>
                <a:latin typeface="Arial"/>
                <a:cs typeface="Arial"/>
              </a:rPr>
              <a:t>assumes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4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409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21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380" dirty="0">
                <a:solidFill>
                  <a:srgbClr val="595959"/>
                </a:solidFill>
                <a:latin typeface="Arial"/>
                <a:cs typeface="Arial"/>
              </a:rPr>
              <a:t>start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index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-124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2000" y="0"/>
                </a:moveTo>
                <a:lnTo>
                  <a:pt x="0" y="0"/>
                </a:lnTo>
                <a:lnTo>
                  <a:pt x="0" y="5143499"/>
                </a:lnTo>
                <a:lnTo>
                  <a:pt x="4572000" y="5143499"/>
                </a:lnTo>
                <a:lnTo>
                  <a:pt x="4572000" y="0"/>
                </a:lnTo>
                <a:close/>
              </a:path>
            </a:pathLst>
          </a:custGeom>
          <a:solidFill>
            <a:srgbClr val="C5D3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39791" y="1916664"/>
            <a:ext cx="2296795" cy="13036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259715">
              <a:lnSpc>
                <a:spcPts val="5030"/>
              </a:lnSpc>
              <a:spcBef>
                <a:spcPts val="204"/>
              </a:spcBef>
            </a:pPr>
            <a:r>
              <a:rPr sz="4200" spc="-445" dirty="0">
                <a:latin typeface="Arial MT"/>
                <a:cs typeface="Arial MT"/>
              </a:rPr>
              <a:t>T</a:t>
            </a:r>
            <a:r>
              <a:rPr sz="4200" spc="80" dirty="0">
                <a:latin typeface="Arial MT"/>
                <a:cs typeface="Arial MT"/>
              </a:rPr>
              <a:t>oday</a:t>
            </a:r>
            <a:r>
              <a:rPr sz="4200" spc="-45" dirty="0">
                <a:latin typeface="Arial MT"/>
                <a:cs typeface="Arial MT"/>
              </a:rPr>
              <a:t>’</a:t>
            </a:r>
            <a:r>
              <a:rPr sz="4200" spc="80" dirty="0">
                <a:latin typeface="Arial MT"/>
                <a:cs typeface="Arial MT"/>
              </a:rPr>
              <a:t>s</a:t>
            </a:r>
            <a:r>
              <a:rPr sz="4200" spc="-15" dirty="0">
                <a:latin typeface="Arial MT"/>
                <a:cs typeface="Arial MT"/>
              </a:rPr>
              <a:t> </a:t>
            </a:r>
            <a:r>
              <a:rPr sz="4200" spc="-25" dirty="0">
                <a:latin typeface="Arial MT"/>
                <a:cs typeface="Arial MT"/>
              </a:rPr>
              <a:t>questions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2525" y="1523938"/>
            <a:ext cx="366776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How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translate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what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know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from</a:t>
            </a:r>
            <a:r>
              <a:rPr sz="1800" spc="-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Karel</a:t>
            </a:r>
            <a:r>
              <a:rPr sz="1800" spc="-7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into</a:t>
            </a:r>
            <a:r>
              <a:rPr sz="1800" spc="-7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regular</a:t>
            </a:r>
            <a:r>
              <a:rPr sz="1800" spc="-7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Python</a:t>
            </a:r>
            <a:r>
              <a:rPr sz="1800" spc="-7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code?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2525" y="2352613"/>
            <a:ext cx="340360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How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can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make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our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code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more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flexible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producing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different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outputs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depending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input?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022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Range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59968"/>
            <a:ext cx="7157720" cy="25400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743585" algn="l"/>
                <a:tab pos="1109345" algn="l"/>
                <a:tab pos="1657985" algn="l"/>
              </a:tabLst>
            </a:pPr>
            <a:r>
              <a:rPr sz="2400" b="1" spc="345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725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33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190" dirty="0">
                <a:solidFill>
                  <a:srgbClr val="595959"/>
                </a:solidFill>
                <a:latin typeface="Arial"/>
                <a:cs typeface="Arial"/>
              </a:rPr>
              <a:t>range(end_index):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  <a:tabLst>
                <a:tab pos="835025" algn="l"/>
                <a:tab pos="2298065" algn="l"/>
                <a:tab pos="2663825" algn="l"/>
                <a:tab pos="3212465" algn="l"/>
                <a:tab pos="3943985" algn="l"/>
                <a:tab pos="5041265" algn="l"/>
              </a:tabLst>
            </a:pPr>
            <a:r>
              <a:rPr sz="2400" b="1" spc="40" dirty="0">
                <a:solidFill>
                  <a:srgbClr val="595959"/>
                </a:solidFill>
                <a:latin typeface="Arial"/>
                <a:cs typeface="Arial"/>
              </a:rPr>
              <a:t>#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-10" dirty="0">
                <a:solidFill>
                  <a:srgbClr val="595959"/>
                </a:solidFill>
                <a:latin typeface="Arial"/>
                <a:cs typeface="Arial"/>
              </a:rPr>
              <a:t>assumes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4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409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21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380" dirty="0">
                <a:solidFill>
                  <a:srgbClr val="595959"/>
                </a:solidFill>
                <a:latin typeface="Arial"/>
                <a:cs typeface="Arial"/>
              </a:rPr>
              <a:t>start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160" dirty="0">
                <a:solidFill>
                  <a:srgbClr val="595959"/>
                </a:solidFill>
                <a:latin typeface="Arial"/>
                <a:cs typeface="Arial"/>
              </a:rPr>
              <a:t>index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2400">
              <a:latin typeface="Arial"/>
              <a:cs typeface="Arial"/>
            </a:endParaRPr>
          </a:p>
          <a:p>
            <a:pPr marL="469265" marR="5080" indent="-457200">
              <a:lnSpc>
                <a:spcPct val="114599"/>
              </a:lnSpc>
              <a:spcBef>
                <a:spcPts val="5"/>
              </a:spcBef>
              <a:tabLst>
                <a:tab pos="743585" algn="l"/>
                <a:tab pos="835025" algn="l"/>
                <a:tab pos="1109345" algn="l"/>
                <a:tab pos="1657985" algn="l"/>
                <a:tab pos="2663825" algn="l"/>
                <a:tab pos="3212465" algn="l"/>
                <a:tab pos="3943985" algn="l"/>
                <a:tab pos="5132705" algn="l"/>
              </a:tabLst>
            </a:pPr>
            <a:r>
              <a:rPr sz="2400" b="1" spc="345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725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34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260" dirty="0">
                <a:solidFill>
                  <a:srgbClr val="595959"/>
                </a:solidFill>
                <a:latin typeface="Arial"/>
                <a:cs typeface="Arial"/>
              </a:rPr>
              <a:t>range(start_index,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190" dirty="0">
                <a:solidFill>
                  <a:srgbClr val="595959"/>
                </a:solidFill>
                <a:latin typeface="Arial"/>
                <a:cs typeface="Arial"/>
              </a:rPr>
              <a:t>end_index): </a:t>
            </a:r>
            <a:r>
              <a:rPr sz="2400" b="1" spc="40" dirty="0">
                <a:solidFill>
                  <a:srgbClr val="595959"/>
                </a:solidFill>
                <a:latin typeface="Arial"/>
                <a:cs typeface="Arial"/>
              </a:rPr>
              <a:t>#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400" b="1" spc="100" dirty="0">
                <a:solidFill>
                  <a:srgbClr val="595959"/>
                </a:solidFill>
                <a:latin typeface="Arial"/>
                <a:cs typeface="Arial"/>
              </a:rPr>
              <a:t>end_index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409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155" dirty="0">
                <a:solidFill>
                  <a:srgbClr val="595959"/>
                </a:solidFill>
                <a:latin typeface="Arial"/>
                <a:cs typeface="Arial"/>
              </a:rPr>
              <a:t>not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315" dirty="0">
                <a:solidFill>
                  <a:srgbClr val="595959"/>
                </a:solidFill>
                <a:latin typeface="Arial"/>
                <a:cs typeface="Arial"/>
              </a:rPr>
              <a:t>inclusive!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  <a:tabLst>
                <a:tab pos="835025" algn="l"/>
                <a:tab pos="2298065" algn="l"/>
                <a:tab pos="4309745" algn="l"/>
                <a:tab pos="4858385" algn="l"/>
              </a:tabLst>
            </a:pPr>
            <a:r>
              <a:rPr sz="2400" b="1" spc="40" dirty="0">
                <a:solidFill>
                  <a:srgbClr val="595959"/>
                </a:solidFill>
                <a:latin typeface="Arial"/>
                <a:cs typeface="Arial"/>
              </a:rPr>
              <a:t>#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409" dirty="0">
                <a:solidFill>
                  <a:srgbClr val="595959"/>
                </a:solidFill>
                <a:latin typeface="Arial"/>
                <a:cs typeface="Arial"/>
              </a:rPr>
              <a:t>recall: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270" dirty="0">
                <a:solidFill>
                  <a:srgbClr val="595959"/>
                </a:solidFill>
                <a:latin typeface="Arial"/>
                <a:cs typeface="Arial"/>
              </a:rPr>
              <a:t>range(4,7)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235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2400" b="1" spc="370" dirty="0">
                <a:solidFill>
                  <a:srgbClr val="595959"/>
                </a:solidFill>
                <a:latin typeface="Arial"/>
                <a:cs typeface="Arial"/>
              </a:rPr>
              <a:t>&gt;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400" b="1" spc="345" dirty="0">
                <a:solidFill>
                  <a:srgbClr val="595959"/>
                </a:solidFill>
                <a:latin typeface="Arial"/>
                <a:cs typeface="Arial"/>
              </a:rPr>
              <a:t>4,5,6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A1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5305" y="1801241"/>
            <a:ext cx="8293734" cy="14903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057525" marR="5080" indent="-3045460">
              <a:lnSpc>
                <a:spcPct val="100299"/>
              </a:lnSpc>
              <a:spcBef>
                <a:spcPts val="80"/>
              </a:spcBef>
            </a:pPr>
            <a:r>
              <a:rPr sz="4800" dirty="0">
                <a:solidFill>
                  <a:srgbClr val="FFFFFF"/>
                </a:solidFill>
              </a:rPr>
              <a:t>How</a:t>
            </a:r>
            <a:r>
              <a:rPr sz="4800" spc="-225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can</a:t>
            </a:r>
            <a:r>
              <a:rPr sz="4800" spc="-225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I</a:t>
            </a:r>
            <a:r>
              <a:rPr sz="4800" spc="-225" dirty="0">
                <a:solidFill>
                  <a:srgbClr val="FFFFFF"/>
                </a:solidFill>
              </a:rPr>
              <a:t> </a:t>
            </a:r>
            <a:r>
              <a:rPr sz="4800" spc="-10" dirty="0">
                <a:solidFill>
                  <a:srgbClr val="FFFFFF"/>
                </a:solidFill>
              </a:rPr>
              <a:t>make</a:t>
            </a:r>
            <a:r>
              <a:rPr sz="4800" spc="-220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my</a:t>
            </a:r>
            <a:r>
              <a:rPr sz="4800" spc="-225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code</a:t>
            </a:r>
            <a:r>
              <a:rPr sz="4800" spc="-225" dirty="0">
                <a:solidFill>
                  <a:srgbClr val="FFFFFF"/>
                </a:solidFill>
              </a:rPr>
              <a:t> </a:t>
            </a:r>
            <a:r>
              <a:rPr sz="4800" spc="-20" dirty="0">
                <a:solidFill>
                  <a:srgbClr val="FFFFFF"/>
                </a:solidFill>
              </a:rPr>
              <a:t>more </a:t>
            </a:r>
            <a:r>
              <a:rPr sz="4800" spc="-10" dirty="0">
                <a:solidFill>
                  <a:srgbClr val="FFFFFF"/>
                </a:solidFill>
              </a:rPr>
              <a:t>flexible?</a:t>
            </a:r>
            <a:endParaRPr sz="4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5D3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275" y="2091754"/>
            <a:ext cx="4632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>
                <a:solidFill>
                  <a:srgbClr val="000000"/>
                </a:solidFill>
              </a:rPr>
              <a:t>Python</a:t>
            </a:r>
            <a:r>
              <a:rPr sz="4800" spc="-280" dirty="0">
                <a:solidFill>
                  <a:srgbClr val="000000"/>
                </a:solidFill>
              </a:rPr>
              <a:t> </a:t>
            </a:r>
            <a:r>
              <a:rPr sz="4800" spc="-35" dirty="0">
                <a:solidFill>
                  <a:srgbClr val="000000"/>
                </a:solidFill>
              </a:rPr>
              <a:t>Functions</a:t>
            </a:r>
            <a:endParaRPr sz="4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38A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120000">
            <a:off x="2148154" y="2458247"/>
            <a:ext cx="1488858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0"/>
              </a:lnSpc>
            </a:pP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turn_right()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 rot="240000">
            <a:off x="4675481" y="2764140"/>
            <a:ext cx="1597791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math.sqrt(4)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 rot="240000">
            <a:off x="873186" y="1215789"/>
            <a:ext cx="956636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2400" spc="-55" dirty="0">
                <a:solidFill>
                  <a:srgbClr val="FFFFFF"/>
                </a:solidFill>
                <a:latin typeface="Arial MT"/>
                <a:cs typeface="Arial MT"/>
              </a:rPr>
              <a:t>print(x)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 rot="21120000">
            <a:off x="5367659" y="1219473"/>
            <a:ext cx="2005764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55"/>
              </a:lnSpc>
            </a:pP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front_is_clear()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 rot="120000">
            <a:off x="585846" y="3577119"/>
            <a:ext cx="171888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70"/>
              </a:lnSpc>
            </a:pPr>
            <a:r>
              <a:rPr sz="2400" spc="-55" dirty="0">
                <a:solidFill>
                  <a:srgbClr val="FFFFFF"/>
                </a:solidFill>
                <a:latin typeface="Arial MT"/>
                <a:cs typeface="Arial MT"/>
              </a:rPr>
              <a:t>average(x,</a:t>
            </a:r>
            <a:r>
              <a:rPr sz="2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67" baseline="-3472" dirty="0">
                <a:solidFill>
                  <a:srgbClr val="FFFFFF"/>
                </a:solidFill>
                <a:latin typeface="Arial MT"/>
                <a:cs typeface="Arial MT"/>
              </a:rPr>
              <a:t>y)</a:t>
            </a:r>
            <a:endParaRPr sz="3600" baseline="-3472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 rot="20820000">
            <a:off x="5250518" y="3897834"/>
            <a:ext cx="2918544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60"/>
              </a:lnSpc>
            </a:pP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predict_temperature()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925" y="1167715"/>
            <a:ext cx="2616200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5599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300" dirty="0">
                <a:solidFill>
                  <a:srgbClr val="595959"/>
                </a:solidFill>
                <a:latin typeface="Arial"/>
                <a:cs typeface="Arial"/>
              </a:rPr>
              <a:t>turn_right(): </a:t>
            </a:r>
            <a:r>
              <a:rPr sz="2000" b="1" spc="330" dirty="0">
                <a:solidFill>
                  <a:srgbClr val="595959"/>
                </a:solidFill>
                <a:latin typeface="Arial"/>
                <a:cs typeface="Arial"/>
              </a:rPr>
              <a:t>turn_left() turn_left() turn_left()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Karel</a:t>
            </a:r>
            <a:r>
              <a:rPr spc="-114" dirty="0"/>
              <a:t> </a:t>
            </a:r>
            <a:r>
              <a:rPr spc="-25" dirty="0"/>
              <a:t>Functions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7528" y="545252"/>
            <a:ext cx="356375" cy="41262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48025"/>
            <a:ext cx="9144000" cy="295910"/>
          </a:xfrm>
          <a:custGeom>
            <a:avLst/>
            <a:gdLst/>
            <a:ahLst/>
            <a:cxnLst/>
            <a:rect l="l" t="t" r="r" b="b"/>
            <a:pathLst>
              <a:path w="9144000" h="295910">
                <a:moveTo>
                  <a:pt x="9144000" y="0"/>
                </a:moveTo>
                <a:lnTo>
                  <a:pt x="0" y="0"/>
                </a:lnTo>
                <a:lnTo>
                  <a:pt x="0" y="295500"/>
                </a:lnTo>
                <a:lnTo>
                  <a:pt x="9144000" y="295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A1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1925" y="1167715"/>
            <a:ext cx="292100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5599"/>
              </a:lnSpc>
              <a:spcBef>
                <a:spcPts val="100"/>
              </a:spcBef>
              <a:tabLst>
                <a:tab pos="621665" algn="l"/>
                <a:tab pos="7740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30" dirty="0">
                <a:solidFill>
                  <a:srgbClr val="595959"/>
                </a:solidFill>
                <a:latin typeface="Arial"/>
                <a:cs typeface="Arial"/>
              </a:rPr>
              <a:t>move_x_times(): 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#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-20" dirty="0">
                <a:solidFill>
                  <a:srgbClr val="595959"/>
                </a:solidFill>
                <a:latin typeface="Arial"/>
                <a:cs typeface="Arial"/>
              </a:rPr>
              <a:t>????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Karel</a:t>
            </a:r>
            <a:r>
              <a:rPr spc="-114" dirty="0"/>
              <a:t> </a:t>
            </a:r>
            <a:r>
              <a:rPr spc="-25" dirty="0"/>
              <a:t>Functions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7528" y="545252"/>
            <a:ext cx="356375" cy="41262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925" y="1167715"/>
            <a:ext cx="292100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5599"/>
              </a:lnSpc>
              <a:spcBef>
                <a:spcPts val="100"/>
              </a:spcBef>
              <a:tabLst>
                <a:tab pos="621665" algn="l"/>
                <a:tab pos="7740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30" dirty="0">
                <a:solidFill>
                  <a:srgbClr val="595959"/>
                </a:solidFill>
                <a:latin typeface="Arial"/>
                <a:cs typeface="Arial"/>
              </a:rPr>
              <a:t>move_x_times(): 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#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-20" dirty="0">
                <a:solidFill>
                  <a:srgbClr val="595959"/>
                </a:solidFill>
                <a:latin typeface="Arial"/>
                <a:cs typeface="Arial"/>
              </a:rPr>
              <a:t>????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Karel</a:t>
            </a:r>
            <a:r>
              <a:rPr spc="-114" dirty="0"/>
              <a:t> </a:t>
            </a:r>
            <a:r>
              <a:rPr spc="-25" dirty="0"/>
              <a:t>Functions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7528" y="545252"/>
            <a:ext cx="356375" cy="4126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28874" y="2923885"/>
            <a:ext cx="58851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2075">
              <a:lnSpc>
                <a:spcPct val="100000"/>
              </a:lnSpc>
              <a:spcBef>
                <a:spcPts val="100"/>
              </a:spcBef>
            </a:pPr>
            <a:r>
              <a:rPr sz="3000" i="1" spc="-590" dirty="0">
                <a:latin typeface="Arial"/>
                <a:cs typeface="Arial"/>
              </a:rPr>
              <a:t>How</a:t>
            </a:r>
            <a:r>
              <a:rPr sz="3000" i="1" spc="-95" dirty="0">
                <a:latin typeface="Arial"/>
                <a:cs typeface="Arial"/>
              </a:rPr>
              <a:t> </a:t>
            </a:r>
            <a:r>
              <a:rPr sz="3000" i="1" spc="-420" dirty="0">
                <a:latin typeface="Arial"/>
                <a:cs typeface="Arial"/>
              </a:rPr>
              <a:t>can</a:t>
            </a:r>
            <a:r>
              <a:rPr sz="3000" i="1" spc="-95" dirty="0">
                <a:latin typeface="Arial"/>
                <a:cs typeface="Arial"/>
              </a:rPr>
              <a:t> </a:t>
            </a:r>
            <a:r>
              <a:rPr sz="3000" i="1" spc="-655" dirty="0">
                <a:latin typeface="Arial"/>
                <a:cs typeface="Arial"/>
              </a:rPr>
              <a:t>we</a:t>
            </a:r>
            <a:r>
              <a:rPr sz="3000" i="1" spc="-95" dirty="0">
                <a:latin typeface="Arial"/>
                <a:cs typeface="Arial"/>
              </a:rPr>
              <a:t> </a:t>
            </a:r>
            <a:r>
              <a:rPr sz="3000" i="1" spc="-535" dirty="0">
                <a:latin typeface="Arial"/>
                <a:cs typeface="Arial"/>
              </a:rPr>
              <a:t>make</a:t>
            </a:r>
            <a:r>
              <a:rPr sz="3000" i="1" spc="-95" dirty="0">
                <a:latin typeface="Arial"/>
                <a:cs typeface="Arial"/>
              </a:rPr>
              <a:t> </a:t>
            </a:r>
            <a:r>
              <a:rPr sz="3000" i="1" spc="-295" dirty="0">
                <a:latin typeface="Arial"/>
                <a:cs typeface="Arial"/>
              </a:rPr>
              <a:t>functions</a:t>
            </a:r>
            <a:r>
              <a:rPr sz="3000" i="1" spc="-95" dirty="0">
                <a:latin typeface="Arial"/>
                <a:cs typeface="Arial"/>
              </a:rPr>
              <a:t> </a:t>
            </a:r>
            <a:r>
              <a:rPr sz="3000" i="1" spc="-515" dirty="0">
                <a:latin typeface="Arial"/>
                <a:cs typeface="Arial"/>
              </a:rPr>
              <a:t>more</a:t>
            </a:r>
            <a:r>
              <a:rPr sz="3000" i="1" spc="-95" dirty="0">
                <a:latin typeface="Arial"/>
                <a:cs typeface="Arial"/>
              </a:rPr>
              <a:t> </a:t>
            </a:r>
            <a:r>
              <a:rPr sz="3000" i="1" spc="-330" dirty="0">
                <a:latin typeface="Arial"/>
                <a:cs typeface="Arial"/>
              </a:rPr>
              <a:t>flexible</a:t>
            </a:r>
            <a:r>
              <a:rPr sz="3000" i="1" spc="-95" dirty="0">
                <a:latin typeface="Arial"/>
                <a:cs typeface="Arial"/>
              </a:rPr>
              <a:t> </a:t>
            </a:r>
            <a:r>
              <a:rPr sz="3000" i="1" spc="-459" dirty="0">
                <a:latin typeface="Arial"/>
                <a:cs typeface="Arial"/>
              </a:rPr>
              <a:t>and </a:t>
            </a:r>
            <a:r>
              <a:rPr sz="3000" i="1" spc="-440" dirty="0">
                <a:latin typeface="Arial"/>
                <a:cs typeface="Arial"/>
              </a:rPr>
              <a:t>reusabIe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430" dirty="0">
                <a:latin typeface="Arial"/>
                <a:cs typeface="Arial"/>
              </a:rPr>
              <a:t>by</a:t>
            </a:r>
            <a:r>
              <a:rPr sz="3000" i="1" spc="-95" dirty="0">
                <a:latin typeface="Arial"/>
                <a:cs typeface="Arial"/>
              </a:rPr>
              <a:t> </a:t>
            </a:r>
            <a:r>
              <a:rPr sz="3000" i="1" spc="-395" dirty="0">
                <a:latin typeface="Arial"/>
                <a:cs typeface="Arial"/>
              </a:rPr>
              <a:t>producing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270" dirty="0">
                <a:latin typeface="Arial"/>
                <a:cs typeface="Arial"/>
              </a:rPr>
              <a:t>diﬀerent</a:t>
            </a:r>
            <a:r>
              <a:rPr sz="3000" i="1" spc="-95" dirty="0">
                <a:latin typeface="Arial"/>
                <a:cs typeface="Arial"/>
              </a:rPr>
              <a:t> </a:t>
            </a:r>
            <a:r>
              <a:rPr sz="3000" i="1" spc="-385" dirty="0">
                <a:latin typeface="Arial"/>
                <a:cs typeface="Arial"/>
              </a:rPr>
              <a:t>outputs?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48025"/>
            <a:ext cx="9144000" cy="295910"/>
          </a:xfrm>
          <a:custGeom>
            <a:avLst/>
            <a:gdLst/>
            <a:ahLst/>
            <a:cxnLst/>
            <a:rect l="l" t="t" r="r" b="b"/>
            <a:pathLst>
              <a:path w="9144000" h="295910">
                <a:moveTo>
                  <a:pt x="9144000" y="0"/>
                </a:moveTo>
                <a:lnTo>
                  <a:pt x="0" y="0"/>
                </a:lnTo>
                <a:lnTo>
                  <a:pt x="0" y="295500"/>
                </a:lnTo>
                <a:lnTo>
                  <a:pt x="9144000" y="295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A1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Function</a:t>
            </a:r>
            <a:r>
              <a:rPr spc="-120" dirty="0"/>
              <a:t> </a:t>
            </a:r>
            <a:r>
              <a:rPr spc="-10" dirty="0"/>
              <a:t>Analogy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3774" y="1384025"/>
            <a:ext cx="3741950" cy="26171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53524" y="2541581"/>
            <a:ext cx="1259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5" dirty="0">
                <a:latin typeface="Arial"/>
                <a:cs typeface="Arial"/>
              </a:rPr>
              <a:t>toaster()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5044" y="4848362"/>
            <a:ext cx="18738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210" dirty="0">
                <a:solidFill>
                  <a:srgbClr val="FFFFFF"/>
                </a:solidFill>
                <a:latin typeface="Arial"/>
                <a:cs typeface="Arial"/>
              </a:rPr>
              <a:t>SIide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190" dirty="0">
                <a:solidFill>
                  <a:srgbClr val="FFFFFF"/>
                </a:solidFill>
                <a:latin typeface="Arial"/>
                <a:cs typeface="Arial"/>
              </a:rPr>
              <a:t>adapted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16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145" dirty="0">
                <a:solidFill>
                  <a:srgbClr val="FFFFFF"/>
                </a:solidFill>
                <a:latin typeface="Arial"/>
                <a:cs typeface="Arial"/>
              </a:rPr>
              <a:t>Chris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180" dirty="0">
                <a:solidFill>
                  <a:srgbClr val="FFFFFF"/>
                </a:solidFill>
                <a:latin typeface="Arial"/>
                <a:cs typeface="Arial"/>
              </a:rPr>
              <a:t>Piech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3774" y="1384025"/>
            <a:ext cx="3741950" cy="26171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99199" y="2541581"/>
            <a:ext cx="19456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90" dirty="0">
                <a:latin typeface="Arial"/>
                <a:cs typeface="Arial"/>
              </a:rPr>
              <a:t>toaster(bread)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Function</a:t>
            </a:r>
            <a:r>
              <a:rPr spc="-120" dirty="0"/>
              <a:t> </a:t>
            </a:r>
            <a:r>
              <a:rPr spc="-10" dirty="0"/>
              <a:t>Analogy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96474" y="1758000"/>
            <a:ext cx="2819400" cy="1739900"/>
            <a:chOff x="196474" y="1758000"/>
            <a:chExt cx="2819400" cy="17399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474" y="2030624"/>
              <a:ext cx="1466850" cy="14668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5124" y="1758000"/>
              <a:ext cx="1760449" cy="16471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51437" y="3471113"/>
            <a:ext cx="482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bread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5044" y="4848362"/>
            <a:ext cx="18738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210" dirty="0">
                <a:solidFill>
                  <a:srgbClr val="FFFFFF"/>
                </a:solidFill>
                <a:latin typeface="Arial"/>
                <a:cs typeface="Arial"/>
              </a:rPr>
              <a:t>SIide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190" dirty="0">
                <a:solidFill>
                  <a:srgbClr val="FFFFFF"/>
                </a:solidFill>
                <a:latin typeface="Arial"/>
                <a:cs typeface="Arial"/>
              </a:rPr>
              <a:t>adapted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16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145" dirty="0">
                <a:solidFill>
                  <a:srgbClr val="FFFFFF"/>
                </a:solidFill>
                <a:latin typeface="Arial"/>
                <a:cs typeface="Arial"/>
              </a:rPr>
              <a:t>Chris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180" dirty="0">
                <a:solidFill>
                  <a:srgbClr val="FFFFFF"/>
                </a:solidFill>
                <a:latin typeface="Arial"/>
                <a:cs typeface="Arial"/>
              </a:rPr>
              <a:t>Piech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3774" y="1384025"/>
            <a:ext cx="3741950" cy="26171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99199" y="2541581"/>
            <a:ext cx="19456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90" dirty="0">
                <a:latin typeface="Arial"/>
                <a:cs typeface="Arial"/>
              </a:rPr>
              <a:t>toaster(bread)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Function</a:t>
            </a:r>
            <a:r>
              <a:rPr spc="-120" dirty="0"/>
              <a:t> </a:t>
            </a:r>
            <a:r>
              <a:rPr spc="-10" dirty="0"/>
              <a:t>Analogy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9049" y="1662112"/>
            <a:ext cx="1514475" cy="18192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693313" y="3406913"/>
            <a:ext cx="408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toast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6474" y="1755525"/>
            <a:ext cx="7251700" cy="1742439"/>
            <a:chOff x="196474" y="1755525"/>
            <a:chExt cx="7251700" cy="174243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7299" y="1755525"/>
              <a:ext cx="1760449" cy="16471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474" y="2030624"/>
              <a:ext cx="1466850" cy="14668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5124" y="1758000"/>
              <a:ext cx="1760449" cy="16471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51437" y="3471113"/>
            <a:ext cx="482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bread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5044" y="4848362"/>
            <a:ext cx="18738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210" dirty="0">
                <a:solidFill>
                  <a:srgbClr val="FFFFFF"/>
                </a:solidFill>
                <a:latin typeface="Arial"/>
                <a:cs typeface="Arial"/>
              </a:rPr>
              <a:t>SIide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190" dirty="0">
                <a:solidFill>
                  <a:srgbClr val="FFFFFF"/>
                </a:solidFill>
                <a:latin typeface="Arial"/>
                <a:cs typeface="Arial"/>
              </a:rPr>
              <a:t>adapted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16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145" dirty="0">
                <a:solidFill>
                  <a:srgbClr val="FFFFFF"/>
                </a:solidFill>
                <a:latin typeface="Arial"/>
                <a:cs typeface="Arial"/>
              </a:rPr>
              <a:t>Chris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180" dirty="0">
                <a:solidFill>
                  <a:srgbClr val="FFFFFF"/>
                </a:solidFill>
                <a:latin typeface="Arial"/>
                <a:cs typeface="Arial"/>
              </a:rPr>
              <a:t>Piech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-124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2000" y="0"/>
                </a:moveTo>
                <a:lnTo>
                  <a:pt x="0" y="0"/>
                </a:lnTo>
                <a:lnTo>
                  <a:pt x="0" y="5143499"/>
                </a:lnTo>
                <a:lnTo>
                  <a:pt x="4572000" y="5143499"/>
                </a:lnTo>
                <a:lnTo>
                  <a:pt x="4572000" y="0"/>
                </a:lnTo>
                <a:close/>
              </a:path>
            </a:pathLst>
          </a:custGeom>
          <a:solidFill>
            <a:srgbClr val="C5D3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99557" y="1916664"/>
            <a:ext cx="1778000" cy="13036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88595" marR="5080" indent="-176530">
              <a:lnSpc>
                <a:spcPts val="5030"/>
              </a:lnSpc>
              <a:spcBef>
                <a:spcPts val="204"/>
              </a:spcBef>
            </a:pPr>
            <a:r>
              <a:rPr sz="4200" spc="-575" dirty="0">
                <a:latin typeface="Arial MT"/>
                <a:cs typeface="Arial MT"/>
              </a:rPr>
              <a:t>T</a:t>
            </a:r>
            <a:r>
              <a:rPr sz="4200" spc="-50" dirty="0">
                <a:latin typeface="Arial MT"/>
                <a:cs typeface="Arial MT"/>
              </a:rPr>
              <a:t>oday</a:t>
            </a:r>
            <a:r>
              <a:rPr sz="4200" spc="-175" dirty="0">
                <a:latin typeface="Arial MT"/>
                <a:cs typeface="Arial MT"/>
              </a:rPr>
              <a:t>’</a:t>
            </a:r>
            <a:r>
              <a:rPr sz="4200" spc="-50" dirty="0">
                <a:latin typeface="Arial MT"/>
                <a:cs typeface="Arial MT"/>
              </a:rPr>
              <a:t>s</a:t>
            </a:r>
            <a:r>
              <a:rPr sz="4200" spc="-145" dirty="0">
                <a:latin typeface="Arial MT"/>
                <a:cs typeface="Arial MT"/>
              </a:rPr>
              <a:t> </a:t>
            </a:r>
            <a:r>
              <a:rPr sz="4200" spc="-10" dirty="0">
                <a:latin typeface="Arial MT"/>
                <a:cs typeface="Arial MT"/>
              </a:rPr>
              <a:t>topics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56952" y="1035306"/>
            <a:ext cx="280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1800" spc="-25" dirty="0"/>
              <a:t>1.</a:t>
            </a:r>
            <a:r>
              <a:rPr sz="1800" dirty="0"/>
              <a:t>	Introduction</a:t>
            </a:r>
            <a:r>
              <a:rPr sz="1800" spc="-55" dirty="0"/>
              <a:t> </a:t>
            </a:r>
            <a:r>
              <a:rPr sz="1800" dirty="0"/>
              <a:t>and</a:t>
            </a:r>
            <a:r>
              <a:rPr sz="1800" spc="-55" dirty="0"/>
              <a:t> </a:t>
            </a:r>
            <a:r>
              <a:rPr sz="1800" spc="-25" dirty="0"/>
              <a:t>Review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4899574" y="1663956"/>
            <a:ext cx="2169795" cy="2185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8625" indent="-41592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428625" algn="l"/>
              </a:tabLst>
            </a:pPr>
            <a:r>
              <a:rPr sz="1800" spc="-55" dirty="0">
                <a:solidFill>
                  <a:srgbClr val="595959"/>
                </a:solidFill>
                <a:latin typeface="Arial MT"/>
                <a:cs typeface="Arial MT"/>
              </a:rPr>
              <a:t>Range</a:t>
            </a:r>
            <a:r>
              <a:rPr sz="1800" spc="-7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800" spc="-7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Loops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Clr>
                <a:srgbClr val="595959"/>
              </a:buClr>
              <a:buFont typeface="Arial MT"/>
              <a:buAutoNum type="arabicPeriod" startAt="2"/>
            </a:pPr>
            <a:endParaRPr sz="1800">
              <a:latin typeface="Arial MT"/>
              <a:cs typeface="Arial MT"/>
            </a:endParaRPr>
          </a:p>
          <a:p>
            <a:pPr marL="428625" indent="-408940">
              <a:lnSpc>
                <a:spcPct val="100000"/>
              </a:lnSpc>
              <a:buAutoNum type="arabicPeriod" startAt="2"/>
              <a:tabLst>
                <a:tab pos="428625" algn="l"/>
              </a:tabLst>
            </a:pP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Python</a:t>
            </a:r>
            <a:r>
              <a:rPr sz="1800" spc="-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Functions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Clr>
                <a:srgbClr val="595959"/>
              </a:buClr>
              <a:buFont typeface="Arial MT"/>
              <a:buAutoNum type="arabicPeriod" startAt="2"/>
            </a:pPr>
            <a:endParaRPr sz="1800">
              <a:latin typeface="Arial MT"/>
              <a:cs typeface="Arial MT"/>
            </a:endParaRPr>
          </a:p>
          <a:p>
            <a:pPr marL="428625" indent="-408940">
              <a:lnSpc>
                <a:spcPct val="100000"/>
              </a:lnSpc>
              <a:buAutoNum type="arabicPeriod" startAt="2"/>
              <a:tabLst>
                <a:tab pos="428625" algn="l"/>
              </a:tabLst>
            </a:pP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Variable</a:t>
            </a:r>
            <a:r>
              <a:rPr sz="1800" spc="-8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Scope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Clr>
                <a:srgbClr val="595959"/>
              </a:buClr>
              <a:buFont typeface="Arial MT"/>
              <a:buAutoNum type="arabicPeriod" startAt="2"/>
            </a:pPr>
            <a:endParaRPr sz="1800">
              <a:latin typeface="Arial MT"/>
              <a:cs typeface="Arial MT"/>
            </a:endParaRPr>
          </a:p>
          <a:p>
            <a:pPr marL="428625" indent="-415925">
              <a:lnSpc>
                <a:spcPct val="100000"/>
              </a:lnSpc>
              <a:buAutoNum type="arabicPeriod" startAt="2"/>
              <a:tabLst>
                <a:tab pos="428625" algn="l"/>
              </a:tabLst>
            </a:pP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What’s</a:t>
            </a:r>
            <a:r>
              <a:rPr sz="1800" spc="-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next?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3774" y="1384025"/>
            <a:ext cx="3741950" cy="26171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99199" y="2541581"/>
            <a:ext cx="19456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10" dirty="0">
                <a:latin typeface="Arial"/>
                <a:cs typeface="Arial"/>
              </a:rPr>
              <a:t>toaster(bagel)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Function</a:t>
            </a:r>
            <a:r>
              <a:rPr spc="-120" dirty="0"/>
              <a:t> </a:t>
            </a:r>
            <a:r>
              <a:rPr spc="-10" dirty="0"/>
              <a:t>Analogy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1758000"/>
            <a:ext cx="3015615" cy="1654175"/>
            <a:chOff x="0" y="1758000"/>
            <a:chExt cx="3015615" cy="16541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973450"/>
              <a:ext cx="1625649" cy="14382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5125" y="1758000"/>
              <a:ext cx="1760449" cy="16471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5237" y="3394913"/>
            <a:ext cx="463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bagel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5044" y="4848362"/>
            <a:ext cx="18738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210" dirty="0">
                <a:solidFill>
                  <a:srgbClr val="FFFFFF"/>
                </a:solidFill>
                <a:latin typeface="Arial"/>
                <a:cs typeface="Arial"/>
              </a:rPr>
              <a:t>SIide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190" dirty="0">
                <a:solidFill>
                  <a:srgbClr val="FFFFFF"/>
                </a:solidFill>
                <a:latin typeface="Arial"/>
                <a:cs typeface="Arial"/>
              </a:rPr>
              <a:t>adapted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16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145" dirty="0">
                <a:solidFill>
                  <a:srgbClr val="FFFFFF"/>
                </a:solidFill>
                <a:latin typeface="Arial"/>
                <a:cs typeface="Arial"/>
              </a:rPr>
              <a:t>Chris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180" dirty="0">
                <a:solidFill>
                  <a:srgbClr val="FFFFFF"/>
                </a:solidFill>
                <a:latin typeface="Arial"/>
                <a:cs typeface="Arial"/>
              </a:rPr>
              <a:t>Piech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3774" y="1384025"/>
            <a:ext cx="3741950" cy="26171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99199" y="2541581"/>
            <a:ext cx="19456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10" dirty="0">
                <a:latin typeface="Arial"/>
                <a:cs typeface="Arial"/>
              </a:rPr>
              <a:t>toaster(bagel)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Function</a:t>
            </a:r>
            <a:r>
              <a:rPr spc="-120" dirty="0"/>
              <a:t> </a:t>
            </a:r>
            <a:r>
              <a:rPr spc="-10" dirty="0"/>
              <a:t>Analogy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1758000"/>
            <a:ext cx="3015615" cy="1654175"/>
            <a:chOff x="0" y="1758000"/>
            <a:chExt cx="3015615" cy="16541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973450"/>
              <a:ext cx="1625649" cy="14382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5125" y="1758000"/>
              <a:ext cx="1760449" cy="16471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5237" y="3394913"/>
            <a:ext cx="463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bagel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5044" y="4848362"/>
            <a:ext cx="18738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210" dirty="0">
                <a:solidFill>
                  <a:srgbClr val="FFFFFF"/>
                </a:solidFill>
                <a:latin typeface="Arial"/>
                <a:cs typeface="Arial"/>
              </a:rPr>
              <a:t>SIide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190" dirty="0">
                <a:solidFill>
                  <a:srgbClr val="FFFFFF"/>
                </a:solidFill>
                <a:latin typeface="Arial"/>
                <a:cs typeface="Arial"/>
              </a:rPr>
              <a:t>adapted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16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145" dirty="0">
                <a:solidFill>
                  <a:srgbClr val="FFFFFF"/>
                </a:solidFill>
                <a:latin typeface="Arial"/>
                <a:cs typeface="Arial"/>
              </a:rPr>
              <a:t>Chris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180" dirty="0">
                <a:solidFill>
                  <a:srgbClr val="FFFFFF"/>
                </a:solidFill>
                <a:latin typeface="Arial"/>
                <a:cs typeface="Arial"/>
              </a:rPr>
              <a:t>Piech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573" y="4120233"/>
            <a:ext cx="7406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00" dirty="0">
                <a:latin typeface="Arial"/>
                <a:cs typeface="Arial"/>
              </a:rPr>
              <a:t>You</a:t>
            </a:r>
            <a:r>
              <a:rPr sz="2400" i="1" spc="-65" dirty="0">
                <a:latin typeface="Arial"/>
                <a:cs typeface="Arial"/>
              </a:rPr>
              <a:t> </a:t>
            </a:r>
            <a:r>
              <a:rPr sz="2400" i="1" spc="-265" dirty="0">
                <a:latin typeface="Arial"/>
                <a:cs typeface="Arial"/>
              </a:rPr>
              <a:t>don’t</a:t>
            </a:r>
            <a:r>
              <a:rPr sz="2400" i="1" spc="-65" dirty="0">
                <a:latin typeface="Arial"/>
                <a:cs typeface="Arial"/>
              </a:rPr>
              <a:t> </a:t>
            </a:r>
            <a:r>
              <a:rPr sz="2400" i="1" spc="-455" dirty="0">
                <a:latin typeface="Arial"/>
                <a:cs typeface="Arial"/>
              </a:rPr>
              <a:t>need</a:t>
            </a:r>
            <a:r>
              <a:rPr sz="2400" i="1" spc="-65" dirty="0">
                <a:latin typeface="Arial"/>
                <a:cs typeface="Arial"/>
              </a:rPr>
              <a:t> </a:t>
            </a:r>
            <a:r>
              <a:rPr sz="2400" i="1" spc="-365" dirty="0">
                <a:latin typeface="Arial"/>
                <a:cs typeface="Arial"/>
              </a:rPr>
              <a:t>a</a:t>
            </a:r>
            <a:r>
              <a:rPr sz="2400" i="1" spc="-65" dirty="0">
                <a:latin typeface="Arial"/>
                <a:cs typeface="Arial"/>
              </a:rPr>
              <a:t> </a:t>
            </a:r>
            <a:r>
              <a:rPr sz="2400" i="1" spc="-235" dirty="0">
                <a:latin typeface="Arial"/>
                <a:cs typeface="Arial"/>
              </a:rPr>
              <a:t>diﬀerent</a:t>
            </a:r>
            <a:r>
              <a:rPr sz="2400" i="1" spc="-65" dirty="0">
                <a:latin typeface="Arial"/>
                <a:cs typeface="Arial"/>
              </a:rPr>
              <a:t> </a:t>
            </a:r>
            <a:r>
              <a:rPr sz="2400" i="1" spc="-229" dirty="0">
                <a:latin typeface="Arial"/>
                <a:cs typeface="Arial"/>
              </a:rPr>
              <a:t>toaster</a:t>
            </a:r>
            <a:r>
              <a:rPr sz="2400" i="1" spc="-65" dirty="0">
                <a:latin typeface="Arial"/>
                <a:cs typeface="Arial"/>
              </a:rPr>
              <a:t> </a:t>
            </a:r>
            <a:r>
              <a:rPr sz="2400" i="1" spc="-140" dirty="0">
                <a:latin typeface="Arial"/>
                <a:cs typeface="Arial"/>
              </a:rPr>
              <a:t>for</a:t>
            </a:r>
            <a:r>
              <a:rPr sz="2400" i="1" spc="-65" dirty="0">
                <a:latin typeface="Arial"/>
                <a:cs typeface="Arial"/>
              </a:rPr>
              <a:t> </a:t>
            </a:r>
            <a:r>
              <a:rPr sz="2400" i="1" spc="-235" dirty="0">
                <a:latin typeface="Arial"/>
                <a:cs typeface="Arial"/>
              </a:rPr>
              <a:t>toasting</a:t>
            </a:r>
            <a:r>
              <a:rPr sz="2400" i="1" spc="-65" dirty="0">
                <a:latin typeface="Arial"/>
                <a:cs typeface="Arial"/>
              </a:rPr>
              <a:t> </a:t>
            </a:r>
            <a:r>
              <a:rPr sz="2400" i="1" spc="-345" dirty="0">
                <a:latin typeface="Arial"/>
                <a:cs typeface="Arial"/>
              </a:rPr>
              <a:t>bagels!</a:t>
            </a:r>
            <a:r>
              <a:rPr sz="2400" i="1" spc="-65" dirty="0">
                <a:latin typeface="Arial"/>
                <a:cs typeface="Arial"/>
              </a:rPr>
              <a:t> </a:t>
            </a:r>
            <a:r>
              <a:rPr sz="2400" i="1" spc="-515" dirty="0">
                <a:latin typeface="Arial"/>
                <a:cs typeface="Arial"/>
              </a:rPr>
              <a:t>Use</a:t>
            </a:r>
            <a:r>
              <a:rPr sz="2400" i="1" spc="-65" dirty="0">
                <a:latin typeface="Arial"/>
                <a:cs typeface="Arial"/>
              </a:rPr>
              <a:t> </a:t>
            </a:r>
            <a:r>
              <a:rPr sz="2400" i="1" spc="-240" dirty="0">
                <a:latin typeface="Arial"/>
                <a:cs typeface="Arial"/>
              </a:rPr>
              <a:t>the</a:t>
            </a:r>
            <a:r>
              <a:rPr sz="2400" i="1" spc="-65" dirty="0">
                <a:latin typeface="Arial"/>
                <a:cs typeface="Arial"/>
              </a:rPr>
              <a:t> </a:t>
            </a:r>
            <a:r>
              <a:rPr sz="2400" i="1" spc="-470" dirty="0">
                <a:latin typeface="Arial"/>
                <a:cs typeface="Arial"/>
              </a:rPr>
              <a:t>same</a:t>
            </a:r>
            <a:r>
              <a:rPr sz="2400" i="1" spc="-65" dirty="0">
                <a:latin typeface="Arial"/>
                <a:cs typeface="Arial"/>
              </a:rPr>
              <a:t> </a:t>
            </a:r>
            <a:r>
              <a:rPr sz="2400" i="1" spc="-395" dirty="0">
                <a:latin typeface="Arial"/>
                <a:cs typeface="Arial"/>
              </a:rPr>
              <a:t>one.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3774" y="1384025"/>
            <a:ext cx="3741950" cy="26171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99199" y="2541581"/>
            <a:ext cx="19456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10" dirty="0">
                <a:latin typeface="Arial"/>
                <a:cs typeface="Arial"/>
              </a:rPr>
              <a:t>toaster(bagel)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Function</a:t>
            </a:r>
            <a:r>
              <a:rPr spc="-120" dirty="0"/>
              <a:t> </a:t>
            </a:r>
            <a:r>
              <a:rPr spc="-10" dirty="0"/>
              <a:t>Analogy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93328" y="3406913"/>
            <a:ext cx="61087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10" dirty="0">
                <a:latin typeface="Arial MT"/>
                <a:cs typeface="Arial MT"/>
              </a:rPr>
              <a:t>toasted bagel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755525"/>
            <a:ext cx="7447915" cy="1656714"/>
            <a:chOff x="0" y="1755525"/>
            <a:chExt cx="7447915" cy="1656714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973450"/>
              <a:ext cx="1625649" cy="14382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7300" y="1755525"/>
              <a:ext cx="1760449" cy="16471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5125" y="1758000"/>
              <a:ext cx="1760449" cy="16471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75237" y="3394913"/>
            <a:ext cx="463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bagel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58200" y="1878187"/>
            <a:ext cx="1847850" cy="14763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075044" y="4848362"/>
            <a:ext cx="18738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210" dirty="0">
                <a:solidFill>
                  <a:srgbClr val="FFFFFF"/>
                </a:solidFill>
                <a:latin typeface="Arial"/>
                <a:cs typeface="Arial"/>
              </a:rPr>
              <a:t>SIide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190" dirty="0">
                <a:solidFill>
                  <a:srgbClr val="FFFFFF"/>
                </a:solidFill>
                <a:latin typeface="Arial"/>
                <a:cs typeface="Arial"/>
              </a:rPr>
              <a:t>adapted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16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145" dirty="0">
                <a:solidFill>
                  <a:srgbClr val="FFFFFF"/>
                </a:solidFill>
                <a:latin typeface="Arial"/>
                <a:cs typeface="Arial"/>
              </a:rPr>
              <a:t>Chris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180" dirty="0">
                <a:solidFill>
                  <a:srgbClr val="FFFFFF"/>
                </a:solidFill>
                <a:latin typeface="Arial"/>
                <a:cs typeface="Arial"/>
              </a:rPr>
              <a:t>Piech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Anatomy</a:t>
            </a:r>
            <a:r>
              <a:rPr spc="-10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160975" y="2046150"/>
            <a:ext cx="2661285" cy="1051560"/>
          </a:xfrm>
          <a:custGeom>
            <a:avLst/>
            <a:gdLst/>
            <a:ahLst/>
            <a:cxnLst/>
            <a:rect l="l" t="t" r="r" b="b"/>
            <a:pathLst>
              <a:path w="2661285" h="1051560">
                <a:moveTo>
                  <a:pt x="2660999" y="0"/>
                </a:moveTo>
                <a:lnTo>
                  <a:pt x="0" y="0"/>
                </a:lnTo>
                <a:lnTo>
                  <a:pt x="0" y="1051199"/>
                </a:lnTo>
                <a:lnTo>
                  <a:pt x="2660999" y="1051199"/>
                </a:lnTo>
                <a:lnTo>
                  <a:pt x="2660999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36035" y="2396490"/>
            <a:ext cx="2311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function(input)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9596" y="2640174"/>
            <a:ext cx="1506500" cy="169165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886012" y="2551215"/>
            <a:ext cx="1266190" cy="41275"/>
            <a:chOff x="1886012" y="2551215"/>
            <a:chExt cx="1266190" cy="41275"/>
          </a:xfrm>
        </p:grpSpPr>
        <p:sp>
          <p:nvSpPr>
            <p:cNvPr id="7" name="object 7"/>
            <p:cNvSpPr/>
            <p:nvPr/>
          </p:nvSpPr>
          <p:spPr>
            <a:xfrm>
              <a:off x="1890774" y="2570850"/>
              <a:ext cx="1213485" cy="1270"/>
            </a:xfrm>
            <a:custGeom>
              <a:avLst/>
              <a:gdLst/>
              <a:ahLst/>
              <a:cxnLst/>
              <a:rect l="l" t="t" r="r" b="b"/>
              <a:pathLst>
                <a:path w="1213485" h="1269">
                  <a:moveTo>
                    <a:pt x="0" y="0"/>
                  </a:moveTo>
                  <a:lnTo>
                    <a:pt x="1213049" y="859"/>
                  </a:lnTo>
                </a:path>
              </a:pathLst>
            </a:custGeom>
            <a:ln w="9524">
              <a:solidFill>
                <a:srgbClr val="5E6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03814" y="25559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19" y="0"/>
                  </a:lnTo>
                  <a:lnTo>
                    <a:pt x="43234" y="1576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5E69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03814" y="25559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34" y="15762"/>
                  </a:lnTo>
                  <a:lnTo>
                    <a:pt x="1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5E6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71348" y="2360015"/>
            <a:ext cx="582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 MT"/>
                <a:cs typeface="Arial MT"/>
              </a:rPr>
              <a:t>input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17212" y="2551829"/>
            <a:ext cx="1363980" cy="41275"/>
            <a:chOff x="5817212" y="2551829"/>
            <a:chExt cx="1363980" cy="41275"/>
          </a:xfrm>
        </p:grpSpPr>
        <p:sp>
          <p:nvSpPr>
            <p:cNvPr id="12" name="object 12"/>
            <p:cNvSpPr/>
            <p:nvPr/>
          </p:nvSpPr>
          <p:spPr>
            <a:xfrm>
              <a:off x="5821974" y="2571749"/>
              <a:ext cx="1311275" cy="635"/>
            </a:xfrm>
            <a:custGeom>
              <a:avLst/>
              <a:gdLst/>
              <a:ahLst/>
              <a:cxnLst/>
              <a:rect l="l" t="t" r="r" b="b"/>
              <a:pathLst>
                <a:path w="1311275" h="635">
                  <a:moveTo>
                    <a:pt x="0" y="0"/>
                  </a:moveTo>
                  <a:lnTo>
                    <a:pt x="1310849" y="574"/>
                  </a:lnTo>
                </a:path>
              </a:pathLst>
            </a:custGeom>
            <a:ln w="9524">
              <a:solidFill>
                <a:srgbClr val="5E6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32817" y="25565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14" y="0"/>
                  </a:lnTo>
                  <a:lnTo>
                    <a:pt x="43232" y="1575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5E69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32817" y="25565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43232" y="15752"/>
                  </a:lnTo>
                  <a:lnTo>
                    <a:pt x="14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5E6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545749" y="2360015"/>
            <a:ext cx="745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 MT"/>
                <a:cs typeface="Arial MT"/>
              </a:rPr>
              <a:t>output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31425" y="3671110"/>
            <a:ext cx="17316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325" dirty="0">
                <a:latin typeface="Arial"/>
                <a:cs typeface="Arial"/>
              </a:rPr>
              <a:t>parameter(s)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i="1" spc="-355" dirty="0">
                <a:latin typeface="Arial"/>
                <a:cs typeface="Arial"/>
              </a:rPr>
              <a:t>/arguments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246" y="2705474"/>
            <a:ext cx="1506500" cy="169165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179425" y="3671110"/>
            <a:ext cx="17697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220" dirty="0">
                <a:latin typeface="Arial"/>
                <a:cs typeface="Arial"/>
              </a:rPr>
              <a:t>“return</a:t>
            </a:r>
            <a:r>
              <a:rPr sz="3000" i="1" spc="-75" dirty="0">
                <a:latin typeface="Arial"/>
                <a:cs typeface="Arial"/>
              </a:rPr>
              <a:t> </a:t>
            </a:r>
            <a:r>
              <a:rPr sz="3000" i="1" spc="-409" dirty="0">
                <a:latin typeface="Arial"/>
                <a:cs typeface="Arial"/>
              </a:rPr>
              <a:t>valve”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Anatomy</a:t>
            </a:r>
            <a:r>
              <a:rPr spc="-10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5340"/>
            <a:ext cx="52070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536065" algn="l"/>
                <a:tab pos="1840864" algn="l"/>
                <a:tab pos="2145665" algn="l"/>
                <a:tab pos="2602865" algn="l"/>
                <a:tab pos="39744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00" dirty="0">
                <a:solidFill>
                  <a:srgbClr val="595959"/>
                </a:solidFill>
                <a:latin typeface="Arial"/>
                <a:cs typeface="Arial"/>
              </a:rPr>
              <a:t>function_name(param1,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20" dirty="0">
                <a:solidFill>
                  <a:srgbClr val="595959"/>
                </a:solidFill>
                <a:latin typeface="Arial"/>
                <a:cs typeface="Arial"/>
              </a:rPr>
              <a:t>param2): </a:t>
            </a:r>
            <a:r>
              <a:rPr sz="2000" b="1" spc="275" dirty="0">
                <a:solidFill>
                  <a:srgbClr val="595959"/>
                </a:solidFill>
                <a:latin typeface="Arial"/>
                <a:cs typeface="Arial"/>
              </a:rPr>
              <a:t>result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#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do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50" dirty="0">
                <a:solidFill>
                  <a:srgbClr val="595959"/>
                </a:solidFill>
                <a:latin typeface="Arial"/>
                <a:cs typeface="Arial"/>
              </a:rPr>
              <a:t>something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tabLst>
                <a:tab pos="1536065" algn="l"/>
              </a:tabLst>
            </a:pPr>
            <a:r>
              <a:rPr sz="2000" b="1" spc="215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75" dirty="0">
                <a:solidFill>
                  <a:srgbClr val="595959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699" y="1045074"/>
            <a:ext cx="5341620" cy="1526540"/>
          </a:xfrm>
          <a:custGeom>
            <a:avLst/>
            <a:gdLst/>
            <a:ahLst/>
            <a:cxnLst/>
            <a:rect l="l" t="t" r="r" b="b"/>
            <a:pathLst>
              <a:path w="5341620" h="1526539">
                <a:moveTo>
                  <a:pt x="0" y="254404"/>
                </a:moveTo>
                <a:lnTo>
                  <a:pt x="4098" y="208675"/>
                </a:lnTo>
                <a:lnTo>
                  <a:pt x="15916" y="165634"/>
                </a:lnTo>
                <a:lnTo>
                  <a:pt x="34733" y="126001"/>
                </a:lnTo>
                <a:lnTo>
                  <a:pt x="59832" y="90495"/>
                </a:lnTo>
                <a:lnTo>
                  <a:pt x="90495" y="59832"/>
                </a:lnTo>
                <a:lnTo>
                  <a:pt x="126001" y="34733"/>
                </a:lnTo>
                <a:lnTo>
                  <a:pt x="165634" y="15916"/>
                </a:lnTo>
                <a:lnTo>
                  <a:pt x="208675" y="4098"/>
                </a:lnTo>
                <a:lnTo>
                  <a:pt x="254404" y="0"/>
                </a:lnTo>
                <a:lnTo>
                  <a:pt x="5086794" y="0"/>
                </a:lnTo>
                <a:lnTo>
                  <a:pt x="5136658" y="4933"/>
                </a:lnTo>
                <a:lnTo>
                  <a:pt x="5184151" y="19365"/>
                </a:lnTo>
                <a:lnTo>
                  <a:pt x="5227938" y="42743"/>
                </a:lnTo>
                <a:lnTo>
                  <a:pt x="5266687" y="74513"/>
                </a:lnTo>
                <a:lnTo>
                  <a:pt x="5298457" y="113260"/>
                </a:lnTo>
                <a:lnTo>
                  <a:pt x="5321834" y="157048"/>
                </a:lnTo>
                <a:lnTo>
                  <a:pt x="5336266" y="204541"/>
                </a:lnTo>
                <a:lnTo>
                  <a:pt x="5341199" y="254404"/>
                </a:lnTo>
                <a:lnTo>
                  <a:pt x="5341199" y="1271994"/>
                </a:lnTo>
                <a:lnTo>
                  <a:pt x="5337101" y="1317724"/>
                </a:lnTo>
                <a:lnTo>
                  <a:pt x="5325283" y="1360765"/>
                </a:lnTo>
                <a:lnTo>
                  <a:pt x="5306465" y="1400398"/>
                </a:lnTo>
                <a:lnTo>
                  <a:pt x="5281366" y="1435904"/>
                </a:lnTo>
                <a:lnTo>
                  <a:pt x="5250704" y="1466567"/>
                </a:lnTo>
                <a:lnTo>
                  <a:pt x="5215197" y="1491666"/>
                </a:lnTo>
                <a:lnTo>
                  <a:pt x="5175564" y="1510483"/>
                </a:lnTo>
                <a:lnTo>
                  <a:pt x="5132524" y="1522301"/>
                </a:lnTo>
                <a:lnTo>
                  <a:pt x="5086794" y="1526399"/>
                </a:lnTo>
                <a:lnTo>
                  <a:pt x="254404" y="1526399"/>
                </a:lnTo>
                <a:lnTo>
                  <a:pt x="208675" y="1522301"/>
                </a:lnTo>
                <a:lnTo>
                  <a:pt x="165634" y="1510483"/>
                </a:lnTo>
                <a:lnTo>
                  <a:pt x="126001" y="1491666"/>
                </a:lnTo>
                <a:lnTo>
                  <a:pt x="90495" y="1466567"/>
                </a:lnTo>
                <a:lnTo>
                  <a:pt x="59832" y="1435904"/>
                </a:lnTo>
                <a:lnTo>
                  <a:pt x="34733" y="1400398"/>
                </a:lnTo>
                <a:lnTo>
                  <a:pt x="15916" y="1360765"/>
                </a:lnTo>
                <a:lnTo>
                  <a:pt x="4098" y="1317724"/>
                </a:lnTo>
                <a:lnTo>
                  <a:pt x="0" y="1271994"/>
                </a:lnTo>
                <a:lnTo>
                  <a:pt x="0" y="254404"/>
                </a:lnTo>
                <a:close/>
              </a:path>
            </a:pathLst>
          </a:custGeom>
          <a:ln w="28574">
            <a:solidFill>
              <a:srgbClr val="F2AD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Anatomy</a:t>
            </a:r>
            <a:r>
              <a:rPr spc="-10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215340"/>
            <a:ext cx="52070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536065" algn="l"/>
                <a:tab pos="1840864" algn="l"/>
                <a:tab pos="2145665" algn="l"/>
                <a:tab pos="2602865" algn="l"/>
                <a:tab pos="39744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00" dirty="0">
                <a:solidFill>
                  <a:srgbClr val="595959"/>
                </a:solidFill>
                <a:latin typeface="Arial"/>
                <a:cs typeface="Arial"/>
              </a:rPr>
              <a:t>function_name(param1,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20" dirty="0">
                <a:solidFill>
                  <a:srgbClr val="595959"/>
                </a:solidFill>
                <a:latin typeface="Arial"/>
                <a:cs typeface="Arial"/>
              </a:rPr>
              <a:t>param2): </a:t>
            </a:r>
            <a:r>
              <a:rPr sz="2000" b="1" spc="275" dirty="0">
                <a:solidFill>
                  <a:srgbClr val="595959"/>
                </a:solidFill>
                <a:latin typeface="Arial"/>
                <a:cs typeface="Arial"/>
              </a:rPr>
              <a:t>result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#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do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50" dirty="0">
                <a:solidFill>
                  <a:srgbClr val="595959"/>
                </a:solidFill>
                <a:latin typeface="Arial"/>
                <a:cs typeface="Arial"/>
              </a:rPr>
              <a:t>something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tabLst>
                <a:tab pos="1536065" algn="l"/>
              </a:tabLst>
            </a:pPr>
            <a:r>
              <a:rPr sz="2000" b="1" spc="215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75" dirty="0">
                <a:solidFill>
                  <a:srgbClr val="595959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3158" y="857215"/>
            <a:ext cx="2132477" cy="136821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85450" y="1839634"/>
            <a:ext cx="12198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i="1" spc="-130" dirty="0">
                <a:latin typeface="Arial"/>
                <a:cs typeface="Arial"/>
              </a:rPr>
              <a:t>fvnction </a:t>
            </a:r>
            <a:r>
              <a:rPr sz="3000" i="1" spc="-395" dirty="0">
                <a:latin typeface="Arial"/>
                <a:cs typeface="Arial"/>
              </a:rPr>
              <a:t>deﬁni9ion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Anatomy</a:t>
            </a:r>
            <a:r>
              <a:rPr spc="-10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5340"/>
            <a:ext cx="5207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536065" algn="l"/>
                <a:tab pos="1840864" algn="l"/>
                <a:tab pos="2145665" algn="l"/>
                <a:tab pos="2602865" algn="l"/>
                <a:tab pos="39744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00" dirty="0">
                <a:solidFill>
                  <a:srgbClr val="595959"/>
                </a:solidFill>
                <a:latin typeface="Arial"/>
                <a:cs typeface="Arial"/>
              </a:rPr>
              <a:t>function_name(param1,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20" dirty="0">
                <a:solidFill>
                  <a:srgbClr val="595959"/>
                </a:solidFill>
                <a:latin typeface="Arial"/>
                <a:cs typeface="Arial"/>
              </a:rPr>
              <a:t>param2): </a:t>
            </a:r>
            <a:r>
              <a:rPr sz="2000" b="1" spc="275" dirty="0">
                <a:solidFill>
                  <a:srgbClr val="595959"/>
                </a:solidFill>
                <a:latin typeface="Arial"/>
                <a:cs typeface="Arial"/>
              </a:rPr>
              <a:t>result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#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do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50" dirty="0">
                <a:solidFill>
                  <a:srgbClr val="595959"/>
                </a:solidFill>
                <a:latin typeface="Arial"/>
                <a:cs typeface="Arial"/>
              </a:rPr>
              <a:t>something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925" y="1824940"/>
            <a:ext cx="2006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sz="2000" b="1" spc="215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75" dirty="0">
                <a:solidFill>
                  <a:srgbClr val="595959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87112" y="1067254"/>
            <a:ext cx="3530600" cy="1866900"/>
            <a:chOff x="987112" y="1067254"/>
            <a:chExt cx="3530600" cy="1866900"/>
          </a:xfrm>
        </p:grpSpPr>
        <p:sp>
          <p:nvSpPr>
            <p:cNvPr id="6" name="object 6"/>
            <p:cNvSpPr/>
            <p:nvPr/>
          </p:nvSpPr>
          <p:spPr>
            <a:xfrm>
              <a:off x="1001400" y="1223974"/>
              <a:ext cx="2041525" cy="394335"/>
            </a:xfrm>
            <a:custGeom>
              <a:avLst/>
              <a:gdLst/>
              <a:ahLst/>
              <a:cxnLst/>
              <a:rect l="l" t="t" r="r" b="b"/>
              <a:pathLst>
                <a:path w="2041525" h="394334">
                  <a:moveTo>
                    <a:pt x="0" y="65651"/>
                  </a:moveTo>
                  <a:lnTo>
                    <a:pt x="5159" y="40096"/>
                  </a:lnTo>
                  <a:lnTo>
                    <a:pt x="19228" y="19228"/>
                  </a:lnTo>
                  <a:lnTo>
                    <a:pt x="40096" y="5159"/>
                  </a:lnTo>
                  <a:lnTo>
                    <a:pt x="65651" y="0"/>
                  </a:lnTo>
                  <a:lnTo>
                    <a:pt x="1975247" y="0"/>
                  </a:lnTo>
                  <a:lnTo>
                    <a:pt x="2021669" y="19228"/>
                  </a:lnTo>
                  <a:lnTo>
                    <a:pt x="2040899" y="65651"/>
                  </a:lnTo>
                  <a:lnTo>
                    <a:pt x="2040899" y="328248"/>
                  </a:lnTo>
                  <a:lnTo>
                    <a:pt x="2035740" y="353803"/>
                  </a:lnTo>
                  <a:lnTo>
                    <a:pt x="2021671" y="374671"/>
                  </a:lnTo>
                  <a:lnTo>
                    <a:pt x="2000802" y="388740"/>
                  </a:lnTo>
                  <a:lnTo>
                    <a:pt x="1975247" y="393899"/>
                  </a:lnTo>
                  <a:lnTo>
                    <a:pt x="65651" y="393899"/>
                  </a:lnTo>
                  <a:lnTo>
                    <a:pt x="40096" y="388740"/>
                  </a:lnTo>
                  <a:lnTo>
                    <a:pt x="19228" y="374671"/>
                  </a:lnTo>
                  <a:lnTo>
                    <a:pt x="5159" y="353803"/>
                  </a:lnTo>
                  <a:lnTo>
                    <a:pt x="0" y="328248"/>
                  </a:lnTo>
                  <a:lnTo>
                    <a:pt x="0" y="65651"/>
                  </a:lnTo>
                  <a:close/>
                </a:path>
              </a:pathLst>
            </a:custGeom>
            <a:ln w="28574">
              <a:solidFill>
                <a:srgbClr val="F2A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1885" y="1067254"/>
              <a:ext cx="2115824" cy="186673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044849" y="1725860"/>
            <a:ext cx="7207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30" dirty="0">
                <a:latin typeface="Arial"/>
                <a:cs typeface="Arial"/>
              </a:rPr>
              <a:t>name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Anatomy</a:t>
            </a:r>
            <a:r>
              <a:rPr spc="-10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5340"/>
            <a:ext cx="52070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536065" algn="l"/>
                <a:tab pos="1840864" algn="l"/>
                <a:tab pos="2145665" algn="l"/>
                <a:tab pos="2602865" algn="l"/>
                <a:tab pos="39744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00" dirty="0">
                <a:solidFill>
                  <a:srgbClr val="595959"/>
                </a:solidFill>
                <a:latin typeface="Arial"/>
                <a:cs typeface="Arial"/>
              </a:rPr>
              <a:t>function_name(param1,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20" dirty="0">
                <a:solidFill>
                  <a:srgbClr val="595959"/>
                </a:solidFill>
                <a:latin typeface="Arial"/>
                <a:cs typeface="Arial"/>
              </a:rPr>
              <a:t>param2): </a:t>
            </a:r>
            <a:r>
              <a:rPr sz="2000" b="1" spc="275" dirty="0">
                <a:solidFill>
                  <a:srgbClr val="595959"/>
                </a:solidFill>
                <a:latin typeface="Arial"/>
                <a:cs typeface="Arial"/>
              </a:rPr>
              <a:t>result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#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do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50" dirty="0">
                <a:solidFill>
                  <a:srgbClr val="595959"/>
                </a:solidFill>
                <a:latin typeface="Arial"/>
                <a:cs typeface="Arial"/>
              </a:rPr>
              <a:t>something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tabLst>
                <a:tab pos="1536065" algn="l"/>
              </a:tabLst>
            </a:pPr>
            <a:r>
              <a:rPr sz="2000" b="1" spc="215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75" dirty="0">
                <a:solidFill>
                  <a:srgbClr val="595959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8582" y="796890"/>
            <a:ext cx="2132478" cy="136821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66075" y="1703110"/>
            <a:ext cx="18357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440" dirty="0">
                <a:latin typeface="Arial"/>
                <a:cs typeface="Arial"/>
              </a:rPr>
              <a:t>inpu9</a:t>
            </a:r>
            <a:r>
              <a:rPr sz="3000" i="1" spc="-105" dirty="0">
                <a:latin typeface="Arial"/>
                <a:cs typeface="Arial"/>
              </a:rPr>
              <a:t> </a:t>
            </a:r>
            <a:r>
              <a:rPr sz="3000" i="1" spc="-500" dirty="0">
                <a:latin typeface="Arial"/>
                <a:cs typeface="Arial"/>
              </a:rPr>
              <a:t>expected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6375" y="1276724"/>
            <a:ext cx="2306955" cy="318770"/>
          </a:xfrm>
          <a:custGeom>
            <a:avLst/>
            <a:gdLst/>
            <a:ahLst/>
            <a:cxnLst/>
            <a:rect l="l" t="t" r="r" b="b"/>
            <a:pathLst>
              <a:path w="2306954" h="318769">
                <a:moveTo>
                  <a:pt x="0" y="53050"/>
                </a:moveTo>
                <a:lnTo>
                  <a:pt x="4169" y="32401"/>
                </a:lnTo>
                <a:lnTo>
                  <a:pt x="15538" y="15538"/>
                </a:lnTo>
                <a:lnTo>
                  <a:pt x="32401" y="4169"/>
                </a:lnTo>
                <a:lnTo>
                  <a:pt x="53049" y="0"/>
                </a:lnTo>
                <a:lnTo>
                  <a:pt x="2253347" y="0"/>
                </a:lnTo>
                <a:lnTo>
                  <a:pt x="2290862" y="15538"/>
                </a:lnTo>
                <a:lnTo>
                  <a:pt x="2306399" y="53050"/>
                </a:lnTo>
                <a:lnTo>
                  <a:pt x="2306399" y="265248"/>
                </a:lnTo>
                <a:lnTo>
                  <a:pt x="2302230" y="285898"/>
                </a:lnTo>
                <a:lnTo>
                  <a:pt x="2290861" y="302761"/>
                </a:lnTo>
                <a:lnTo>
                  <a:pt x="2273997" y="314130"/>
                </a:lnTo>
                <a:lnTo>
                  <a:pt x="2253347" y="318299"/>
                </a:lnTo>
                <a:lnTo>
                  <a:pt x="53049" y="318299"/>
                </a:lnTo>
                <a:lnTo>
                  <a:pt x="32401" y="314130"/>
                </a:lnTo>
                <a:lnTo>
                  <a:pt x="15538" y="302761"/>
                </a:lnTo>
                <a:lnTo>
                  <a:pt x="4169" y="285898"/>
                </a:lnTo>
                <a:lnTo>
                  <a:pt x="0" y="265248"/>
                </a:lnTo>
                <a:lnTo>
                  <a:pt x="0" y="53050"/>
                </a:lnTo>
                <a:close/>
              </a:path>
            </a:pathLst>
          </a:custGeom>
          <a:ln w="28574">
            <a:solidFill>
              <a:srgbClr val="5A1E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Anatomy</a:t>
            </a:r>
            <a:r>
              <a:rPr spc="-10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5340"/>
            <a:ext cx="52070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536065" algn="l"/>
                <a:tab pos="1840864" algn="l"/>
                <a:tab pos="2145665" algn="l"/>
                <a:tab pos="2602865" algn="l"/>
                <a:tab pos="39744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00" dirty="0">
                <a:solidFill>
                  <a:srgbClr val="595959"/>
                </a:solidFill>
                <a:latin typeface="Arial"/>
                <a:cs typeface="Arial"/>
              </a:rPr>
              <a:t>function_name(param1,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20" dirty="0">
                <a:solidFill>
                  <a:srgbClr val="595959"/>
                </a:solidFill>
                <a:latin typeface="Arial"/>
                <a:cs typeface="Arial"/>
              </a:rPr>
              <a:t>param2): </a:t>
            </a:r>
            <a:r>
              <a:rPr sz="2000" b="1" spc="275" dirty="0">
                <a:solidFill>
                  <a:srgbClr val="595959"/>
                </a:solidFill>
                <a:latin typeface="Arial"/>
                <a:cs typeface="Arial"/>
              </a:rPr>
              <a:t>result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#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do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50" dirty="0">
                <a:solidFill>
                  <a:srgbClr val="595959"/>
                </a:solidFill>
                <a:latin typeface="Arial"/>
                <a:cs typeface="Arial"/>
              </a:rPr>
              <a:t>something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tabLst>
                <a:tab pos="1536065" algn="l"/>
              </a:tabLst>
            </a:pPr>
            <a:r>
              <a:rPr sz="2000" b="1" spc="215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75" dirty="0">
                <a:solidFill>
                  <a:srgbClr val="595959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8582" y="796890"/>
            <a:ext cx="2132478" cy="136821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66075" y="1703110"/>
            <a:ext cx="14801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390" dirty="0">
                <a:latin typeface="Arial"/>
                <a:cs typeface="Arial"/>
              </a:rPr>
              <a:t>parameters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6375" y="1276724"/>
            <a:ext cx="2306955" cy="318770"/>
          </a:xfrm>
          <a:custGeom>
            <a:avLst/>
            <a:gdLst/>
            <a:ahLst/>
            <a:cxnLst/>
            <a:rect l="l" t="t" r="r" b="b"/>
            <a:pathLst>
              <a:path w="2306954" h="318769">
                <a:moveTo>
                  <a:pt x="0" y="53050"/>
                </a:moveTo>
                <a:lnTo>
                  <a:pt x="4169" y="32401"/>
                </a:lnTo>
                <a:lnTo>
                  <a:pt x="15538" y="15538"/>
                </a:lnTo>
                <a:lnTo>
                  <a:pt x="32401" y="4169"/>
                </a:lnTo>
                <a:lnTo>
                  <a:pt x="53049" y="0"/>
                </a:lnTo>
                <a:lnTo>
                  <a:pt x="2253347" y="0"/>
                </a:lnTo>
                <a:lnTo>
                  <a:pt x="2290862" y="15538"/>
                </a:lnTo>
                <a:lnTo>
                  <a:pt x="2306399" y="53050"/>
                </a:lnTo>
                <a:lnTo>
                  <a:pt x="2306399" y="265248"/>
                </a:lnTo>
                <a:lnTo>
                  <a:pt x="2302230" y="285898"/>
                </a:lnTo>
                <a:lnTo>
                  <a:pt x="2290861" y="302761"/>
                </a:lnTo>
                <a:lnTo>
                  <a:pt x="2273997" y="314130"/>
                </a:lnTo>
                <a:lnTo>
                  <a:pt x="2253347" y="318299"/>
                </a:lnTo>
                <a:lnTo>
                  <a:pt x="53049" y="318299"/>
                </a:lnTo>
                <a:lnTo>
                  <a:pt x="32401" y="314130"/>
                </a:lnTo>
                <a:lnTo>
                  <a:pt x="15538" y="302761"/>
                </a:lnTo>
                <a:lnTo>
                  <a:pt x="4169" y="285898"/>
                </a:lnTo>
                <a:lnTo>
                  <a:pt x="0" y="265248"/>
                </a:lnTo>
                <a:lnTo>
                  <a:pt x="0" y="53050"/>
                </a:lnTo>
                <a:close/>
              </a:path>
            </a:pathLst>
          </a:custGeom>
          <a:ln w="28574">
            <a:solidFill>
              <a:srgbClr val="5A1E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1215340"/>
            <a:ext cx="52070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536065" algn="l"/>
                <a:tab pos="1840864" algn="l"/>
                <a:tab pos="2145665" algn="l"/>
                <a:tab pos="2602865" algn="l"/>
                <a:tab pos="39744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00" dirty="0">
                <a:solidFill>
                  <a:srgbClr val="595959"/>
                </a:solidFill>
                <a:latin typeface="Arial"/>
                <a:cs typeface="Arial"/>
              </a:rPr>
              <a:t>function_name(param1,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20" dirty="0">
                <a:solidFill>
                  <a:srgbClr val="595959"/>
                </a:solidFill>
                <a:latin typeface="Arial"/>
                <a:cs typeface="Arial"/>
              </a:rPr>
              <a:t>param2): </a:t>
            </a:r>
            <a:r>
              <a:rPr sz="2000" b="1" spc="275" dirty="0">
                <a:solidFill>
                  <a:srgbClr val="595959"/>
                </a:solidFill>
                <a:latin typeface="Arial"/>
                <a:cs typeface="Arial"/>
              </a:rPr>
              <a:t>result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#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do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50" dirty="0">
                <a:solidFill>
                  <a:srgbClr val="595959"/>
                </a:solidFill>
                <a:latin typeface="Arial"/>
                <a:cs typeface="Arial"/>
              </a:rPr>
              <a:t>something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tabLst>
                <a:tab pos="1536065" algn="l"/>
              </a:tabLst>
            </a:pPr>
            <a:r>
              <a:rPr sz="2000" b="1" spc="215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75" dirty="0">
                <a:solidFill>
                  <a:srgbClr val="595959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88224" y="1773324"/>
            <a:ext cx="3335654" cy="2132330"/>
          </a:xfrm>
          <a:custGeom>
            <a:avLst/>
            <a:gdLst/>
            <a:ahLst/>
            <a:cxnLst/>
            <a:rect l="l" t="t" r="r" b="b"/>
            <a:pathLst>
              <a:path w="3335654" h="2132329">
                <a:moveTo>
                  <a:pt x="0" y="355356"/>
                </a:moveTo>
                <a:lnTo>
                  <a:pt x="3243" y="307137"/>
                </a:lnTo>
                <a:lnTo>
                  <a:pt x="12693" y="260889"/>
                </a:lnTo>
                <a:lnTo>
                  <a:pt x="27925" y="217036"/>
                </a:lnTo>
                <a:lnTo>
                  <a:pt x="48516" y="176001"/>
                </a:lnTo>
                <a:lnTo>
                  <a:pt x="74042" y="138208"/>
                </a:lnTo>
                <a:lnTo>
                  <a:pt x="104081" y="104081"/>
                </a:lnTo>
                <a:lnTo>
                  <a:pt x="138208" y="74043"/>
                </a:lnTo>
                <a:lnTo>
                  <a:pt x="176001" y="48516"/>
                </a:lnTo>
                <a:lnTo>
                  <a:pt x="217035" y="27925"/>
                </a:lnTo>
                <a:lnTo>
                  <a:pt x="260888" y="12693"/>
                </a:lnTo>
                <a:lnTo>
                  <a:pt x="307137" y="3243"/>
                </a:lnTo>
                <a:lnTo>
                  <a:pt x="355357" y="0"/>
                </a:lnTo>
                <a:lnTo>
                  <a:pt x="2979742" y="0"/>
                </a:lnTo>
                <a:lnTo>
                  <a:pt x="3026452" y="3081"/>
                </a:lnTo>
                <a:lnTo>
                  <a:pt x="3071966" y="12174"/>
                </a:lnTo>
                <a:lnTo>
                  <a:pt x="3115731" y="27049"/>
                </a:lnTo>
                <a:lnTo>
                  <a:pt x="3157197" y="47478"/>
                </a:lnTo>
                <a:lnTo>
                  <a:pt x="3195809" y="73232"/>
                </a:lnTo>
                <a:lnTo>
                  <a:pt x="3231017" y="104081"/>
                </a:lnTo>
                <a:lnTo>
                  <a:pt x="3261867" y="139289"/>
                </a:lnTo>
                <a:lnTo>
                  <a:pt x="3287620" y="177902"/>
                </a:lnTo>
                <a:lnTo>
                  <a:pt x="3308049" y="219367"/>
                </a:lnTo>
                <a:lnTo>
                  <a:pt x="3322925" y="263133"/>
                </a:lnTo>
                <a:lnTo>
                  <a:pt x="3332018" y="308647"/>
                </a:lnTo>
                <a:lnTo>
                  <a:pt x="3335099" y="355356"/>
                </a:lnTo>
                <a:lnTo>
                  <a:pt x="3335099" y="1776742"/>
                </a:lnTo>
                <a:lnTo>
                  <a:pt x="3331856" y="1824962"/>
                </a:lnTo>
                <a:lnTo>
                  <a:pt x="3322406" y="1871210"/>
                </a:lnTo>
                <a:lnTo>
                  <a:pt x="3307174" y="1915063"/>
                </a:lnTo>
                <a:lnTo>
                  <a:pt x="3286583" y="1956097"/>
                </a:lnTo>
                <a:lnTo>
                  <a:pt x="3261057" y="1993890"/>
                </a:lnTo>
                <a:lnTo>
                  <a:pt x="3231018" y="2028017"/>
                </a:lnTo>
                <a:lnTo>
                  <a:pt x="3196891" y="2058056"/>
                </a:lnTo>
                <a:lnTo>
                  <a:pt x="3159098" y="2083583"/>
                </a:lnTo>
                <a:lnTo>
                  <a:pt x="3118064" y="2104174"/>
                </a:lnTo>
                <a:lnTo>
                  <a:pt x="3074211" y="2119406"/>
                </a:lnTo>
                <a:lnTo>
                  <a:pt x="3027962" y="2128855"/>
                </a:lnTo>
                <a:lnTo>
                  <a:pt x="2979742" y="2132099"/>
                </a:lnTo>
                <a:lnTo>
                  <a:pt x="355357" y="2132099"/>
                </a:lnTo>
                <a:lnTo>
                  <a:pt x="307137" y="2128855"/>
                </a:lnTo>
                <a:lnTo>
                  <a:pt x="260888" y="2119406"/>
                </a:lnTo>
                <a:lnTo>
                  <a:pt x="217035" y="2104174"/>
                </a:lnTo>
                <a:lnTo>
                  <a:pt x="176001" y="2083583"/>
                </a:lnTo>
                <a:lnTo>
                  <a:pt x="138208" y="2058056"/>
                </a:lnTo>
                <a:lnTo>
                  <a:pt x="104081" y="2028017"/>
                </a:lnTo>
                <a:lnTo>
                  <a:pt x="74042" y="1993890"/>
                </a:lnTo>
                <a:lnTo>
                  <a:pt x="48516" y="1956097"/>
                </a:lnTo>
                <a:lnTo>
                  <a:pt x="27925" y="1915063"/>
                </a:lnTo>
                <a:lnTo>
                  <a:pt x="12693" y="1871210"/>
                </a:lnTo>
                <a:lnTo>
                  <a:pt x="3243" y="1824962"/>
                </a:lnTo>
                <a:lnTo>
                  <a:pt x="0" y="1776742"/>
                </a:lnTo>
                <a:lnTo>
                  <a:pt x="0" y="355356"/>
                </a:lnTo>
                <a:close/>
              </a:path>
            </a:pathLst>
          </a:custGeom>
          <a:ln w="28574">
            <a:solidFill>
              <a:srgbClr val="C5D3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Anatomy</a:t>
            </a:r>
            <a:r>
              <a:rPr spc="-10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5" name="object 5"/>
          <p:cNvSpPr/>
          <p:nvPr/>
        </p:nvSpPr>
        <p:spPr>
          <a:xfrm>
            <a:off x="3056375" y="1276724"/>
            <a:ext cx="2306955" cy="318770"/>
          </a:xfrm>
          <a:custGeom>
            <a:avLst/>
            <a:gdLst/>
            <a:ahLst/>
            <a:cxnLst/>
            <a:rect l="l" t="t" r="r" b="b"/>
            <a:pathLst>
              <a:path w="2306954" h="318769">
                <a:moveTo>
                  <a:pt x="0" y="53050"/>
                </a:moveTo>
                <a:lnTo>
                  <a:pt x="4169" y="32401"/>
                </a:lnTo>
                <a:lnTo>
                  <a:pt x="15538" y="15538"/>
                </a:lnTo>
                <a:lnTo>
                  <a:pt x="32401" y="4169"/>
                </a:lnTo>
                <a:lnTo>
                  <a:pt x="53049" y="0"/>
                </a:lnTo>
                <a:lnTo>
                  <a:pt x="2253347" y="0"/>
                </a:lnTo>
                <a:lnTo>
                  <a:pt x="2290862" y="15538"/>
                </a:lnTo>
                <a:lnTo>
                  <a:pt x="2306399" y="53050"/>
                </a:lnTo>
                <a:lnTo>
                  <a:pt x="2306399" y="265248"/>
                </a:lnTo>
                <a:lnTo>
                  <a:pt x="2302230" y="285898"/>
                </a:lnTo>
                <a:lnTo>
                  <a:pt x="2290861" y="302761"/>
                </a:lnTo>
                <a:lnTo>
                  <a:pt x="2273997" y="314130"/>
                </a:lnTo>
                <a:lnTo>
                  <a:pt x="2253347" y="318299"/>
                </a:lnTo>
                <a:lnTo>
                  <a:pt x="53049" y="318299"/>
                </a:lnTo>
                <a:lnTo>
                  <a:pt x="32401" y="314130"/>
                </a:lnTo>
                <a:lnTo>
                  <a:pt x="15538" y="302761"/>
                </a:lnTo>
                <a:lnTo>
                  <a:pt x="4169" y="285898"/>
                </a:lnTo>
                <a:lnTo>
                  <a:pt x="0" y="265248"/>
                </a:lnTo>
                <a:lnTo>
                  <a:pt x="0" y="53050"/>
                </a:lnTo>
                <a:close/>
              </a:path>
            </a:pathLst>
          </a:custGeom>
          <a:ln w="28574">
            <a:solidFill>
              <a:srgbClr val="5A1E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52549" y="1124987"/>
            <a:ext cx="2606675" cy="2623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1490">
              <a:lnSpc>
                <a:spcPct val="100000"/>
              </a:lnSpc>
              <a:spcBef>
                <a:spcPts val="100"/>
              </a:spcBef>
            </a:pPr>
            <a:r>
              <a:rPr sz="3600" b="1" i="1" spc="-515" dirty="0">
                <a:solidFill>
                  <a:srgbClr val="F2AD41"/>
                </a:solidFill>
                <a:latin typeface="Arial"/>
                <a:cs typeface="Arial"/>
              </a:rPr>
              <a:t>Deﬁnition</a:t>
            </a:r>
            <a:endParaRPr sz="3600">
              <a:latin typeface="Arial"/>
              <a:cs typeface="Arial"/>
            </a:endParaRPr>
          </a:p>
          <a:p>
            <a:pPr marL="291465" marR="283845" indent="133985" algn="just">
              <a:lnSpc>
                <a:spcPts val="2850"/>
              </a:lnSpc>
              <a:spcBef>
                <a:spcPts val="1975"/>
              </a:spcBef>
            </a:pPr>
            <a:r>
              <a:rPr sz="2400" b="1" spc="-10" dirty="0">
                <a:latin typeface="Arial"/>
                <a:cs typeface="Arial"/>
              </a:rPr>
              <a:t>parameter(s) </a:t>
            </a:r>
            <a:r>
              <a:rPr sz="2400" dirty="0">
                <a:latin typeface="Arial MT"/>
                <a:cs typeface="Arial MT"/>
              </a:rPr>
              <a:t>One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more </a:t>
            </a:r>
            <a:r>
              <a:rPr sz="2400" spc="-25" dirty="0">
                <a:latin typeface="Arial MT"/>
                <a:cs typeface="Arial MT"/>
              </a:rPr>
              <a:t>variables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a</a:t>
            </a:r>
            <a:endParaRPr sz="2400">
              <a:latin typeface="Arial MT"/>
              <a:cs typeface="Arial MT"/>
            </a:endParaRPr>
          </a:p>
          <a:p>
            <a:pPr marL="969010" marR="5080" indent="-956310" algn="just">
              <a:lnSpc>
                <a:spcPts val="2850"/>
              </a:lnSpc>
            </a:pPr>
            <a:r>
              <a:rPr sz="2400" dirty="0">
                <a:latin typeface="Arial MT"/>
                <a:cs typeface="Arial MT"/>
              </a:rPr>
              <a:t>function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expects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as </a:t>
            </a:r>
            <a:r>
              <a:rPr sz="2400" spc="-10" dirty="0">
                <a:latin typeface="Arial MT"/>
                <a:cs typeface="Arial MT"/>
              </a:rPr>
              <a:t>input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5D3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275" y="2091754"/>
            <a:ext cx="2484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5" dirty="0">
                <a:solidFill>
                  <a:srgbClr val="000000"/>
                </a:solidFill>
              </a:rPr>
              <a:t>Variables</a:t>
            </a:r>
            <a:endParaRPr sz="4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Anatomy</a:t>
            </a:r>
            <a:r>
              <a:rPr spc="-10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874849" y="1892250"/>
            <a:ext cx="1026160" cy="318770"/>
          </a:xfrm>
          <a:custGeom>
            <a:avLst/>
            <a:gdLst/>
            <a:ahLst/>
            <a:cxnLst/>
            <a:rect l="l" t="t" r="r" b="b"/>
            <a:pathLst>
              <a:path w="1026160" h="318769">
                <a:moveTo>
                  <a:pt x="0" y="53050"/>
                </a:moveTo>
                <a:lnTo>
                  <a:pt x="4169" y="32401"/>
                </a:lnTo>
                <a:lnTo>
                  <a:pt x="15538" y="15538"/>
                </a:lnTo>
                <a:lnTo>
                  <a:pt x="32401" y="4169"/>
                </a:lnTo>
                <a:lnTo>
                  <a:pt x="53050" y="0"/>
                </a:lnTo>
                <a:lnTo>
                  <a:pt x="972949" y="0"/>
                </a:lnTo>
                <a:lnTo>
                  <a:pt x="1010462" y="15538"/>
                </a:lnTo>
                <a:lnTo>
                  <a:pt x="1025999" y="53050"/>
                </a:lnTo>
                <a:lnTo>
                  <a:pt x="1025999" y="265248"/>
                </a:lnTo>
                <a:lnTo>
                  <a:pt x="1021830" y="285898"/>
                </a:lnTo>
                <a:lnTo>
                  <a:pt x="1010461" y="302761"/>
                </a:lnTo>
                <a:lnTo>
                  <a:pt x="993598" y="314130"/>
                </a:lnTo>
                <a:lnTo>
                  <a:pt x="972949" y="318299"/>
                </a:lnTo>
                <a:lnTo>
                  <a:pt x="53050" y="318299"/>
                </a:lnTo>
                <a:lnTo>
                  <a:pt x="32401" y="314130"/>
                </a:lnTo>
                <a:lnTo>
                  <a:pt x="15538" y="302761"/>
                </a:lnTo>
                <a:lnTo>
                  <a:pt x="4169" y="285898"/>
                </a:lnTo>
                <a:lnTo>
                  <a:pt x="0" y="265248"/>
                </a:lnTo>
                <a:lnTo>
                  <a:pt x="0" y="53050"/>
                </a:lnTo>
                <a:close/>
              </a:path>
            </a:pathLst>
          </a:custGeom>
          <a:ln w="28574">
            <a:solidFill>
              <a:srgbClr val="F2AD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5" y="1215340"/>
            <a:ext cx="5207000" cy="164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536065" algn="l"/>
                <a:tab pos="1840864" algn="l"/>
                <a:tab pos="2145665" algn="l"/>
                <a:tab pos="2602865" algn="l"/>
                <a:tab pos="39744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00" dirty="0">
                <a:solidFill>
                  <a:srgbClr val="595959"/>
                </a:solidFill>
                <a:latin typeface="Arial"/>
                <a:cs typeface="Arial"/>
              </a:rPr>
              <a:t>function_name(param1,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20" dirty="0">
                <a:solidFill>
                  <a:srgbClr val="595959"/>
                </a:solidFill>
                <a:latin typeface="Arial"/>
                <a:cs typeface="Arial"/>
              </a:rPr>
              <a:t>param2): </a:t>
            </a:r>
            <a:r>
              <a:rPr sz="2000" b="1" spc="275" dirty="0">
                <a:solidFill>
                  <a:srgbClr val="595959"/>
                </a:solidFill>
                <a:latin typeface="Arial"/>
                <a:cs typeface="Arial"/>
              </a:rPr>
              <a:t>result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#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do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50" dirty="0">
                <a:solidFill>
                  <a:srgbClr val="595959"/>
                </a:solidFill>
                <a:latin typeface="Arial"/>
                <a:cs typeface="Arial"/>
              </a:rPr>
              <a:t>something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tabLst>
                <a:tab pos="1536065" algn="l"/>
              </a:tabLst>
            </a:pPr>
            <a:r>
              <a:rPr sz="2000" b="1" spc="215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75" dirty="0">
                <a:solidFill>
                  <a:srgbClr val="595959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30550">
              <a:lnSpc>
                <a:spcPct val="100000"/>
              </a:lnSpc>
              <a:spcBef>
                <a:spcPts val="1935"/>
              </a:spcBef>
            </a:pPr>
            <a:r>
              <a:rPr sz="3000" i="1" spc="-475" dirty="0">
                <a:latin typeface="Arial"/>
                <a:cs typeface="Arial"/>
              </a:rPr>
              <a:t>outpu9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500" dirty="0">
                <a:latin typeface="Arial"/>
                <a:cs typeface="Arial"/>
              </a:rPr>
              <a:t>expected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7926" y="1952322"/>
            <a:ext cx="1703823" cy="1314976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Anatomy</a:t>
            </a:r>
            <a:r>
              <a:rPr spc="-10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874849" y="1892250"/>
            <a:ext cx="1026160" cy="318770"/>
          </a:xfrm>
          <a:custGeom>
            <a:avLst/>
            <a:gdLst/>
            <a:ahLst/>
            <a:cxnLst/>
            <a:rect l="l" t="t" r="r" b="b"/>
            <a:pathLst>
              <a:path w="1026160" h="318769">
                <a:moveTo>
                  <a:pt x="0" y="53050"/>
                </a:moveTo>
                <a:lnTo>
                  <a:pt x="4169" y="32401"/>
                </a:lnTo>
                <a:lnTo>
                  <a:pt x="15538" y="15538"/>
                </a:lnTo>
                <a:lnTo>
                  <a:pt x="32401" y="4169"/>
                </a:lnTo>
                <a:lnTo>
                  <a:pt x="53050" y="0"/>
                </a:lnTo>
                <a:lnTo>
                  <a:pt x="972949" y="0"/>
                </a:lnTo>
                <a:lnTo>
                  <a:pt x="1010462" y="15538"/>
                </a:lnTo>
                <a:lnTo>
                  <a:pt x="1025999" y="53050"/>
                </a:lnTo>
                <a:lnTo>
                  <a:pt x="1025999" y="265248"/>
                </a:lnTo>
                <a:lnTo>
                  <a:pt x="1021830" y="285898"/>
                </a:lnTo>
                <a:lnTo>
                  <a:pt x="1010461" y="302761"/>
                </a:lnTo>
                <a:lnTo>
                  <a:pt x="993598" y="314130"/>
                </a:lnTo>
                <a:lnTo>
                  <a:pt x="972949" y="318299"/>
                </a:lnTo>
                <a:lnTo>
                  <a:pt x="53050" y="318299"/>
                </a:lnTo>
                <a:lnTo>
                  <a:pt x="32401" y="314130"/>
                </a:lnTo>
                <a:lnTo>
                  <a:pt x="15538" y="302761"/>
                </a:lnTo>
                <a:lnTo>
                  <a:pt x="4169" y="285898"/>
                </a:lnTo>
                <a:lnTo>
                  <a:pt x="0" y="265248"/>
                </a:lnTo>
                <a:lnTo>
                  <a:pt x="0" y="53050"/>
                </a:lnTo>
                <a:close/>
              </a:path>
            </a:pathLst>
          </a:custGeom>
          <a:ln w="28574">
            <a:solidFill>
              <a:srgbClr val="F2AD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5" y="1215340"/>
            <a:ext cx="5207000" cy="164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536065" algn="l"/>
                <a:tab pos="1840864" algn="l"/>
                <a:tab pos="2145665" algn="l"/>
                <a:tab pos="2602865" algn="l"/>
                <a:tab pos="39744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00" dirty="0">
                <a:solidFill>
                  <a:srgbClr val="595959"/>
                </a:solidFill>
                <a:latin typeface="Arial"/>
                <a:cs typeface="Arial"/>
              </a:rPr>
              <a:t>function_name(param1,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20" dirty="0">
                <a:solidFill>
                  <a:srgbClr val="595959"/>
                </a:solidFill>
                <a:latin typeface="Arial"/>
                <a:cs typeface="Arial"/>
              </a:rPr>
              <a:t>param2): </a:t>
            </a:r>
            <a:r>
              <a:rPr sz="2000" b="1" spc="275" dirty="0">
                <a:solidFill>
                  <a:srgbClr val="595959"/>
                </a:solidFill>
                <a:latin typeface="Arial"/>
                <a:cs typeface="Arial"/>
              </a:rPr>
              <a:t>result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#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do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50" dirty="0">
                <a:solidFill>
                  <a:srgbClr val="595959"/>
                </a:solidFill>
                <a:latin typeface="Arial"/>
                <a:cs typeface="Arial"/>
              </a:rPr>
              <a:t>something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tabLst>
                <a:tab pos="1536065" algn="l"/>
              </a:tabLst>
            </a:pPr>
            <a:r>
              <a:rPr sz="2000" b="1" spc="215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75" dirty="0">
                <a:solidFill>
                  <a:srgbClr val="595959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30550">
              <a:lnSpc>
                <a:spcPct val="100000"/>
              </a:lnSpc>
              <a:spcBef>
                <a:spcPts val="1935"/>
              </a:spcBef>
            </a:pPr>
            <a:r>
              <a:rPr sz="3000" i="1" spc="-215" dirty="0">
                <a:latin typeface="Arial"/>
                <a:cs typeface="Arial"/>
              </a:rPr>
              <a:t>return</a:t>
            </a:r>
            <a:r>
              <a:rPr sz="3000" i="1" spc="-75" dirty="0">
                <a:latin typeface="Arial"/>
                <a:cs typeface="Arial"/>
              </a:rPr>
              <a:t> </a:t>
            </a:r>
            <a:r>
              <a:rPr sz="3000" i="1" spc="-459" dirty="0">
                <a:latin typeface="Arial"/>
                <a:cs typeface="Arial"/>
              </a:rPr>
              <a:t>valve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7926" y="1952322"/>
            <a:ext cx="1703823" cy="1314976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5D3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3275" y="1401191"/>
            <a:ext cx="4801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14" dirty="0">
                <a:latin typeface="Arial"/>
                <a:cs typeface="Arial"/>
              </a:rPr>
              <a:t>Think/Pair/Share: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275" y="2416937"/>
            <a:ext cx="7460615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spc="-20" dirty="0">
                <a:latin typeface="Arial MT"/>
                <a:cs typeface="Arial MT"/>
              </a:rPr>
              <a:t>Find</a:t>
            </a:r>
            <a:r>
              <a:rPr sz="3600" spc="-9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9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function</a:t>
            </a:r>
            <a:r>
              <a:rPr sz="3600" spc="-9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definition,</a:t>
            </a:r>
            <a:r>
              <a:rPr sz="3600" spc="-9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function </a:t>
            </a:r>
            <a:r>
              <a:rPr sz="3600" spc="-80" dirty="0">
                <a:latin typeface="Arial MT"/>
                <a:cs typeface="Arial MT"/>
              </a:rPr>
              <a:t>name,</a:t>
            </a:r>
            <a:r>
              <a:rPr sz="3600" spc="-105" dirty="0">
                <a:latin typeface="Arial MT"/>
                <a:cs typeface="Arial MT"/>
              </a:rPr>
              <a:t> </a:t>
            </a:r>
            <a:r>
              <a:rPr sz="3600" spc="-85" dirty="0">
                <a:latin typeface="Arial MT"/>
                <a:cs typeface="Arial MT"/>
              </a:rPr>
              <a:t>parameter(s),</a:t>
            </a:r>
            <a:r>
              <a:rPr sz="3600" spc="-10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and</a:t>
            </a:r>
            <a:r>
              <a:rPr sz="3600" spc="-10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return</a:t>
            </a:r>
            <a:r>
              <a:rPr sz="3600" spc="-100" dirty="0">
                <a:latin typeface="Arial MT"/>
                <a:cs typeface="Arial MT"/>
              </a:rPr>
              <a:t> </a:t>
            </a:r>
            <a:r>
              <a:rPr sz="3600" spc="-30" dirty="0">
                <a:latin typeface="Arial MT"/>
                <a:cs typeface="Arial MT"/>
              </a:rPr>
              <a:t>value.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Anatomy</a:t>
            </a:r>
            <a:r>
              <a:rPr spc="-10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5340"/>
            <a:ext cx="41402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29" dirty="0">
                <a:solidFill>
                  <a:srgbClr val="595959"/>
                </a:solidFill>
                <a:latin typeface="Arial"/>
                <a:cs typeface="Arial"/>
              </a:rPr>
              <a:t>main():</a:t>
            </a:r>
            <a:endParaRPr sz="20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  <a:tabLst>
                <a:tab pos="1078865" algn="l"/>
                <a:tab pos="1383665" algn="l"/>
                <a:tab pos="3517265" algn="l"/>
              </a:tabLst>
            </a:pP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mid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04" dirty="0">
                <a:solidFill>
                  <a:srgbClr val="595959"/>
                </a:solidFill>
                <a:latin typeface="Arial"/>
                <a:cs typeface="Arial"/>
              </a:rPr>
              <a:t>average(10.6,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310" dirty="0">
                <a:solidFill>
                  <a:srgbClr val="595959"/>
                </a:solidFill>
                <a:latin typeface="Arial"/>
                <a:cs typeface="Arial"/>
              </a:rPr>
              <a:t>7.2) </a:t>
            </a:r>
            <a:r>
              <a:rPr sz="2000" b="1" spc="245" dirty="0">
                <a:solidFill>
                  <a:srgbClr val="595959"/>
                </a:solidFill>
                <a:latin typeface="Arial"/>
                <a:cs typeface="Arial"/>
              </a:rPr>
              <a:t>print(mid)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Arial"/>
              <a:cs typeface="Arial"/>
            </a:endParaRPr>
          </a:p>
          <a:p>
            <a:pPr marL="469265" marR="1376680" indent="-457200">
              <a:lnSpc>
                <a:spcPct val="100000"/>
              </a:lnSpc>
              <a:tabLst>
                <a:tab pos="621665" algn="l"/>
                <a:tab pos="1078865" algn="l"/>
                <a:tab pos="1383665" algn="l"/>
                <a:tab pos="1536065" algn="l"/>
                <a:tab pos="1688464" algn="l"/>
                <a:tab pos="1993264" algn="l"/>
                <a:tab pos="2145665" algn="l"/>
                <a:tab pos="2298065" algn="l"/>
                <a:tab pos="24504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90" dirty="0">
                <a:solidFill>
                  <a:srgbClr val="595959"/>
                </a:solidFill>
                <a:latin typeface="Arial"/>
                <a:cs typeface="Arial"/>
              </a:rPr>
              <a:t>average(a,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315" dirty="0">
                <a:solidFill>
                  <a:srgbClr val="595959"/>
                </a:solidFill>
                <a:latin typeface="Arial"/>
                <a:cs typeface="Arial"/>
              </a:rPr>
              <a:t>b): 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sum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b </a:t>
            </a:r>
            <a:r>
              <a:rPr sz="2000" b="1" spc="215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sum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595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84462" y="645562"/>
            <a:ext cx="2946400" cy="1771650"/>
            <a:chOff x="5584462" y="645562"/>
            <a:chExt cx="2946400" cy="1771650"/>
          </a:xfrm>
        </p:grpSpPr>
        <p:sp>
          <p:nvSpPr>
            <p:cNvPr id="5" name="object 5"/>
            <p:cNvSpPr/>
            <p:nvPr/>
          </p:nvSpPr>
          <p:spPr>
            <a:xfrm>
              <a:off x="5589225" y="650325"/>
              <a:ext cx="2936875" cy="1762125"/>
            </a:xfrm>
            <a:custGeom>
              <a:avLst/>
              <a:gdLst/>
              <a:ahLst/>
              <a:cxnLst/>
              <a:rect l="l" t="t" r="r" b="b"/>
              <a:pathLst>
                <a:path w="2936875" h="1762125">
                  <a:moveTo>
                    <a:pt x="2643093" y="0"/>
                  </a:moveTo>
                  <a:lnTo>
                    <a:pt x="293604" y="0"/>
                  </a:lnTo>
                  <a:lnTo>
                    <a:pt x="245980" y="3842"/>
                  </a:lnTo>
                  <a:lnTo>
                    <a:pt x="200803" y="14968"/>
                  </a:lnTo>
                  <a:lnTo>
                    <a:pt x="158676" y="32771"/>
                  </a:lnTo>
                  <a:lnTo>
                    <a:pt x="120205" y="56648"/>
                  </a:lnTo>
                  <a:lnTo>
                    <a:pt x="85994" y="85995"/>
                  </a:lnTo>
                  <a:lnTo>
                    <a:pt x="56648" y="120205"/>
                  </a:lnTo>
                  <a:lnTo>
                    <a:pt x="32771" y="158676"/>
                  </a:lnTo>
                  <a:lnTo>
                    <a:pt x="14968" y="200803"/>
                  </a:lnTo>
                  <a:lnTo>
                    <a:pt x="3842" y="245981"/>
                  </a:lnTo>
                  <a:lnTo>
                    <a:pt x="0" y="293606"/>
                  </a:lnTo>
                  <a:lnTo>
                    <a:pt x="0" y="1467994"/>
                  </a:lnTo>
                  <a:lnTo>
                    <a:pt x="3842" y="1515618"/>
                  </a:lnTo>
                  <a:lnTo>
                    <a:pt x="14968" y="1560796"/>
                  </a:lnTo>
                  <a:lnTo>
                    <a:pt x="32771" y="1602922"/>
                  </a:lnTo>
                  <a:lnTo>
                    <a:pt x="56648" y="1641394"/>
                  </a:lnTo>
                  <a:lnTo>
                    <a:pt x="85994" y="1675604"/>
                  </a:lnTo>
                  <a:lnTo>
                    <a:pt x="120205" y="1704951"/>
                  </a:lnTo>
                  <a:lnTo>
                    <a:pt x="158676" y="1728828"/>
                  </a:lnTo>
                  <a:lnTo>
                    <a:pt x="200803" y="1746632"/>
                  </a:lnTo>
                  <a:lnTo>
                    <a:pt x="245980" y="1757757"/>
                  </a:lnTo>
                  <a:lnTo>
                    <a:pt x="293604" y="1761600"/>
                  </a:lnTo>
                  <a:lnTo>
                    <a:pt x="2643093" y="1761600"/>
                  </a:lnTo>
                  <a:lnTo>
                    <a:pt x="2690718" y="1757757"/>
                  </a:lnTo>
                  <a:lnTo>
                    <a:pt x="2735896" y="1746632"/>
                  </a:lnTo>
                  <a:lnTo>
                    <a:pt x="2778022" y="1728828"/>
                  </a:lnTo>
                  <a:lnTo>
                    <a:pt x="2816493" y="1704951"/>
                  </a:lnTo>
                  <a:lnTo>
                    <a:pt x="2850704" y="1675604"/>
                  </a:lnTo>
                  <a:lnTo>
                    <a:pt x="2880050" y="1641394"/>
                  </a:lnTo>
                  <a:lnTo>
                    <a:pt x="2903928" y="1602922"/>
                  </a:lnTo>
                  <a:lnTo>
                    <a:pt x="2921731" y="1560796"/>
                  </a:lnTo>
                  <a:lnTo>
                    <a:pt x="2932856" y="1515618"/>
                  </a:lnTo>
                  <a:lnTo>
                    <a:pt x="2936699" y="1467994"/>
                  </a:lnTo>
                  <a:lnTo>
                    <a:pt x="2936699" y="293606"/>
                  </a:lnTo>
                  <a:lnTo>
                    <a:pt x="2933042" y="247398"/>
                  </a:lnTo>
                  <a:lnTo>
                    <a:pt x="2922287" y="202744"/>
                  </a:lnTo>
                  <a:lnTo>
                    <a:pt x="2904761" y="160434"/>
                  </a:lnTo>
                  <a:lnTo>
                    <a:pt x="2880791" y="121254"/>
                  </a:lnTo>
                  <a:lnTo>
                    <a:pt x="2850704" y="85995"/>
                  </a:lnTo>
                  <a:lnTo>
                    <a:pt x="2815444" y="55908"/>
                  </a:lnTo>
                  <a:lnTo>
                    <a:pt x="2776264" y="31938"/>
                  </a:lnTo>
                  <a:lnTo>
                    <a:pt x="2733954" y="14412"/>
                  </a:lnTo>
                  <a:lnTo>
                    <a:pt x="2689301" y="3657"/>
                  </a:lnTo>
                  <a:lnTo>
                    <a:pt x="2643093" y="0"/>
                  </a:lnTo>
                  <a:close/>
                </a:path>
              </a:pathLst>
            </a:custGeom>
            <a:solidFill>
              <a:srgbClr val="C5D3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89225" y="650324"/>
              <a:ext cx="2936875" cy="1762125"/>
            </a:xfrm>
            <a:custGeom>
              <a:avLst/>
              <a:gdLst/>
              <a:ahLst/>
              <a:cxnLst/>
              <a:rect l="l" t="t" r="r" b="b"/>
              <a:pathLst>
                <a:path w="2936875" h="1762125">
                  <a:moveTo>
                    <a:pt x="0" y="293605"/>
                  </a:moveTo>
                  <a:lnTo>
                    <a:pt x="3842" y="245981"/>
                  </a:lnTo>
                  <a:lnTo>
                    <a:pt x="14968" y="200803"/>
                  </a:lnTo>
                  <a:lnTo>
                    <a:pt x="32771" y="158676"/>
                  </a:lnTo>
                  <a:lnTo>
                    <a:pt x="56649" y="120205"/>
                  </a:lnTo>
                  <a:lnTo>
                    <a:pt x="85995" y="85995"/>
                  </a:lnTo>
                  <a:lnTo>
                    <a:pt x="120206" y="56648"/>
                  </a:lnTo>
                  <a:lnTo>
                    <a:pt x="158677" y="32771"/>
                  </a:lnTo>
                  <a:lnTo>
                    <a:pt x="200803" y="14968"/>
                  </a:lnTo>
                  <a:lnTo>
                    <a:pt x="245981" y="3842"/>
                  </a:lnTo>
                  <a:lnTo>
                    <a:pt x="293604" y="0"/>
                  </a:lnTo>
                  <a:lnTo>
                    <a:pt x="2643094" y="0"/>
                  </a:lnTo>
                  <a:lnTo>
                    <a:pt x="2689301" y="3657"/>
                  </a:lnTo>
                  <a:lnTo>
                    <a:pt x="2733954" y="14412"/>
                  </a:lnTo>
                  <a:lnTo>
                    <a:pt x="2776265" y="31938"/>
                  </a:lnTo>
                  <a:lnTo>
                    <a:pt x="2815444" y="55908"/>
                  </a:lnTo>
                  <a:lnTo>
                    <a:pt x="2850704" y="85995"/>
                  </a:lnTo>
                  <a:lnTo>
                    <a:pt x="2880792" y="121255"/>
                  </a:lnTo>
                  <a:lnTo>
                    <a:pt x="2904762" y="160434"/>
                  </a:lnTo>
                  <a:lnTo>
                    <a:pt x="2922287" y="202745"/>
                  </a:lnTo>
                  <a:lnTo>
                    <a:pt x="2933042" y="247398"/>
                  </a:lnTo>
                  <a:lnTo>
                    <a:pt x="2936699" y="293605"/>
                  </a:lnTo>
                  <a:lnTo>
                    <a:pt x="2936699" y="1467994"/>
                  </a:lnTo>
                  <a:lnTo>
                    <a:pt x="2932857" y="1515618"/>
                  </a:lnTo>
                  <a:lnTo>
                    <a:pt x="2921731" y="1560796"/>
                  </a:lnTo>
                  <a:lnTo>
                    <a:pt x="2903928" y="1602923"/>
                  </a:lnTo>
                  <a:lnTo>
                    <a:pt x="2880050" y="1641393"/>
                  </a:lnTo>
                  <a:lnTo>
                    <a:pt x="2850704" y="1675604"/>
                  </a:lnTo>
                  <a:lnTo>
                    <a:pt x="2816493" y="1704951"/>
                  </a:lnTo>
                  <a:lnTo>
                    <a:pt x="2778022" y="1728828"/>
                  </a:lnTo>
                  <a:lnTo>
                    <a:pt x="2735896" y="1746631"/>
                  </a:lnTo>
                  <a:lnTo>
                    <a:pt x="2690718" y="1757757"/>
                  </a:lnTo>
                  <a:lnTo>
                    <a:pt x="2643094" y="1761599"/>
                  </a:lnTo>
                  <a:lnTo>
                    <a:pt x="293604" y="1761599"/>
                  </a:lnTo>
                  <a:lnTo>
                    <a:pt x="245981" y="1757757"/>
                  </a:lnTo>
                  <a:lnTo>
                    <a:pt x="200803" y="1746631"/>
                  </a:lnTo>
                  <a:lnTo>
                    <a:pt x="158677" y="1728828"/>
                  </a:lnTo>
                  <a:lnTo>
                    <a:pt x="120206" y="1704951"/>
                  </a:lnTo>
                  <a:lnTo>
                    <a:pt x="85995" y="1675604"/>
                  </a:lnTo>
                  <a:lnTo>
                    <a:pt x="56649" y="1641393"/>
                  </a:lnTo>
                  <a:lnTo>
                    <a:pt x="32771" y="1602923"/>
                  </a:lnTo>
                  <a:lnTo>
                    <a:pt x="14968" y="1560796"/>
                  </a:lnTo>
                  <a:lnTo>
                    <a:pt x="3842" y="1515618"/>
                  </a:lnTo>
                  <a:lnTo>
                    <a:pt x="0" y="1467994"/>
                  </a:lnTo>
                  <a:lnTo>
                    <a:pt x="0" y="29360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49452" y="666318"/>
            <a:ext cx="181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latin typeface="Arial"/>
                <a:cs typeface="Arial"/>
              </a:rPr>
              <a:t>Think/Pair/Share: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7007" y="1218768"/>
            <a:ext cx="2541905" cy="11582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indent="-635" algn="ctr">
              <a:lnSpc>
                <a:spcPct val="100600"/>
              </a:lnSpc>
              <a:spcBef>
                <a:spcPts val="85"/>
              </a:spcBef>
            </a:pPr>
            <a:r>
              <a:rPr sz="1800" spc="-10" dirty="0">
                <a:latin typeface="Arial MT"/>
                <a:cs typeface="Arial MT"/>
              </a:rPr>
              <a:t>Find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function </a:t>
            </a:r>
            <a:r>
              <a:rPr sz="1800" dirty="0">
                <a:latin typeface="Arial MT"/>
                <a:cs typeface="Arial MT"/>
              </a:rPr>
              <a:t>definition,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function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name, </a:t>
            </a:r>
            <a:r>
              <a:rPr sz="1800" spc="-45" dirty="0">
                <a:latin typeface="Arial MT"/>
                <a:cs typeface="Arial MT"/>
              </a:rPr>
              <a:t>parameter(s),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return value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2000" b="1" spc="75" dirty="0">
                <a:solidFill>
                  <a:srgbClr val="595959"/>
                </a:solidFill>
                <a:latin typeface="Arial"/>
                <a:cs typeface="Arial"/>
              </a:rPr>
              <a:t>average</a:t>
            </a:r>
            <a:r>
              <a:rPr sz="1800" spc="75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Anatomy</a:t>
            </a:r>
            <a:r>
              <a:rPr spc="-10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5340"/>
            <a:ext cx="41402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29" dirty="0">
                <a:solidFill>
                  <a:srgbClr val="595959"/>
                </a:solidFill>
                <a:latin typeface="Arial"/>
                <a:cs typeface="Arial"/>
              </a:rPr>
              <a:t>main():</a:t>
            </a:r>
            <a:endParaRPr sz="20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  <a:tabLst>
                <a:tab pos="1078865" algn="l"/>
                <a:tab pos="1383665" algn="l"/>
                <a:tab pos="3517265" algn="l"/>
              </a:tabLst>
            </a:pP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mid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04" dirty="0">
                <a:solidFill>
                  <a:srgbClr val="595959"/>
                </a:solidFill>
                <a:latin typeface="Arial"/>
                <a:cs typeface="Arial"/>
              </a:rPr>
              <a:t>average(10.6,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310" dirty="0">
                <a:solidFill>
                  <a:srgbClr val="595959"/>
                </a:solidFill>
                <a:latin typeface="Arial"/>
                <a:cs typeface="Arial"/>
              </a:rPr>
              <a:t>7.2) </a:t>
            </a:r>
            <a:r>
              <a:rPr sz="2000" b="1" spc="245" dirty="0">
                <a:solidFill>
                  <a:srgbClr val="595959"/>
                </a:solidFill>
                <a:latin typeface="Arial"/>
                <a:cs typeface="Arial"/>
              </a:rPr>
              <a:t>print(mid)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Arial"/>
              <a:cs typeface="Arial"/>
            </a:endParaRPr>
          </a:p>
          <a:p>
            <a:pPr marL="469265" marR="1376680" indent="-457200">
              <a:lnSpc>
                <a:spcPct val="100000"/>
              </a:lnSpc>
              <a:tabLst>
                <a:tab pos="621665" algn="l"/>
                <a:tab pos="1078865" algn="l"/>
                <a:tab pos="1383665" algn="l"/>
                <a:tab pos="1536065" algn="l"/>
                <a:tab pos="1688464" algn="l"/>
                <a:tab pos="1993264" algn="l"/>
                <a:tab pos="2145665" algn="l"/>
                <a:tab pos="2298065" algn="l"/>
                <a:tab pos="24504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90" dirty="0">
                <a:solidFill>
                  <a:srgbClr val="595959"/>
                </a:solidFill>
                <a:latin typeface="Arial"/>
                <a:cs typeface="Arial"/>
              </a:rPr>
              <a:t>average(a,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315" dirty="0">
                <a:solidFill>
                  <a:srgbClr val="595959"/>
                </a:solidFill>
                <a:latin typeface="Arial"/>
                <a:cs typeface="Arial"/>
              </a:rPr>
              <a:t>b): 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sum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b </a:t>
            </a:r>
            <a:r>
              <a:rPr sz="2000" b="1" spc="215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sum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595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337" y="2557462"/>
            <a:ext cx="5292725" cy="1555115"/>
            <a:chOff x="211337" y="2557462"/>
            <a:chExt cx="5292725" cy="1555115"/>
          </a:xfrm>
        </p:grpSpPr>
        <p:sp>
          <p:nvSpPr>
            <p:cNvPr id="5" name="object 5"/>
            <p:cNvSpPr/>
            <p:nvPr/>
          </p:nvSpPr>
          <p:spPr>
            <a:xfrm>
              <a:off x="225624" y="2571750"/>
              <a:ext cx="3361690" cy="1526540"/>
            </a:xfrm>
            <a:custGeom>
              <a:avLst/>
              <a:gdLst/>
              <a:ahLst/>
              <a:cxnLst/>
              <a:rect l="l" t="t" r="r" b="b"/>
              <a:pathLst>
                <a:path w="3361690" h="1526539">
                  <a:moveTo>
                    <a:pt x="0" y="254404"/>
                  </a:moveTo>
                  <a:lnTo>
                    <a:pt x="4098" y="208675"/>
                  </a:lnTo>
                  <a:lnTo>
                    <a:pt x="15916" y="165634"/>
                  </a:lnTo>
                  <a:lnTo>
                    <a:pt x="34733" y="126001"/>
                  </a:lnTo>
                  <a:lnTo>
                    <a:pt x="59832" y="90494"/>
                  </a:lnTo>
                  <a:lnTo>
                    <a:pt x="90495" y="59832"/>
                  </a:lnTo>
                  <a:lnTo>
                    <a:pt x="126001" y="34733"/>
                  </a:lnTo>
                  <a:lnTo>
                    <a:pt x="165634" y="15916"/>
                  </a:lnTo>
                  <a:lnTo>
                    <a:pt x="208675" y="4098"/>
                  </a:lnTo>
                  <a:lnTo>
                    <a:pt x="254404" y="0"/>
                  </a:lnTo>
                  <a:lnTo>
                    <a:pt x="3107094" y="0"/>
                  </a:lnTo>
                  <a:lnTo>
                    <a:pt x="3156958" y="4933"/>
                  </a:lnTo>
                  <a:lnTo>
                    <a:pt x="3204450" y="19364"/>
                  </a:lnTo>
                  <a:lnTo>
                    <a:pt x="3248237" y="42742"/>
                  </a:lnTo>
                  <a:lnTo>
                    <a:pt x="3286984" y="74512"/>
                  </a:lnTo>
                  <a:lnTo>
                    <a:pt x="3318756" y="113260"/>
                  </a:lnTo>
                  <a:lnTo>
                    <a:pt x="3342134" y="157047"/>
                  </a:lnTo>
                  <a:lnTo>
                    <a:pt x="3356566" y="204541"/>
                  </a:lnTo>
                  <a:lnTo>
                    <a:pt x="3361499" y="254404"/>
                  </a:lnTo>
                  <a:lnTo>
                    <a:pt x="3361499" y="1271994"/>
                  </a:lnTo>
                  <a:lnTo>
                    <a:pt x="3357401" y="1317724"/>
                  </a:lnTo>
                  <a:lnTo>
                    <a:pt x="3345583" y="1360764"/>
                  </a:lnTo>
                  <a:lnTo>
                    <a:pt x="3326766" y="1400397"/>
                  </a:lnTo>
                  <a:lnTo>
                    <a:pt x="3301667" y="1435904"/>
                  </a:lnTo>
                  <a:lnTo>
                    <a:pt x="3271005" y="1466566"/>
                  </a:lnTo>
                  <a:lnTo>
                    <a:pt x="3235498" y="1491665"/>
                  </a:lnTo>
                  <a:lnTo>
                    <a:pt x="3195865" y="1510483"/>
                  </a:lnTo>
                  <a:lnTo>
                    <a:pt x="3152824" y="1522301"/>
                  </a:lnTo>
                  <a:lnTo>
                    <a:pt x="3107094" y="1526399"/>
                  </a:lnTo>
                  <a:lnTo>
                    <a:pt x="254404" y="1526399"/>
                  </a:lnTo>
                  <a:lnTo>
                    <a:pt x="208675" y="1522301"/>
                  </a:lnTo>
                  <a:lnTo>
                    <a:pt x="165634" y="1510483"/>
                  </a:lnTo>
                  <a:lnTo>
                    <a:pt x="126001" y="1491665"/>
                  </a:lnTo>
                  <a:lnTo>
                    <a:pt x="90495" y="1466566"/>
                  </a:lnTo>
                  <a:lnTo>
                    <a:pt x="59832" y="1435904"/>
                  </a:lnTo>
                  <a:lnTo>
                    <a:pt x="34733" y="1400397"/>
                  </a:lnTo>
                  <a:lnTo>
                    <a:pt x="15916" y="1360764"/>
                  </a:lnTo>
                  <a:lnTo>
                    <a:pt x="4098" y="1317724"/>
                  </a:lnTo>
                  <a:lnTo>
                    <a:pt x="0" y="1271994"/>
                  </a:lnTo>
                  <a:lnTo>
                    <a:pt x="0" y="254404"/>
                  </a:lnTo>
                  <a:close/>
                </a:path>
              </a:pathLst>
            </a:custGeom>
            <a:ln w="28574">
              <a:solidFill>
                <a:srgbClr val="F2A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1333" y="2688690"/>
              <a:ext cx="2132478" cy="136821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493624" y="3671110"/>
            <a:ext cx="12198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i="1" spc="-130" dirty="0">
                <a:latin typeface="Arial"/>
                <a:cs typeface="Arial"/>
              </a:rPr>
              <a:t>fvnction </a:t>
            </a:r>
            <a:r>
              <a:rPr sz="3000" i="1" spc="-395" dirty="0">
                <a:latin typeface="Arial"/>
                <a:cs typeface="Arial"/>
              </a:rPr>
              <a:t>deﬁni9ion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Anatomy</a:t>
            </a:r>
            <a:r>
              <a:rPr spc="-10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10" dirty="0"/>
              <a:t>Function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400" y="1862425"/>
            <a:ext cx="2366674" cy="16803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3925" y="1215340"/>
            <a:ext cx="42164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29" dirty="0">
                <a:solidFill>
                  <a:srgbClr val="595959"/>
                </a:solidFill>
                <a:latin typeface="Arial"/>
                <a:cs typeface="Arial"/>
              </a:rPr>
              <a:t>main():</a:t>
            </a:r>
            <a:endParaRPr sz="2000">
              <a:latin typeface="Arial"/>
              <a:cs typeface="Arial"/>
            </a:endParaRPr>
          </a:p>
          <a:p>
            <a:pPr marL="520065" marR="30480">
              <a:lnSpc>
                <a:spcPct val="100000"/>
              </a:lnSpc>
              <a:tabLst>
                <a:tab pos="1129665" algn="l"/>
                <a:tab pos="1434465" algn="l"/>
                <a:tab pos="3568065" algn="l"/>
              </a:tabLst>
            </a:pP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mid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04" dirty="0">
                <a:solidFill>
                  <a:srgbClr val="595959"/>
                </a:solidFill>
                <a:latin typeface="Arial"/>
                <a:cs typeface="Arial"/>
              </a:rPr>
              <a:t>average(10.6,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310" dirty="0">
                <a:solidFill>
                  <a:srgbClr val="595959"/>
                </a:solidFill>
                <a:latin typeface="Arial"/>
                <a:cs typeface="Arial"/>
              </a:rPr>
              <a:t>7.2) </a:t>
            </a:r>
            <a:r>
              <a:rPr sz="2000" b="1" spc="245" dirty="0">
                <a:solidFill>
                  <a:srgbClr val="595959"/>
                </a:solidFill>
                <a:latin typeface="Arial"/>
                <a:cs typeface="Arial"/>
              </a:rPr>
              <a:t>print(mid)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sz="2000">
              <a:latin typeface="Arial"/>
              <a:cs typeface="Arial"/>
            </a:endParaRPr>
          </a:p>
          <a:p>
            <a:pPr marL="63500">
              <a:lnSpc>
                <a:spcPts val="3500"/>
              </a:lnSpc>
              <a:tabLst>
                <a:tab pos="672465" algn="l"/>
                <a:tab pos="2348865" algn="l"/>
                <a:tab pos="2952750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90" dirty="0">
                <a:solidFill>
                  <a:srgbClr val="595959"/>
                </a:solidFill>
                <a:latin typeface="Arial"/>
                <a:cs typeface="Arial"/>
              </a:rPr>
              <a:t>average(a,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320" dirty="0">
                <a:solidFill>
                  <a:srgbClr val="595959"/>
                </a:solidFill>
                <a:latin typeface="Arial"/>
                <a:cs typeface="Arial"/>
              </a:rPr>
              <a:t>b):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4500" i="1" spc="-794" baseline="-21296" dirty="0">
                <a:latin typeface="Arial"/>
                <a:cs typeface="Arial"/>
              </a:rPr>
              <a:t>name</a:t>
            </a:r>
            <a:endParaRPr sz="4500" baseline="-21296">
              <a:latin typeface="Arial"/>
              <a:cs typeface="Arial"/>
            </a:endParaRPr>
          </a:p>
          <a:p>
            <a:pPr marL="520065">
              <a:lnSpc>
                <a:spcPts val="2300"/>
              </a:lnSpc>
              <a:tabLst>
                <a:tab pos="1129665" algn="l"/>
                <a:tab pos="1434465" algn="l"/>
                <a:tab pos="1739264" algn="l"/>
                <a:tab pos="2044064" algn="l"/>
              </a:tabLst>
            </a:pP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sum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  <a:tabLst>
                <a:tab pos="1586865" algn="l"/>
                <a:tab pos="2196465" algn="l"/>
                <a:tab pos="2501265" algn="l"/>
              </a:tabLst>
            </a:pPr>
            <a:r>
              <a:rPr sz="2000" b="1" spc="215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sum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595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3899" y="2805500"/>
            <a:ext cx="1181735" cy="318770"/>
          </a:xfrm>
          <a:custGeom>
            <a:avLst/>
            <a:gdLst/>
            <a:ahLst/>
            <a:cxnLst/>
            <a:rect l="l" t="t" r="r" b="b"/>
            <a:pathLst>
              <a:path w="1181735" h="318769">
                <a:moveTo>
                  <a:pt x="0" y="53049"/>
                </a:moveTo>
                <a:lnTo>
                  <a:pt x="4169" y="32401"/>
                </a:lnTo>
                <a:lnTo>
                  <a:pt x="15538" y="15538"/>
                </a:lnTo>
                <a:lnTo>
                  <a:pt x="32401" y="4169"/>
                </a:lnTo>
                <a:lnTo>
                  <a:pt x="53050" y="0"/>
                </a:lnTo>
                <a:lnTo>
                  <a:pt x="1128348" y="0"/>
                </a:lnTo>
                <a:lnTo>
                  <a:pt x="1165861" y="15537"/>
                </a:lnTo>
                <a:lnTo>
                  <a:pt x="1181399" y="53049"/>
                </a:lnTo>
                <a:lnTo>
                  <a:pt x="1181399" y="265249"/>
                </a:lnTo>
                <a:lnTo>
                  <a:pt x="1177230" y="285898"/>
                </a:lnTo>
                <a:lnTo>
                  <a:pt x="1165861" y="302761"/>
                </a:lnTo>
                <a:lnTo>
                  <a:pt x="1148998" y="314130"/>
                </a:lnTo>
                <a:lnTo>
                  <a:pt x="1128348" y="318299"/>
                </a:lnTo>
                <a:lnTo>
                  <a:pt x="53050" y="318299"/>
                </a:lnTo>
                <a:lnTo>
                  <a:pt x="32401" y="314130"/>
                </a:lnTo>
                <a:lnTo>
                  <a:pt x="15538" y="302761"/>
                </a:lnTo>
                <a:lnTo>
                  <a:pt x="4169" y="285898"/>
                </a:lnTo>
                <a:lnTo>
                  <a:pt x="0" y="265249"/>
                </a:lnTo>
                <a:lnTo>
                  <a:pt x="0" y="53049"/>
                </a:lnTo>
                <a:close/>
              </a:path>
            </a:pathLst>
          </a:custGeom>
          <a:ln w="28574">
            <a:solidFill>
              <a:srgbClr val="F2AD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Anatomy</a:t>
            </a:r>
            <a:r>
              <a:rPr spc="-10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5340"/>
            <a:ext cx="4140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29" dirty="0">
                <a:solidFill>
                  <a:srgbClr val="595959"/>
                </a:solidFill>
                <a:latin typeface="Arial"/>
                <a:cs typeface="Arial"/>
              </a:rPr>
              <a:t>main():</a:t>
            </a:r>
            <a:endParaRPr sz="20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  <a:tabLst>
                <a:tab pos="1078865" algn="l"/>
                <a:tab pos="1383665" algn="l"/>
                <a:tab pos="3517265" algn="l"/>
              </a:tabLst>
            </a:pP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mid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04" dirty="0">
                <a:solidFill>
                  <a:srgbClr val="595959"/>
                </a:solidFill>
                <a:latin typeface="Arial"/>
                <a:cs typeface="Arial"/>
              </a:rPr>
              <a:t>average(10.6,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310" dirty="0">
                <a:solidFill>
                  <a:srgbClr val="595959"/>
                </a:solidFill>
                <a:latin typeface="Arial"/>
                <a:cs typeface="Arial"/>
              </a:rPr>
              <a:t>7.2) </a:t>
            </a:r>
            <a:r>
              <a:rPr sz="2000" b="1" spc="245" dirty="0">
                <a:solidFill>
                  <a:srgbClr val="595959"/>
                </a:solidFill>
                <a:latin typeface="Arial"/>
                <a:cs typeface="Arial"/>
              </a:rPr>
              <a:t>print(mid)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2739340"/>
            <a:ext cx="2768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078865" algn="l"/>
                <a:tab pos="1383665" algn="l"/>
                <a:tab pos="1536065" algn="l"/>
                <a:tab pos="1688464" algn="l"/>
                <a:tab pos="1993264" algn="l"/>
                <a:tab pos="2145665" algn="l"/>
                <a:tab pos="2298065" algn="l"/>
                <a:tab pos="24504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90" dirty="0">
                <a:solidFill>
                  <a:srgbClr val="595959"/>
                </a:solidFill>
                <a:latin typeface="Arial"/>
                <a:cs typeface="Arial"/>
              </a:rPr>
              <a:t>average(a,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315" dirty="0">
                <a:solidFill>
                  <a:srgbClr val="595959"/>
                </a:solidFill>
                <a:latin typeface="Arial"/>
                <a:cs typeface="Arial"/>
              </a:rPr>
              <a:t>b): 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sum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b </a:t>
            </a:r>
            <a:r>
              <a:rPr sz="2000" b="1" spc="215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sum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595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72837" y="2155290"/>
            <a:ext cx="2745740" cy="1368425"/>
            <a:chOff x="2072837" y="2155290"/>
            <a:chExt cx="2745740" cy="1368425"/>
          </a:xfrm>
        </p:grpSpPr>
        <p:sp>
          <p:nvSpPr>
            <p:cNvPr id="6" name="object 6"/>
            <p:cNvSpPr/>
            <p:nvPr/>
          </p:nvSpPr>
          <p:spPr>
            <a:xfrm>
              <a:off x="2087124" y="2787525"/>
              <a:ext cx="891540" cy="318770"/>
            </a:xfrm>
            <a:custGeom>
              <a:avLst/>
              <a:gdLst/>
              <a:ahLst/>
              <a:cxnLst/>
              <a:rect l="l" t="t" r="r" b="b"/>
              <a:pathLst>
                <a:path w="891539" h="318769">
                  <a:moveTo>
                    <a:pt x="0" y="53049"/>
                  </a:moveTo>
                  <a:lnTo>
                    <a:pt x="4169" y="32401"/>
                  </a:lnTo>
                  <a:lnTo>
                    <a:pt x="15538" y="15538"/>
                  </a:lnTo>
                  <a:lnTo>
                    <a:pt x="32401" y="4169"/>
                  </a:lnTo>
                  <a:lnTo>
                    <a:pt x="53050" y="0"/>
                  </a:lnTo>
                  <a:lnTo>
                    <a:pt x="838249" y="0"/>
                  </a:lnTo>
                  <a:lnTo>
                    <a:pt x="875762" y="15537"/>
                  </a:lnTo>
                  <a:lnTo>
                    <a:pt x="891299" y="53049"/>
                  </a:lnTo>
                  <a:lnTo>
                    <a:pt x="891299" y="265249"/>
                  </a:lnTo>
                  <a:lnTo>
                    <a:pt x="887130" y="285898"/>
                  </a:lnTo>
                  <a:lnTo>
                    <a:pt x="875761" y="302761"/>
                  </a:lnTo>
                  <a:lnTo>
                    <a:pt x="858898" y="314130"/>
                  </a:lnTo>
                  <a:lnTo>
                    <a:pt x="838249" y="318299"/>
                  </a:lnTo>
                  <a:lnTo>
                    <a:pt x="53050" y="318299"/>
                  </a:lnTo>
                  <a:lnTo>
                    <a:pt x="32401" y="314130"/>
                  </a:lnTo>
                  <a:lnTo>
                    <a:pt x="15538" y="302761"/>
                  </a:lnTo>
                  <a:lnTo>
                    <a:pt x="4169" y="285898"/>
                  </a:lnTo>
                  <a:lnTo>
                    <a:pt x="0" y="265249"/>
                  </a:lnTo>
                  <a:lnTo>
                    <a:pt x="0" y="53049"/>
                  </a:lnTo>
                  <a:close/>
                </a:path>
              </a:pathLst>
            </a:custGeom>
            <a:ln w="28574">
              <a:solidFill>
                <a:srgbClr val="5A1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5533" y="2155290"/>
              <a:ext cx="2132478" cy="136821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503024" y="3061510"/>
            <a:ext cx="14801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390" dirty="0">
                <a:latin typeface="Arial"/>
                <a:cs typeface="Arial"/>
              </a:rPr>
              <a:t>parameters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Anatomy</a:t>
            </a:r>
            <a:r>
              <a:rPr spc="-10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5340"/>
            <a:ext cx="4140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29" dirty="0">
                <a:solidFill>
                  <a:srgbClr val="595959"/>
                </a:solidFill>
                <a:latin typeface="Arial"/>
                <a:cs typeface="Arial"/>
              </a:rPr>
              <a:t>main():</a:t>
            </a:r>
            <a:endParaRPr sz="20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  <a:tabLst>
                <a:tab pos="1078865" algn="l"/>
                <a:tab pos="1383665" algn="l"/>
                <a:tab pos="3517265" algn="l"/>
              </a:tabLst>
            </a:pP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mid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04" dirty="0">
                <a:solidFill>
                  <a:srgbClr val="595959"/>
                </a:solidFill>
                <a:latin typeface="Arial"/>
                <a:cs typeface="Arial"/>
              </a:rPr>
              <a:t>average(10.6,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310" dirty="0">
                <a:solidFill>
                  <a:srgbClr val="595959"/>
                </a:solidFill>
                <a:latin typeface="Arial"/>
                <a:cs typeface="Arial"/>
              </a:rPr>
              <a:t>7.2) </a:t>
            </a:r>
            <a:r>
              <a:rPr sz="2000" b="1" spc="245" dirty="0">
                <a:solidFill>
                  <a:srgbClr val="595959"/>
                </a:solidFill>
                <a:latin typeface="Arial"/>
                <a:cs typeface="Arial"/>
              </a:rPr>
              <a:t>print(mid)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2739340"/>
            <a:ext cx="2768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078865" algn="l"/>
                <a:tab pos="1383665" algn="l"/>
                <a:tab pos="1536065" algn="l"/>
                <a:tab pos="1688464" algn="l"/>
                <a:tab pos="1993264" algn="l"/>
                <a:tab pos="2145665" algn="l"/>
                <a:tab pos="2298065" algn="l"/>
                <a:tab pos="24504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90" dirty="0">
                <a:solidFill>
                  <a:srgbClr val="595959"/>
                </a:solidFill>
                <a:latin typeface="Arial"/>
                <a:cs typeface="Arial"/>
              </a:rPr>
              <a:t>average(a,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315" dirty="0">
                <a:solidFill>
                  <a:srgbClr val="595959"/>
                </a:solidFill>
                <a:latin typeface="Arial"/>
                <a:cs typeface="Arial"/>
              </a:rPr>
              <a:t>b): 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sum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b </a:t>
            </a:r>
            <a:r>
              <a:rPr sz="2000" b="1" spc="215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sum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595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72837" y="2155290"/>
            <a:ext cx="2745740" cy="1368425"/>
            <a:chOff x="2072837" y="2155290"/>
            <a:chExt cx="2745740" cy="1368425"/>
          </a:xfrm>
        </p:grpSpPr>
        <p:sp>
          <p:nvSpPr>
            <p:cNvPr id="6" name="object 6"/>
            <p:cNvSpPr/>
            <p:nvPr/>
          </p:nvSpPr>
          <p:spPr>
            <a:xfrm>
              <a:off x="2087124" y="2787525"/>
              <a:ext cx="891540" cy="318770"/>
            </a:xfrm>
            <a:custGeom>
              <a:avLst/>
              <a:gdLst/>
              <a:ahLst/>
              <a:cxnLst/>
              <a:rect l="l" t="t" r="r" b="b"/>
              <a:pathLst>
                <a:path w="891539" h="318769">
                  <a:moveTo>
                    <a:pt x="0" y="53049"/>
                  </a:moveTo>
                  <a:lnTo>
                    <a:pt x="4169" y="32401"/>
                  </a:lnTo>
                  <a:lnTo>
                    <a:pt x="15538" y="15538"/>
                  </a:lnTo>
                  <a:lnTo>
                    <a:pt x="32401" y="4169"/>
                  </a:lnTo>
                  <a:lnTo>
                    <a:pt x="53050" y="0"/>
                  </a:lnTo>
                  <a:lnTo>
                    <a:pt x="838249" y="0"/>
                  </a:lnTo>
                  <a:lnTo>
                    <a:pt x="875762" y="15537"/>
                  </a:lnTo>
                  <a:lnTo>
                    <a:pt x="891299" y="53049"/>
                  </a:lnTo>
                  <a:lnTo>
                    <a:pt x="891299" y="265249"/>
                  </a:lnTo>
                  <a:lnTo>
                    <a:pt x="887130" y="285898"/>
                  </a:lnTo>
                  <a:lnTo>
                    <a:pt x="875761" y="302761"/>
                  </a:lnTo>
                  <a:lnTo>
                    <a:pt x="858898" y="314130"/>
                  </a:lnTo>
                  <a:lnTo>
                    <a:pt x="838249" y="318299"/>
                  </a:lnTo>
                  <a:lnTo>
                    <a:pt x="53050" y="318299"/>
                  </a:lnTo>
                  <a:lnTo>
                    <a:pt x="32401" y="314130"/>
                  </a:lnTo>
                  <a:lnTo>
                    <a:pt x="15538" y="302761"/>
                  </a:lnTo>
                  <a:lnTo>
                    <a:pt x="4169" y="285898"/>
                  </a:lnTo>
                  <a:lnTo>
                    <a:pt x="0" y="265249"/>
                  </a:lnTo>
                  <a:lnTo>
                    <a:pt x="0" y="53049"/>
                  </a:lnTo>
                  <a:close/>
                </a:path>
              </a:pathLst>
            </a:custGeom>
            <a:ln w="28574">
              <a:solidFill>
                <a:srgbClr val="5A1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5533" y="2155290"/>
              <a:ext cx="2132478" cy="136821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503024" y="3061510"/>
            <a:ext cx="15659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390" dirty="0">
                <a:latin typeface="Arial"/>
                <a:cs typeface="Arial"/>
              </a:rPr>
              <a:t>parameters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3000" i="1" spc="-215" dirty="0">
                <a:latin typeface="Arial"/>
                <a:cs typeface="Arial"/>
              </a:rPr>
              <a:t>return</a:t>
            </a:r>
            <a:r>
              <a:rPr sz="3000" i="1" spc="-75" dirty="0">
                <a:latin typeface="Arial"/>
                <a:cs typeface="Arial"/>
              </a:rPr>
              <a:t> </a:t>
            </a:r>
            <a:r>
              <a:rPr sz="3000" i="1" spc="-459" dirty="0">
                <a:latin typeface="Arial"/>
                <a:cs typeface="Arial"/>
              </a:rPr>
              <a:t>valve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21987" y="3357212"/>
            <a:ext cx="1870075" cy="1358265"/>
            <a:chOff x="1821987" y="3357212"/>
            <a:chExt cx="1870075" cy="135826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7926" y="3400122"/>
              <a:ext cx="1703823" cy="1314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36274" y="3371500"/>
              <a:ext cx="1283970" cy="318770"/>
            </a:xfrm>
            <a:custGeom>
              <a:avLst/>
              <a:gdLst/>
              <a:ahLst/>
              <a:cxnLst/>
              <a:rect l="l" t="t" r="r" b="b"/>
              <a:pathLst>
                <a:path w="1283970" h="318770">
                  <a:moveTo>
                    <a:pt x="0" y="53049"/>
                  </a:moveTo>
                  <a:lnTo>
                    <a:pt x="4169" y="32401"/>
                  </a:lnTo>
                  <a:lnTo>
                    <a:pt x="15538" y="15538"/>
                  </a:lnTo>
                  <a:lnTo>
                    <a:pt x="32401" y="4169"/>
                  </a:lnTo>
                  <a:lnTo>
                    <a:pt x="53050" y="0"/>
                  </a:lnTo>
                  <a:lnTo>
                    <a:pt x="1230649" y="0"/>
                  </a:lnTo>
                  <a:lnTo>
                    <a:pt x="1268162" y="15537"/>
                  </a:lnTo>
                  <a:lnTo>
                    <a:pt x="1283699" y="53049"/>
                  </a:lnTo>
                  <a:lnTo>
                    <a:pt x="1283699" y="265249"/>
                  </a:lnTo>
                  <a:lnTo>
                    <a:pt x="1279530" y="285898"/>
                  </a:lnTo>
                  <a:lnTo>
                    <a:pt x="1268161" y="302761"/>
                  </a:lnTo>
                  <a:lnTo>
                    <a:pt x="1251298" y="314130"/>
                  </a:lnTo>
                  <a:lnTo>
                    <a:pt x="1230649" y="318299"/>
                  </a:lnTo>
                  <a:lnTo>
                    <a:pt x="53050" y="318299"/>
                  </a:lnTo>
                  <a:lnTo>
                    <a:pt x="32401" y="314130"/>
                  </a:lnTo>
                  <a:lnTo>
                    <a:pt x="15538" y="302761"/>
                  </a:lnTo>
                  <a:lnTo>
                    <a:pt x="4169" y="285898"/>
                  </a:lnTo>
                  <a:lnTo>
                    <a:pt x="0" y="265249"/>
                  </a:lnTo>
                  <a:lnTo>
                    <a:pt x="0" y="53049"/>
                  </a:lnTo>
                  <a:close/>
                </a:path>
              </a:pathLst>
            </a:custGeom>
            <a:ln w="28574">
              <a:solidFill>
                <a:srgbClr val="F2A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3825"/>
            <a:ext cx="4140200" cy="165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595959"/>
                </a:solidFill>
                <a:latin typeface="Arial MT"/>
                <a:cs typeface="Arial MT"/>
              </a:rPr>
              <a:t>Anatomy</a:t>
            </a:r>
            <a:r>
              <a:rPr sz="2800" spc="-10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2800" spc="-10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2800" spc="-1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Arial MT"/>
                <a:cs typeface="Arial MT"/>
              </a:rPr>
              <a:t>Function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  <a:tabLst>
                <a:tab pos="6216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29" dirty="0">
                <a:solidFill>
                  <a:srgbClr val="595959"/>
                </a:solidFill>
                <a:latin typeface="Arial"/>
                <a:cs typeface="Arial"/>
              </a:rPr>
              <a:t>main():</a:t>
            </a:r>
            <a:endParaRPr sz="20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  <a:tabLst>
                <a:tab pos="1078865" algn="l"/>
                <a:tab pos="1383665" algn="l"/>
                <a:tab pos="3517265" algn="l"/>
              </a:tabLst>
            </a:pP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mid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04" dirty="0">
                <a:solidFill>
                  <a:srgbClr val="595959"/>
                </a:solidFill>
                <a:latin typeface="Arial"/>
                <a:cs typeface="Arial"/>
              </a:rPr>
              <a:t>average(10.6,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310" dirty="0">
                <a:solidFill>
                  <a:srgbClr val="595959"/>
                </a:solidFill>
                <a:latin typeface="Arial"/>
                <a:cs typeface="Arial"/>
              </a:rPr>
              <a:t>7.2) </a:t>
            </a:r>
            <a:r>
              <a:rPr sz="2000" b="1" spc="245" dirty="0">
                <a:solidFill>
                  <a:srgbClr val="595959"/>
                </a:solidFill>
                <a:latin typeface="Arial"/>
                <a:cs typeface="Arial"/>
              </a:rPr>
              <a:t>print(mid)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2739340"/>
            <a:ext cx="2768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078865" algn="l"/>
                <a:tab pos="1383665" algn="l"/>
                <a:tab pos="1536065" algn="l"/>
                <a:tab pos="1688464" algn="l"/>
                <a:tab pos="1993264" algn="l"/>
                <a:tab pos="2145665" algn="l"/>
                <a:tab pos="2298065" algn="l"/>
                <a:tab pos="24504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90" dirty="0">
                <a:solidFill>
                  <a:srgbClr val="595959"/>
                </a:solidFill>
                <a:latin typeface="Arial"/>
                <a:cs typeface="Arial"/>
              </a:rPr>
              <a:t>average(a,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315" dirty="0">
                <a:solidFill>
                  <a:srgbClr val="595959"/>
                </a:solidFill>
                <a:latin typeface="Arial"/>
                <a:cs typeface="Arial"/>
              </a:rPr>
              <a:t>b): 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sum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b </a:t>
            </a:r>
            <a:r>
              <a:rPr sz="2000" b="1" spc="215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sum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595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3024" y="3823510"/>
            <a:ext cx="1565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215" dirty="0">
                <a:latin typeface="Arial"/>
                <a:cs typeface="Arial"/>
              </a:rPr>
              <a:t>return</a:t>
            </a:r>
            <a:r>
              <a:rPr sz="3000" i="1" spc="-75" dirty="0">
                <a:latin typeface="Arial"/>
                <a:cs typeface="Arial"/>
              </a:rPr>
              <a:t> </a:t>
            </a:r>
            <a:r>
              <a:rPr sz="3000" i="1" spc="-459" dirty="0">
                <a:latin typeface="Arial"/>
                <a:cs typeface="Arial"/>
              </a:rPr>
              <a:t>valve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88224" y="1773324"/>
            <a:ext cx="3335654" cy="2132330"/>
          </a:xfrm>
          <a:custGeom>
            <a:avLst/>
            <a:gdLst/>
            <a:ahLst/>
            <a:cxnLst/>
            <a:rect l="l" t="t" r="r" b="b"/>
            <a:pathLst>
              <a:path w="3335654" h="2132329">
                <a:moveTo>
                  <a:pt x="0" y="355356"/>
                </a:moveTo>
                <a:lnTo>
                  <a:pt x="3243" y="307137"/>
                </a:lnTo>
                <a:lnTo>
                  <a:pt x="12693" y="260889"/>
                </a:lnTo>
                <a:lnTo>
                  <a:pt x="27925" y="217036"/>
                </a:lnTo>
                <a:lnTo>
                  <a:pt x="48516" y="176001"/>
                </a:lnTo>
                <a:lnTo>
                  <a:pt x="74042" y="138208"/>
                </a:lnTo>
                <a:lnTo>
                  <a:pt x="104081" y="104081"/>
                </a:lnTo>
                <a:lnTo>
                  <a:pt x="138208" y="74043"/>
                </a:lnTo>
                <a:lnTo>
                  <a:pt x="176001" y="48516"/>
                </a:lnTo>
                <a:lnTo>
                  <a:pt x="217035" y="27925"/>
                </a:lnTo>
                <a:lnTo>
                  <a:pt x="260888" y="12693"/>
                </a:lnTo>
                <a:lnTo>
                  <a:pt x="307137" y="3243"/>
                </a:lnTo>
                <a:lnTo>
                  <a:pt x="355357" y="0"/>
                </a:lnTo>
                <a:lnTo>
                  <a:pt x="2979742" y="0"/>
                </a:lnTo>
                <a:lnTo>
                  <a:pt x="3026452" y="3081"/>
                </a:lnTo>
                <a:lnTo>
                  <a:pt x="3071966" y="12174"/>
                </a:lnTo>
                <a:lnTo>
                  <a:pt x="3115731" y="27049"/>
                </a:lnTo>
                <a:lnTo>
                  <a:pt x="3157197" y="47478"/>
                </a:lnTo>
                <a:lnTo>
                  <a:pt x="3195809" y="73232"/>
                </a:lnTo>
                <a:lnTo>
                  <a:pt x="3231017" y="104081"/>
                </a:lnTo>
                <a:lnTo>
                  <a:pt x="3261867" y="139289"/>
                </a:lnTo>
                <a:lnTo>
                  <a:pt x="3287620" y="177902"/>
                </a:lnTo>
                <a:lnTo>
                  <a:pt x="3308049" y="219367"/>
                </a:lnTo>
                <a:lnTo>
                  <a:pt x="3322925" y="263133"/>
                </a:lnTo>
                <a:lnTo>
                  <a:pt x="3332018" y="308647"/>
                </a:lnTo>
                <a:lnTo>
                  <a:pt x="3335099" y="355356"/>
                </a:lnTo>
                <a:lnTo>
                  <a:pt x="3335099" y="1776742"/>
                </a:lnTo>
                <a:lnTo>
                  <a:pt x="3331856" y="1824962"/>
                </a:lnTo>
                <a:lnTo>
                  <a:pt x="3322406" y="1871210"/>
                </a:lnTo>
                <a:lnTo>
                  <a:pt x="3307174" y="1915063"/>
                </a:lnTo>
                <a:lnTo>
                  <a:pt x="3286583" y="1956097"/>
                </a:lnTo>
                <a:lnTo>
                  <a:pt x="3261057" y="1993890"/>
                </a:lnTo>
                <a:lnTo>
                  <a:pt x="3231018" y="2028017"/>
                </a:lnTo>
                <a:lnTo>
                  <a:pt x="3196891" y="2058056"/>
                </a:lnTo>
                <a:lnTo>
                  <a:pt x="3159098" y="2083583"/>
                </a:lnTo>
                <a:lnTo>
                  <a:pt x="3118064" y="2104174"/>
                </a:lnTo>
                <a:lnTo>
                  <a:pt x="3074211" y="2119406"/>
                </a:lnTo>
                <a:lnTo>
                  <a:pt x="3027962" y="2128855"/>
                </a:lnTo>
                <a:lnTo>
                  <a:pt x="2979742" y="2132099"/>
                </a:lnTo>
                <a:lnTo>
                  <a:pt x="355357" y="2132099"/>
                </a:lnTo>
                <a:lnTo>
                  <a:pt x="307137" y="2128855"/>
                </a:lnTo>
                <a:lnTo>
                  <a:pt x="260888" y="2119406"/>
                </a:lnTo>
                <a:lnTo>
                  <a:pt x="217035" y="2104174"/>
                </a:lnTo>
                <a:lnTo>
                  <a:pt x="176001" y="2083583"/>
                </a:lnTo>
                <a:lnTo>
                  <a:pt x="138208" y="2058056"/>
                </a:lnTo>
                <a:lnTo>
                  <a:pt x="104081" y="2028017"/>
                </a:lnTo>
                <a:lnTo>
                  <a:pt x="74042" y="1993890"/>
                </a:lnTo>
                <a:lnTo>
                  <a:pt x="48516" y="1956097"/>
                </a:lnTo>
                <a:lnTo>
                  <a:pt x="27925" y="1915063"/>
                </a:lnTo>
                <a:lnTo>
                  <a:pt x="12693" y="1871210"/>
                </a:lnTo>
                <a:lnTo>
                  <a:pt x="3243" y="1824962"/>
                </a:lnTo>
                <a:lnTo>
                  <a:pt x="0" y="1776742"/>
                </a:lnTo>
                <a:lnTo>
                  <a:pt x="0" y="355356"/>
                </a:lnTo>
                <a:close/>
              </a:path>
            </a:pathLst>
          </a:custGeom>
          <a:ln w="28574">
            <a:solidFill>
              <a:srgbClr val="C5D3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78940" y="2090582"/>
            <a:ext cx="2753995" cy="14770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492125">
              <a:lnSpc>
                <a:spcPts val="2850"/>
              </a:lnSpc>
              <a:spcBef>
                <a:spcPts val="219"/>
              </a:spcBef>
            </a:pPr>
            <a:r>
              <a:rPr sz="2400" b="1" spc="-85" dirty="0">
                <a:latin typeface="Arial"/>
                <a:cs typeface="Arial"/>
              </a:rPr>
              <a:t>Return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value </a:t>
            </a:r>
            <a:r>
              <a:rPr sz="2400" spc="-40" dirty="0">
                <a:latin typeface="Arial MT"/>
                <a:cs typeface="Arial MT"/>
              </a:rPr>
              <a:t>Value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function </a:t>
            </a:r>
            <a:r>
              <a:rPr sz="2400" spc="-25" dirty="0">
                <a:latin typeface="Arial MT"/>
                <a:cs typeface="Arial MT"/>
              </a:rPr>
              <a:t>hands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back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</a:t>
            </a:r>
            <a:endParaRPr sz="2400">
              <a:latin typeface="Arial MT"/>
              <a:cs typeface="Arial MT"/>
            </a:endParaRPr>
          </a:p>
          <a:p>
            <a:pPr marL="251460">
              <a:lnSpc>
                <a:spcPts val="2760"/>
              </a:lnSpc>
            </a:pPr>
            <a:r>
              <a:rPr sz="2400" dirty="0">
                <a:latin typeface="Arial MT"/>
                <a:cs typeface="Arial MT"/>
              </a:rPr>
              <a:t>“calling”</a:t>
            </a:r>
            <a:r>
              <a:rPr sz="2400" spc="114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function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231633" y="1124987"/>
            <a:ext cx="157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-515" dirty="0">
                <a:solidFill>
                  <a:srgbClr val="F2AD41"/>
                </a:solidFill>
                <a:latin typeface="Arial"/>
                <a:cs typeface="Arial"/>
              </a:rPr>
              <a:t>Deﬁnition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5388224" y="1773324"/>
            <a:ext cx="3335654" cy="2132330"/>
          </a:xfrm>
          <a:custGeom>
            <a:avLst/>
            <a:gdLst/>
            <a:ahLst/>
            <a:cxnLst/>
            <a:rect l="l" t="t" r="r" b="b"/>
            <a:pathLst>
              <a:path w="3335654" h="2132329">
                <a:moveTo>
                  <a:pt x="0" y="355356"/>
                </a:moveTo>
                <a:lnTo>
                  <a:pt x="3243" y="307137"/>
                </a:lnTo>
                <a:lnTo>
                  <a:pt x="12693" y="260889"/>
                </a:lnTo>
                <a:lnTo>
                  <a:pt x="27925" y="217036"/>
                </a:lnTo>
                <a:lnTo>
                  <a:pt x="48516" y="176001"/>
                </a:lnTo>
                <a:lnTo>
                  <a:pt x="74042" y="138208"/>
                </a:lnTo>
                <a:lnTo>
                  <a:pt x="104081" y="104081"/>
                </a:lnTo>
                <a:lnTo>
                  <a:pt x="138208" y="74043"/>
                </a:lnTo>
                <a:lnTo>
                  <a:pt x="176001" y="48516"/>
                </a:lnTo>
                <a:lnTo>
                  <a:pt x="217035" y="27925"/>
                </a:lnTo>
                <a:lnTo>
                  <a:pt x="260888" y="12693"/>
                </a:lnTo>
                <a:lnTo>
                  <a:pt x="307137" y="3243"/>
                </a:lnTo>
                <a:lnTo>
                  <a:pt x="355357" y="0"/>
                </a:lnTo>
                <a:lnTo>
                  <a:pt x="2979742" y="0"/>
                </a:lnTo>
                <a:lnTo>
                  <a:pt x="3026452" y="3081"/>
                </a:lnTo>
                <a:lnTo>
                  <a:pt x="3071966" y="12174"/>
                </a:lnTo>
                <a:lnTo>
                  <a:pt x="3115731" y="27049"/>
                </a:lnTo>
                <a:lnTo>
                  <a:pt x="3157197" y="47478"/>
                </a:lnTo>
                <a:lnTo>
                  <a:pt x="3195809" y="73232"/>
                </a:lnTo>
                <a:lnTo>
                  <a:pt x="3231017" y="104081"/>
                </a:lnTo>
                <a:lnTo>
                  <a:pt x="3261867" y="139289"/>
                </a:lnTo>
                <a:lnTo>
                  <a:pt x="3287620" y="177902"/>
                </a:lnTo>
                <a:lnTo>
                  <a:pt x="3308049" y="219367"/>
                </a:lnTo>
                <a:lnTo>
                  <a:pt x="3322925" y="263133"/>
                </a:lnTo>
                <a:lnTo>
                  <a:pt x="3332018" y="308647"/>
                </a:lnTo>
                <a:lnTo>
                  <a:pt x="3335099" y="355356"/>
                </a:lnTo>
                <a:lnTo>
                  <a:pt x="3335099" y="1776742"/>
                </a:lnTo>
                <a:lnTo>
                  <a:pt x="3331856" y="1824962"/>
                </a:lnTo>
                <a:lnTo>
                  <a:pt x="3322406" y="1871210"/>
                </a:lnTo>
                <a:lnTo>
                  <a:pt x="3307174" y="1915063"/>
                </a:lnTo>
                <a:lnTo>
                  <a:pt x="3286583" y="1956097"/>
                </a:lnTo>
                <a:lnTo>
                  <a:pt x="3261057" y="1993890"/>
                </a:lnTo>
                <a:lnTo>
                  <a:pt x="3231018" y="2028017"/>
                </a:lnTo>
                <a:lnTo>
                  <a:pt x="3196891" y="2058056"/>
                </a:lnTo>
                <a:lnTo>
                  <a:pt x="3159098" y="2083583"/>
                </a:lnTo>
                <a:lnTo>
                  <a:pt x="3118064" y="2104174"/>
                </a:lnTo>
                <a:lnTo>
                  <a:pt x="3074211" y="2119406"/>
                </a:lnTo>
                <a:lnTo>
                  <a:pt x="3027962" y="2128855"/>
                </a:lnTo>
                <a:lnTo>
                  <a:pt x="2979742" y="2132099"/>
                </a:lnTo>
                <a:lnTo>
                  <a:pt x="355357" y="2132099"/>
                </a:lnTo>
                <a:lnTo>
                  <a:pt x="307137" y="2128855"/>
                </a:lnTo>
                <a:lnTo>
                  <a:pt x="260888" y="2119406"/>
                </a:lnTo>
                <a:lnTo>
                  <a:pt x="217035" y="2104174"/>
                </a:lnTo>
                <a:lnTo>
                  <a:pt x="176001" y="2083583"/>
                </a:lnTo>
                <a:lnTo>
                  <a:pt x="138208" y="2058056"/>
                </a:lnTo>
                <a:lnTo>
                  <a:pt x="104081" y="2028017"/>
                </a:lnTo>
                <a:lnTo>
                  <a:pt x="74042" y="1993890"/>
                </a:lnTo>
                <a:lnTo>
                  <a:pt x="48516" y="1956097"/>
                </a:lnTo>
                <a:lnTo>
                  <a:pt x="27925" y="1915063"/>
                </a:lnTo>
                <a:lnTo>
                  <a:pt x="12693" y="1871210"/>
                </a:lnTo>
                <a:lnTo>
                  <a:pt x="3243" y="1824962"/>
                </a:lnTo>
                <a:lnTo>
                  <a:pt x="0" y="1776742"/>
                </a:lnTo>
                <a:lnTo>
                  <a:pt x="0" y="355356"/>
                </a:lnTo>
                <a:close/>
              </a:path>
            </a:pathLst>
          </a:custGeom>
          <a:ln w="28574">
            <a:solidFill>
              <a:srgbClr val="C5D3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78940" y="2090582"/>
            <a:ext cx="2753995" cy="14770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492125">
              <a:lnSpc>
                <a:spcPts val="2850"/>
              </a:lnSpc>
              <a:spcBef>
                <a:spcPts val="219"/>
              </a:spcBef>
            </a:pPr>
            <a:r>
              <a:rPr sz="2400" b="1" spc="-85" dirty="0">
                <a:latin typeface="Arial"/>
                <a:cs typeface="Arial"/>
              </a:rPr>
              <a:t>Return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value </a:t>
            </a:r>
            <a:r>
              <a:rPr sz="2400" spc="-40" dirty="0">
                <a:latin typeface="Arial MT"/>
                <a:cs typeface="Arial MT"/>
              </a:rPr>
              <a:t>Value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function </a:t>
            </a:r>
            <a:r>
              <a:rPr sz="2400" spc="-25" dirty="0">
                <a:latin typeface="Arial MT"/>
                <a:cs typeface="Arial MT"/>
              </a:rPr>
              <a:t>hands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back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</a:t>
            </a:r>
            <a:endParaRPr sz="2400">
              <a:latin typeface="Arial MT"/>
              <a:cs typeface="Arial MT"/>
            </a:endParaRPr>
          </a:p>
          <a:p>
            <a:pPr marL="251460">
              <a:lnSpc>
                <a:spcPts val="2760"/>
              </a:lnSpc>
            </a:pPr>
            <a:r>
              <a:rPr sz="2400" dirty="0">
                <a:latin typeface="Arial MT"/>
                <a:cs typeface="Arial MT"/>
              </a:rPr>
              <a:t>“calling”</a:t>
            </a:r>
            <a:r>
              <a:rPr sz="2400" spc="114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function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231633" y="1124987"/>
            <a:ext cx="157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-515" dirty="0">
                <a:solidFill>
                  <a:srgbClr val="F2AD41"/>
                </a:solidFill>
                <a:latin typeface="Arial"/>
                <a:cs typeface="Arial"/>
              </a:rPr>
              <a:t>Deﬁnition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27750" y="4045680"/>
            <a:ext cx="2408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70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800" i="1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spc="-185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i="1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spc="-175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i="1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spc="-175" dirty="0">
                <a:solidFill>
                  <a:srgbClr val="595959"/>
                </a:solidFill>
                <a:latin typeface="Arial"/>
                <a:cs typeface="Arial"/>
              </a:rPr>
              <a:t>“calling”</a:t>
            </a:r>
            <a:r>
              <a:rPr sz="1800" i="1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spc="-155" dirty="0">
                <a:solidFill>
                  <a:srgbClr val="595959"/>
                </a:solidFill>
                <a:latin typeface="Arial"/>
                <a:cs typeface="Arial"/>
              </a:rPr>
              <a:t>fvnction?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06940" y="520921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smtClean="0">
                <a:solidFill>
                  <a:srgbClr val="63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i="1" dirty="0" smtClean="0">
                <a:solidFill>
                  <a:srgbClr val="637777"/>
                </a:solidFill>
                <a:effectLst/>
                <a:latin typeface="Consolas" panose="020B0609020204030204" pitchFamily="49" charset="0"/>
              </a:rPr>
              <a:t> Anatomy of a Function</a:t>
            </a:r>
            <a:endParaRPr lang="en-US" b="0" dirty="0" smtClean="0">
              <a:solidFill>
                <a:srgbClr val="CDD3D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 smtClean="0">
                <a:solidFill>
                  <a:srgbClr val="CDD3D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smtClean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 smtClean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 smtClean="0">
                <a:solidFill>
                  <a:srgbClr val="CDD3DE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 smtClean="0">
                <a:solidFill>
                  <a:srgbClr val="CDD3DE"/>
                </a:solidFill>
                <a:effectLst/>
                <a:latin typeface="Consolas" panose="020B0609020204030204" pitchFamily="49" charset="0"/>
              </a:rPr>
              <a:t>    mid </a:t>
            </a:r>
            <a:r>
              <a:rPr lang="en-US" b="0" dirty="0" smtClean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CDD3D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b="0" dirty="0" smtClean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10.6</a:t>
            </a:r>
            <a:r>
              <a:rPr lang="en-US" b="0" dirty="0" smtClean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7.2</a:t>
            </a:r>
            <a:r>
              <a:rPr lang="en-US" b="0" dirty="0" smtClean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 smtClean="0">
              <a:solidFill>
                <a:srgbClr val="CDD3D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CDD3D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smtClean="0">
                <a:solidFill>
                  <a:srgbClr val="ADDB6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 smtClean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b="0" dirty="0" smtClean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 smtClean="0">
              <a:solidFill>
                <a:srgbClr val="CDD3D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CDD3DE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CDD3D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 smtClean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 smtClean="0">
                <a:solidFill>
                  <a:srgbClr val="CDD3D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smtClean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b="0" dirty="0" smtClean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 smtClean="0">
                <a:solidFill>
                  <a:srgbClr val="CDD3D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smtClean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smtClean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 smtClean="0">
                <a:solidFill>
                  <a:srgbClr val="CDD3DE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 smtClean="0">
                <a:solidFill>
                  <a:srgbClr val="CDD3DE"/>
                </a:solidFill>
                <a:effectLst/>
                <a:latin typeface="Consolas" panose="020B0609020204030204" pitchFamily="49" charset="0"/>
              </a:rPr>
              <a:t>    total </a:t>
            </a:r>
            <a:r>
              <a:rPr lang="en-US" b="0" dirty="0" smtClean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CDD3DE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b="0" dirty="0" smtClean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smtClean="0">
                <a:solidFill>
                  <a:srgbClr val="CDD3DE"/>
                </a:solidFill>
                <a:effectLst/>
                <a:latin typeface="Consolas" panose="020B0609020204030204" pitchFamily="49" charset="0"/>
              </a:rPr>
              <a:t> b</a:t>
            </a:r>
          </a:p>
          <a:p>
            <a:r>
              <a:rPr lang="en-US" b="0" dirty="0" smtClean="0">
                <a:solidFill>
                  <a:srgbClr val="CDD3D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 smtClean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 smtClean="0">
                <a:solidFill>
                  <a:srgbClr val="CDD3DE"/>
                </a:solidFill>
                <a:effectLst/>
                <a:latin typeface="Consolas" panose="020B0609020204030204" pitchFamily="49" charset="0"/>
              </a:rPr>
              <a:t> total </a:t>
            </a:r>
            <a:r>
              <a:rPr lang="en-US" b="0" dirty="0" smtClean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smtClean="0">
                <a:solidFill>
                  <a:srgbClr val="CDD3D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 smtClean="0">
              <a:solidFill>
                <a:srgbClr val="CDD3D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CDD3DE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CDD3D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smtClean="0">
                <a:solidFill>
                  <a:srgbClr val="63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i="1" dirty="0" smtClean="0">
                <a:solidFill>
                  <a:srgbClr val="637777"/>
                </a:solidFill>
                <a:effectLst/>
                <a:latin typeface="Consolas" panose="020B0609020204030204" pitchFamily="49" charset="0"/>
              </a:rPr>
              <a:t> Call the main function</a:t>
            </a:r>
            <a:endParaRPr lang="en-US" b="0" dirty="0" smtClean="0">
              <a:solidFill>
                <a:srgbClr val="CDD3D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 smtClean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CDD3DE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3825"/>
            <a:ext cx="5357495" cy="104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solidFill>
                  <a:srgbClr val="595959"/>
                </a:solidFill>
                <a:latin typeface="Arial MT"/>
                <a:cs typeface="Arial MT"/>
              </a:rPr>
              <a:t>What</a:t>
            </a:r>
            <a:r>
              <a:rPr sz="2800" spc="-1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2800" spc="-1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2800" spc="-1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Arial MT"/>
                <a:cs typeface="Arial MT"/>
              </a:rPr>
              <a:t>variable?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2000" spc="-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Arial MT"/>
                <a:cs typeface="Arial MT"/>
              </a:rPr>
              <a:t>variable</a:t>
            </a:r>
            <a:r>
              <a:rPr sz="2000" spc="-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2000" spc="-8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2000" spc="-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container</a:t>
            </a:r>
            <a:r>
              <a:rPr sz="2000" spc="-8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2000" spc="-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storing</a:t>
            </a:r>
            <a:r>
              <a:rPr sz="2000" spc="-8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2000" spc="-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r>
              <a:rPr sz="2000" spc="-8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Arial MT"/>
                <a:cs typeface="Arial MT"/>
              </a:rPr>
              <a:t>value.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925" y="2320240"/>
            <a:ext cx="2311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sz="2000" b="1" spc="60" dirty="0">
                <a:solidFill>
                  <a:srgbClr val="F2AD41"/>
                </a:solidFill>
                <a:latin typeface="Arial"/>
                <a:cs typeface="Arial"/>
              </a:rPr>
              <a:t>num_flowers</a:t>
            </a:r>
            <a:r>
              <a:rPr sz="2000" b="1" dirty="0">
                <a:solidFill>
                  <a:srgbClr val="F2AD41"/>
                </a:solidFill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595959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595959"/>
                </a:solidFill>
                <a:latin typeface="Courier New"/>
                <a:cs typeface="Courier New"/>
              </a:rPr>
              <a:t>5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5201" y="2034889"/>
            <a:ext cx="2004100" cy="11943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48274" y="2456815"/>
            <a:ext cx="15208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5" dirty="0">
                <a:solidFill>
                  <a:srgbClr val="F2AD41"/>
                </a:solidFill>
                <a:latin typeface="Arial"/>
                <a:cs typeface="Arial"/>
              </a:rPr>
              <a:t>num_flowers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964962" y="1931799"/>
            <a:ext cx="2762250" cy="1400810"/>
            <a:chOff x="5964962" y="1931799"/>
            <a:chExt cx="2762250" cy="1400810"/>
          </a:xfrm>
        </p:grpSpPr>
        <p:sp>
          <p:nvSpPr>
            <p:cNvPr id="7" name="object 7"/>
            <p:cNvSpPr/>
            <p:nvPr/>
          </p:nvSpPr>
          <p:spPr>
            <a:xfrm>
              <a:off x="5979250" y="2632075"/>
              <a:ext cx="1025525" cy="1270"/>
            </a:xfrm>
            <a:custGeom>
              <a:avLst/>
              <a:gdLst/>
              <a:ahLst/>
              <a:cxnLst/>
              <a:rect l="l" t="t" r="r" b="b"/>
              <a:pathLst>
                <a:path w="1025525" h="1269">
                  <a:moveTo>
                    <a:pt x="0" y="0"/>
                  </a:moveTo>
                  <a:lnTo>
                    <a:pt x="1025249" y="769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0177" y="2571359"/>
              <a:ext cx="158284" cy="1229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951" y="1931799"/>
              <a:ext cx="1550748" cy="14005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758783" y="2305721"/>
            <a:ext cx="385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8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71199" y="1766699"/>
            <a:ext cx="0" cy="1731645"/>
          </a:xfrm>
          <a:custGeom>
            <a:avLst/>
            <a:gdLst/>
            <a:ahLst/>
            <a:cxnLst/>
            <a:rect l="l" t="t" r="r" b="b"/>
            <a:pathLst>
              <a:path h="1731645">
                <a:moveTo>
                  <a:pt x="0" y="0"/>
                </a:moveTo>
                <a:lnTo>
                  <a:pt x="0" y="17315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70120" y="3403685"/>
            <a:ext cx="12077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4" marR="5080" indent="-243840">
              <a:lnSpc>
                <a:spcPct val="100000"/>
              </a:lnSpc>
              <a:spcBef>
                <a:spcPts val="100"/>
              </a:spcBef>
            </a:pPr>
            <a:r>
              <a:rPr sz="3000" i="1" spc="-370" dirty="0">
                <a:latin typeface="Arial"/>
                <a:cs typeface="Arial"/>
              </a:rPr>
              <a:t>variabIe’s </a:t>
            </a:r>
            <a:r>
              <a:rPr sz="3000" i="1" spc="-530" dirty="0">
                <a:latin typeface="Arial"/>
                <a:cs typeface="Arial"/>
              </a:rPr>
              <a:t>name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Anatomy</a:t>
            </a:r>
            <a:r>
              <a:rPr spc="-10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5340"/>
            <a:ext cx="41402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29" dirty="0">
                <a:solidFill>
                  <a:srgbClr val="595959"/>
                </a:solidFill>
                <a:latin typeface="Arial"/>
                <a:cs typeface="Arial"/>
              </a:rPr>
              <a:t>main():</a:t>
            </a:r>
            <a:endParaRPr sz="20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  <a:tabLst>
                <a:tab pos="1078865" algn="l"/>
                <a:tab pos="1383665" algn="l"/>
                <a:tab pos="3517265" algn="l"/>
              </a:tabLst>
            </a:pP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mid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04" dirty="0">
                <a:solidFill>
                  <a:srgbClr val="595959"/>
                </a:solidFill>
                <a:latin typeface="Arial"/>
                <a:cs typeface="Arial"/>
              </a:rPr>
              <a:t>average(10.6,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310" dirty="0">
                <a:solidFill>
                  <a:srgbClr val="595959"/>
                </a:solidFill>
                <a:latin typeface="Arial"/>
                <a:cs typeface="Arial"/>
              </a:rPr>
              <a:t>7.2) </a:t>
            </a:r>
            <a:r>
              <a:rPr sz="2000" b="1" spc="245" dirty="0">
                <a:solidFill>
                  <a:srgbClr val="595959"/>
                </a:solidFill>
                <a:latin typeface="Arial"/>
                <a:cs typeface="Arial"/>
              </a:rPr>
              <a:t>print(mid)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Arial"/>
              <a:cs typeface="Arial"/>
            </a:endParaRPr>
          </a:p>
          <a:p>
            <a:pPr marL="469265" marR="1376680" indent="-457200">
              <a:lnSpc>
                <a:spcPct val="100000"/>
              </a:lnSpc>
              <a:tabLst>
                <a:tab pos="621665" algn="l"/>
                <a:tab pos="1078865" algn="l"/>
                <a:tab pos="1383665" algn="l"/>
                <a:tab pos="1536065" algn="l"/>
                <a:tab pos="1688464" algn="l"/>
                <a:tab pos="1993264" algn="l"/>
                <a:tab pos="2145665" algn="l"/>
                <a:tab pos="2298065" algn="l"/>
                <a:tab pos="24504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90" dirty="0">
                <a:solidFill>
                  <a:srgbClr val="595959"/>
                </a:solidFill>
                <a:latin typeface="Arial"/>
                <a:cs typeface="Arial"/>
              </a:rPr>
              <a:t>average(a,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315" dirty="0">
                <a:solidFill>
                  <a:srgbClr val="595959"/>
                </a:solidFill>
                <a:latin typeface="Arial"/>
                <a:cs typeface="Arial"/>
              </a:rPr>
              <a:t>b): 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sum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b </a:t>
            </a:r>
            <a:r>
              <a:rPr sz="2000" b="1" spc="215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sum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595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0825" y="2221209"/>
            <a:ext cx="22383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300" dirty="0">
                <a:latin typeface="Arial"/>
                <a:cs typeface="Arial"/>
              </a:rPr>
              <a:t>caller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i="1" spc="-275" dirty="0">
                <a:latin typeface="Arial"/>
                <a:cs typeface="Arial"/>
              </a:rPr>
              <a:t>(calling</a:t>
            </a:r>
            <a:r>
              <a:rPr sz="3000" i="1" spc="-90" dirty="0">
                <a:latin typeface="Arial"/>
                <a:cs typeface="Arial"/>
              </a:rPr>
              <a:t> </a:t>
            </a:r>
            <a:r>
              <a:rPr sz="3000" i="1" spc="-355" dirty="0">
                <a:latin typeface="Arial"/>
                <a:cs typeface="Arial"/>
              </a:rPr>
              <a:t>func9ion)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4400" y="1121675"/>
            <a:ext cx="4361815" cy="1249045"/>
          </a:xfrm>
          <a:custGeom>
            <a:avLst/>
            <a:gdLst/>
            <a:ahLst/>
            <a:cxnLst/>
            <a:rect l="l" t="t" r="r" b="b"/>
            <a:pathLst>
              <a:path w="4361815" h="1249045">
                <a:moveTo>
                  <a:pt x="0" y="208104"/>
                </a:moveTo>
                <a:lnTo>
                  <a:pt x="5496" y="160387"/>
                </a:lnTo>
                <a:lnTo>
                  <a:pt x="21151" y="116585"/>
                </a:lnTo>
                <a:lnTo>
                  <a:pt x="45718" y="77945"/>
                </a:lnTo>
                <a:lnTo>
                  <a:pt x="77945" y="45718"/>
                </a:lnTo>
                <a:lnTo>
                  <a:pt x="116585" y="21151"/>
                </a:lnTo>
                <a:lnTo>
                  <a:pt x="160387" y="5496"/>
                </a:lnTo>
                <a:lnTo>
                  <a:pt x="208104" y="0"/>
                </a:lnTo>
                <a:lnTo>
                  <a:pt x="4153294" y="0"/>
                </a:lnTo>
                <a:lnTo>
                  <a:pt x="4194084" y="4035"/>
                </a:lnTo>
                <a:lnTo>
                  <a:pt x="4232934" y="15840"/>
                </a:lnTo>
                <a:lnTo>
                  <a:pt x="4268751" y="34963"/>
                </a:lnTo>
                <a:lnTo>
                  <a:pt x="4300447" y="60952"/>
                </a:lnTo>
                <a:lnTo>
                  <a:pt x="4326436" y="92647"/>
                </a:lnTo>
                <a:lnTo>
                  <a:pt x="4345559" y="128466"/>
                </a:lnTo>
                <a:lnTo>
                  <a:pt x="4357364" y="167315"/>
                </a:lnTo>
                <a:lnTo>
                  <a:pt x="4361399" y="208104"/>
                </a:lnTo>
                <a:lnTo>
                  <a:pt x="4361399" y="1040495"/>
                </a:lnTo>
                <a:lnTo>
                  <a:pt x="4355903" y="1088212"/>
                </a:lnTo>
                <a:lnTo>
                  <a:pt x="4340247" y="1132014"/>
                </a:lnTo>
                <a:lnTo>
                  <a:pt x="4315681" y="1170654"/>
                </a:lnTo>
                <a:lnTo>
                  <a:pt x="4283453" y="1202881"/>
                </a:lnTo>
                <a:lnTo>
                  <a:pt x="4244813" y="1227448"/>
                </a:lnTo>
                <a:lnTo>
                  <a:pt x="4201011" y="1243103"/>
                </a:lnTo>
                <a:lnTo>
                  <a:pt x="4153294" y="1248599"/>
                </a:lnTo>
                <a:lnTo>
                  <a:pt x="208104" y="1248599"/>
                </a:lnTo>
                <a:lnTo>
                  <a:pt x="160387" y="1243103"/>
                </a:lnTo>
                <a:lnTo>
                  <a:pt x="116585" y="1227448"/>
                </a:lnTo>
                <a:lnTo>
                  <a:pt x="77945" y="1202881"/>
                </a:lnTo>
                <a:lnTo>
                  <a:pt x="45718" y="1170654"/>
                </a:lnTo>
                <a:lnTo>
                  <a:pt x="21151" y="1132014"/>
                </a:lnTo>
                <a:lnTo>
                  <a:pt x="5496" y="1088212"/>
                </a:lnTo>
                <a:lnTo>
                  <a:pt x="0" y="1040495"/>
                </a:lnTo>
                <a:lnTo>
                  <a:pt x="0" y="208104"/>
                </a:lnTo>
                <a:close/>
              </a:path>
            </a:pathLst>
          </a:custGeom>
          <a:ln w="28574">
            <a:solidFill>
              <a:srgbClr val="F2AD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Anatomy</a:t>
            </a:r>
            <a:r>
              <a:rPr spc="-10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5340"/>
            <a:ext cx="4140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29" dirty="0">
                <a:solidFill>
                  <a:srgbClr val="595959"/>
                </a:solidFill>
                <a:latin typeface="Arial"/>
                <a:cs typeface="Arial"/>
              </a:rPr>
              <a:t>main():</a:t>
            </a:r>
            <a:endParaRPr sz="20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  <a:tabLst>
                <a:tab pos="1078865" algn="l"/>
                <a:tab pos="1383665" algn="l"/>
                <a:tab pos="3517265" algn="l"/>
              </a:tabLst>
            </a:pP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mid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04" dirty="0">
                <a:solidFill>
                  <a:srgbClr val="595959"/>
                </a:solidFill>
                <a:latin typeface="Arial"/>
                <a:cs typeface="Arial"/>
              </a:rPr>
              <a:t>average(10.6,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310" dirty="0">
                <a:solidFill>
                  <a:srgbClr val="595959"/>
                </a:solidFill>
                <a:latin typeface="Arial"/>
                <a:cs typeface="Arial"/>
              </a:rPr>
              <a:t>7.2) </a:t>
            </a:r>
            <a:r>
              <a:rPr sz="2000" b="1" spc="245" dirty="0">
                <a:solidFill>
                  <a:srgbClr val="595959"/>
                </a:solidFill>
                <a:latin typeface="Arial"/>
                <a:cs typeface="Arial"/>
              </a:rPr>
              <a:t>print(mid)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2739340"/>
            <a:ext cx="2768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078865" algn="l"/>
                <a:tab pos="1383665" algn="l"/>
                <a:tab pos="1536065" algn="l"/>
                <a:tab pos="1688464" algn="l"/>
                <a:tab pos="1993264" algn="l"/>
                <a:tab pos="2145665" algn="l"/>
                <a:tab pos="2298065" algn="l"/>
                <a:tab pos="24504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lang="en-US" sz="2000" b="1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b="1" spc="190" dirty="0" smtClean="0">
                <a:solidFill>
                  <a:srgbClr val="595959"/>
                </a:solidFill>
                <a:latin typeface="Arial"/>
                <a:cs typeface="Arial"/>
              </a:rPr>
              <a:t>average(a</a:t>
            </a:r>
            <a:r>
              <a:rPr sz="2000" b="1" spc="190" dirty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315" dirty="0">
                <a:solidFill>
                  <a:srgbClr val="595959"/>
                </a:solidFill>
                <a:latin typeface="Arial"/>
                <a:cs typeface="Arial"/>
              </a:rPr>
              <a:t>b): 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sum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b </a:t>
            </a:r>
            <a:r>
              <a:rPr sz="2000" b="1" spc="215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sum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595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0825" y="2221209"/>
            <a:ext cx="22383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300" dirty="0">
                <a:latin typeface="Arial"/>
                <a:cs typeface="Arial"/>
              </a:rPr>
              <a:t>caller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i="1" spc="-275" dirty="0">
                <a:latin typeface="Arial"/>
                <a:cs typeface="Arial"/>
              </a:rPr>
              <a:t>(calling</a:t>
            </a:r>
            <a:r>
              <a:rPr sz="3000" i="1" spc="-90" dirty="0">
                <a:latin typeface="Arial"/>
                <a:cs typeface="Arial"/>
              </a:rPr>
              <a:t> </a:t>
            </a:r>
            <a:r>
              <a:rPr sz="3000" i="1" spc="-355" dirty="0">
                <a:latin typeface="Arial"/>
                <a:cs typeface="Arial"/>
              </a:rPr>
              <a:t>func9ion)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4400" y="1121675"/>
            <a:ext cx="4361815" cy="1249045"/>
          </a:xfrm>
          <a:custGeom>
            <a:avLst/>
            <a:gdLst/>
            <a:ahLst/>
            <a:cxnLst/>
            <a:rect l="l" t="t" r="r" b="b"/>
            <a:pathLst>
              <a:path w="4361815" h="1249045">
                <a:moveTo>
                  <a:pt x="0" y="208104"/>
                </a:moveTo>
                <a:lnTo>
                  <a:pt x="5496" y="160387"/>
                </a:lnTo>
                <a:lnTo>
                  <a:pt x="21151" y="116585"/>
                </a:lnTo>
                <a:lnTo>
                  <a:pt x="45718" y="77945"/>
                </a:lnTo>
                <a:lnTo>
                  <a:pt x="77945" y="45718"/>
                </a:lnTo>
                <a:lnTo>
                  <a:pt x="116585" y="21151"/>
                </a:lnTo>
                <a:lnTo>
                  <a:pt x="160387" y="5496"/>
                </a:lnTo>
                <a:lnTo>
                  <a:pt x="208104" y="0"/>
                </a:lnTo>
                <a:lnTo>
                  <a:pt x="4153294" y="0"/>
                </a:lnTo>
                <a:lnTo>
                  <a:pt x="4194084" y="4035"/>
                </a:lnTo>
                <a:lnTo>
                  <a:pt x="4232934" y="15840"/>
                </a:lnTo>
                <a:lnTo>
                  <a:pt x="4268751" y="34963"/>
                </a:lnTo>
                <a:lnTo>
                  <a:pt x="4300447" y="60952"/>
                </a:lnTo>
                <a:lnTo>
                  <a:pt x="4326436" y="92647"/>
                </a:lnTo>
                <a:lnTo>
                  <a:pt x="4345559" y="128466"/>
                </a:lnTo>
                <a:lnTo>
                  <a:pt x="4357364" y="167315"/>
                </a:lnTo>
                <a:lnTo>
                  <a:pt x="4361399" y="208104"/>
                </a:lnTo>
                <a:lnTo>
                  <a:pt x="4361399" y="1040495"/>
                </a:lnTo>
                <a:lnTo>
                  <a:pt x="4355903" y="1088212"/>
                </a:lnTo>
                <a:lnTo>
                  <a:pt x="4340247" y="1132014"/>
                </a:lnTo>
                <a:lnTo>
                  <a:pt x="4315681" y="1170654"/>
                </a:lnTo>
                <a:lnTo>
                  <a:pt x="4283453" y="1202881"/>
                </a:lnTo>
                <a:lnTo>
                  <a:pt x="4244813" y="1227448"/>
                </a:lnTo>
                <a:lnTo>
                  <a:pt x="4201011" y="1243103"/>
                </a:lnTo>
                <a:lnTo>
                  <a:pt x="4153294" y="1248599"/>
                </a:lnTo>
                <a:lnTo>
                  <a:pt x="208104" y="1248599"/>
                </a:lnTo>
                <a:lnTo>
                  <a:pt x="160387" y="1243103"/>
                </a:lnTo>
                <a:lnTo>
                  <a:pt x="116585" y="1227448"/>
                </a:lnTo>
                <a:lnTo>
                  <a:pt x="77945" y="1202881"/>
                </a:lnTo>
                <a:lnTo>
                  <a:pt x="45718" y="1170654"/>
                </a:lnTo>
                <a:lnTo>
                  <a:pt x="21151" y="1132014"/>
                </a:lnTo>
                <a:lnTo>
                  <a:pt x="5496" y="1088212"/>
                </a:lnTo>
                <a:lnTo>
                  <a:pt x="0" y="1040495"/>
                </a:lnTo>
                <a:lnTo>
                  <a:pt x="0" y="208104"/>
                </a:lnTo>
                <a:close/>
              </a:path>
            </a:pathLst>
          </a:custGeom>
          <a:ln w="28574">
            <a:solidFill>
              <a:srgbClr val="F2AD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45425" y="3745209"/>
            <a:ext cx="21355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430" dirty="0">
                <a:latin typeface="Arial"/>
                <a:cs typeface="Arial"/>
              </a:rPr>
              <a:t>callee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i="1" spc="-330" dirty="0">
                <a:latin typeface="Arial"/>
                <a:cs typeface="Arial"/>
              </a:rPr>
              <a:t>(called</a:t>
            </a:r>
            <a:r>
              <a:rPr sz="3000" i="1" spc="-95" dirty="0">
                <a:latin typeface="Arial"/>
                <a:cs typeface="Arial"/>
              </a:rPr>
              <a:t> </a:t>
            </a:r>
            <a:r>
              <a:rPr sz="3000" i="1" spc="-240" dirty="0">
                <a:latin typeface="Arial"/>
                <a:cs typeface="Arial"/>
              </a:rPr>
              <a:t>function)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Anatomy</a:t>
            </a:r>
            <a:r>
              <a:rPr spc="-10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5340"/>
            <a:ext cx="4140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29" dirty="0">
                <a:solidFill>
                  <a:srgbClr val="595959"/>
                </a:solidFill>
                <a:latin typeface="Arial"/>
                <a:cs typeface="Arial"/>
              </a:rPr>
              <a:t>main():</a:t>
            </a:r>
            <a:endParaRPr sz="20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  <a:tabLst>
                <a:tab pos="1078865" algn="l"/>
                <a:tab pos="1383665" algn="l"/>
                <a:tab pos="3517265" algn="l"/>
              </a:tabLst>
            </a:pP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mid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04" dirty="0">
                <a:solidFill>
                  <a:srgbClr val="595959"/>
                </a:solidFill>
                <a:latin typeface="Arial"/>
                <a:cs typeface="Arial"/>
              </a:rPr>
              <a:t>average(10.6,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310" dirty="0">
                <a:solidFill>
                  <a:srgbClr val="595959"/>
                </a:solidFill>
                <a:latin typeface="Arial"/>
                <a:cs typeface="Arial"/>
              </a:rPr>
              <a:t>7.2) </a:t>
            </a:r>
            <a:r>
              <a:rPr sz="2000" b="1" spc="245" dirty="0">
                <a:solidFill>
                  <a:srgbClr val="595959"/>
                </a:solidFill>
                <a:latin typeface="Arial"/>
                <a:cs typeface="Arial"/>
              </a:rPr>
              <a:t>print(mid)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2739340"/>
            <a:ext cx="2768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078865" algn="l"/>
                <a:tab pos="1383665" algn="l"/>
                <a:tab pos="1536065" algn="l"/>
                <a:tab pos="1688464" algn="l"/>
                <a:tab pos="1993264" algn="l"/>
                <a:tab pos="2145665" algn="l"/>
                <a:tab pos="2298065" algn="l"/>
                <a:tab pos="24504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90" dirty="0">
                <a:solidFill>
                  <a:srgbClr val="595959"/>
                </a:solidFill>
                <a:latin typeface="Arial"/>
                <a:cs typeface="Arial"/>
              </a:rPr>
              <a:t>average(a,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315" dirty="0">
                <a:solidFill>
                  <a:srgbClr val="595959"/>
                </a:solidFill>
                <a:latin typeface="Arial"/>
                <a:cs typeface="Arial"/>
              </a:rPr>
              <a:t>b): 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sum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b </a:t>
            </a:r>
            <a:r>
              <a:rPr sz="2000" b="1" spc="215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sum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595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7425" y="2145009"/>
            <a:ext cx="18205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254" dirty="0">
                <a:latin typeface="Arial"/>
                <a:cs typeface="Arial"/>
              </a:rPr>
              <a:t>fvnction</a:t>
            </a:r>
            <a:r>
              <a:rPr sz="3000" i="1" spc="-35" dirty="0">
                <a:latin typeface="Arial"/>
                <a:cs typeface="Arial"/>
              </a:rPr>
              <a:t> </a:t>
            </a:r>
            <a:r>
              <a:rPr sz="3000" i="1" spc="-270" dirty="0">
                <a:latin typeface="Arial"/>
                <a:cs typeface="Arial"/>
              </a:rPr>
              <a:t>“call”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80624" y="1574475"/>
            <a:ext cx="2967990" cy="318770"/>
          </a:xfrm>
          <a:custGeom>
            <a:avLst/>
            <a:gdLst/>
            <a:ahLst/>
            <a:cxnLst/>
            <a:rect l="l" t="t" r="r" b="b"/>
            <a:pathLst>
              <a:path w="2967990" h="318769">
                <a:moveTo>
                  <a:pt x="0" y="53050"/>
                </a:moveTo>
                <a:lnTo>
                  <a:pt x="4169" y="32401"/>
                </a:lnTo>
                <a:lnTo>
                  <a:pt x="15538" y="15538"/>
                </a:lnTo>
                <a:lnTo>
                  <a:pt x="32401" y="4169"/>
                </a:lnTo>
                <a:lnTo>
                  <a:pt x="53050" y="0"/>
                </a:lnTo>
                <a:lnTo>
                  <a:pt x="2914547" y="0"/>
                </a:lnTo>
                <a:lnTo>
                  <a:pt x="2952062" y="15538"/>
                </a:lnTo>
                <a:lnTo>
                  <a:pt x="2967599" y="53050"/>
                </a:lnTo>
                <a:lnTo>
                  <a:pt x="2967599" y="265248"/>
                </a:lnTo>
                <a:lnTo>
                  <a:pt x="2963430" y="285898"/>
                </a:lnTo>
                <a:lnTo>
                  <a:pt x="2952061" y="302761"/>
                </a:lnTo>
                <a:lnTo>
                  <a:pt x="2935197" y="314130"/>
                </a:lnTo>
                <a:lnTo>
                  <a:pt x="2914547" y="318299"/>
                </a:lnTo>
                <a:lnTo>
                  <a:pt x="53050" y="318299"/>
                </a:lnTo>
                <a:lnTo>
                  <a:pt x="32401" y="314130"/>
                </a:lnTo>
                <a:lnTo>
                  <a:pt x="15538" y="302761"/>
                </a:lnTo>
                <a:lnTo>
                  <a:pt x="4169" y="285898"/>
                </a:lnTo>
                <a:lnTo>
                  <a:pt x="0" y="265248"/>
                </a:lnTo>
                <a:lnTo>
                  <a:pt x="0" y="53050"/>
                </a:lnTo>
                <a:close/>
              </a:path>
            </a:pathLst>
          </a:custGeom>
          <a:ln w="28574">
            <a:solidFill>
              <a:srgbClr val="F2AD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Anatomy</a:t>
            </a:r>
            <a:r>
              <a:rPr spc="-10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5340"/>
            <a:ext cx="4140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29" dirty="0">
                <a:solidFill>
                  <a:srgbClr val="595959"/>
                </a:solidFill>
                <a:latin typeface="Arial"/>
                <a:cs typeface="Arial"/>
              </a:rPr>
              <a:t>main():</a:t>
            </a:r>
            <a:endParaRPr sz="20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  <a:tabLst>
                <a:tab pos="1078865" algn="l"/>
                <a:tab pos="1383665" algn="l"/>
                <a:tab pos="3517265" algn="l"/>
              </a:tabLst>
            </a:pP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mid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04" dirty="0">
                <a:solidFill>
                  <a:srgbClr val="595959"/>
                </a:solidFill>
                <a:latin typeface="Arial"/>
                <a:cs typeface="Arial"/>
              </a:rPr>
              <a:t>average(10.6,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310" dirty="0">
                <a:solidFill>
                  <a:srgbClr val="595959"/>
                </a:solidFill>
                <a:latin typeface="Arial"/>
                <a:cs typeface="Arial"/>
              </a:rPr>
              <a:t>7.2) </a:t>
            </a:r>
            <a:r>
              <a:rPr sz="2000" b="1" spc="245" dirty="0">
                <a:solidFill>
                  <a:srgbClr val="595959"/>
                </a:solidFill>
                <a:latin typeface="Arial"/>
                <a:cs typeface="Arial"/>
              </a:rPr>
              <a:t>print(mid)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2739340"/>
            <a:ext cx="2768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078865" algn="l"/>
                <a:tab pos="1383665" algn="l"/>
                <a:tab pos="1536065" algn="l"/>
                <a:tab pos="1688464" algn="l"/>
                <a:tab pos="1993264" algn="l"/>
                <a:tab pos="2145665" algn="l"/>
                <a:tab pos="2298065" algn="l"/>
                <a:tab pos="24504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90" dirty="0">
                <a:solidFill>
                  <a:srgbClr val="595959"/>
                </a:solidFill>
                <a:latin typeface="Arial"/>
                <a:cs typeface="Arial"/>
              </a:rPr>
              <a:t>average(a,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315" dirty="0">
                <a:solidFill>
                  <a:srgbClr val="595959"/>
                </a:solidFill>
                <a:latin typeface="Arial"/>
                <a:cs typeface="Arial"/>
              </a:rPr>
              <a:t>b): 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sum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b </a:t>
            </a:r>
            <a:r>
              <a:rPr sz="2000" b="1" spc="215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sum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595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7425" y="2145009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420" dirty="0">
                <a:latin typeface="Arial"/>
                <a:cs typeface="Arial"/>
              </a:rPr>
              <a:t>arguments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78549" y="1574475"/>
            <a:ext cx="1415415" cy="318770"/>
          </a:xfrm>
          <a:custGeom>
            <a:avLst/>
            <a:gdLst/>
            <a:ahLst/>
            <a:cxnLst/>
            <a:rect l="l" t="t" r="r" b="b"/>
            <a:pathLst>
              <a:path w="1415414" h="318769">
                <a:moveTo>
                  <a:pt x="0" y="53050"/>
                </a:moveTo>
                <a:lnTo>
                  <a:pt x="4169" y="32401"/>
                </a:lnTo>
                <a:lnTo>
                  <a:pt x="15538" y="15538"/>
                </a:lnTo>
                <a:lnTo>
                  <a:pt x="32401" y="4169"/>
                </a:lnTo>
                <a:lnTo>
                  <a:pt x="53049" y="0"/>
                </a:lnTo>
                <a:lnTo>
                  <a:pt x="1361747" y="0"/>
                </a:lnTo>
                <a:lnTo>
                  <a:pt x="1399262" y="15538"/>
                </a:lnTo>
                <a:lnTo>
                  <a:pt x="1414799" y="53050"/>
                </a:lnTo>
                <a:lnTo>
                  <a:pt x="1414799" y="265248"/>
                </a:lnTo>
                <a:lnTo>
                  <a:pt x="1410630" y="285898"/>
                </a:lnTo>
                <a:lnTo>
                  <a:pt x="1399261" y="302761"/>
                </a:lnTo>
                <a:lnTo>
                  <a:pt x="1382397" y="314130"/>
                </a:lnTo>
                <a:lnTo>
                  <a:pt x="1361747" y="318299"/>
                </a:lnTo>
                <a:lnTo>
                  <a:pt x="53049" y="318299"/>
                </a:lnTo>
                <a:lnTo>
                  <a:pt x="32401" y="314130"/>
                </a:lnTo>
                <a:lnTo>
                  <a:pt x="15538" y="302761"/>
                </a:lnTo>
                <a:lnTo>
                  <a:pt x="4169" y="285898"/>
                </a:lnTo>
                <a:lnTo>
                  <a:pt x="0" y="265248"/>
                </a:lnTo>
                <a:lnTo>
                  <a:pt x="0" y="53050"/>
                </a:lnTo>
                <a:close/>
              </a:path>
            </a:pathLst>
          </a:custGeom>
          <a:ln w="28574">
            <a:solidFill>
              <a:srgbClr val="F2AD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Anatomy</a:t>
            </a:r>
            <a:r>
              <a:rPr spc="-10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5340"/>
            <a:ext cx="41402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29" dirty="0">
                <a:solidFill>
                  <a:srgbClr val="595959"/>
                </a:solidFill>
                <a:latin typeface="Arial"/>
                <a:cs typeface="Arial"/>
              </a:rPr>
              <a:t>main():</a:t>
            </a:r>
            <a:endParaRPr sz="20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  <a:tabLst>
                <a:tab pos="1078865" algn="l"/>
                <a:tab pos="1383665" algn="l"/>
                <a:tab pos="3517265" algn="l"/>
              </a:tabLst>
            </a:pP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mid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04" dirty="0">
                <a:solidFill>
                  <a:srgbClr val="595959"/>
                </a:solidFill>
                <a:latin typeface="Arial"/>
                <a:cs typeface="Arial"/>
              </a:rPr>
              <a:t>average(10.6,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310" dirty="0">
                <a:solidFill>
                  <a:srgbClr val="595959"/>
                </a:solidFill>
                <a:latin typeface="Arial"/>
                <a:cs typeface="Arial"/>
              </a:rPr>
              <a:t>7.2) </a:t>
            </a:r>
            <a:r>
              <a:rPr sz="2000" b="1" spc="245" dirty="0">
                <a:solidFill>
                  <a:srgbClr val="595959"/>
                </a:solidFill>
                <a:latin typeface="Arial"/>
                <a:cs typeface="Arial"/>
              </a:rPr>
              <a:t>print(mid)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Arial"/>
              <a:cs typeface="Arial"/>
            </a:endParaRPr>
          </a:p>
          <a:p>
            <a:pPr marL="469265" marR="1376680" indent="-457200">
              <a:lnSpc>
                <a:spcPct val="100000"/>
              </a:lnSpc>
              <a:tabLst>
                <a:tab pos="621665" algn="l"/>
                <a:tab pos="1078865" algn="l"/>
                <a:tab pos="1383665" algn="l"/>
                <a:tab pos="1536065" algn="l"/>
                <a:tab pos="1688464" algn="l"/>
                <a:tab pos="1993264" algn="l"/>
                <a:tab pos="2145665" algn="l"/>
                <a:tab pos="2298065" algn="l"/>
                <a:tab pos="24504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90" dirty="0">
                <a:solidFill>
                  <a:srgbClr val="595959"/>
                </a:solidFill>
                <a:latin typeface="Arial"/>
                <a:cs typeface="Arial"/>
              </a:rPr>
              <a:t>average(a,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315" dirty="0">
                <a:solidFill>
                  <a:srgbClr val="595959"/>
                </a:solidFill>
                <a:latin typeface="Arial"/>
                <a:cs typeface="Arial"/>
              </a:rPr>
              <a:t>b): 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sum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b </a:t>
            </a:r>
            <a:r>
              <a:rPr sz="2000" b="1" spc="215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sum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595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7425" y="2145009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420" dirty="0">
                <a:latin typeface="Arial"/>
                <a:cs typeface="Arial"/>
              </a:rPr>
              <a:t>arguments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78549" y="1574475"/>
            <a:ext cx="1415415" cy="318770"/>
          </a:xfrm>
          <a:custGeom>
            <a:avLst/>
            <a:gdLst/>
            <a:ahLst/>
            <a:cxnLst/>
            <a:rect l="l" t="t" r="r" b="b"/>
            <a:pathLst>
              <a:path w="1415414" h="318769">
                <a:moveTo>
                  <a:pt x="0" y="53050"/>
                </a:moveTo>
                <a:lnTo>
                  <a:pt x="4169" y="32401"/>
                </a:lnTo>
                <a:lnTo>
                  <a:pt x="15538" y="15538"/>
                </a:lnTo>
                <a:lnTo>
                  <a:pt x="32401" y="4169"/>
                </a:lnTo>
                <a:lnTo>
                  <a:pt x="53049" y="0"/>
                </a:lnTo>
                <a:lnTo>
                  <a:pt x="1361747" y="0"/>
                </a:lnTo>
                <a:lnTo>
                  <a:pt x="1399262" y="15538"/>
                </a:lnTo>
                <a:lnTo>
                  <a:pt x="1414799" y="53050"/>
                </a:lnTo>
                <a:lnTo>
                  <a:pt x="1414799" y="265248"/>
                </a:lnTo>
                <a:lnTo>
                  <a:pt x="1410630" y="285898"/>
                </a:lnTo>
                <a:lnTo>
                  <a:pt x="1399261" y="302761"/>
                </a:lnTo>
                <a:lnTo>
                  <a:pt x="1382397" y="314130"/>
                </a:lnTo>
                <a:lnTo>
                  <a:pt x="1361747" y="318299"/>
                </a:lnTo>
                <a:lnTo>
                  <a:pt x="53049" y="318299"/>
                </a:lnTo>
                <a:lnTo>
                  <a:pt x="32401" y="314130"/>
                </a:lnTo>
                <a:lnTo>
                  <a:pt x="15538" y="302761"/>
                </a:lnTo>
                <a:lnTo>
                  <a:pt x="4169" y="285898"/>
                </a:lnTo>
                <a:lnTo>
                  <a:pt x="0" y="265248"/>
                </a:lnTo>
                <a:lnTo>
                  <a:pt x="0" y="53050"/>
                </a:lnTo>
                <a:close/>
              </a:path>
            </a:pathLst>
          </a:custGeom>
          <a:ln w="28574">
            <a:solidFill>
              <a:srgbClr val="F2AD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90800" y="3377519"/>
            <a:ext cx="235839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i="1" spc="-195" dirty="0">
                <a:solidFill>
                  <a:srgbClr val="595959"/>
                </a:solidFill>
                <a:latin typeface="Arial"/>
                <a:cs typeface="Arial"/>
              </a:rPr>
              <a:t>What’s</a:t>
            </a:r>
            <a:r>
              <a:rPr sz="18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spc="-175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spc="-245" dirty="0">
                <a:solidFill>
                  <a:srgbClr val="595959"/>
                </a:solidFill>
                <a:latin typeface="Arial"/>
                <a:cs typeface="Arial"/>
              </a:rPr>
              <a:t>diﬀerence</a:t>
            </a:r>
            <a:r>
              <a:rPr sz="18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spc="-365" dirty="0">
                <a:solidFill>
                  <a:srgbClr val="595959"/>
                </a:solidFill>
                <a:latin typeface="Arial"/>
                <a:cs typeface="Arial"/>
              </a:rPr>
              <a:t>be9ween</a:t>
            </a:r>
            <a:r>
              <a:rPr sz="1800" i="1" spc="-254" dirty="0">
                <a:solidFill>
                  <a:srgbClr val="595959"/>
                </a:solidFill>
                <a:latin typeface="Arial"/>
                <a:cs typeface="Arial"/>
              </a:rPr>
              <a:t> arguments</a:t>
            </a:r>
            <a:r>
              <a:rPr sz="1800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spc="-24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spc="-290" dirty="0">
                <a:solidFill>
                  <a:srgbClr val="595959"/>
                </a:solidFill>
                <a:latin typeface="Arial"/>
                <a:cs typeface="Arial"/>
              </a:rPr>
              <a:t>parame9ers?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Anatomy</a:t>
            </a:r>
            <a:r>
              <a:rPr spc="-10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5340"/>
            <a:ext cx="4140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29" dirty="0">
                <a:solidFill>
                  <a:srgbClr val="595959"/>
                </a:solidFill>
                <a:latin typeface="Arial"/>
                <a:cs typeface="Arial"/>
              </a:rPr>
              <a:t>main():</a:t>
            </a:r>
            <a:endParaRPr sz="20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  <a:tabLst>
                <a:tab pos="1078865" algn="l"/>
                <a:tab pos="1383665" algn="l"/>
                <a:tab pos="3517265" algn="l"/>
              </a:tabLst>
            </a:pP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mid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04" dirty="0">
                <a:solidFill>
                  <a:srgbClr val="595959"/>
                </a:solidFill>
                <a:latin typeface="Arial"/>
                <a:cs typeface="Arial"/>
              </a:rPr>
              <a:t>average(10.6,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310" dirty="0">
                <a:solidFill>
                  <a:srgbClr val="595959"/>
                </a:solidFill>
                <a:latin typeface="Arial"/>
                <a:cs typeface="Arial"/>
              </a:rPr>
              <a:t>7.2) </a:t>
            </a:r>
            <a:r>
              <a:rPr sz="2000" b="1" spc="245" dirty="0">
                <a:solidFill>
                  <a:srgbClr val="595959"/>
                </a:solidFill>
                <a:latin typeface="Arial"/>
                <a:cs typeface="Arial"/>
              </a:rPr>
              <a:t>print(mid)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2739340"/>
            <a:ext cx="2768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078865" algn="l"/>
                <a:tab pos="1383665" algn="l"/>
                <a:tab pos="1536065" algn="l"/>
                <a:tab pos="1688464" algn="l"/>
                <a:tab pos="1993264" algn="l"/>
                <a:tab pos="2145665" algn="l"/>
                <a:tab pos="2298065" algn="l"/>
                <a:tab pos="24504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90" dirty="0">
                <a:solidFill>
                  <a:srgbClr val="595959"/>
                </a:solidFill>
                <a:latin typeface="Arial"/>
                <a:cs typeface="Arial"/>
              </a:rPr>
              <a:t>average(a,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315" dirty="0">
                <a:solidFill>
                  <a:srgbClr val="595959"/>
                </a:solidFill>
                <a:latin typeface="Arial"/>
                <a:cs typeface="Arial"/>
              </a:rPr>
              <a:t>b): 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sum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b </a:t>
            </a:r>
            <a:r>
              <a:rPr sz="2000" b="1" spc="215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sum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595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3499" y="3446209"/>
            <a:ext cx="43586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i="1" spc="-380" dirty="0">
                <a:latin typeface="Arial"/>
                <a:cs typeface="Arial"/>
              </a:rPr>
              <a:t>parameters</a:t>
            </a:r>
            <a:r>
              <a:rPr sz="3000" i="1" spc="-105" dirty="0">
                <a:latin typeface="Arial"/>
                <a:cs typeface="Arial"/>
              </a:rPr>
              <a:t> </a:t>
            </a:r>
            <a:r>
              <a:rPr sz="3000" i="1" spc="-365" dirty="0">
                <a:latin typeface="Arial"/>
                <a:cs typeface="Arial"/>
              </a:rPr>
              <a:t>are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280" dirty="0">
                <a:latin typeface="Arial"/>
                <a:cs typeface="Arial"/>
              </a:rPr>
              <a:t>the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545" dirty="0">
                <a:latin typeface="Arial"/>
                <a:cs typeface="Arial"/>
              </a:rPr>
              <a:t>name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290" dirty="0">
                <a:latin typeface="Arial"/>
                <a:cs typeface="Arial"/>
              </a:rPr>
              <a:t>of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450" dirty="0">
                <a:latin typeface="Arial"/>
                <a:cs typeface="Arial"/>
              </a:rPr>
              <a:t>inpu9 </a:t>
            </a:r>
            <a:r>
              <a:rPr sz="3000" i="1" spc="-475" dirty="0">
                <a:latin typeface="Arial"/>
                <a:cs typeface="Arial"/>
              </a:rPr>
              <a:t>values</a:t>
            </a:r>
            <a:r>
              <a:rPr sz="3000" i="1" spc="-95" dirty="0">
                <a:latin typeface="Arial"/>
                <a:cs typeface="Arial"/>
              </a:rPr>
              <a:t> </a:t>
            </a:r>
            <a:r>
              <a:rPr sz="3000" i="1" spc="-215" dirty="0">
                <a:latin typeface="Arial"/>
                <a:cs typeface="Arial"/>
              </a:rPr>
              <a:t>in</a:t>
            </a:r>
            <a:r>
              <a:rPr sz="3000" i="1" spc="-95" dirty="0">
                <a:latin typeface="Arial"/>
                <a:cs typeface="Arial"/>
              </a:rPr>
              <a:t> </a:t>
            </a:r>
            <a:r>
              <a:rPr sz="3000" i="1" spc="-280" dirty="0">
                <a:latin typeface="Arial"/>
                <a:cs typeface="Arial"/>
              </a:rPr>
              <a:t>the</a:t>
            </a:r>
            <a:r>
              <a:rPr sz="3000" i="1" spc="-90" dirty="0">
                <a:latin typeface="Arial"/>
                <a:cs typeface="Arial"/>
              </a:rPr>
              <a:t> </a:t>
            </a:r>
            <a:r>
              <a:rPr sz="3000" i="1" spc="-270" dirty="0">
                <a:latin typeface="Arial"/>
                <a:cs typeface="Arial"/>
              </a:rPr>
              <a:t>function</a:t>
            </a:r>
            <a:r>
              <a:rPr sz="3000" i="1" spc="-95" dirty="0">
                <a:latin typeface="Arial"/>
                <a:cs typeface="Arial"/>
              </a:rPr>
              <a:t> </a:t>
            </a:r>
            <a:r>
              <a:rPr sz="3000" i="1" spc="-305" dirty="0">
                <a:latin typeface="Arial"/>
                <a:cs typeface="Arial"/>
              </a:rPr>
              <a:t>deﬁnition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8349" y="2805500"/>
            <a:ext cx="877569" cy="318770"/>
          </a:xfrm>
          <a:custGeom>
            <a:avLst/>
            <a:gdLst/>
            <a:ahLst/>
            <a:cxnLst/>
            <a:rect l="l" t="t" r="r" b="b"/>
            <a:pathLst>
              <a:path w="877569" h="318769">
                <a:moveTo>
                  <a:pt x="0" y="53049"/>
                </a:moveTo>
                <a:lnTo>
                  <a:pt x="4169" y="32401"/>
                </a:lnTo>
                <a:lnTo>
                  <a:pt x="15538" y="15538"/>
                </a:lnTo>
                <a:lnTo>
                  <a:pt x="32401" y="4169"/>
                </a:lnTo>
                <a:lnTo>
                  <a:pt x="53050" y="0"/>
                </a:lnTo>
                <a:lnTo>
                  <a:pt x="824449" y="0"/>
                </a:lnTo>
                <a:lnTo>
                  <a:pt x="861962" y="15537"/>
                </a:lnTo>
                <a:lnTo>
                  <a:pt x="877499" y="53049"/>
                </a:lnTo>
                <a:lnTo>
                  <a:pt x="877499" y="265249"/>
                </a:lnTo>
                <a:lnTo>
                  <a:pt x="873330" y="285898"/>
                </a:lnTo>
                <a:lnTo>
                  <a:pt x="861961" y="302761"/>
                </a:lnTo>
                <a:lnTo>
                  <a:pt x="845098" y="314130"/>
                </a:lnTo>
                <a:lnTo>
                  <a:pt x="824449" y="318299"/>
                </a:lnTo>
                <a:lnTo>
                  <a:pt x="53050" y="318299"/>
                </a:lnTo>
                <a:lnTo>
                  <a:pt x="32401" y="314130"/>
                </a:lnTo>
                <a:lnTo>
                  <a:pt x="15538" y="302761"/>
                </a:lnTo>
                <a:lnTo>
                  <a:pt x="4169" y="285898"/>
                </a:lnTo>
                <a:lnTo>
                  <a:pt x="0" y="265249"/>
                </a:lnTo>
                <a:lnTo>
                  <a:pt x="0" y="53049"/>
                </a:lnTo>
                <a:close/>
              </a:path>
            </a:pathLst>
          </a:custGeom>
          <a:ln w="28574">
            <a:solidFill>
              <a:srgbClr val="5A1E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Anatomy</a:t>
            </a:r>
            <a:r>
              <a:rPr spc="-10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5340"/>
            <a:ext cx="41402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29" dirty="0">
                <a:solidFill>
                  <a:srgbClr val="595959"/>
                </a:solidFill>
                <a:latin typeface="Arial"/>
                <a:cs typeface="Arial"/>
              </a:rPr>
              <a:t>main():</a:t>
            </a:r>
            <a:endParaRPr sz="20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  <a:tabLst>
                <a:tab pos="1078865" algn="l"/>
                <a:tab pos="1383665" algn="l"/>
                <a:tab pos="3517265" algn="l"/>
              </a:tabLst>
            </a:pP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mid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04" dirty="0">
                <a:solidFill>
                  <a:srgbClr val="595959"/>
                </a:solidFill>
                <a:latin typeface="Arial"/>
                <a:cs typeface="Arial"/>
              </a:rPr>
              <a:t>average(10.6,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310" dirty="0">
                <a:solidFill>
                  <a:srgbClr val="595959"/>
                </a:solidFill>
                <a:latin typeface="Arial"/>
                <a:cs typeface="Arial"/>
              </a:rPr>
              <a:t>7.2) </a:t>
            </a:r>
            <a:r>
              <a:rPr sz="2000" b="1" spc="245" dirty="0">
                <a:solidFill>
                  <a:srgbClr val="595959"/>
                </a:solidFill>
                <a:latin typeface="Arial"/>
                <a:cs typeface="Arial"/>
              </a:rPr>
              <a:t>print(mid)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Arial"/>
              <a:cs typeface="Arial"/>
            </a:endParaRPr>
          </a:p>
          <a:p>
            <a:pPr marL="469265" marR="1376680" indent="-457200">
              <a:lnSpc>
                <a:spcPct val="100000"/>
              </a:lnSpc>
              <a:tabLst>
                <a:tab pos="621665" algn="l"/>
                <a:tab pos="1078865" algn="l"/>
                <a:tab pos="1383665" algn="l"/>
                <a:tab pos="1536065" algn="l"/>
                <a:tab pos="1688464" algn="l"/>
                <a:tab pos="1993264" algn="l"/>
                <a:tab pos="2145665" algn="l"/>
                <a:tab pos="2298065" algn="l"/>
                <a:tab pos="24504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90" dirty="0">
                <a:solidFill>
                  <a:srgbClr val="595959"/>
                </a:solidFill>
                <a:latin typeface="Arial"/>
                <a:cs typeface="Arial"/>
              </a:rPr>
              <a:t>average(a,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315" dirty="0">
                <a:solidFill>
                  <a:srgbClr val="595959"/>
                </a:solidFill>
                <a:latin typeface="Arial"/>
                <a:cs typeface="Arial"/>
              </a:rPr>
              <a:t>b): 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sum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b </a:t>
            </a:r>
            <a:r>
              <a:rPr sz="2000" b="1" spc="215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sum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595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4474" y="2145009"/>
            <a:ext cx="41814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i="1" spc="-409" dirty="0">
                <a:latin typeface="Arial"/>
                <a:cs typeface="Arial"/>
              </a:rPr>
              <a:t>arguments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335" dirty="0">
                <a:latin typeface="Arial"/>
                <a:cs typeface="Arial"/>
              </a:rPr>
              <a:t>are</a:t>
            </a:r>
            <a:r>
              <a:rPr sz="3000" i="1" spc="-95" dirty="0">
                <a:latin typeface="Arial"/>
                <a:cs typeface="Arial"/>
              </a:rPr>
              <a:t> </a:t>
            </a:r>
            <a:r>
              <a:rPr sz="3000" i="1" spc="-280" dirty="0">
                <a:latin typeface="Arial"/>
                <a:cs typeface="Arial"/>
              </a:rPr>
              <a:t>the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475" dirty="0">
                <a:latin typeface="Arial"/>
                <a:cs typeface="Arial"/>
              </a:rPr>
              <a:t>values</a:t>
            </a:r>
            <a:r>
              <a:rPr sz="3000" i="1" spc="-95" dirty="0">
                <a:latin typeface="Arial"/>
                <a:cs typeface="Arial"/>
              </a:rPr>
              <a:t> </a:t>
            </a:r>
            <a:r>
              <a:rPr sz="3000" i="1" spc="-525" dirty="0">
                <a:latin typeface="Arial"/>
                <a:cs typeface="Arial"/>
              </a:rPr>
              <a:t>passed </a:t>
            </a:r>
            <a:r>
              <a:rPr sz="3000" i="1" spc="-215" dirty="0">
                <a:latin typeface="Arial"/>
                <a:cs typeface="Arial"/>
              </a:rPr>
              <a:t>in</a:t>
            </a:r>
            <a:r>
              <a:rPr sz="3000" i="1" spc="-95" dirty="0">
                <a:latin typeface="Arial"/>
                <a:cs typeface="Arial"/>
              </a:rPr>
              <a:t> </a:t>
            </a:r>
            <a:r>
              <a:rPr sz="3000" i="1" spc="-484" dirty="0">
                <a:latin typeface="Arial"/>
                <a:cs typeface="Arial"/>
              </a:rPr>
              <a:t>when</a:t>
            </a:r>
            <a:r>
              <a:rPr sz="3000" i="1" spc="-95" dirty="0">
                <a:latin typeface="Arial"/>
                <a:cs typeface="Arial"/>
              </a:rPr>
              <a:t> </a:t>
            </a:r>
            <a:r>
              <a:rPr sz="3000" i="1" spc="-280" dirty="0">
                <a:latin typeface="Arial"/>
                <a:cs typeface="Arial"/>
              </a:rPr>
              <a:t>function</a:t>
            </a:r>
            <a:r>
              <a:rPr sz="3000" i="1" spc="-95" dirty="0">
                <a:latin typeface="Arial"/>
                <a:cs typeface="Arial"/>
              </a:rPr>
              <a:t> </a:t>
            </a:r>
            <a:r>
              <a:rPr sz="3000" i="1" spc="-295" dirty="0">
                <a:latin typeface="Arial"/>
                <a:cs typeface="Arial"/>
              </a:rPr>
              <a:t>is</a:t>
            </a:r>
            <a:r>
              <a:rPr sz="3000" i="1" spc="-95" dirty="0">
                <a:latin typeface="Arial"/>
                <a:cs typeface="Arial"/>
              </a:rPr>
              <a:t> </a:t>
            </a:r>
            <a:r>
              <a:rPr sz="3000" i="1" spc="-405" dirty="0">
                <a:latin typeface="Arial"/>
                <a:cs typeface="Arial"/>
              </a:rPr>
              <a:t>calIed!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78549" y="1574475"/>
            <a:ext cx="1415415" cy="318770"/>
          </a:xfrm>
          <a:custGeom>
            <a:avLst/>
            <a:gdLst/>
            <a:ahLst/>
            <a:cxnLst/>
            <a:rect l="l" t="t" r="r" b="b"/>
            <a:pathLst>
              <a:path w="1415414" h="318769">
                <a:moveTo>
                  <a:pt x="0" y="53050"/>
                </a:moveTo>
                <a:lnTo>
                  <a:pt x="4169" y="32401"/>
                </a:lnTo>
                <a:lnTo>
                  <a:pt x="15538" y="15538"/>
                </a:lnTo>
                <a:lnTo>
                  <a:pt x="32401" y="4169"/>
                </a:lnTo>
                <a:lnTo>
                  <a:pt x="53049" y="0"/>
                </a:lnTo>
                <a:lnTo>
                  <a:pt x="1361747" y="0"/>
                </a:lnTo>
                <a:lnTo>
                  <a:pt x="1399262" y="15538"/>
                </a:lnTo>
                <a:lnTo>
                  <a:pt x="1414799" y="53050"/>
                </a:lnTo>
                <a:lnTo>
                  <a:pt x="1414799" y="265248"/>
                </a:lnTo>
                <a:lnTo>
                  <a:pt x="1410630" y="285898"/>
                </a:lnTo>
                <a:lnTo>
                  <a:pt x="1399261" y="302761"/>
                </a:lnTo>
                <a:lnTo>
                  <a:pt x="1382397" y="314130"/>
                </a:lnTo>
                <a:lnTo>
                  <a:pt x="1361747" y="318299"/>
                </a:lnTo>
                <a:lnTo>
                  <a:pt x="53049" y="318299"/>
                </a:lnTo>
                <a:lnTo>
                  <a:pt x="32401" y="314130"/>
                </a:lnTo>
                <a:lnTo>
                  <a:pt x="15538" y="302761"/>
                </a:lnTo>
                <a:lnTo>
                  <a:pt x="4169" y="285898"/>
                </a:lnTo>
                <a:lnTo>
                  <a:pt x="0" y="265248"/>
                </a:lnTo>
                <a:lnTo>
                  <a:pt x="0" y="53050"/>
                </a:lnTo>
                <a:close/>
              </a:path>
            </a:pathLst>
          </a:custGeom>
          <a:ln w="28574">
            <a:solidFill>
              <a:srgbClr val="F2AD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Anatomy</a:t>
            </a:r>
            <a:r>
              <a:rPr spc="-10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5340"/>
            <a:ext cx="4140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29" dirty="0">
                <a:solidFill>
                  <a:srgbClr val="595959"/>
                </a:solidFill>
                <a:latin typeface="Arial"/>
                <a:cs typeface="Arial"/>
              </a:rPr>
              <a:t>main():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tabLst>
                <a:tab pos="1078865" algn="l"/>
                <a:tab pos="1383665" algn="l"/>
                <a:tab pos="3517265" algn="l"/>
              </a:tabLst>
            </a:pP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mid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04" dirty="0">
                <a:solidFill>
                  <a:srgbClr val="595959"/>
                </a:solidFill>
                <a:latin typeface="Arial"/>
                <a:cs typeface="Arial"/>
              </a:rPr>
              <a:t>average(10.6,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310" dirty="0">
                <a:solidFill>
                  <a:srgbClr val="595959"/>
                </a:solidFill>
                <a:latin typeface="Arial"/>
                <a:cs typeface="Arial"/>
              </a:rPr>
              <a:t>7.2)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925" y="1824940"/>
            <a:ext cx="154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245" dirty="0">
                <a:solidFill>
                  <a:srgbClr val="595959"/>
                </a:solidFill>
                <a:latin typeface="Arial"/>
                <a:cs typeface="Arial"/>
              </a:rPr>
              <a:t>print(mid)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5" y="2739340"/>
            <a:ext cx="2768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078865" algn="l"/>
                <a:tab pos="1383665" algn="l"/>
                <a:tab pos="1536065" algn="l"/>
                <a:tab pos="1688464" algn="l"/>
                <a:tab pos="1993264" algn="l"/>
                <a:tab pos="2145665" algn="l"/>
                <a:tab pos="2298065" algn="l"/>
                <a:tab pos="24504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90" dirty="0">
                <a:solidFill>
                  <a:srgbClr val="595959"/>
                </a:solidFill>
                <a:latin typeface="Arial"/>
                <a:cs typeface="Arial"/>
              </a:rPr>
              <a:t>average(a,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315" dirty="0">
                <a:solidFill>
                  <a:srgbClr val="595959"/>
                </a:solidFill>
                <a:latin typeface="Arial"/>
                <a:cs typeface="Arial"/>
              </a:rPr>
              <a:t>b): 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sum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b </a:t>
            </a:r>
            <a:r>
              <a:rPr sz="2000" b="1" spc="215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sum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595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2214" y="1779860"/>
            <a:ext cx="35433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380" dirty="0">
                <a:latin typeface="Arial"/>
                <a:cs typeface="Arial"/>
              </a:rPr>
              <a:t>Note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114" dirty="0">
                <a:latin typeface="Arial"/>
                <a:cs typeface="Arial"/>
              </a:rPr>
              <a:t>that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459" dirty="0">
                <a:latin typeface="Arial"/>
                <a:cs typeface="Arial"/>
              </a:rPr>
              <a:t>we’re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395" dirty="0">
                <a:latin typeface="Arial"/>
                <a:cs typeface="Arial"/>
              </a:rPr>
              <a:t>s9oring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305" dirty="0">
                <a:latin typeface="Arial"/>
                <a:cs typeface="Arial"/>
              </a:rPr>
              <a:t>the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73259" y="2237060"/>
            <a:ext cx="3601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310" dirty="0">
                <a:latin typeface="Arial"/>
                <a:cs typeface="Arial"/>
              </a:rPr>
              <a:t>returned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500" dirty="0">
                <a:latin typeface="Arial"/>
                <a:cs typeface="Arial"/>
              </a:rPr>
              <a:t>vaIue</a:t>
            </a:r>
            <a:r>
              <a:rPr sz="3000" i="1" spc="-95" dirty="0">
                <a:latin typeface="Arial"/>
                <a:cs typeface="Arial"/>
              </a:rPr>
              <a:t> </a:t>
            </a:r>
            <a:r>
              <a:rPr sz="3000" i="1" spc="-215" dirty="0">
                <a:latin typeface="Arial"/>
                <a:cs typeface="Arial"/>
              </a:rPr>
              <a:t>in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470" dirty="0">
                <a:latin typeface="Arial"/>
                <a:cs typeface="Arial"/>
              </a:rPr>
              <a:t>a</a:t>
            </a:r>
            <a:r>
              <a:rPr sz="3000" i="1" spc="-95" dirty="0">
                <a:latin typeface="Arial"/>
                <a:cs typeface="Arial"/>
              </a:rPr>
              <a:t> </a:t>
            </a:r>
            <a:r>
              <a:rPr sz="3000" i="1" spc="-330" dirty="0">
                <a:latin typeface="Arial"/>
                <a:cs typeface="Arial"/>
              </a:rPr>
              <a:t>variable!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54462" y="1370316"/>
            <a:ext cx="2218690" cy="1862455"/>
            <a:chOff x="754462" y="1370316"/>
            <a:chExt cx="2218690" cy="1862455"/>
          </a:xfrm>
        </p:grpSpPr>
        <p:sp>
          <p:nvSpPr>
            <p:cNvPr id="9" name="object 9"/>
            <p:cNvSpPr/>
            <p:nvPr/>
          </p:nvSpPr>
          <p:spPr>
            <a:xfrm>
              <a:off x="768749" y="1574475"/>
              <a:ext cx="627380" cy="318770"/>
            </a:xfrm>
            <a:custGeom>
              <a:avLst/>
              <a:gdLst/>
              <a:ahLst/>
              <a:cxnLst/>
              <a:rect l="l" t="t" r="r" b="b"/>
              <a:pathLst>
                <a:path w="627380" h="318769">
                  <a:moveTo>
                    <a:pt x="0" y="53050"/>
                  </a:moveTo>
                  <a:lnTo>
                    <a:pt x="4169" y="32401"/>
                  </a:lnTo>
                  <a:lnTo>
                    <a:pt x="15538" y="15538"/>
                  </a:lnTo>
                  <a:lnTo>
                    <a:pt x="32401" y="4169"/>
                  </a:lnTo>
                  <a:lnTo>
                    <a:pt x="53050" y="0"/>
                  </a:lnTo>
                  <a:lnTo>
                    <a:pt x="573948" y="0"/>
                  </a:lnTo>
                  <a:lnTo>
                    <a:pt x="611461" y="15538"/>
                  </a:lnTo>
                  <a:lnTo>
                    <a:pt x="626999" y="53050"/>
                  </a:lnTo>
                  <a:lnTo>
                    <a:pt x="626999" y="265248"/>
                  </a:lnTo>
                  <a:lnTo>
                    <a:pt x="622830" y="285898"/>
                  </a:lnTo>
                  <a:lnTo>
                    <a:pt x="611461" y="302761"/>
                  </a:lnTo>
                  <a:lnTo>
                    <a:pt x="594598" y="314130"/>
                  </a:lnTo>
                  <a:lnTo>
                    <a:pt x="573948" y="318299"/>
                  </a:lnTo>
                  <a:lnTo>
                    <a:pt x="53050" y="318299"/>
                  </a:lnTo>
                  <a:lnTo>
                    <a:pt x="32401" y="314130"/>
                  </a:lnTo>
                  <a:lnTo>
                    <a:pt x="15538" y="302761"/>
                  </a:lnTo>
                  <a:lnTo>
                    <a:pt x="4169" y="285898"/>
                  </a:lnTo>
                  <a:lnTo>
                    <a:pt x="0" y="265248"/>
                  </a:lnTo>
                  <a:lnTo>
                    <a:pt x="0" y="53050"/>
                  </a:lnTo>
                  <a:close/>
                </a:path>
              </a:pathLst>
            </a:custGeom>
            <a:ln w="28574">
              <a:solidFill>
                <a:srgbClr val="F2A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41" y="1370316"/>
              <a:ext cx="2147259" cy="18621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Recall</a:t>
            </a:r>
            <a:r>
              <a:rPr spc="-110" dirty="0"/>
              <a:t> </a:t>
            </a:r>
            <a:r>
              <a:rPr dirty="0"/>
              <a:t>from</a:t>
            </a:r>
            <a:r>
              <a:rPr spc="-125" dirty="0"/>
              <a:t> </a:t>
            </a:r>
            <a:r>
              <a:rPr spc="-20" dirty="0"/>
              <a:t>last</a:t>
            </a:r>
            <a:r>
              <a:rPr spc="-114" dirty="0"/>
              <a:t> </a:t>
            </a:r>
            <a:r>
              <a:rPr spc="-10" dirty="0"/>
              <a:t>lecture: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5340"/>
            <a:ext cx="246380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&gt;&gt;&gt;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15" dirty="0">
                <a:solidFill>
                  <a:srgbClr val="595959"/>
                </a:solidFill>
                <a:latin typeface="Arial"/>
                <a:cs typeface="Arial"/>
              </a:rPr>
              <a:t>math.sqrt(4)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2000" b="1" spc="235" dirty="0">
                <a:solidFill>
                  <a:srgbClr val="F2AD41"/>
                </a:solidFill>
                <a:latin typeface="Arial"/>
                <a:cs typeface="Arial"/>
              </a:rPr>
              <a:t>2.0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8888" y="1352556"/>
            <a:ext cx="1548448" cy="158539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64150" y="2303459"/>
            <a:ext cx="11449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310" dirty="0">
                <a:latin typeface="Arial"/>
                <a:cs typeface="Arial"/>
              </a:rPr>
              <a:t>/vnc9ion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Recall</a:t>
            </a:r>
            <a:r>
              <a:rPr spc="-110" dirty="0"/>
              <a:t> </a:t>
            </a:r>
            <a:r>
              <a:rPr dirty="0"/>
              <a:t>from</a:t>
            </a:r>
            <a:r>
              <a:rPr spc="-125" dirty="0"/>
              <a:t> </a:t>
            </a:r>
            <a:r>
              <a:rPr spc="-20" dirty="0"/>
              <a:t>last</a:t>
            </a:r>
            <a:r>
              <a:rPr spc="-114" dirty="0"/>
              <a:t> </a:t>
            </a:r>
            <a:r>
              <a:rPr spc="-10" dirty="0"/>
              <a:t>lecture: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5340"/>
            <a:ext cx="246380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&gt;&gt;&gt;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15" dirty="0">
                <a:solidFill>
                  <a:srgbClr val="595959"/>
                </a:solidFill>
                <a:latin typeface="Arial"/>
                <a:cs typeface="Arial"/>
              </a:rPr>
              <a:t>math.sqrt(4)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2000" b="1" spc="235" dirty="0">
                <a:solidFill>
                  <a:srgbClr val="F2AD41"/>
                </a:solidFill>
                <a:latin typeface="Arial"/>
                <a:cs typeface="Arial"/>
              </a:rPr>
              <a:t>2.0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2288" y="1352556"/>
            <a:ext cx="1548448" cy="158539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21350" y="2303459"/>
            <a:ext cx="12617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405" dirty="0">
                <a:latin typeface="Arial"/>
                <a:cs typeface="Arial"/>
              </a:rPr>
              <a:t>Argvment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Terminology</a:t>
            </a:r>
            <a:r>
              <a:rPr spc="-135" dirty="0"/>
              <a:t> </a:t>
            </a:r>
            <a:r>
              <a:rPr spc="-3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99" y="1272033"/>
            <a:ext cx="8084820" cy="292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24815" algn="l"/>
              </a:tabLst>
            </a:pPr>
            <a:r>
              <a:rPr sz="2400" spc="-40" dirty="0">
                <a:solidFill>
                  <a:srgbClr val="595959"/>
                </a:solidFill>
                <a:latin typeface="Arial MT"/>
                <a:cs typeface="Arial MT"/>
              </a:rPr>
              <a:t>Variables</a:t>
            </a:r>
            <a:r>
              <a:rPr sz="2400" spc="-1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have</a:t>
            </a:r>
            <a:r>
              <a:rPr sz="2400" spc="-10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2400" spc="-10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b="1" spc="-50" dirty="0">
                <a:solidFill>
                  <a:srgbClr val="595959"/>
                </a:solidFill>
                <a:latin typeface="Arial"/>
                <a:cs typeface="Arial"/>
              </a:rPr>
              <a:t>name</a:t>
            </a:r>
            <a:r>
              <a:rPr sz="2400" b="1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2400" spc="-10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sz="2400" spc="-10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associated</a:t>
            </a:r>
            <a:r>
              <a:rPr sz="2400" spc="-1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2400" spc="-10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2400" spc="-10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b="1" spc="-10" dirty="0">
                <a:solidFill>
                  <a:srgbClr val="595959"/>
                </a:solidFill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buFont typeface="Tahoma"/>
              <a:buChar char="●"/>
            </a:pPr>
            <a:endParaRPr sz="2400">
              <a:latin typeface="Arial"/>
              <a:cs typeface="Arial"/>
            </a:endParaRPr>
          </a:p>
          <a:p>
            <a:pPr marL="424815" marR="5080" indent="-412750">
              <a:lnSpc>
                <a:spcPts val="2850"/>
              </a:lnSpc>
              <a:buFont typeface="Tahoma"/>
              <a:buChar char="●"/>
              <a:tabLst>
                <a:tab pos="424815" algn="l"/>
              </a:tabLst>
            </a:pPr>
            <a:r>
              <a:rPr sz="2400" spc="-35" dirty="0">
                <a:solidFill>
                  <a:srgbClr val="595959"/>
                </a:solidFill>
                <a:latin typeface="Arial MT"/>
                <a:cs typeface="Arial MT"/>
              </a:rPr>
              <a:t>Variable</a:t>
            </a:r>
            <a:r>
              <a:rPr sz="2400" spc="-8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b="1" spc="-85" dirty="0">
                <a:solidFill>
                  <a:srgbClr val="595959"/>
                </a:solidFill>
                <a:latin typeface="Arial"/>
                <a:cs typeface="Arial"/>
              </a:rPr>
              <a:t>assignment</a:t>
            </a:r>
            <a:r>
              <a:rPr sz="2400" b="1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2400" spc="-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2400" spc="-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process</a:t>
            </a:r>
            <a:r>
              <a:rPr sz="2400" spc="-8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2400" spc="-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associating</a:t>
            </a:r>
            <a:r>
              <a:rPr sz="2400" spc="-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2400" spc="-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value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2400" spc="-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2400" spc="-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595959"/>
                </a:solidFill>
                <a:latin typeface="Arial MT"/>
                <a:cs typeface="Arial MT"/>
              </a:rPr>
              <a:t>name</a:t>
            </a:r>
            <a:r>
              <a:rPr sz="2400" spc="-75" dirty="0">
                <a:solidFill>
                  <a:srgbClr val="595959"/>
                </a:solidFill>
                <a:latin typeface="Arial MT"/>
                <a:cs typeface="Arial MT"/>
              </a:rPr>
              <a:t> (use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2400" spc="-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equals</a:t>
            </a:r>
            <a:r>
              <a:rPr sz="2400" spc="-7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sign</a:t>
            </a:r>
            <a:r>
              <a:rPr sz="2400" spc="-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595959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595959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Tahoma"/>
              <a:buChar char="●"/>
            </a:pPr>
            <a:endParaRPr sz="2400">
              <a:latin typeface="Arial MT"/>
              <a:cs typeface="Arial MT"/>
            </a:endParaRPr>
          </a:p>
          <a:p>
            <a:pPr marL="424815" marR="333375" indent="-412750">
              <a:lnSpc>
                <a:spcPts val="2850"/>
              </a:lnSpc>
              <a:buChar char="●"/>
              <a:tabLst>
                <a:tab pos="424815" algn="l"/>
              </a:tabLst>
            </a:pPr>
            <a:r>
              <a:rPr sz="2400" b="1" spc="-65" dirty="0">
                <a:solidFill>
                  <a:srgbClr val="595959"/>
                </a:solidFill>
                <a:latin typeface="Arial"/>
                <a:cs typeface="Arial"/>
              </a:rPr>
              <a:t>Retrieval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24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24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process</a:t>
            </a:r>
            <a:r>
              <a:rPr sz="24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24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getting</a:t>
            </a:r>
            <a:r>
              <a:rPr sz="24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24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value</a:t>
            </a:r>
            <a:r>
              <a:rPr sz="24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associated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2400" spc="-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2400" spc="-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595959"/>
                </a:solidFill>
                <a:latin typeface="Arial MT"/>
                <a:cs typeface="Arial MT"/>
              </a:rPr>
              <a:t>name</a:t>
            </a:r>
            <a:r>
              <a:rPr sz="24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5" dirty="0">
                <a:solidFill>
                  <a:srgbClr val="595959"/>
                </a:solidFill>
                <a:latin typeface="Arial MT"/>
                <a:cs typeface="Arial MT"/>
              </a:rPr>
              <a:t>(use</a:t>
            </a:r>
            <a:r>
              <a:rPr sz="2400" spc="-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2400" spc="-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595959"/>
                </a:solidFill>
                <a:latin typeface="Arial MT"/>
                <a:cs typeface="Arial MT"/>
              </a:rPr>
              <a:t>variable’s</a:t>
            </a:r>
            <a:r>
              <a:rPr sz="24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name)</a:t>
            </a:r>
            <a:endParaRPr sz="2400">
              <a:latin typeface="Arial MT"/>
              <a:cs typeface="Arial MT"/>
            </a:endParaRPr>
          </a:p>
          <a:p>
            <a:pPr marL="882015" lvl="1" indent="-412115">
              <a:lnSpc>
                <a:spcPts val="2760"/>
              </a:lnSpc>
              <a:buFont typeface="Tahoma"/>
              <a:buChar char="○"/>
              <a:tabLst>
                <a:tab pos="882015" algn="l"/>
              </a:tabLst>
            </a:pPr>
            <a:r>
              <a:rPr sz="2400" spc="-45" dirty="0">
                <a:solidFill>
                  <a:srgbClr val="595959"/>
                </a:solidFill>
                <a:latin typeface="Arial MT"/>
                <a:cs typeface="Arial MT"/>
              </a:rPr>
              <a:t>This</a:t>
            </a:r>
            <a:r>
              <a:rPr sz="2400" spc="-9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2400" spc="-9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how</a:t>
            </a:r>
            <a:r>
              <a:rPr sz="2400" spc="-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you</a:t>
            </a:r>
            <a:r>
              <a:rPr sz="2400" spc="-9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use</a:t>
            </a:r>
            <a:r>
              <a:rPr sz="2400" spc="-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variables!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Recall</a:t>
            </a:r>
            <a:r>
              <a:rPr spc="-110" dirty="0"/>
              <a:t> </a:t>
            </a:r>
            <a:r>
              <a:rPr dirty="0"/>
              <a:t>from</a:t>
            </a:r>
            <a:r>
              <a:rPr spc="-125" dirty="0"/>
              <a:t> </a:t>
            </a:r>
            <a:r>
              <a:rPr spc="-20" dirty="0"/>
              <a:t>last</a:t>
            </a:r>
            <a:r>
              <a:rPr spc="-114" dirty="0"/>
              <a:t> </a:t>
            </a:r>
            <a:r>
              <a:rPr spc="-10" dirty="0"/>
              <a:t>lecture: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5340"/>
            <a:ext cx="246380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b="1" spc="-25" dirty="0">
                <a:solidFill>
                  <a:srgbClr val="595959"/>
                </a:solidFill>
                <a:latin typeface="Arial"/>
                <a:cs typeface="Arial"/>
              </a:rPr>
              <a:t>&gt;&gt;&gt;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15" dirty="0">
                <a:solidFill>
                  <a:srgbClr val="595959"/>
                </a:solidFill>
                <a:latin typeface="Arial"/>
                <a:cs typeface="Arial"/>
              </a:rPr>
              <a:t>math.sqrt(4)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2000" b="1" spc="235" dirty="0">
                <a:solidFill>
                  <a:srgbClr val="F2AD41"/>
                </a:solidFill>
                <a:latin typeface="Arial"/>
                <a:cs typeface="Arial"/>
              </a:rPr>
              <a:t>2.0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6350" y="2532059"/>
            <a:ext cx="16300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330" dirty="0">
                <a:latin typeface="Arial"/>
                <a:cs typeface="Arial"/>
              </a:rPr>
              <a:t>Return</a:t>
            </a:r>
            <a:r>
              <a:rPr sz="3000" i="1" spc="-90" dirty="0">
                <a:latin typeface="Arial"/>
                <a:cs typeface="Arial"/>
              </a:rPr>
              <a:t> </a:t>
            </a:r>
            <a:r>
              <a:rPr sz="3000" i="1" spc="-459" dirty="0">
                <a:latin typeface="Arial"/>
                <a:cs typeface="Arial"/>
              </a:rPr>
              <a:t>valve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853" y="1479731"/>
            <a:ext cx="2077638" cy="1281636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Anatomy</a:t>
            </a:r>
            <a:r>
              <a:rPr spc="-10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160975" y="2046150"/>
            <a:ext cx="2661285" cy="1051560"/>
          </a:xfrm>
          <a:custGeom>
            <a:avLst/>
            <a:gdLst/>
            <a:ahLst/>
            <a:cxnLst/>
            <a:rect l="l" t="t" r="r" b="b"/>
            <a:pathLst>
              <a:path w="2661285" h="1051560">
                <a:moveTo>
                  <a:pt x="2660999" y="0"/>
                </a:moveTo>
                <a:lnTo>
                  <a:pt x="0" y="0"/>
                </a:lnTo>
                <a:lnTo>
                  <a:pt x="0" y="1051199"/>
                </a:lnTo>
                <a:lnTo>
                  <a:pt x="2660999" y="1051199"/>
                </a:lnTo>
                <a:lnTo>
                  <a:pt x="2660999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64583" y="2396490"/>
            <a:ext cx="185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math.sqrt(4)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9596" y="2640174"/>
            <a:ext cx="1506500" cy="169165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886012" y="2551215"/>
            <a:ext cx="1266190" cy="41275"/>
            <a:chOff x="1886012" y="2551215"/>
            <a:chExt cx="1266190" cy="41275"/>
          </a:xfrm>
        </p:grpSpPr>
        <p:sp>
          <p:nvSpPr>
            <p:cNvPr id="7" name="object 7"/>
            <p:cNvSpPr/>
            <p:nvPr/>
          </p:nvSpPr>
          <p:spPr>
            <a:xfrm>
              <a:off x="1890774" y="2570850"/>
              <a:ext cx="1213485" cy="1270"/>
            </a:xfrm>
            <a:custGeom>
              <a:avLst/>
              <a:gdLst/>
              <a:ahLst/>
              <a:cxnLst/>
              <a:rect l="l" t="t" r="r" b="b"/>
              <a:pathLst>
                <a:path w="1213485" h="1269">
                  <a:moveTo>
                    <a:pt x="0" y="0"/>
                  </a:moveTo>
                  <a:lnTo>
                    <a:pt x="1213049" y="859"/>
                  </a:lnTo>
                </a:path>
              </a:pathLst>
            </a:custGeom>
            <a:ln w="9524">
              <a:solidFill>
                <a:srgbClr val="5E6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03814" y="25559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19" y="0"/>
                  </a:lnTo>
                  <a:lnTo>
                    <a:pt x="43234" y="1576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5E69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03814" y="25559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34" y="15762"/>
                  </a:lnTo>
                  <a:lnTo>
                    <a:pt x="1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5E6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78912" y="2360015"/>
            <a:ext cx="167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Arial MT"/>
                <a:cs typeface="Arial MT"/>
              </a:rPr>
              <a:t>4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17212" y="2551829"/>
            <a:ext cx="1363980" cy="41275"/>
            <a:chOff x="5817212" y="2551829"/>
            <a:chExt cx="1363980" cy="41275"/>
          </a:xfrm>
        </p:grpSpPr>
        <p:sp>
          <p:nvSpPr>
            <p:cNvPr id="12" name="object 12"/>
            <p:cNvSpPr/>
            <p:nvPr/>
          </p:nvSpPr>
          <p:spPr>
            <a:xfrm>
              <a:off x="5821974" y="2571749"/>
              <a:ext cx="1311275" cy="635"/>
            </a:xfrm>
            <a:custGeom>
              <a:avLst/>
              <a:gdLst/>
              <a:ahLst/>
              <a:cxnLst/>
              <a:rect l="l" t="t" r="r" b="b"/>
              <a:pathLst>
                <a:path w="1311275" h="635">
                  <a:moveTo>
                    <a:pt x="0" y="0"/>
                  </a:moveTo>
                  <a:lnTo>
                    <a:pt x="1310849" y="574"/>
                  </a:lnTo>
                </a:path>
              </a:pathLst>
            </a:custGeom>
            <a:ln w="9524">
              <a:solidFill>
                <a:srgbClr val="5E6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32817" y="25565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14" y="0"/>
                  </a:lnTo>
                  <a:lnTo>
                    <a:pt x="43232" y="1575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5E69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32817" y="25565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43232" y="15752"/>
                  </a:lnTo>
                  <a:lnTo>
                    <a:pt x="14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5E6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727923" y="2360015"/>
            <a:ext cx="381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Arial MT"/>
                <a:cs typeface="Arial MT"/>
              </a:rPr>
              <a:t>2.0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31425" y="3671110"/>
            <a:ext cx="12401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409" dirty="0">
                <a:latin typeface="Arial"/>
                <a:cs typeface="Arial"/>
              </a:rPr>
              <a:t>argument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246" y="2705474"/>
            <a:ext cx="1506500" cy="169165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331825" y="3671110"/>
            <a:ext cx="1565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215" dirty="0">
                <a:latin typeface="Arial"/>
                <a:cs typeface="Arial"/>
              </a:rPr>
              <a:t>return</a:t>
            </a:r>
            <a:r>
              <a:rPr sz="3000" i="1" spc="-75" dirty="0">
                <a:latin typeface="Arial"/>
                <a:cs typeface="Arial"/>
              </a:rPr>
              <a:t> </a:t>
            </a:r>
            <a:r>
              <a:rPr sz="3000" i="1" spc="-459" dirty="0">
                <a:latin typeface="Arial"/>
                <a:cs typeface="Arial"/>
              </a:rPr>
              <a:t>valve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5D3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3275" y="1124966"/>
            <a:ext cx="4801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14" dirty="0">
                <a:latin typeface="Arial"/>
                <a:cs typeface="Arial"/>
              </a:rPr>
              <a:t>Think/Pair/Share: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275" y="2140712"/>
            <a:ext cx="7054215" cy="167893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spc="-30" dirty="0">
                <a:latin typeface="Arial MT"/>
                <a:cs typeface="Arial MT"/>
              </a:rPr>
              <a:t>Write</a:t>
            </a:r>
            <a:r>
              <a:rPr sz="3600" spc="-14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</a:t>
            </a:r>
            <a:r>
              <a:rPr sz="3600" spc="-14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function</a:t>
            </a:r>
            <a:r>
              <a:rPr sz="3600" spc="-14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that</a:t>
            </a:r>
            <a:r>
              <a:rPr sz="3600" spc="-14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takes</a:t>
            </a:r>
            <a:r>
              <a:rPr sz="3600" spc="-14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in</a:t>
            </a:r>
            <a:r>
              <a:rPr sz="3600" spc="-145" dirty="0">
                <a:latin typeface="Arial MT"/>
                <a:cs typeface="Arial MT"/>
              </a:rPr>
              <a:t> </a:t>
            </a:r>
            <a:r>
              <a:rPr sz="3600" spc="-25" dirty="0">
                <a:latin typeface="Arial MT"/>
                <a:cs typeface="Arial MT"/>
              </a:rPr>
              <a:t>two </a:t>
            </a:r>
            <a:r>
              <a:rPr sz="3600" spc="-30" dirty="0">
                <a:latin typeface="Arial MT"/>
                <a:cs typeface="Arial MT"/>
              </a:rPr>
              <a:t>values</a:t>
            </a:r>
            <a:r>
              <a:rPr sz="3600" spc="-1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and</a:t>
            </a:r>
            <a:r>
              <a:rPr sz="3600" spc="-1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outputs</a:t>
            </a:r>
            <a:r>
              <a:rPr sz="3600" spc="-1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10" dirty="0">
                <a:latin typeface="Arial MT"/>
                <a:cs typeface="Arial MT"/>
              </a:rPr>
              <a:t> </a:t>
            </a:r>
            <a:r>
              <a:rPr sz="3600" spc="-50" dirty="0">
                <a:latin typeface="Arial MT"/>
                <a:cs typeface="Arial MT"/>
              </a:rPr>
              <a:t>sum</a:t>
            </a:r>
            <a:r>
              <a:rPr sz="3600" spc="-10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of</a:t>
            </a:r>
            <a:r>
              <a:rPr sz="3600" spc="-11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their squares.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5D3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3275" y="1124966"/>
            <a:ext cx="4801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14" dirty="0">
                <a:latin typeface="Arial"/>
                <a:cs typeface="Arial"/>
              </a:rPr>
              <a:t>Think/Pair/Share: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275" y="2140712"/>
            <a:ext cx="7054215" cy="167893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spc="-30" dirty="0">
                <a:latin typeface="Arial MT"/>
                <a:cs typeface="Arial MT"/>
              </a:rPr>
              <a:t>Write</a:t>
            </a:r>
            <a:r>
              <a:rPr sz="3600" spc="-14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</a:t>
            </a:r>
            <a:r>
              <a:rPr sz="3600" spc="-14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function</a:t>
            </a:r>
            <a:r>
              <a:rPr sz="3600" spc="-14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that</a:t>
            </a:r>
            <a:r>
              <a:rPr sz="3600" spc="-14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takes</a:t>
            </a:r>
            <a:r>
              <a:rPr sz="3600" spc="-14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in</a:t>
            </a:r>
            <a:r>
              <a:rPr sz="3600" spc="-145" dirty="0">
                <a:latin typeface="Arial MT"/>
                <a:cs typeface="Arial MT"/>
              </a:rPr>
              <a:t> </a:t>
            </a:r>
            <a:r>
              <a:rPr sz="3600" spc="-25" dirty="0">
                <a:latin typeface="Arial MT"/>
                <a:cs typeface="Arial MT"/>
              </a:rPr>
              <a:t>two </a:t>
            </a:r>
            <a:r>
              <a:rPr sz="3600" spc="-30" dirty="0">
                <a:latin typeface="Arial MT"/>
                <a:cs typeface="Arial MT"/>
              </a:rPr>
              <a:t>values</a:t>
            </a:r>
            <a:r>
              <a:rPr sz="3600" spc="-1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and</a:t>
            </a:r>
            <a:r>
              <a:rPr sz="3600" spc="-1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outputs</a:t>
            </a:r>
            <a:r>
              <a:rPr sz="3600" spc="-1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10" dirty="0">
                <a:latin typeface="Arial MT"/>
                <a:cs typeface="Arial MT"/>
              </a:rPr>
              <a:t> </a:t>
            </a:r>
            <a:r>
              <a:rPr sz="3600" spc="-50" dirty="0">
                <a:latin typeface="Arial MT"/>
                <a:cs typeface="Arial MT"/>
              </a:rPr>
              <a:t>sum</a:t>
            </a:r>
            <a:r>
              <a:rPr sz="3600" spc="-10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of</a:t>
            </a:r>
            <a:r>
              <a:rPr sz="3600" spc="-11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their </a:t>
            </a:r>
            <a:r>
              <a:rPr sz="3600" spc="-55" dirty="0">
                <a:latin typeface="Arial MT"/>
                <a:cs typeface="Arial MT"/>
              </a:rPr>
              <a:t>squares.</a:t>
            </a:r>
            <a:r>
              <a:rPr sz="3600" spc="-1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[demo]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451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Functions</a:t>
            </a:r>
            <a:r>
              <a:rPr spc="-130" dirty="0"/>
              <a:t> </a:t>
            </a:r>
            <a:r>
              <a:rPr spc="-80" dirty="0"/>
              <a:t>as</a:t>
            </a:r>
            <a:r>
              <a:rPr spc="-110" dirty="0"/>
              <a:t> </a:t>
            </a:r>
            <a:r>
              <a:rPr spc="-30" dirty="0"/>
              <a:t>Python</a:t>
            </a:r>
            <a:r>
              <a:rPr spc="-120" dirty="0"/>
              <a:t> </a:t>
            </a:r>
            <a:r>
              <a:rPr spc="-1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2072590"/>
            <a:ext cx="231203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5599"/>
              </a:lnSpc>
              <a:spcBef>
                <a:spcPts val="100"/>
              </a:spcBef>
              <a:tabLst>
                <a:tab pos="621665" algn="l"/>
                <a:tab pos="1536065" algn="l"/>
                <a:tab pos="1688464" algn="l"/>
                <a:tab pos="1840864" algn="l"/>
                <a:tab pos="21456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00" dirty="0">
                <a:solidFill>
                  <a:srgbClr val="595959"/>
                </a:solidFill>
                <a:latin typeface="Arial"/>
                <a:cs typeface="Arial"/>
              </a:rPr>
              <a:t>add(x,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350" dirty="0">
                <a:solidFill>
                  <a:srgbClr val="595959"/>
                </a:solidFill>
                <a:latin typeface="Arial"/>
                <a:cs typeface="Arial"/>
              </a:rPr>
              <a:t>y): </a:t>
            </a:r>
            <a:r>
              <a:rPr sz="2000" b="1" spc="215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5201" y="2034889"/>
            <a:ext cx="2004100" cy="11943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51654" y="2456815"/>
            <a:ext cx="45148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Arial MT"/>
                <a:cs typeface="Arial MT"/>
              </a:rPr>
              <a:t>add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964962" y="1931799"/>
            <a:ext cx="2762250" cy="1400810"/>
            <a:chOff x="5964962" y="1931799"/>
            <a:chExt cx="2762250" cy="1400810"/>
          </a:xfrm>
        </p:grpSpPr>
        <p:sp>
          <p:nvSpPr>
            <p:cNvPr id="7" name="object 7"/>
            <p:cNvSpPr/>
            <p:nvPr/>
          </p:nvSpPr>
          <p:spPr>
            <a:xfrm>
              <a:off x="5979250" y="2632075"/>
              <a:ext cx="1025525" cy="1270"/>
            </a:xfrm>
            <a:custGeom>
              <a:avLst/>
              <a:gdLst/>
              <a:ahLst/>
              <a:cxnLst/>
              <a:rect l="l" t="t" r="r" b="b"/>
              <a:pathLst>
                <a:path w="1025525" h="1269">
                  <a:moveTo>
                    <a:pt x="0" y="0"/>
                  </a:moveTo>
                  <a:lnTo>
                    <a:pt x="1025249" y="769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0177" y="2571359"/>
              <a:ext cx="158284" cy="1229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951" y="1931799"/>
              <a:ext cx="1550748" cy="14005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715056" y="2539338"/>
            <a:ext cx="4730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 marR="5080" indent="-508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function object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71199" y="1766699"/>
            <a:ext cx="0" cy="1731645"/>
          </a:xfrm>
          <a:custGeom>
            <a:avLst/>
            <a:gdLst/>
            <a:ahLst/>
            <a:cxnLst/>
            <a:rect l="l" t="t" r="r" b="b"/>
            <a:pathLst>
              <a:path h="1731645">
                <a:moveTo>
                  <a:pt x="0" y="0"/>
                </a:moveTo>
                <a:lnTo>
                  <a:pt x="0" y="17315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539282"/>
            <a:ext cx="65385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Parameters</a:t>
            </a:r>
            <a:r>
              <a:rPr spc="-135" dirty="0"/>
              <a:t> </a:t>
            </a:r>
            <a:r>
              <a:rPr dirty="0"/>
              <a:t>and</a:t>
            </a:r>
            <a:r>
              <a:rPr spc="-165" dirty="0"/>
              <a:t> </a:t>
            </a:r>
            <a:r>
              <a:rPr dirty="0"/>
              <a:t>return</a:t>
            </a:r>
            <a:r>
              <a:rPr spc="-150" dirty="0"/>
              <a:t> </a:t>
            </a:r>
            <a:r>
              <a:rPr spc="-25" dirty="0"/>
              <a:t>values</a:t>
            </a:r>
            <a:r>
              <a:rPr spc="-150" dirty="0"/>
              <a:t> </a:t>
            </a:r>
            <a:r>
              <a:rPr dirty="0"/>
              <a:t>are</a:t>
            </a:r>
            <a:r>
              <a:rPr spc="-145" dirty="0"/>
              <a:t> </a:t>
            </a:r>
            <a:r>
              <a:rPr spc="-10" dirty="0"/>
              <a:t>optional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56803" y="2039908"/>
            <a:ext cx="3342640" cy="1807845"/>
            <a:chOff x="3656803" y="2039908"/>
            <a:chExt cx="3342640" cy="1807845"/>
          </a:xfrm>
        </p:grpSpPr>
        <p:sp>
          <p:nvSpPr>
            <p:cNvPr id="4" name="object 4"/>
            <p:cNvSpPr/>
            <p:nvPr/>
          </p:nvSpPr>
          <p:spPr>
            <a:xfrm>
              <a:off x="3661562" y="2044674"/>
              <a:ext cx="3333115" cy="1798320"/>
            </a:xfrm>
            <a:custGeom>
              <a:avLst/>
              <a:gdLst/>
              <a:ahLst/>
              <a:cxnLst/>
              <a:rect l="l" t="t" r="r" b="b"/>
              <a:pathLst>
                <a:path w="3333115" h="1798320">
                  <a:moveTo>
                    <a:pt x="367411" y="142049"/>
                  </a:moveTo>
                  <a:lnTo>
                    <a:pt x="360159" y="97155"/>
                  </a:lnTo>
                  <a:lnTo>
                    <a:pt x="339991" y="58166"/>
                  </a:lnTo>
                  <a:lnTo>
                    <a:pt x="309245" y="27406"/>
                  </a:lnTo>
                  <a:lnTo>
                    <a:pt x="270256" y="7239"/>
                  </a:lnTo>
                  <a:lnTo>
                    <a:pt x="225361" y="0"/>
                  </a:lnTo>
                  <a:lnTo>
                    <a:pt x="180454" y="7239"/>
                  </a:lnTo>
                  <a:lnTo>
                    <a:pt x="141465" y="27406"/>
                  </a:lnTo>
                  <a:lnTo>
                    <a:pt x="110705" y="58166"/>
                  </a:lnTo>
                  <a:lnTo>
                    <a:pt x="90551" y="97155"/>
                  </a:lnTo>
                  <a:lnTo>
                    <a:pt x="83299" y="142049"/>
                  </a:lnTo>
                  <a:lnTo>
                    <a:pt x="90551" y="186956"/>
                  </a:lnTo>
                  <a:lnTo>
                    <a:pt x="110705" y="225945"/>
                  </a:lnTo>
                  <a:lnTo>
                    <a:pt x="141465" y="256692"/>
                  </a:lnTo>
                  <a:lnTo>
                    <a:pt x="180454" y="276860"/>
                  </a:lnTo>
                  <a:lnTo>
                    <a:pt x="225361" y="284099"/>
                  </a:lnTo>
                  <a:lnTo>
                    <a:pt x="270256" y="276860"/>
                  </a:lnTo>
                  <a:lnTo>
                    <a:pt x="309245" y="256692"/>
                  </a:lnTo>
                  <a:lnTo>
                    <a:pt x="339991" y="225945"/>
                  </a:lnTo>
                  <a:lnTo>
                    <a:pt x="360159" y="186956"/>
                  </a:lnTo>
                  <a:lnTo>
                    <a:pt x="367411" y="142049"/>
                  </a:lnTo>
                  <a:close/>
                </a:path>
                <a:path w="3333115" h="1798320">
                  <a:moveTo>
                    <a:pt x="3332924" y="976274"/>
                  </a:moveTo>
                  <a:lnTo>
                    <a:pt x="3328911" y="929449"/>
                  </a:lnTo>
                  <a:lnTo>
                    <a:pt x="3316084" y="882992"/>
                  </a:lnTo>
                  <a:lnTo>
                    <a:pt x="3294342" y="837539"/>
                  </a:lnTo>
                  <a:lnTo>
                    <a:pt x="3270821" y="802792"/>
                  </a:lnTo>
                  <a:lnTo>
                    <a:pt x="3242487" y="770331"/>
                  </a:lnTo>
                  <a:lnTo>
                    <a:pt x="3209709" y="740333"/>
                  </a:lnTo>
                  <a:lnTo>
                    <a:pt x="3172815" y="712990"/>
                  </a:lnTo>
                  <a:lnTo>
                    <a:pt x="3132175" y="688492"/>
                  </a:lnTo>
                  <a:lnTo>
                    <a:pt x="3088119" y="667016"/>
                  </a:lnTo>
                  <a:lnTo>
                    <a:pt x="3040989" y="648779"/>
                  </a:lnTo>
                  <a:lnTo>
                    <a:pt x="2991167" y="633945"/>
                  </a:lnTo>
                  <a:lnTo>
                    <a:pt x="2938970" y="622731"/>
                  </a:lnTo>
                  <a:lnTo>
                    <a:pt x="2884767" y="615289"/>
                  </a:lnTo>
                  <a:lnTo>
                    <a:pt x="2880271" y="573786"/>
                  </a:lnTo>
                  <a:lnTo>
                    <a:pt x="2868003" y="533603"/>
                  </a:lnTo>
                  <a:lnTo>
                    <a:pt x="2848368" y="495211"/>
                  </a:lnTo>
                  <a:lnTo>
                    <a:pt x="2821762" y="459092"/>
                  </a:lnTo>
                  <a:lnTo>
                    <a:pt x="2788589" y="425691"/>
                  </a:lnTo>
                  <a:lnTo>
                    <a:pt x="2765615" y="408051"/>
                  </a:lnTo>
                  <a:lnTo>
                    <a:pt x="2749245" y="395465"/>
                  </a:lnTo>
                  <a:lnTo>
                    <a:pt x="2704134" y="368909"/>
                  </a:lnTo>
                  <a:lnTo>
                    <a:pt x="2673286" y="355193"/>
                  </a:lnTo>
                  <a:lnTo>
                    <a:pt x="2653652" y="346456"/>
                  </a:lnTo>
                  <a:lnTo>
                    <a:pt x="2605455" y="330593"/>
                  </a:lnTo>
                  <a:lnTo>
                    <a:pt x="2555506" y="318973"/>
                  </a:lnTo>
                  <a:lnTo>
                    <a:pt x="2504363" y="311556"/>
                  </a:lnTo>
                  <a:lnTo>
                    <a:pt x="2452573" y="308368"/>
                  </a:lnTo>
                  <a:lnTo>
                    <a:pt x="2400681" y="309372"/>
                  </a:lnTo>
                  <a:lnTo>
                    <a:pt x="2349220" y="314566"/>
                  </a:lnTo>
                  <a:lnTo>
                    <a:pt x="2298750" y="323938"/>
                  </a:lnTo>
                  <a:lnTo>
                    <a:pt x="2249830" y="337489"/>
                  </a:lnTo>
                  <a:lnTo>
                    <a:pt x="2202980" y="355193"/>
                  </a:lnTo>
                  <a:lnTo>
                    <a:pt x="2184501" y="319506"/>
                  </a:lnTo>
                  <a:lnTo>
                    <a:pt x="2161108" y="285762"/>
                  </a:lnTo>
                  <a:lnTo>
                    <a:pt x="2133104" y="254165"/>
                  </a:lnTo>
                  <a:lnTo>
                    <a:pt x="2100808" y="224904"/>
                  </a:lnTo>
                  <a:lnTo>
                    <a:pt x="2064550" y="198170"/>
                  </a:lnTo>
                  <a:lnTo>
                    <a:pt x="2024646" y="174155"/>
                  </a:lnTo>
                  <a:lnTo>
                    <a:pt x="1981403" y="153047"/>
                  </a:lnTo>
                  <a:lnTo>
                    <a:pt x="1935162" y="135051"/>
                  </a:lnTo>
                  <a:lnTo>
                    <a:pt x="1886216" y="120357"/>
                  </a:lnTo>
                  <a:lnTo>
                    <a:pt x="1834921" y="109143"/>
                  </a:lnTo>
                  <a:lnTo>
                    <a:pt x="1781556" y="101612"/>
                  </a:lnTo>
                  <a:lnTo>
                    <a:pt x="1727365" y="97993"/>
                  </a:lnTo>
                  <a:lnTo>
                    <a:pt x="1673606" y="98323"/>
                  </a:lnTo>
                  <a:lnTo>
                    <a:pt x="1620647" y="102463"/>
                  </a:lnTo>
                  <a:lnTo>
                    <a:pt x="1568881" y="110299"/>
                  </a:lnTo>
                  <a:lnTo>
                    <a:pt x="1518704" y="121716"/>
                  </a:lnTo>
                  <a:lnTo>
                    <a:pt x="1470494" y="136601"/>
                  </a:lnTo>
                  <a:lnTo>
                    <a:pt x="1424647" y="154825"/>
                  </a:lnTo>
                  <a:lnTo>
                    <a:pt x="1381531" y="176263"/>
                  </a:lnTo>
                  <a:lnTo>
                    <a:pt x="1341551" y="200825"/>
                  </a:lnTo>
                  <a:lnTo>
                    <a:pt x="1305077" y="228358"/>
                  </a:lnTo>
                  <a:lnTo>
                    <a:pt x="1272501" y="258749"/>
                  </a:lnTo>
                  <a:lnTo>
                    <a:pt x="1225854" y="241122"/>
                  </a:lnTo>
                  <a:lnTo>
                    <a:pt x="1177480" y="226542"/>
                  </a:lnTo>
                  <a:lnTo>
                    <a:pt x="1127683" y="215074"/>
                  </a:lnTo>
                  <a:lnTo>
                    <a:pt x="1076769" y="206705"/>
                  </a:lnTo>
                  <a:lnTo>
                    <a:pt x="1025055" y="201510"/>
                  </a:lnTo>
                  <a:lnTo>
                    <a:pt x="972832" y="199478"/>
                  </a:lnTo>
                  <a:lnTo>
                    <a:pt x="920419" y="200672"/>
                  </a:lnTo>
                  <a:lnTo>
                    <a:pt x="868108" y="205117"/>
                  </a:lnTo>
                  <a:lnTo>
                    <a:pt x="816216" y="212826"/>
                  </a:lnTo>
                  <a:lnTo>
                    <a:pt x="765505" y="223735"/>
                  </a:lnTo>
                  <a:lnTo>
                    <a:pt x="716737" y="237642"/>
                  </a:lnTo>
                  <a:lnTo>
                    <a:pt x="670128" y="254419"/>
                  </a:lnTo>
                  <a:lnTo>
                    <a:pt x="625957" y="273939"/>
                  </a:lnTo>
                  <a:lnTo>
                    <a:pt x="584428" y="296062"/>
                  </a:lnTo>
                  <a:lnTo>
                    <a:pt x="545820" y="320675"/>
                  </a:lnTo>
                  <a:lnTo>
                    <a:pt x="510374" y="347624"/>
                  </a:lnTo>
                  <a:lnTo>
                    <a:pt x="478320" y="376796"/>
                  </a:lnTo>
                  <a:lnTo>
                    <a:pt x="449910" y="408051"/>
                  </a:lnTo>
                  <a:lnTo>
                    <a:pt x="397738" y="406628"/>
                  </a:lnTo>
                  <a:lnTo>
                    <a:pt x="346786" y="410705"/>
                  </a:lnTo>
                  <a:lnTo>
                    <a:pt x="297853" y="420001"/>
                  </a:lnTo>
                  <a:lnTo>
                    <a:pt x="251714" y="434200"/>
                  </a:lnTo>
                  <a:lnTo>
                    <a:pt x="209156" y="453034"/>
                  </a:lnTo>
                  <a:lnTo>
                    <a:pt x="170967" y="476199"/>
                  </a:lnTo>
                  <a:lnTo>
                    <a:pt x="137947" y="503402"/>
                  </a:lnTo>
                  <a:lnTo>
                    <a:pt x="110871" y="534352"/>
                  </a:lnTo>
                  <a:lnTo>
                    <a:pt x="88823" y="572706"/>
                  </a:lnTo>
                  <a:lnTo>
                    <a:pt x="77038" y="612381"/>
                  </a:lnTo>
                  <a:lnTo>
                    <a:pt x="75336" y="652449"/>
                  </a:lnTo>
                  <a:lnTo>
                    <a:pt x="83515" y="692010"/>
                  </a:lnTo>
                  <a:lnTo>
                    <a:pt x="101384" y="730148"/>
                  </a:lnTo>
                  <a:lnTo>
                    <a:pt x="128778" y="765924"/>
                  </a:lnTo>
                  <a:lnTo>
                    <a:pt x="165481" y="798449"/>
                  </a:lnTo>
                  <a:lnTo>
                    <a:pt x="115773" y="823277"/>
                  </a:lnTo>
                  <a:lnTo>
                    <a:pt x="74142" y="853351"/>
                  </a:lnTo>
                  <a:lnTo>
                    <a:pt x="41173" y="887742"/>
                  </a:lnTo>
                  <a:lnTo>
                    <a:pt x="17437" y="925512"/>
                  </a:lnTo>
                  <a:lnTo>
                    <a:pt x="3517" y="965733"/>
                  </a:lnTo>
                  <a:lnTo>
                    <a:pt x="0" y="1007503"/>
                  </a:lnTo>
                  <a:lnTo>
                    <a:pt x="7467" y="1049870"/>
                  </a:lnTo>
                  <a:lnTo>
                    <a:pt x="22948" y="1085710"/>
                  </a:lnTo>
                  <a:lnTo>
                    <a:pt x="45910" y="1118743"/>
                  </a:lnTo>
                  <a:lnTo>
                    <a:pt x="75628" y="1148524"/>
                  </a:lnTo>
                  <a:lnTo>
                    <a:pt x="111391" y="1174623"/>
                  </a:lnTo>
                  <a:lnTo>
                    <a:pt x="152463" y="1196568"/>
                  </a:lnTo>
                  <a:lnTo>
                    <a:pt x="198120" y="1213916"/>
                  </a:lnTo>
                  <a:lnTo>
                    <a:pt x="247650" y="1226210"/>
                  </a:lnTo>
                  <a:lnTo>
                    <a:pt x="300329" y="1233004"/>
                  </a:lnTo>
                  <a:lnTo>
                    <a:pt x="303123" y="1238275"/>
                  </a:lnTo>
                  <a:lnTo>
                    <a:pt x="298475" y="1279309"/>
                  </a:lnTo>
                  <a:lnTo>
                    <a:pt x="300507" y="1319923"/>
                  </a:lnTo>
                  <a:lnTo>
                    <a:pt x="308991" y="1359750"/>
                  </a:lnTo>
                  <a:lnTo>
                    <a:pt x="323697" y="1398460"/>
                  </a:lnTo>
                  <a:lnTo>
                    <a:pt x="344398" y="1435709"/>
                  </a:lnTo>
                  <a:lnTo>
                    <a:pt x="370878" y="1471155"/>
                  </a:lnTo>
                  <a:lnTo>
                    <a:pt x="402920" y="1504429"/>
                  </a:lnTo>
                  <a:lnTo>
                    <a:pt x="440270" y="1535214"/>
                  </a:lnTo>
                  <a:lnTo>
                    <a:pt x="482739" y="1563141"/>
                  </a:lnTo>
                  <a:lnTo>
                    <a:pt x="530085" y="1587881"/>
                  </a:lnTo>
                  <a:lnTo>
                    <a:pt x="576402" y="1607019"/>
                  </a:lnTo>
                  <a:lnTo>
                    <a:pt x="624713" y="1622564"/>
                  </a:lnTo>
                  <a:lnTo>
                    <a:pt x="674624" y="1634490"/>
                  </a:lnTo>
                  <a:lnTo>
                    <a:pt x="725703" y="1642795"/>
                  </a:lnTo>
                  <a:lnTo>
                    <a:pt x="777544" y="1647482"/>
                  </a:lnTo>
                  <a:lnTo>
                    <a:pt x="829741" y="1648536"/>
                  </a:lnTo>
                  <a:lnTo>
                    <a:pt x="881900" y="1645945"/>
                  </a:lnTo>
                  <a:lnTo>
                    <a:pt x="933577" y="1639709"/>
                  </a:lnTo>
                  <a:lnTo>
                    <a:pt x="984389" y="1629816"/>
                  </a:lnTo>
                  <a:lnTo>
                    <a:pt x="1033932" y="1616252"/>
                  </a:lnTo>
                  <a:lnTo>
                    <a:pt x="1081773" y="1599018"/>
                  </a:lnTo>
                  <a:lnTo>
                    <a:pt x="1110843" y="1631619"/>
                  </a:lnTo>
                  <a:lnTo>
                    <a:pt x="1145527" y="1660918"/>
                  </a:lnTo>
                  <a:lnTo>
                    <a:pt x="1185202" y="1686610"/>
                  </a:lnTo>
                  <a:lnTo>
                    <a:pt x="1229309" y="1708404"/>
                  </a:lnTo>
                  <a:lnTo>
                    <a:pt x="1277239" y="1726018"/>
                  </a:lnTo>
                  <a:lnTo>
                    <a:pt x="1328420" y="1739150"/>
                  </a:lnTo>
                  <a:lnTo>
                    <a:pt x="1382242" y="1747507"/>
                  </a:lnTo>
                  <a:lnTo>
                    <a:pt x="1437195" y="1750783"/>
                  </a:lnTo>
                  <a:lnTo>
                    <a:pt x="1491678" y="1748955"/>
                  </a:lnTo>
                  <a:lnTo>
                    <a:pt x="1544993" y="1742173"/>
                  </a:lnTo>
                  <a:lnTo>
                    <a:pt x="1596466" y="1730603"/>
                  </a:lnTo>
                  <a:lnTo>
                    <a:pt x="1645412" y="1714385"/>
                  </a:lnTo>
                  <a:lnTo>
                    <a:pt x="1691132" y="1693684"/>
                  </a:lnTo>
                  <a:lnTo>
                    <a:pt x="1732940" y="1668665"/>
                  </a:lnTo>
                  <a:lnTo>
                    <a:pt x="1762861" y="1702752"/>
                  </a:lnTo>
                  <a:lnTo>
                    <a:pt x="1800098" y="1732407"/>
                  </a:lnTo>
                  <a:lnTo>
                    <a:pt x="1843659" y="1757146"/>
                  </a:lnTo>
                  <a:lnTo>
                    <a:pt x="1892528" y="1776501"/>
                  </a:lnTo>
                  <a:lnTo>
                    <a:pt x="1945716" y="1789988"/>
                  </a:lnTo>
                  <a:lnTo>
                    <a:pt x="2002218" y="1797126"/>
                  </a:lnTo>
                  <a:lnTo>
                    <a:pt x="2059635" y="1797494"/>
                  </a:lnTo>
                  <a:lnTo>
                    <a:pt x="2115515" y="1791182"/>
                  </a:lnTo>
                  <a:lnTo>
                    <a:pt x="2168741" y="1778558"/>
                  </a:lnTo>
                  <a:lnTo>
                    <a:pt x="2218207" y="1759927"/>
                  </a:lnTo>
                  <a:lnTo>
                    <a:pt x="2262784" y="1735670"/>
                  </a:lnTo>
                  <a:lnTo>
                    <a:pt x="2301367" y="1706092"/>
                  </a:lnTo>
                  <a:lnTo>
                    <a:pt x="2338959" y="1732711"/>
                  </a:lnTo>
                  <a:lnTo>
                    <a:pt x="2380983" y="1755013"/>
                  </a:lnTo>
                  <a:lnTo>
                    <a:pt x="2426690" y="1772831"/>
                  </a:lnTo>
                  <a:lnTo>
                    <a:pt x="2475319" y="1786001"/>
                  </a:lnTo>
                  <a:lnTo>
                    <a:pt x="2526119" y="1794357"/>
                  </a:lnTo>
                  <a:lnTo>
                    <a:pt x="2578328" y="1797735"/>
                  </a:lnTo>
                  <a:lnTo>
                    <a:pt x="2631198" y="1795970"/>
                  </a:lnTo>
                  <a:lnTo>
                    <a:pt x="2683954" y="1788909"/>
                  </a:lnTo>
                  <a:lnTo>
                    <a:pt x="2741688" y="1774558"/>
                  </a:lnTo>
                  <a:lnTo>
                    <a:pt x="2794419" y="1754238"/>
                  </a:lnTo>
                  <a:lnTo>
                    <a:pt x="2841358" y="1728558"/>
                  </a:lnTo>
                  <a:lnTo>
                    <a:pt x="2881706" y="1698129"/>
                  </a:lnTo>
                  <a:lnTo>
                    <a:pt x="2909773" y="1668665"/>
                  </a:lnTo>
                  <a:lnTo>
                    <a:pt x="2914662" y="1663534"/>
                  </a:lnTo>
                  <a:lnTo>
                    <a:pt x="2939415" y="1625396"/>
                  </a:lnTo>
                  <a:lnTo>
                    <a:pt x="2949537" y="1599018"/>
                  </a:lnTo>
                  <a:lnTo>
                    <a:pt x="2955188" y="1584299"/>
                  </a:lnTo>
                  <a:lnTo>
                    <a:pt x="3010852" y="1570697"/>
                  </a:lnTo>
                  <a:lnTo>
                    <a:pt x="3062630" y="1551889"/>
                  </a:lnTo>
                  <a:lnTo>
                    <a:pt x="3109849" y="1528279"/>
                  </a:lnTo>
                  <a:lnTo>
                    <a:pt x="3151822" y="1500276"/>
                  </a:lnTo>
                  <a:lnTo>
                    <a:pt x="3187852" y="1468259"/>
                  </a:lnTo>
                  <a:lnTo>
                    <a:pt x="3217253" y="1432636"/>
                  </a:lnTo>
                  <a:lnTo>
                    <a:pt x="3242411" y="1386636"/>
                  </a:lnTo>
                  <a:lnTo>
                    <a:pt x="3255784" y="1338834"/>
                  </a:lnTo>
                  <a:lnTo>
                    <a:pt x="3257346" y="1290320"/>
                  </a:lnTo>
                  <a:lnTo>
                    <a:pt x="3247059" y="1242148"/>
                  </a:lnTo>
                  <a:lnTo>
                    <a:pt x="3224898" y="1195400"/>
                  </a:lnTo>
                  <a:lnTo>
                    <a:pt x="3263188" y="1155573"/>
                  </a:lnTo>
                  <a:lnTo>
                    <a:pt x="3293262" y="1113142"/>
                  </a:lnTo>
                  <a:lnTo>
                    <a:pt x="3314979" y="1068717"/>
                  </a:lnTo>
                  <a:lnTo>
                    <a:pt x="3328238" y="1022896"/>
                  </a:lnTo>
                  <a:lnTo>
                    <a:pt x="3332924" y="976274"/>
                  </a:lnTo>
                  <a:close/>
                </a:path>
              </a:pathLst>
            </a:custGeom>
            <a:solidFill>
              <a:srgbClr val="938A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61566" y="2044671"/>
              <a:ext cx="3333115" cy="1798320"/>
            </a:xfrm>
            <a:custGeom>
              <a:avLst/>
              <a:gdLst/>
              <a:ahLst/>
              <a:cxnLst/>
              <a:rect l="l" t="t" r="r" b="b"/>
              <a:pathLst>
                <a:path w="3333115" h="1798320">
                  <a:moveTo>
                    <a:pt x="303121" y="1238273"/>
                  </a:moveTo>
                  <a:lnTo>
                    <a:pt x="298480" y="1279309"/>
                  </a:lnTo>
                  <a:lnTo>
                    <a:pt x="300513" y="1319916"/>
                  </a:lnTo>
                  <a:lnTo>
                    <a:pt x="308994" y="1359749"/>
                  </a:lnTo>
                  <a:lnTo>
                    <a:pt x="323699" y="1398463"/>
                  </a:lnTo>
                  <a:lnTo>
                    <a:pt x="344405" y="1435711"/>
                  </a:lnTo>
                  <a:lnTo>
                    <a:pt x="370886" y="1471149"/>
                  </a:lnTo>
                  <a:lnTo>
                    <a:pt x="402919" y="1504431"/>
                  </a:lnTo>
                  <a:lnTo>
                    <a:pt x="440278" y="1535211"/>
                  </a:lnTo>
                  <a:lnTo>
                    <a:pt x="482740" y="1563144"/>
                  </a:lnTo>
                  <a:lnTo>
                    <a:pt x="530081" y="1587883"/>
                  </a:lnTo>
                  <a:lnTo>
                    <a:pt x="576402" y="1607020"/>
                  </a:lnTo>
                  <a:lnTo>
                    <a:pt x="624719" y="1622556"/>
                  </a:lnTo>
                  <a:lnTo>
                    <a:pt x="674622" y="1634484"/>
                  </a:lnTo>
                  <a:lnTo>
                    <a:pt x="725700" y="1642795"/>
                  </a:lnTo>
                  <a:lnTo>
                    <a:pt x="777546" y="1647481"/>
                  </a:lnTo>
                  <a:lnTo>
                    <a:pt x="829748" y="1648534"/>
                  </a:lnTo>
                  <a:lnTo>
                    <a:pt x="881897" y="1645945"/>
                  </a:lnTo>
                  <a:lnTo>
                    <a:pt x="933583" y="1639707"/>
                  </a:lnTo>
                  <a:lnTo>
                    <a:pt x="984397" y="1629811"/>
                  </a:lnTo>
                  <a:lnTo>
                    <a:pt x="1033929" y="1616248"/>
                  </a:lnTo>
                  <a:lnTo>
                    <a:pt x="1081768" y="1599011"/>
                  </a:lnTo>
                  <a:lnTo>
                    <a:pt x="1110847" y="1631621"/>
                  </a:lnTo>
                  <a:lnTo>
                    <a:pt x="1145523" y="1660918"/>
                  </a:lnTo>
                  <a:lnTo>
                    <a:pt x="1185208" y="1686610"/>
                  </a:lnTo>
                  <a:lnTo>
                    <a:pt x="1229312" y="1708405"/>
                  </a:lnTo>
                  <a:lnTo>
                    <a:pt x="1277247" y="1726014"/>
                  </a:lnTo>
                  <a:lnTo>
                    <a:pt x="1328422" y="1739143"/>
                  </a:lnTo>
                  <a:lnTo>
                    <a:pt x="1382248" y="1747503"/>
                  </a:lnTo>
                  <a:lnTo>
                    <a:pt x="1437198" y="1750778"/>
                  </a:lnTo>
                  <a:lnTo>
                    <a:pt x="1491677" y="1748948"/>
                  </a:lnTo>
                  <a:lnTo>
                    <a:pt x="1544998" y="1742169"/>
                  </a:lnTo>
                  <a:lnTo>
                    <a:pt x="1596473" y="1730596"/>
                  </a:lnTo>
                  <a:lnTo>
                    <a:pt x="1645413" y="1714383"/>
                  </a:lnTo>
                  <a:lnTo>
                    <a:pt x="1691132" y="1693685"/>
                  </a:lnTo>
                  <a:lnTo>
                    <a:pt x="1732941" y="1668656"/>
                  </a:lnTo>
                  <a:lnTo>
                    <a:pt x="1762859" y="1702743"/>
                  </a:lnTo>
                  <a:lnTo>
                    <a:pt x="1800099" y="1732398"/>
                  </a:lnTo>
                  <a:lnTo>
                    <a:pt x="1843658" y="1757143"/>
                  </a:lnTo>
                  <a:lnTo>
                    <a:pt x="1892532" y="1776498"/>
                  </a:lnTo>
                  <a:lnTo>
                    <a:pt x="1945718" y="1789985"/>
                  </a:lnTo>
                  <a:lnTo>
                    <a:pt x="2002213" y="1797126"/>
                  </a:lnTo>
                  <a:lnTo>
                    <a:pt x="2059631" y="1797486"/>
                  </a:lnTo>
                  <a:lnTo>
                    <a:pt x="2115512" y="1791181"/>
                  </a:lnTo>
                  <a:lnTo>
                    <a:pt x="2168741" y="1778549"/>
                  </a:lnTo>
                  <a:lnTo>
                    <a:pt x="2218203" y="1759929"/>
                  </a:lnTo>
                  <a:lnTo>
                    <a:pt x="2262784" y="1735662"/>
                  </a:lnTo>
                  <a:lnTo>
                    <a:pt x="2301368" y="1706086"/>
                  </a:lnTo>
                  <a:lnTo>
                    <a:pt x="2338962" y="1732712"/>
                  </a:lnTo>
                  <a:lnTo>
                    <a:pt x="2380990" y="1755015"/>
                  </a:lnTo>
                  <a:lnTo>
                    <a:pt x="2426697" y="1772833"/>
                  </a:lnTo>
                  <a:lnTo>
                    <a:pt x="2475327" y="1786001"/>
                  </a:lnTo>
                  <a:lnTo>
                    <a:pt x="2526124" y="1794356"/>
                  </a:lnTo>
                  <a:lnTo>
                    <a:pt x="2578332" y="1797734"/>
                  </a:lnTo>
                  <a:lnTo>
                    <a:pt x="2631197" y="1795972"/>
                  </a:lnTo>
                  <a:lnTo>
                    <a:pt x="2683961" y="1788906"/>
                  </a:lnTo>
                  <a:lnTo>
                    <a:pt x="2741688" y="1774554"/>
                  </a:lnTo>
                  <a:lnTo>
                    <a:pt x="2794421" y="1754237"/>
                  </a:lnTo>
                  <a:lnTo>
                    <a:pt x="2841360" y="1728559"/>
                  </a:lnTo>
                  <a:lnTo>
                    <a:pt x="2881706" y="1698123"/>
                  </a:lnTo>
                  <a:lnTo>
                    <a:pt x="2914659" y="1663532"/>
                  </a:lnTo>
                  <a:lnTo>
                    <a:pt x="2939420" y="1625389"/>
                  </a:lnTo>
                  <a:lnTo>
                    <a:pt x="2955188" y="1584298"/>
                  </a:lnTo>
                  <a:lnTo>
                    <a:pt x="3010853" y="1570688"/>
                  </a:lnTo>
                  <a:lnTo>
                    <a:pt x="3062638" y="1551882"/>
                  </a:lnTo>
                  <a:lnTo>
                    <a:pt x="3109856" y="1528277"/>
                  </a:lnTo>
                  <a:lnTo>
                    <a:pt x="3151822" y="1500270"/>
                  </a:lnTo>
                  <a:lnTo>
                    <a:pt x="3187850" y="1468258"/>
                  </a:lnTo>
                  <a:lnTo>
                    <a:pt x="3217253" y="1432638"/>
                  </a:lnTo>
                  <a:lnTo>
                    <a:pt x="3242409" y="1386634"/>
                  </a:lnTo>
                  <a:lnTo>
                    <a:pt x="3255786" y="1338835"/>
                  </a:lnTo>
                  <a:lnTo>
                    <a:pt x="3257349" y="1290315"/>
                  </a:lnTo>
                  <a:lnTo>
                    <a:pt x="3247064" y="1242146"/>
                  </a:lnTo>
                  <a:lnTo>
                    <a:pt x="3224896" y="1195401"/>
                  </a:lnTo>
                  <a:lnTo>
                    <a:pt x="3263196" y="1155566"/>
                  </a:lnTo>
                  <a:lnTo>
                    <a:pt x="3293264" y="1113141"/>
                  </a:lnTo>
                  <a:lnTo>
                    <a:pt x="3314985" y="1068719"/>
                  </a:lnTo>
                  <a:lnTo>
                    <a:pt x="3328244" y="1022898"/>
                  </a:lnTo>
                  <a:lnTo>
                    <a:pt x="3332924" y="976273"/>
                  </a:lnTo>
                  <a:lnTo>
                    <a:pt x="3328911" y="929440"/>
                  </a:lnTo>
                  <a:lnTo>
                    <a:pt x="3316087" y="882995"/>
                  </a:lnTo>
                  <a:lnTo>
                    <a:pt x="3294338" y="837533"/>
                  </a:lnTo>
                  <a:lnTo>
                    <a:pt x="3270819" y="802791"/>
                  </a:lnTo>
                  <a:lnTo>
                    <a:pt x="3242494" y="770326"/>
                  </a:lnTo>
                  <a:lnTo>
                    <a:pt x="3209712" y="740326"/>
                  </a:lnTo>
                  <a:lnTo>
                    <a:pt x="3172822" y="712982"/>
                  </a:lnTo>
                  <a:lnTo>
                    <a:pt x="3132173" y="688482"/>
                  </a:lnTo>
                  <a:lnTo>
                    <a:pt x="3088115" y="667017"/>
                  </a:lnTo>
                  <a:lnTo>
                    <a:pt x="3040997" y="648776"/>
                  </a:lnTo>
                  <a:lnTo>
                    <a:pt x="2991168" y="633947"/>
                  </a:lnTo>
                  <a:lnTo>
                    <a:pt x="2938976" y="622722"/>
                  </a:lnTo>
                  <a:lnTo>
                    <a:pt x="2884771" y="615288"/>
                  </a:lnTo>
                  <a:lnTo>
                    <a:pt x="2880269" y="573778"/>
                  </a:lnTo>
                  <a:lnTo>
                    <a:pt x="2868001" y="533598"/>
                  </a:lnTo>
                  <a:lnTo>
                    <a:pt x="2848365" y="495212"/>
                  </a:lnTo>
                  <a:lnTo>
                    <a:pt x="2821762" y="459085"/>
                  </a:lnTo>
                  <a:lnTo>
                    <a:pt x="2788590" y="425682"/>
                  </a:lnTo>
                  <a:lnTo>
                    <a:pt x="2749248" y="395467"/>
                  </a:lnTo>
                  <a:lnTo>
                    <a:pt x="2704136" y="368904"/>
                  </a:lnTo>
                  <a:lnTo>
                    <a:pt x="2653653" y="346458"/>
                  </a:lnTo>
                  <a:lnTo>
                    <a:pt x="2605456" y="330594"/>
                  </a:lnTo>
                  <a:lnTo>
                    <a:pt x="2555513" y="318963"/>
                  </a:lnTo>
                  <a:lnTo>
                    <a:pt x="2504372" y="311555"/>
                  </a:lnTo>
                  <a:lnTo>
                    <a:pt x="2452579" y="308359"/>
                  </a:lnTo>
                  <a:lnTo>
                    <a:pt x="2400681" y="309364"/>
                  </a:lnTo>
                  <a:lnTo>
                    <a:pt x="2349225" y="314560"/>
                  </a:lnTo>
                  <a:lnTo>
                    <a:pt x="2298758" y="323937"/>
                  </a:lnTo>
                  <a:lnTo>
                    <a:pt x="2249827" y="337483"/>
                  </a:lnTo>
                  <a:lnTo>
                    <a:pt x="2202978" y="355188"/>
                  </a:lnTo>
                  <a:lnTo>
                    <a:pt x="2184508" y="319498"/>
                  </a:lnTo>
                  <a:lnTo>
                    <a:pt x="2161110" y="285758"/>
                  </a:lnTo>
                  <a:lnTo>
                    <a:pt x="2133105" y="254161"/>
                  </a:lnTo>
                  <a:lnTo>
                    <a:pt x="2100813" y="224900"/>
                  </a:lnTo>
                  <a:lnTo>
                    <a:pt x="2064552" y="198166"/>
                  </a:lnTo>
                  <a:lnTo>
                    <a:pt x="2024644" y="174151"/>
                  </a:lnTo>
                  <a:lnTo>
                    <a:pt x="1981406" y="153049"/>
                  </a:lnTo>
                  <a:lnTo>
                    <a:pt x="1935159" y="135052"/>
                  </a:lnTo>
                  <a:lnTo>
                    <a:pt x="1886223" y="120351"/>
                  </a:lnTo>
                  <a:lnTo>
                    <a:pt x="1834917" y="109139"/>
                  </a:lnTo>
                  <a:lnTo>
                    <a:pt x="1781561" y="101609"/>
                  </a:lnTo>
                  <a:lnTo>
                    <a:pt x="1727369" y="97992"/>
                  </a:lnTo>
                  <a:lnTo>
                    <a:pt x="1673602" y="98314"/>
                  </a:lnTo>
                  <a:lnTo>
                    <a:pt x="1620645" y="102454"/>
                  </a:lnTo>
                  <a:lnTo>
                    <a:pt x="1568885" y="110294"/>
                  </a:lnTo>
                  <a:lnTo>
                    <a:pt x="1518708" y="121714"/>
                  </a:lnTo>
                  <a:lnTo>
                    <a:pt x="1470500" y="136595"/>
                  </a:lnTo>
                  <a:lnTo>
                    <a:pt x="1424647" y="154819"/>
                  </a:lnTo>
                  <a:lnTo>
                    <a:pt x="1381534" y="176265"/>
                  </a:lnTo>
                  <a:lnTo>
                    <a:pt x="1341549" y="200815"/>
                  </a:lnTo>
                  <a:lnTo>
                    <a:pt x="1305077" y="228350"/>
                  </a:lnTo>
                  <a:lnTo>
                    <a:pt x="1272503" y="258750"/>
                  </a:lnTo>
                  <a:lnTo>
                    <a:pt x="1225853" y="241117"/>
                  </a:lnTo>
                  <a:lnTo>
                    <a:pt x="1177478" y="226545"/>
                  </a:lnTo>
                  <a:lnTo>
                    <a:pt x="1127683" y="215065"/>
                  </a:lnTo>
                  <a:lnTo>
                    <a:pt x="1076775" y="206707"/>
                  </a:lnTo>
                  <a:lnTo>
                    <a:pt x="1025059" y="201502"/>
                  </a:lnTo>
                  <a:lnTo>
                    <a:pt x="972839" y="199481"/>
                  </a:lnTo>
                  <a:lnTo>
                    <a:pt x="920422" y="200674"/>
                  </a:lnTo>
                  <a:lnTo>
                    <a:pt x="868113" y="205112"/>
                  </a:lnTo>
                  <a:lnTo>
                    <a:pt x="816216" y="212827"/>
                  </a:lnTo>
                  <a:lnTo>
                    <a:pt x="765511" y="223734"/>
                  </a:lnTo>
                  <a:lnTo>
                    <a:pt x="716736" y="237641"/>
                  </a:lnTo>
                  <a:lnTo>
                    <a:pt x="670135" y="254419"/>
                  </a:lnTo>
                  <a:lnTo>
                    <a:pt x="625953" y="273936"/>
                  </a:lnTo>
                  <a:lnTo>
                    <a:pt x="584436" y="296062"/>
                  </a:lnTo>
                  <a:lnTo>
                    <a:pt x="545829" y="320666"/>
                  </a:lnTo>
                  <a:lnTo>
                    <a:pt x="510376" y="347618"/>
                  </a:lnTo>
                  <a:lnTo>
                    <a:pt x="478323" y="376787"/>
                  </a:lnTo>
                  <a:lnTo>
                    <a:pt x="449916" y="408042"/>
                  </a:lnTo>
                  <a:lnTo>
                    <a:pt x="397743" y="406619"/>
                  </a:lnTo>
                  <a:lnTo>
                    <a:pt x="346793" y="410700"/>
                  </a:lnTo>
                  <a:lnTo>
                    <a:pt x="297853" y="419992"/>
                  </a:lnTo>
                  <a:lnTo>
                    <a:pt x="251711" y="434202"/>
                  </a:lnTo>
                  <a:lnTo>
                    <a:pt x="209154" y="453035"/>
                  </a:lnTo>
                  <a:lnTo>
                    <a:pt x="170970" y="476199"/>
                  </a:lnTo>
                  <a:lnTo>
                    <a:pt x="137946" y="503401"/>
                  </a:lnTo>
                  <a:lnTo>
                    <a:pt x="110871" y="534346"/>
                  </a:lnTo>
                  <a:lnTo>
                    <a:pt x="88822" y="572703"/>
                  </a:lnTo>
                  <a:lnTo>
                    <a:pt x="77039" y="612377"/>
                  </a:lnTo>
                  <a:lnTo>
                    <a:pt x="75332" y="652452"/>
                  </a:lnTo>
                  <a:lnTo>
                    <a:pt x="83512" y="692011"/>
                  </a:lnTo>
                  <a:lnTo>
                    <a:pt x="101389" y="730140"/>
                  </a:lnTo>
                  <a:lnTo>
                    <a:pt x="128774" y="765923"/>
                  </a:lnTo>
                  <a:lnTo>
                    <a:pt x="165478" y="798443"/>
                  </a:lnTo>
                  <a:lnTo>
                    <a:pt x="115775" y="823279"/>
                  </a:lnTo>
                  <a:lnTo>
                    <a:pt x="74145" y="853352"/>
                  </a:lnTo>
                  <a:lnTo>
                    <a:pt x="41172" y="887736"/>
                  </a:lnTo>
                  <a:lnTo>
                    <a:pt x="17435" y="925505"/>
                  </a:lnTo>
                  <a:lnTo>
                    <a:pt x="3517" y="965734"/>
                  </a:lnTo>
                  <a:lnTo>
                    <a:pt x="0" y="1007499"/>
                  </a:lnTo>
                  <a:lnTo>
                    <a:pt x="7463" y="1049873"/>
                  </a:lnTo>
                  <a:lnTo>
                    <a:pt x="22949" y="1085701"/>
                  </a:lnTo>
                  <a:lnTo>
                    <a:pt x="45914" y="1118736"/>
                  </a:lnTo>
                  <a:lnTo>
                    <a:pt x="75636" y="1148526"/>
                  </a:lnTo>
                  <a:lnTo>
                    <a:pt x="111393" y="1174619"/>
                  </a:lnTo>
                  <a:lnTo>
                    <a:pt x="152463" y="1196565"/>
                  </a:lnTo>
                  <a:lnTo>
                    <a:pt x="198124" y="1213911"/>
                  </a:lnTo>
                  <a:lnTo>
                    <a:pt x="247654" y="1226206"/>
                  </a:lnTo>
                  <a:lnTo>
                    <a:pt x="300331" y="1232998"/>
                  </a:lnTo>
                  <a:lnTo>
                    <a:pt x="303121" y="1238273"/>
                  </a:lnTo>
                  <a:close/>
                </a:path>
                <a:path w="3333115" h="1798320">
                  <a:moveTo>
                    <a:pt x="367406" y="142049"/>
                  </a:moveTo>
                  <a:lnTo>
                    <a:pt x="360164" y="97151"/>
                  </a:lnTo>
                  <a:lnTo>
                    <a:pt x="339999" y="58157"/>
                  </a:lnTo>
                  <a:lnTo>
                    <a:pt x="309249" y="27407"/>
                  </a:lnTo>
                  <a:lnTo>
                    <a:pt x="270255" y="7241"/>
                  </a:lnTo>
                  <a:lnTo>
                    <a:pt x="225356" y="0"/>
                  </a:lnTo>
                  <a:lnTo>
                    <a:pt x="180457" y="7241"/>
                  </a:lnTo>
                  <a:lnTo>
                    <a:pt x="141463" y="27407"/>
                  </a:lnTo>
                  <a:lnTo>
                    <a:pt x="110713" y="58157"/>
                  </a:lnTo>
                  <a:lnTo>
                    <a:pt x="90548" y="97151"/>
                  </a:lnTo>
                  <a:lnTo>
                    <a:pt x="83306" y="142049"/>
                  </a:lnTo>
                  <a:lnTo>
                    <a:pt x="90548" y="186948"/>
                  </a:lnTo>
                  <a:lnTo>
                    <a:pt x="110713" y="225942"/>
                  </a:lnTo>
                  <a:lnTo>
                    <a:pt x="141463" y="256692"/>
                  </a:lnTo>
                  <a:lnTo>
                    <a:pt x="180457" y="276858"/>
                  </a:lnTo>
                  <a:lnTo>
                    <a:pt x="225356" y="284099"/>
                  </a:lnTo>
                  <a:lnTo>
                    <a:pt x="270255" y="276858"/>
                  </a:lnTo>
                  <a:lnTo>
                    <a:pt x="309249" y="256692"/>
                  </a:lnTo>
                  <a:lnTo>
                    <a:pt x="339999" y="225942"/>
                  </a:lnTo>
                  <a:lnTo>
                    <a:pt x="360164" y="186948"/>
                  </a:lnTo>
                  <a:lnTo>
                    <a:pt x="367406" y="142049"/>
                  </a:lnTo>
                  <a:close/>
                </a:path>
                <a:path w="3333115" h="1798320">
                  <a:moveTo>
                    <a:pt x="364236" y="773698"/>
                  </a:moveTo>
                  <a:lnTo>
                    <a:pt x="313290" y="773642"/>
                  </a:lnTo>
                  <a:lnTo>
                    <a:pt x="263205" y="778942"/>
                  </a:lnTo>
                  <a:lnTo>
                    <a:pt x="214837" y="789460"/>
                  </a:lnTo>
                  <a:lnTo>
                    <a:pt x="169043" y="805058"/>
                  </a:lnTo>
                </a:path>
                <a:path w="3333115" h="1798320">
                  <a:moveTo>
                    <a:pt x="536453" y="430506"/>
                  </a:moveTo>
                  <a:lnTo>
                    <a:pt x="515673" y="425298"/>
                  </a:lnTo>
                  <a:lnTo>
                    <a:pt x="494467" y="421052"/>
                  </a:lnTo>
                  <a:lnTo>
                    <a:pt x="472905" y="417781"/>
                  </a:lnTo>
                  <a:lnTo>
                    <a:pt x="451056" y="415496"/>
                  </a:lnTo>
                </a:path>
                <a:path w="3333115" h="1798320">
                  <a:moveTo>
                    <a:pt x="1272311" y="265600"/>
                  </a:moveTo>
                  <a:lnTo>
                    <a:pt x="1257492" y="281980"/>
                  </a:lnTo>
                  <a:lnTo>
                    <a:pt x="1243958" y="298875"/>
                  </a:lnTo>
                  <a:lnTo>
                    <a:pt x="1231737" y="316250"/>
                  </a:lnTo>
                  <a:lnTo>
                    <a:pt x="1220856" y="334067"/>
                  </a:lnTo>
                </a:path>
                <a:path w="3333115" h="1798320">
                  <a:moveTo>
                    <a:pt x="2223863" y="436330"/>
                  </a:moveTo>
                  <a:lnTo>
                    <a:pt x="2220869" y="417284"/>
                  </a:lnTo>
                  <a:lnTo>
                    <a:pt x="2216440" y="398389"/>
                  </a:lnTo>
                  <a:lnTo>
                    <a:pt x="2210586" y="379682"/>
                  </a:lnTo>
                  <a:lnTo>
                    <a:pt x="2203318" y="361204"/>
                  </a:lnTo>
                </a:path>
                <a:path w="3333115" h="1798320">
                  <a:moveTo>
                    <a:pt x="2632391" y="900506"/>
                  </a:moveTo>
                  <a:lnTo>
                    <a:pt x="2687553" y="878334"/>
                  </a:lnTo>
                  <a:lnTo>
                    <a:pt x="2736883" y="851370"/>
                  </a:lnTo>
                  <a:lnTo>
                    <a:pt x="2779890" y="820164"/>
                  </a:lnTo>
                  <a:lnTo>
                    <a:pt x="2816084" y="785264"/>
                  </a:lnTo>
                  <a:lnTo>
                    <a:pt x="2844973" y="747222"/>
                  </a:lnTo>
                  <a:lnTo>
                    <a:pt x="2866069" y="706586"/>
                  </a:lnTo>
                  <a:lnTo>
                    <a:pt x="2878879" y="663906"/>
                  </a:lnTo>
                  <a:lnTo>
                    <a:pt x="2882913" y="619733"/>
                  </a:lnTo>
                </a:path>
                <a:path w="3333115" h="1798320">
                  <a:moveTo>
                    <a:pt x="3223318" y="1199551"/>
                  </a:moveTo>
                  <a:lnTo>
                    <a:pt x="3202138" y="1169988"/>
                  </a:lnTo>
                  <a:lnTo>
                    <a:pt x="3176298" y="1142410"/>
                  </a:lnTo>
                  <a:lnTo>
                    <a:pt x="3146081" y="1117082"/>
                  </a:lnTo>
                  <a:lnTo>
                    <a:pt x="3111766" y="1094268"/>
                  </a:lnTo>
                </a:path>
                <a:path w="3333115" h="1798320">
                  <a:moveTo>
                    <a:pt x="2955631" y="1590203"/>
                  </a:moveTo>
                  <a:lnTo>
                    <a:pt x="2958398" y="1577857"/>
                  </a:lnTo>
                  <a:lnTo>
                    <a:pt x="2960304" y="1565439"/>
                  </a:lnTo>
                  <a:lnTo>
                    <a:pt x="2961346" y="1552972"/>
                  </a:lnTo>
                  <a:lnTo>
                    <a:pt x="2961521" y="1540478"/>
                  </a:lnTo>
                </a:path>
                <a:path w="3333115" h="1798320">
                  <a:moveTo>
                    <a:pt x="2243196" y="1648201"/>
                  </a:moveTo>
                  <a:lnTo>
                    <a:pt x="2254973" y="1665099"/>
                  </a:lnTo>
                  <a:lnTo>
                    <a:pt x="2268461" y="1681341"/>
                  </a:lnTo>
                  <a:lnTo>
                    <a:pt x="2283604" y="1696866"/>
                  </a:lnTo>
                  <a:lnTo>
                    <a:pt x="2300348" y="1711611"/>
                  </a:lnTo>
                </a:path>
                <a:path w="3333115" h="1798320">
                  <a:moveTo>
                    <a:pt x="1708683" y="1617988"/>
                  </a:moveTo>
                  <a:lnTo>
                    <a:pt x="1713759" y="1632088"/>
                  </a:lnTo>
                  <a:lnTo>
                    <a:pt x="1720077" y="1645929"/>
                  </a:lnTo>
                  <a:lnTo>
                    <a:pt x="1727618" y="1659472"/>
                  </a:lnTo>
                  <a:lnTo>
                    <a:pt x="1736361" y="1672676"/>
                  </a:lnTo>
                </a:path>
                <a:path w="3333115" h="1798320">
                  <a:moveTo>
                    <a:pt x="1081371" y="1599406"/>
                  </a:moveTo>
                  <a:lnTo>
                    <a:pt x="1108116" y="1587747"/>
                  </a:lnTo>
                  <a:lnTo>
                    <a:pt x="1133771" y="1574994"/>
                  </a:lnTo>
                  <a:lnTo>
                    <a:pt x="1158266" y="1561184"/>
                  </a:lnTo>
                  <a:lnTo>
                    <a:pt x="1181533" y="1546353"/>
                  </a:lnTo>
                </a:path>
                <a:path w="3333115" h="1798320">
                  <a:moveTo>
                    <a:pt x="320618" y="1182433"/>
                  </a:moveTo>
                  <a:lnTo>
                    <a:pt x="315058" y="1196200"/>
                  </a:lnTo>
                  <a:lnTo>
                    <a:pt x="310288" y="1210104"/>
                  </a:lnTo>
                  <a:lnTo>
                    <a:pt x="306313" y="1224128"/>
                  </a:lnTo>
                  <a:lnTo>
                    <a:pt x="303138" y="1238256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109645" y="1728804"/>
            <a:ext cx="104775" cy="104775"/>
            <a:chOff x="3109645" y="1728804"/>
            <a:chExt cx="104775" cy="1047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4408" y="1733566"/>
              <a:ext cx="94698" cy="947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9645" y="1728804"/>
              <a:ext cx="104224" cy="10422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383557" y="1861233"/>
            <a:ext cx="199390" cy="199390"/>
            <a:chOff x="3383557" y="1861233"/>
            <a:chExt cx="199390" cy="19939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8320" y="1865995"/>
              <a:ext cx="189400" cy="189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3557" y="1861233"/>
              <a:ext cx="198924" cy="1989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41925" y="1167715"/>
            <a:ext cx="5671820" cy="210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060065" indent="-457200">
              <a:lnSpc>
                <a:spcPct val="115599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lang="en-US" sz="2000" b="1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b="1" spc="300" dirty="0" err="1" smtClean="0">
                <a:solidFill>
                  <a:srgbClr val="595959"/>
                </a:solidFill>
                <a:latin typeface="Arial"/>
                <a:cs typeface="Arial"/>
              </a:rPr>
              <a:t>turn_right</a:t>
            </a:r>
            <a:r>
              <a:rPr sz="2000" b="1" spc="300" dirty="0">
                <a:solidFill>
                  <a:srgbClr val="595959"/>
                </a:solidFill>
                <a:latin typeface="Arial"/>
                <a:cs typeface="Arial"/>
              </a:rPr>
              <a:t>(): </a:t>
            </a:r>
            <a:r>
              <a:rPr sz="2000" b="1" spc="330" dirty="0">
                <a:solidFill>
                  <a:srgbClr val="595959"/>
                </a:solidFill>
                <a:latin typeface="Arial"/>
                <a:cs typeface="Arial"/>
              </a:rPr>
              <a:t>turn_left() turn_left() turn_left()</a:t>
            </a:r>
            <a:endParaRPr sz="2000" dirty="0">
              <a:latin typeface="Arial"/>
              <a:cs typeface="Arial"/>
            </a:endParaRPr>
          </a:p>
          <a:p>
            <a:pPr marL="3065145">
              <a:lnSpc>
                <a:spcPct val="100000"/>
              </a:lnSpc>
              <a:spcBef>
                <a:spcPts val="1680"/>
              </a:spcBef>
            </a:pPr>
            <a:r>
              <a:rPr sz="3000" i="1" spc="-250" dirty="0">
                <a:solidFill>
                  <a:srgbClr val="FFFFFF"/>
                </a:solidFill>
                <a:latin typeface="Arial"/>
                <a:cs typeface="Arial"/>
              </a:rPr>
              <a:t>“I’m</a:t>
            </a:r>
            <a:r>
              <a:rPr sz="3000" i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-3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000" i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-28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3000" i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-310" dirty="0">
                <a:solidFill>
                  <a:srgbClr val="FFFFFF"/>
                </a:solidFill>
                <a:latin typeface="Arial"/>
                <a:cs typeface="Arial"/>
              </a:rPr>
              <a:t>too!”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925" y="1167715"/>
            <a:ext cx="261620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5599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300" dirty="0">
                <a:solidFill>
                  <a:srgbClr val="595959"/>
                </a:solidFill>
                <a:latin typeface="Arial"/>
                <a:cs typeface="Arial"/>
              </a:rPr>
              <a:t>turn_right(): </a:t>
            </a:r>
            <a:r>
              <a:rPr sz="2000" b="1" spc="330" dirty="0">
                <a:solidFill>
                  <a:srgbClr val="595959"/>
                </a:solidFill>
                <a:latin typeface="Arial"/>
                <a:cs typeface="Arial"/>
              </a:rPr>
              <a:t>turn_left()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9125" y="1872565"/>
            <a:ext cx="170180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b="1" spc="330" dirty="0">
                <a:solidFill>
                  <a:srgbClr val="595959"/>
                </a:solidFill>
                <a:latin typeface="Arial"/>
                <a:cs typeface="Arial"/>
              </a:rPr>
              <a:t>turn_left() turn_left()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5385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Parameters</a:t>
            </a:r>
            <a:r>
              <a:rPr spc="-135" dirty="0"/>
              <a:t> </a:t>
            </a:r>
            <a:r>
              <a:rPr dirty="0"/>
              <a:t>and</a:t>
            </a:r>
            <a:r>
              <a:rPr spc="-165" dirty="0"/>
              <a:t> </a:t>
            </a:r>
            <a:r>
              <a:rPr dirty="0"/>
              <a:t>return</a:t>
            </a:r>
            <a:r>
              <a:rPr spc="-150" dirty="0"/>
              <a:t> </a:t>
            </a:r>
            <a:r>
              <a:rPr spc="-25" dirty="0"/>
              <a:t>values</a:t>
            </a:r>
            <a:r>
              <a:rPr spc="-150" dirty="0"/>
              <a:t> </a:t>
            </a:r>
            <a:r>
              <a:rPr dirty="0"/>
              <a:t>are</a:t>
            </a:r>
            <a:r>
              <a:rPr spc="-145" dirty="0"/>
              <a:t> </a:t>
            </a:r>
            <a:r>
              <a:rPr spc="-10" dirty="0"/>
              <a:t>optional</a:t>
            </a:r>
          </a:p>
        </p:txBody>
      </p:sp>
      <p:sp>
        <p:nvSpPr>
          <p:cNvPr id="7" name="object 7"/>
          <p:cNvSpPr/>
          <p:nvPr/>
        </p:nvSpPr>
        <p:spPr>
          <a:xfrm>
            <a:off x="3019350" y="1276724"/>
            <a:ext cx="257810" cy="318770"/>
          </a:xfrm>
          <a:custGeom>
            <a:avLst/>
            <a:gdLst/>
            <a:ahLst/>
            <a:cxnLst/>
            <a:rect l="l" t="t" r="r" b="b"/>
            <a:pathLst>
              <a:path w="257810" h="318769">
                <a:moveTo>
                  <a:pt x="0" y="42950"/>
                </a:moveTo>
                <a:lnTo>
                  <a:pt x="3375" y="26232"/>
                </a:lnTo>
                <a:lnTo>
                  <a:pt x="12579" y="12580"/>
                </a:lnTo>
                <a:lnTo>
                  <a:pt x="26232" y="3375"/>
                </a:lnTo>
                <a:lnTo>
                  <a:pt x="42949" y="0"/>
                </a:lnTo>
                <a:lnTo>
                  <a:pt x="214749" y="0"/>
                </a:lnTo>
                <a:lnTo>
                  <a:pt x="250483" y="19121"/>
                </a:lnTo>
                <a:lnTo>
                  <a:pt x="257699" y="42950"/>
                </a:lnTo>
                <a:lnTo>
                  <a:pt x="257699" y="275348"/>
                </a:lnTo>
                <a:lnTo>
                  <a:pt x="254324" y="292067"/>
                </a:lnTo>
                <a:lnTo>
                  <a:pt x="245119" y="305719"/>
                </a:lnTo>
                <a:lnTo>
                  <a:pt x="231467" y="314924"/>
                </a:lnTo>
                <a:lnTo>
                  <a:pt x="214749" y="318299"/>
                </a:lnTo>
                <a:lnTo>
                  <a:pt x="42949" y="318299"/>
                </a:lnTo>
                <a:lnTo>
                  <a:pt x="26232" y="314924"/>
                </a:lnTo>
                <a:lnTo>
                  <a:pt x="12579" y="305719"/>
                </a:lnTo>
                <a:lnTo>
                  <a:pt x="3375" y="292067"/>
                </a:lnTo>
                <a:lnTo>
                  <a:pt x="0" y="275348"/>
                </a:lnTo>
                <a:lnTo>
                  <a:pt x="0" y="42950"/>
                </a:lnTo>
                <a:close/>
              </a:path>
            </a:pathLst>
          </a:custGeom>
          <a:ln w="28574">
            <a:solidFill>
              <a:srgbClr val="5A1E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925" y="1167715"/>
            <a:ext cx="2616200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5599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300" dirty="0">
                <a:solidFill>
                  <a:srgbClr val="595959"/>
                </a:solidFill>
                <a:latin typeface="Arial"/>
                <a:cs typeface="Arial"/>
              </a:rPr>
              <a:t>turn_right(): </a:t>
            </a:r>
            <a:r>
              <a:rPr sz="2000" b="1" spc="330" dirty="0">
                <a:solidFill>
                  <a:srgbClr val="595959"/>
                </a:solidFill>
                <a:latin typeface="Arial"/>
                <a:cs typeface="Arial"/>
              </a:rPr>
              <a:t>turn_left() turn_left() turn_left()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5385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Parameters</a:t>
            </a:r>
            <a:r>
              <a:rPr spc="-135" dirty="0"/>
              <a:t> </a:t>
            </a:r>
            <a:r>
              <a:rPr dirty="0"/>
              <a:t>and</a:t>
            </a:r>
            <a:r>
              <a:rPr spc="-165" dirty="0"/>
              <a:t> </a:t>
            </a:r>
            <a:r>
              <a:rPr dirty="0"/>
              <a:t>return</a:t>
            </a:r>
            <a:r>
              <a:rPr spc="-150" dirty="0"/>
              <a:t> </a:t>
            </a:r>
            <a:r>
              <a:rPr spc="-25" dirty="0"/>
              <a:t>values</a:t>
            </a:r>
            <a:r>
              <a:rPr spc="-150" dirty="0"/>
              <a:t> </a:t>
            </a:r>
            <a:r>
              <a:rPr dirty="0"/>
              <a:t>are</a:t>
            </a:r>
            <a:r>
              <a:rPr spc="-145" dirty="0"/>
              <a:t> </a:t>
            </a:r>
            <a:r>
              <a:rPr spc="-10" dirty="0"/>
              <a:t>optional</a:t>
            </a:r>
          </a:p>
        </p:txBody>
      </p:sp>
      <p:sp>
        <p:nvSpPr>
          <p:cNvPr id="4" name="object 4"/>
          <p:cNvSpPr/>
          <p:nvPr/>
        </p:nvSpPr>
        <p:spPr>
          <a:xfrm>
            <a:off x="1335174" y="2654250"/>
            <a:ext cx="1565910" cy="318770"/>
          </a:xfrm>
          <a:custGeom>
            <a:avLst/>
            <a:gdLst/>
            <a:ahLst/>
            <a:cxnLst/>
            <a:rect l="l" t="t" r="r" b="b"/>
            <a:pathLst>
              <a:path w="1565910" h="318769">
                <a:moveTo>
                  <a:pt x="0" y="53049"/>
                </a:moveTo>
                <a:lnTo>
                  <a:pt x="4169" y="32401"/>
                </a:lnTo>
                <a:lnTo>
                  <a:pt x="15538" y="15538"/>
                </a:lnTo>
                <a:lnTo>
                  <a:pt x="32401" y="4169"/>
                </a:lnTo>
                <a:lnTo>
                  <a:pt x="53050" y="0"/>
                </a:lnTo>
                <a:lnTo>
                  <a:pt x="1512649" y="0"/>
                </a:lnTo>
                <a:lnTo>
                  <a:pt x="1550162" y="15537"/>
                </a:lnTo>
                <a:lnTo>
                  <a:pt x="1565699" y="53049"/>
                </a:lnTo>
                <a:lnTo>
                  <a:pt x="1565699" y="265249"/>
                </a:lnTo>
                <a:lnTo>
                  <a:pt x="1561530" y="285898"/>
                </a:lnTo>
                <a:lnTo>
                  <a:pt x="1550161" y="302761"/>
                </a:lnTo>
                <a:lnTo>
                  <a:pt x="1533298" y="314130"/>
                </a:lnTo>
                <a:lnTo>
                  <a:pt x="1512649" y="318299"/>
                </a:lnTo>
                <a:lnTo>
                  <a:pt x="53050" y="318299"/>
                </a:lnTo>
                <a:lnTo>
                  <a:pt x="32401" y="314130"/>
                </a:lnTo>
                <a:lnTo>
                  <a:pt x="15538" y="302761"/>
                </a:lnTo>
                <a:lnTo>
                  <a:pt x="4169" y="285898"/>
                </a:lnTo>
                <a:lnTo>
                  <a:pt x="0" y="265249"/>
                </a:lnTo>
                <a:lnTo>
                  <a:pt x="0" y="53049"/>
                </a:lnTo>
                <a:close/>
              </a:path>
            </a:pathLst>
          </a:custGeom>
          <a:ln w="28574">
            <a:solidFill>
              <a:srgbClr val="F2AD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A1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2199" y="1801241"/>
            <a:ext cx="7379970" cy="14903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504440" marR="5080" indent="-2492375">
              <a:lnSpc>
                <a:spcPct val="100299"/>
              </a:lnSpc>
              <a:spcBef>
                <a:spcPts val="80"/>
              </a:spcBef>
            </a:pPr>
            <a:r>
              <a:rPr sz="4800" spc="-55" dirty="0">
                <a:solidFill>
                  <a:srgbClr val="FFFFFF"/>
                </a:solidFill>
              </a:rPr>
              <a:t>When</a:t>
            </a:r>
            <a:r>
              <a:rPr sz="4800" spc="-235" dirty="0">
                <a:solidFill>
                  <a:srgbClr val="FFFFFF"/>
                </a:solidFill>
              </a:rPr>
              <a:t> </a:t>
            </a:r>
            <a:r>
              <a:rPr sz="4800" spc="-35" dirty="0">
                <a:solidFill>
                  <a:srgbClr val="FFFFFF"/>
                </a:solidFill>
              </a:rPr>
              <a:t>am</a:t>
            </a:r>
            <a:r>
              <a:rPr sz="4800" spc="-229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I</a:t>
            </a:r>
            <a:r>
              <a:rPr sz="4800" spc="-229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allowed</a:t>
            </a:r>
            <a:r>
              <a:rPr sz="4800" spc="-229" dirty="0">
                <a:solidFill>
                  <a:srgbClr val="FFFFFF"/>
                </a:solidFill>
              </a:rPr>
              <a:t> </a:t>
            </a:r>
            <a:r>
              <a:rPr sz="4800" spc="60" dirty="0">
                <a:solidFill>
                  <a:srgbClr val="FFFFFF"/>
                </a:solidFill>
              </a:rPr>
              <a:t>to</a:t>
            </a:r>
            <a:r>
              <a:rPr sz="4800" spc="-235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use</a:t>
            </a:r>
            <a:r>
              <a:rPr sz="4800" spc="-229" dirty="0">
                <a:solidFill>
                  <a:srgbClr val="FFFFFF"/>
                </a:solidFill>
              </a:rPr>
              <a:t> </a:t>
            </a:r>
            <a:r>
              <a:rPr sz="4800" spc="-50" dirty="0">
                <a:solidFill>
                  <a:srgbClr val="FFFFFF"/>
                </a:solidFill>
              </a:rPr>
              <a:t>a </a:t>
            </a:r>
            <a:r>
              <a:rPr sz="4800" spc="-10" dirty="0">
                <a:solidFill>
                  <a:srgbClr val="FFFFFF"/>
                </a:solidFill>
              </a:rPr>
              <a:t>variable?</a:t>
            </a:r>
            <a:endParaRPr sz="48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5D3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275" y="2091754"/>
            <a:ext cx="1725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>
                <a:solidFill>
                  <a:srgbClr val="000000"/>
                </a:solidFill>
              </a:rPr>
              <a:t>Scope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5D3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275" y="2091754"/>
            <a:ext cx="32340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5" dirty="0">
                <a:solidFill>
                  <a:srgbClr val="000000"/>
                </a:solidFill>
              </a:rPr>
              <a:t>Expressions</a:t>
            </a:r>
            <a:endParaRPr sz="48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5D3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275" y="2091754"/>
            <a:ext cx="8409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000000"/>
                </a:solidFill>
              </a:rPr>
              <a:t>Scope</a:t>
            </a:r>
            <a:r>
              <a:rPr sz="4800" spc="-325" dirty="0">
                <a:solidFill>
                  <a:srgbClr val="000000"/>
                </a:solidFill>
              </a:rPr>
              <a:t> </a:t>
            </a:r>
            <a:r>
              <a:rPr sz="4800" spc="-60" dirty="0">
                <a:solidFill>
                  <a:srgbClr val="000000"/>
                </a:solidFill>
              </a:rPr>
              <a:t>Variable</a:t>
            </a:r>
            <a:r>
              <a:rPr sz="4800" spc="-275" dirty="0">
                <a:solidFill>
                  <a:srgbClr val="000000"/>
                </a:solidFill>
              </a:rPr>
              <a:t> </a:t>
            </a:r>
            <a:r>
              <a:rPr sz="4800" dirty="0">
                <a:solidFill>
                  <a:srgbClr val="000000"/>
                </a:solidFill>
              </a:rPr>
              <a:t>Life</a:t>
            </a:r>
            <a:r>
              <a:rPr sz="4800" spc="-320" dirty="0">
                <a:solidFill>
                  <a:srgbClr val="000000"/>
                </a:solidFill>
              </a:rPr>
              <a:t> </a:t>
            </a:r>
            <a:r>
              <a:rPr sz="4800" spc="-40" dirty="0">
                <a:solidFill>
                  <a:srgbClr val="000000"/>
                </a:solidFill>
              </a:rPr>
              <a:t>Expectancy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575975" y="2503741"/>
            <a:ext cx="1699895" cy="55244"/>
          </a:xfrm>
          <a:custGeom>
            <a:avLst/>
            <a:gdLst/>
            <a:ahLst/>
            <a:cxnLst/>
            <a:rect l="l" t="t" r="r" b="b"/>
            <a:pathLst>
              <a:path w="1699895" h="55244">
                <a:moveTo>
                  <a:pt x="1699561" y="0"/>
                </a:moveTo>
                <a:lnTo>
                  <a:pt x="0" y="0"/>
                </a:lnTo>
                <a:lnTo>
                  <a:pt x="0" y="54863"/>
                </a:lnTo>
                <a:lnTo>
                  <a:pt x="1699561" y="54863"/>
                </a:lnTo>
                <a:lnTo>
                  <a:pt x="16995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2250" y="2145300"/>
            <a:ext cx="6499860" cy="1526540"/>
          </a:xfrm>
          <a:custGeom>
            <a:avLst/>
            <a:gdLst/>
            <a:ahLst/>
            <a:cxnLst/>
            <a:rect l="l" t="t" r="r" b="b"/>
            <a:pathLst>
              <a:path w="6499859" h="1526539">
                <a:moveTo>
                  <a:pt x="0" y="254404"/>
                </a:moveTo>
                <a:lnTo>
                  <a:pt x="4098" y="208675"/>
                </a:lnTo>
                <a:lnTo>
                  <a:pt x="15916" y="165634"/>
                </a:lnTo>
                <a:lnTo>
                  <a:pt x="34733" y="126001"/>
                </a:lnTo>
                <a:lnTo>
                  <a:pt x="59832" y="90495"/>
                </a:lnTo>
                <a:lnTo>
                  <a:pt x="90495" y="59832"/>
                </a:lnTo>
                <a:lnTo>
                  <a:pt x="126001" y="34733"/>
                </a:lnTo>
                <a:lnTo>
                  <a:pt x="165634" y="15916"/>
                </a:lnTo>
                <a:lnTo>
                  <a:pt x="208675" y="4098"/>
                </a:lnTo>
                <a:lnTo>
                  <a:pt x="254404" y="0"/>
                </a:lnTo>
                <a:lnTo>
                  <a:pt x="6245094" y="0"/>
                </a:lnTo>
                <a:lnTo>
                  <a:pt x="6294958" y="4933"/>
                </a:lnTo>
                <a:lnTo>
                  <a:pt x="6342452" y="19365"/>
                </a:lnTo>
                <a:lnTo>
                  <a:pt x="6386239" y="42743"/>
                </a:lnTo>
                <a:lnTo>
                  <a:pt x="6424987" y="74513"/>
                </a:lnTo>
                <a:lnTo>
                  <a:pt x="6456757" y="113260"/>
                </a:lnTo>
                <a:lnTo>
                  <a:pt x="6480134" y="157048"/>
                </a:lnTo>
                <a:lnTo>
                  <a:pt x="6494566" y="204541"/>
                </a:lnTo>
                <a:lnTo>
                  <a:pt x="6499499" y="254404"/>
                </a:lnTo>
                <a:lnTo>
                  <a:pt x="6499499" y="1271994"/>
                </a:lnTo>
                <a:lnTo>
                  <a:pt x="6495401" y="1317724"/>
                </a:lnTo>
                <a:lnTo>
                  <a:pt x="6483583" y="1360765"/>
                </a:lnTo>
                <a:lnTo>
                  <a:pt x="6464766" y="1400398"/>
                </a:lnTo>
                <a:lnTo>
                  <a:pt x="6439667" y="1435905"/>
                </a:lnTo>
                <a:lnTo>
                  <a:pt x="6409005" y="1466567"/>
                </a:lnTo>
                <a:lnTo>
                  <a:pt x="6373498" y="1491666"/>
                </a:lnTo>
                <a:lnTo>
                  <a:pt x="6333865" y="1510483"/>
                </a:lnTo>
                <a:lnTo>
                  <a:pt x="6290824" y="1522301"/>
                </a:lnTo>
                <a:lnTo>
                  <a:pt x="6245094" y="1526399"/>
                </a:lnTo>
                <a:lnTo>
                  <a:pt x="254404" y="1526399"/>
                </a:lnTo>
                <a:lnTo>
                  <a:pt x="208675" y="1522301"/>
                </a:lnTo>
                <a:lnTo>
                  <a:pt x="165634" y="1510483"/>
                </a:lnTo>
                <a:lnTo>
                  <a:pt x="126001" y="1491666"/>
                </a:lnTo>
                <a:lnTo>
                  <a:pt x="90495" y="1466567"/>
                </a:lnTo>
                <a:lnTo>
                  <a:pt x="59832" y="1435905"/>
                </a:lnTo>
                <a:lnTo>
                  <a:pt x="34733" y="1400398"/>
                </a:lnTo>
                <a:lnTo>
                  <a:pt x="15916" y="1360765"/>
                </a:lnTo>
                <a:lnTo>
                  <a:pt x="4098" y="1317724"/>
                </a:lnTo>
                <a:lnTo>
                  <a:pt x="0" y="1271994"/>
                </a:lnTo>
                <a:lnTo>
                  <a:pt x="0" y="254404"/>
                </a:lnTo>
                <a:close/>
              </a:path>
            </a:pathLst>
          </a:custGeom>
          <a:ln w="28574">
            <a:solidFill>
              <a:srgbClr val="C5D3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15866" y="2340682"/>
            <a:ext cx="611251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65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scope</a:t>
            </a:r>
            <a:endParaRPr sz="2400">
              <a:latin typeface="Arial"/>
              <a:cs typeface="Arial"/>
            </a:endParaRPr>
          </a:p>
          <a:p>
            <a:pPr marL="12065" marR="5080" algn="ctr">
              <a:lnSpc>
                <a:spcPts val="2850"/>
              </a:lnSpc>
              <a:spcBef>
                <a:spcPts val="105"/>
              </a:spcBef>
            </a:pPr>
            <a:r>
              <a:rPr sz="2400" spc="-10" dirty="0">
                <a:latin typeface="Arial MT"/>
                <a:cs typeface="Arial MT"/>
              </a:rPr>
              <a:t>The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parts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program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where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you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can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access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variable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83659" y="1526537"/>
            <a:ext cx="157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-515" dirty="0">
                <a:solidFill>
                  <a:srgbClr val="F2AD41"/>
                </a:solidFill>
                <a:latin typeface="Arial"/>
                <a:cs typeface="Arial"/>
              </a:rPr>
              <a:t>Deﬁnition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1215340"/>
            <a:ext cx="2768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29" dirty="0">
                <a:solidFill>
                  <a:srgbClr val="595959"/>
                </a:solidFill>
                <a:latin typeface="Arial"/>
                <a:cs typeface="Arial"/>
              </a:rPr>
              <a:t>main(): </a:t>
            </a:r>
            <a:r>
              <a:rPr sz="2000" b="1" spc="140" dirty="0">
                <a:solidFill>
                  <a:srgbClr val="595959"/>
                </a:solidFill>
                <a:latin typeface="Arial"/>
                <a:cs typeface="Arial"/>
              </a:rPr>
              <a:t>function_name() </a:t>
            </a:r>
            <a:r>
              <a:rPr sz="2000" b="1" spc="320" dirty="0">
                <a:solidFill>
                  <a:srgbClr val="595959"/>
                </a:solidFill>
                <a:latin typeface="Arial"/>
                <a:cs typeface="Arial"/>
              </a:rPr>
              <a:t>print(y)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2434540"/>
            <a:ext cx="3073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774065" algn="l"/>
                <a:tab pos="10788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65" dirty="0">
                <a:solidFill>
                  <a:srgbClr val="595959"/>
                </a:solidFill>
                <a:latin typeface="Arial"/>
                <a:cs typeface="Arial"/>
              </a:rPr>
              <a:t>function_name(): 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tabLst>
                <a:tab pos="774065" algn="l"/>
                <a:tab pos="1078865" algn="l"/>
              </a:tabLst>
            </a:pP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377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Variable</a:t>
            </a:r>
            <a:r>
              <a:rPr spc="-120" dirty="0"/>
              <a:t> </a:t>
            </a:r>
            <a:r>
              <a:rPr spc="-10" dirty="0"/>
              <a:t>Scope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0474" y="2112479"/>
            <a:ext cx="2088145" cy="12975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57475" y="3014910"/>
            <a:ext cx="24765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i="1" spc="-195" dirty="0">
                <a:latin typeface="Arial"/>
                <a:cs typeface="Arial"/>
              </a:rPr>
              <a:t>this</a:t>
            </a:r>
            <a:r>
              <a:rPr sz="3000" i="1" spc="-95" dirty="0">
                <a:latin typeface="Arial"/>
                <a:cs typeface="Arial"/>
              </a:rPr>
              <a:t> </a:t>
            </a:r>
            <a:r>
              <a:rPr sz="3000" i="1" spc="-295" dirty="0">
                <a:latin typeface="Arial"/>
                <a:cs typeface="Arial"/>
              </a:rPr>
              <a:t>is</a:t>
            </a:r>
            <a:r>
              <a:rPr sz="3000" i="1" spc="-95" dirty="0">
                <a:latin typeface="Arial"/>
                <a:cs typeface="Arial"/>
              </a:rPr>
              <a:t> </a:t>
            </a:r>
            <a:r>
              <a:rPr sz="3000" i="1" spc="-280" dirty="0">
                <a:latin typeface="Arial"/>
                <a:cs typeface="Arial"/>
              </a:rPr>
              <a:t>the</a:t>
            </a:r>
            <a:r>
              <a:rPr sz="3000" i="1" spc="-95" dirty="0">
                <a:latin typeface="Arial"/>
                <a:cs typeface="Arial"/>
              </a:rPr>
              <a:t> </a:t>
            </a:r>
            <a:r>
              <a:rPr sz="3000" i="1" spc="-570" dirty="0">
                <a:latin typeface="Arial"/>
                <a:cs typeface="Arial"/>
              </a:rPr>
              <a:t>scope </a:t>
            </a:r>
            <a:r>
              <a:rPr sz="3000" i="1" spc="-459" dirty="0">
                <a:latin typeface="Arial"/>
                <a:cs typeface="Arial"/>
              </a:rPr>
              <a:t>where</a:t>
            </a:r>
            <a:r>
              <a:rPr sz="3000" i="1" spc="-105" dirty="0">
                <a:latin typeface="Arial"/>
                <a:cs typeface="Arial"/>
              </a:rPr>
              <a:t> </a:t>
            </a:r>
            <a:r>
              <a:rPr sz="3000" i="1" spc="-480" dirty="0">
                <a:latin typeface="Arial"/>
                <a:cs typeface="Arial"/>
              </a:rPr>
              <a:t>x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420" dirty="0">
                <a:latin typeface="Arial"/>
                <a:cs typeface="Arial"/>
              </a:rPr>
              <a:t>and</a:t>
            </a:r>
            <a:r>
              <a:rPr sz="3000" i="1" spc="-105" dirty="0">
                <a:latin typeface="Arial"/>
                <a:cs typeface="Arial"/>
              </a:rPr>
              <a:t> </a:t>
            </a:r>
            <a:r>
              <a:rPr sz="3000" i="1" spc="-480" dirty="0">
                <a:latin typeface="Arial"/>
                <a:cs typeface="Arial"/>
              </a:rPr>
              <a:t>y</a:t>
            </a:r>
            <a:r>
              <a:rPr sz="3000" i="1" spc="-100" dirty="0">
                <a:latin typeface="Arial"/>
                <a:cs typeface="Arial"/>
              </a:rPr>
              <a:t> </a:t>
            </a:r>
            <a:r>
              <a:rPr sz="3000" i="1" spc="-355" dirty="0">
                <a:latin typeface="Arial"/>
                <a:cs typeface="Arial"/>
              </a:rPr>
              <a:t>“Iive”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5124" y="2444375"/>
            <a:ext cx="3280410" cy="1040130"/>
          </a:xfrm>
          <a:custGeom>
            <a:avLst/>
            <a:gdLst/>
            <a:ahLst/>
            <a:cxnLst/>
            <a:rect l="l" t="t" r="r" b="b"/>
            <a:pathLst>
              <a:path w="3280410" h="1040129">
                <a:moveTo>
                  <a:pt x="0" y="173352"/>
                </a:moveTo>
                <a:lnTo>
                  <a:pt x="6192" y="127268"/>
                </a:lnTo>
                <a:lnTo>
                  <a:pt x="23667" y="85858"/>
                </a:lnTo>
                <a:lnTo>
                  <a:pt x="50774" y="50773"/>
                </a:lnTo>
                <a:lnTo>
                  <a:pt x="85858" y="23667"/>
                </a:lnTo>
                <a:lnTo>
                  <a:pt x="127269" y="6192"/>
                </a:lnTo>
                <a:lnTo>
                  <a:pt x="173353" y="0"/>
                </a:lnTo>
                <a:lnTo>
                  <a:pt x="3106547" y="0"/>
                </a:lnTo>
                <a:lnTo>
                  <a:pt x="3172885" y="13195"/>
                </a:lnTo>
                <a:lnTo>
                  <a:pt x="3229124" y="50773"/>
                </a:lnTo>
                <a:lnTo>
                  <a:pt x="3266703" y="107014"/>
                </a:lnTo>
                <a:lnTo>
                  <a:pt x="3279899" y="173352"/>
                </a:lnTo>
                <a:lnTo>
                  <a:pt x="3279899" y="866747"/>
                </a:lnTo>
                <a:lnTo>
                  <a:pt x="3273707" y="912831"/>
                </a:lnTo>
                <a:lnTo>
                  <a:pt x="3256232" y="954241"/>
                </a:lnTo>
                <a:lnTo>
                  <a:pt x="3229126" y="989326"/>
                </a:lnTo>
                <a:lnTo>
                  <a:pt x="3194041" y="1016432"/>
                </a:lnTo>
                <a:lnTo>
                  <a:pt x="3152631" y="1033907"/>
                </a:lnTo>
                <a:lnTo>
                  <a:pt x="3106547" y="1040099"/>
                </a:lnTo>
                <a:lnTo>
                  <a:pt x="173353" y="1040099"/>
                </a:lnTo>
                <a:lnTo>
                  <a:pt x="127269" y="1033907"/>
                </a:lnTo>
                <a:lnTo>
                  <a:pt x="85858" y="1016432"/>
                </a:lnTo>
                <a:lnTo>
                  <a:pt x="50774" y="989326"/>
                </a:lnTo>
                <a:lnTo>
                  <a:pt x="23667" y="954241"/>
                </a:lnTo>
                <a:lnTo>
                  <a:pt x="6192" y="912831"/>
                </a:lnTo>
                <a:lnTo>
                  <a:pt x="0" y="866747"/>
                </a:lnTo>
                <a:lnTo>
                  <a:pt x="0" y="173352"/>
                </a:lnTo>
                <a:close/>
              </a:path>
            </a:pathLst>
          </a:custGeom>
          <a:ln w="28574">
            <a:solidFill>
              <a:srgbClr val="F2AD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377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Variable</a:t>
            </a:r>
            <a:r>
              <a:rPr spc="-120" dirty="0"/>
              <a:t> </a:t>
            </a:r>
            <a:r>
              <a:rPr spc="-1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5340"/>
            <a:ext cx="307340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309880" indent="-4572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29" dirty="0">
                <a:solidFill>
                  <a:srgbClr val="595959"/>
                </a:solidFill>
                <a:latin typeface="Arial"/>
                <a:cs typeface="Arial"/>
              </a:rPr>
              <a:t>main(): </a:t>
            </a:r>
            <a:r>
              <a:rPr sz="2000" b="1" spc="140" dirty="0">
                <a:solidFill>
                  <a:srgbClr val="595959"/>
                </a:solidFill>
                <a:latin typeface="Arial"/>
                <a:cs typeface="Arial"/>
              </a:rPr>
              <a:t>function_name() </a:t>
            </a:r>
            <a:r>
              <a:rPr sz="2000" b="1" spc="320" dirty="0">
                <a:solidFill>
                  <a:srgbClr val="595959"/>
                </a:solidFill>
                <a:latin typeface="Arial"/>
                <a:cs typeface="Arial"/>
              </a:rPr>
              <a:t>print(y)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"/>
              <a:cs typeface="Arial"/>
            </a:endParaRPr>
          </a:p>
          <a:p>
            <a:pPr marL="469265" marR="5080" indent="-457200">
              <a:lnSpc>
                <a:spcPct val="100000"/>
              </a:lnSpc>
              <a:tabLst>
                <a:tab pos="621665" algn="l"/>
                <a:tab pos="774065" algn="l"/>
                <a:tab pos="10788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65" dirty="0">
                <a:solidFill>
                  <a:srgbClr val="595959"/>
                </a:solidFill>
                <a:latin typeface="Arial"/>
                <a:cs typeface="Arial"/>
              </a:rPr>
              <a:t>function_name(): 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tabLst>
                <a:tab pos="774065" algn="l"/>
                <a:tab pos="1078865" algn="l"/>
              </a:tabLst>
            </a:pP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1799" y="1217225"/>
            <a:ext cx="3280410" cy="1040130"/>
          </a:xfrm>
          <a:custGeom>
            <a:avLst/>
            <a:gdLst/>
            <a:ahLst/>
            <a:cxnLst/>
            <a:rect l="l" t="t" r="r" b="b"/>
            <a:pathLst>
              <a:path w="3280410" h="1040130">
                <a:moveTo>
                  <a:pt x="0" y="173353"/>
                </a:moveTo>
                <a:lnTo>
                  <a:pt x="6192" y="127269"/>
                </a:lnTo>
                <a:lnTo>
                  <a:pt x="23667" y="85858"/>
                </a:lnTo>
                <a:lnTo>
                  <a:pt x="50774" y="50774"/>
                </a:lnTo>
                <a:lnTo>
                  <a:pt x="85858" y="23667"/>
                </a:lnTo>
                <a:lnTo>
                  <a:pt x="127269" y="6192"/>
                </a:lnTo>
                <a:lnTo>
                  <a:pt x="173353" y="0"/>
                </a:lnTo>
                <a:lnTo>
                  <a:pt x="3106547" y="0"/>
                </a:lnTo>
                <a:lnTo>
                  <a:pt x="3172885" y="13195"/>
                </a:lnTo>
                <a:lnTo>
                  <a:pt x="3229124" y="50773"/>
                </a:lnTo>
                <a:lnTo>
                  <a:pt x="3266703" y="107013"/>
                </a:lnTo>
                <a:lnTo>
                  <a:pt x="3279899" y="173353"/>
                </a:lnTo>
                <a:lnTo>
                  <a:pt x="3279899" y="866746"/>
                </a:lnTo>
                <a:lnTo>
                  <a:pt x="3273707" y="912830"/>
                </a:lnTo>
                <a:lnTo>
                  <a:pt x="3256232" y="954241"/>
                </a:lnTo>
                <a:lnTo>
                  <a:pt x="3229126" y="989325"/>
                </a:lnTo>
                <a:lnTo>
                  <a:pt x="3194041" y="1016432"/>
                </a:lnTo>
                <a:lnTo>
                  <a:pt x="3152631" y="1033907"/>
                </a:lnTo>
                <a:lnTo>
                  <a:pt x="3106547" y="1040099"/>
                </a:lnTo>
                <a:lnTo>
                  <a:pt x="173353" y="1040099"/>
                </a:lnTo>
                <a:lnTo>
                  <a:pt x="127269" y="1033907"/>
                </a:lnTo>
                <a:lnTo>
                  <a:pt x="85858" y="1016432"/>
                </a:lnTo>
                <a:lnTo>
                  <a:pt x="50774" y="989325"/>
                </a:lnTo>
                <a:lnTo>
                  <a:pt x="23667" y="954241"/>
                </a:lnTo>
                <a:lnTo>
                  <a:pt x="6192" y="912830"/>
                </a:lnTo>
                <a:lnTo>
                  <a:pt x="0" y="866746"/>
                </a:lnTo>
                <a:lnTo>
                  <a:pt x="0" y="173353"/>
                </a:lnTo>
                <a:close/>
              </a:path>
            </a:pathLst>
          </a:custGeom>
          <a:ln w="28574">
            <a:solidFill>
              <a:srgbClr val="F2AD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377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Variable</a:t>
            </a:r>
            <a:r>
              <a:rPr spc="-120" dirty="0"/>
              <a:t> </a:t>
            </a:r>
            <a:r>
              <a:rPr spc="-1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5340"/>
            <a:ext cx="307340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309880" indent="-4572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29" dirty="0">
                <a:solidFill>
                  <a:srgbClr val="595959"/>
                </a:solidFill>
                <a:latin typeface="Arial"/>
                <a:cs typeface="Arial"/>
              </a:rPr>
              <a:t>main(): </a:t>
            </a:r>
            <a:r>
              <a:rPr sz="2000" b="1" spc="140" dirty="0">
                <a:solidFill>
                  <a:srgbClr val="595959"/>
                </a:solidFill>
                <a:latin typeface="Arial"/>
                <a:cs typeface="Arial"/>
              </a:rPr>
              <a:t>function_name() </a:t>
            </a:r>
            <a:r>
              <a:rPr sz="2000" b="1" spc="320" dirty="0">
                <a:solidFill>
                  <a:srgbClr val="595959"/>
                </a:solidFill>
                <a:latin typeface="Arial"/>
                <a:cs typeface="Arial"/>
              </a:rPr>
              <a:t>print(y)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"/>
              <a:cs typeface="Arial"/>
            </a:endParaRPr>
          </a:p>
          <a:p>
            <a:pPr marL="469265" marR="5080" indent="-457200">
              <a:lnSpc>
                <a:spcPct val="100000"/>
              </a:lnSpc>
              <a:tabLst>
                <a:tab pos="621665" algn="l"/>
                <a:tab pos="774065" algn="l"/>
                <a:tab pos="10788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65" dirty="0">
                <a:solidFill>
                  <a:srgbClr val="595959"/>
                </a:solidFill>
                <a:latin typeface="Arial"/>
                <a:cs typeface="Arial"/>
              </a:rPr>
              <a:t>function_name(): 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tabLst>
                <a:tab pos="774065" algn="l"/>
                <a:tab pos="1078865" algn="l"/>
              </a:tabLst>
            </a:pP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124" y="2444375"/>
            <a:ext cx="3280410" cy="1040130"/>
          </a:xfrm>
          <a:custGeom>
            <a:avLst/>
            <a:gdLst/>
            <a:ahLst/>
            <a:cxnLst/>
            <a:rect l="l" t="t" r="r" b="b"/>
            <a:pathLst>
              <a:path w="3280410" h="1040129">
                <a:moveTo>
                  <a:pt x="0" y="173352"/>
                </a:moveTo>
                <a:lnTo>
                  <a:pt x="6192" y="127268"/>
                </a:lnTo>
                <a:lnTo>
                  <a:pt x="23667" y="85858"/>
                </a:lnTo>
                <a:lnTo>
                  <a:pt x="50774" y="50773"/>
                </a:lnTo>
                <a:lnTo>
                  <a:pt x="85858" y="23667"/>
                </a:lnTo>
                <a:lnTo>
                  <a:pt x="127269" y="6192"/>
                </a:lnTo>
                <a:lnTo>
                  <a:pt x="173353" y="0"/>
                </a:lnTo>
                <a:lnTo>
                  <a:pt x="3106547" y="0"/>
                </a:lnTo>
                <a:lnTo>
                  <a:pt x="3172885" y="13195"/>
                </a:lnTo>
                <a:lnTo>
                  <a:pt x="3229124" y="50773"/>
                </a:lnTo>
                <a:lnTo>
                  <a:pt x="3266703" y="107014"/>
                </a:lnTo>
                <a:lnTo>
                  <a:pt x="3279899" y="173352"/>
                </a:lnTo>
                <a:lnTo>
                  <a:pt x="3279899" y="866747"/>
                </a:lnTo>
                <a:lnTo>
                  <a:pt x="3273707" y="912831"/>
                </a:lnTo>
                <a:lnTo>
                  <a:pt x="3256232" y="954241"/>
                </a:lnTo>
                <a:lnTo>
                  <a:pt x="3229126" y="989326"/>
                </a:lnTo>
                <a:lnTo>
                  <a:pt x="3194041" y="1016432"/>
                </a:lnTo>
                <a:lnTo>
                  <a:pt x="3152631" y="1033907"/>
                </a:lnTo>
                <a:lnTo>
                  <a:pt x="3106547" y="1040099"/>
                </a:lnTo>
                <a:lnTo>
                  <a:pt x="173353" y="1040099"/>
                </a:lnTo>
                <a:lnTo>
                  <a:pt x="127269" y="1033907"/>
                </a:lnTo>
                <a:lnTo>
                  <a:pt x="85858" y="1016432"/>
                </a:lnTo>
                <a:lnTo>
                  <a:pt x="50774" y="989326"/>
                </a:lnTo>
                <a:lnTo>
                  <a:pt x="23667" y="954241"/>
                </a:lnTo>
                <a:lnTo>
                  <a:pt x="6192" y="912831"/>
                </a:lnTo>
                <a:lnTo>
                  <a:pt x="0" y="866747"/>
                </a:lnTo>
                <a:lnTo>
                  <a:pt x="0" y="173352"/>
                </a:lnTo>
                <a:close/>
              </a:path>
            </a:pathLst>
          </a:custGeom>
          <a:ln w="28574">
            <a:solidFill>
              <a:srgbClr val="F2AD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377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Variable</a:t>
            </a:r>
            <a:r>
              <a:rPr spc="-120" dirty="0"/>
              <a:t> </a:t>
            </a:r>
            <a:r>
              <a:rPr spc="-1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5340"/>
            <a:ext cx="2768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29" dirty="0">
                <a:solidFill>
                  <a:srgbClr val="595959"/>
                </a:solidFill>
                <a:latin typeface="Arial"/>
                <a:cs typeface="Arial"/>
              </a:rPr>
              <a:t>main(): </a:t>
            </a:r>
            <a:r>
              <a:rPr sz="2000" b="1" spc="140" dirty="0">
                <a:solidFill>
                  <a:srgbClr val="595959"/>
                </a:solidFill>
                <a:latin typeface="Arial"/>
                <a:cs typeface="Arial"/>
              </a:rPr>
              <a:t>function_name() </a:t>
            </a:r>
            <a:r>
              <a:rPr sz="2000" b="1" spc="320" dirty="0">
                <a:solidFill>
                  <a:srgbClr val="595959"/>
                </a:solidFill>
                <a:latin typeface="Arial"/>
                <a:cs typeface="Arial"/>
              </a:rPr>
              <a:t>print(y)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2434540"/>
            <a:ext cx="3073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774065" algn="l"/>
                <a:tab pos="10788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65" dirty="0">
                <a:solidFill>
                  <a:srgbClr val="595959"/>
                </a:solidFill>
                <a:latin typeface="Arial"/>
                <a:cs typeface="Arial"/>
              </a:rPr>
              <a:t>function_name(): 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tabLst>
                <a:tab pos="774065" algn="l"/>
                <a:tab pos="1078865" algn="l"/>
              </a:tabLst>
            </a:pP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5201" y="1196689"/>
            <a:ext cx="2004100" cy="11943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02852" y="1618615"/>
            <a:ext cx="1492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Arial MT"/>
                <a:cs typeface="Arial MT"/>
              </a:rPr>
              <a:t>x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64962" y="1093599"/>
            <a:ext cx="2762250" cy="1400810"/>
            <a:chOff x="5964962" y="1093599"/>
            <a:chExt cx="2762250" cy="1400810"/>
          </a:xfrm>
        </p:grpSpPr>
        <p:sp>
          <p:nvSpPr>
            <p:cNvPr id="8" name="object 8"/>
            <p:cNvSpPr/>
            <p:nvPr/>
          </p:nvSpPr>
          <p:spPr>
            <a:xfrm>
              <a:off x="5979250" y="1793875"/>
              <a:ext cx="1025525" cy="1270"/>
            </a:xfrm>
            <a:custGeom>
              <a:avLst/>
              <a:gdLst/>
              <a:ahLst/>
              <a:cxnLst/>
              <a:rect l="l" t="t" r="r" b="b"/>
              <a:pathLst>
                <a:path w="1025525" h="1269">
                  <a:moveTo>
                    <a:pt x="0" y="0"/>
                  </a:moveTo>
                  <a:lnTo>
                    <a:pt x="1025249" y="77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0177" y="1733160"/>
              <a:ext cx="158284" cy="12297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951" y="1093599"/>
              <a:ext cx="1550748" cy="140055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759393" y="1467521"/>
            <a:ext cx="384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8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23599" y="1766699"/>
            <a:ext cx="0" cy="1731645"/>
          </a:xfrm>
          <a:custGeom>
            <a:avLst/>
            <a:gdLst/>
            <a:ahLst/>
            <a:cxnLst/>
            <a:rect l="l" t="t" r="r" b="b"/>
            <a:pathLst>
              <a:path h="1731645">
                <a:moveTo>
                  <a:pt x="0" y="0"/>
                </a:moveTo>
                <a:lnTo>
                  <a:pt x="0" y="17315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5124" y="2444375"/>
            <a:ext cx="3280410" cy="1040130"/>
          </a:xfrm>
          <a:custGeom>
            <a:avLst/>
            <a:gdLst/>
            <a:ahLst/>
            <a:cxnLst/>
            <a:rect l="l" t="t" r="r" b="b"/>
            <a:pathLst>
              <a:path w="3280410" h="1040129">
                <a:moveTo>
                  <a:pt x="0" y="173352"/>
                </a:moveTo>
                <a:lnTo>
                  <a:pt x="6192" y="127268"/>
                </a:lnTo>
                <a:lnTo>
                  <a:pt x="23667" y="85858"/>
                </a:lnTo>
                <a:lnTo>
                  <a:pt x="50774" y="50773"/>
                </a:lnTo>
                <a:lnTo>
                  <a:pt x="85858" y="23667"/>
                </a:lnTo>
                <a:lnTo>
                  <a:pt x="127269" y="6192"/>
                </a:lnTo>
                <a:lnTo>
                  <a:pt x="173353" y="0"/>
                </a:lnTo>
                <a:lnTo>
                  <a:pt x="3106547" y="0"/>
                </a:lnTo>
                <a:lnTo>
                  <a:pt x="3172885" y="13195"/>
                </a:lnTo>
                <a:lnTo>
                  <a:pt x="3229124" y="50773"/>
                </a:lnTo>
                <a:lnTo>
                  <a:pt x="3266703" y="107014"/>
                </a:lnTo>
                <a:lnTo>
                  <a:pt x="3279899" y="173352"/>
                </a:lnTo>
                <a:lnTo>
                  <a:pt x="3279899" y="866747"/>
                </a:lnTo>
                <a:lnTo>
                  <a:pt x="3273707" y="912831"/>
                </a:lnTo>
                <a:lnTo>
                  <a:pt x="3256232" y="954241"/>
                </a:lnTo>
                <a:lnTo>
                  <a:pt x="3229126" y="989326"/>
                </a:lnTo>
                <a:lnTo>
                  <a:pt x="3194041" y="1016432"/>
                </a:lnTo>
                <a:lnTo>
                  <a:pt x="3152631" y="1033907"/>
                </a:lnTo>
                <a:lnTo>
                  <a:pt x="3106547" y="1040099"/>
                </a:lnTo>
                <a:lnTo>
                  <a:pt x="173353" y="1040099"/>
                </a:lnTo>
                <a:lnTo>
                  <a:pt x="127269" y="1033907"/>
                </a:lnTo>
                <a:lnTo>
                  <a:pt x="85858" y="1016432"/>
                </a:lnTo>
                <a:lnTo>
                  <a:pt x="50774" y="989326"/>
                </a:lnTo>
                <a:lnTo>
                  <a:pt x="23667" y="954241"/>
                </a:lnTo>
                <a:lnTo>
                  <a:pt x="6192" y="912831"/>
                </a:lnTo>
                <a:lnTo>
                  <a:pt x="0" y="866747"/>
                </a:lnTo>
                <a:lnTo>
                  <a:pt x="0" y="173352"/>
                </a:lnTo>
                <a:close/>
              </a:path>
            </a:pathLst>
          </a:custGeom>
          <a:ln w="28574">
            <a:solidFill>
              <a:srgbClr val="F2AD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377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Variable</a:t>
            </a:r>
            <a:r>
              <a:rPr spc="-120" dirty="0"/>
              <a:t> </a:t>
            </a:r>
            <a:r>
              <a:rPr spc="-1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5340"/>
            <a:ext cx="2768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29" dirty="0">
                <a:solidFill>
                  <a:srgbClr val="595959"/>
                </a:solidFill>
                <a:latin typeface="Arial"/>
                <a:cs typeface="Arial"/>
              </a:rPr>
              <a:t>main(): </a:t>
            </a:r>
            <a:r>
              <a:rPr sz="2000" b="1" spc="140" dirty="0">
                <a:solidFill>
                  <a:srgbClr val="595959"/>
                </a:solidFill>
                <a:latin typeface="Arial"/>
                <a:cs typeface="Arial"/>
              </a:rPr>
              <a:t>function_name() </a:t>
            </a:r>
            <a:r>
              <a:rPr sz="2000" b="1" spc="320" dirty="0">
                <a:solidFill>
                  <a:srgbClr val="595959"/>
                </a:solidFill>
                <a:latin typeface="Arial"/>
                <a:cs typeface="Arial"/>
              </a:rPr>
              <a:t>print(y)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2434540"/>
            <a:ext cx="3073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774065" algn="l"/>
                <a:tab pos="10788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65" dirty="0">
                <a:solidFill>
                  <a:srgbClr val="595959"/>
                </a:solidFill>
                <a:latin typeface="Arial"/>
                <a:cs typeface="Arial"/>
              </a:rPr>
              <a:t>function_name(): 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tabLst>
                <a:tab pos="774065" algn="l"/>
                <a:tab pos="1078865" algn="l"/>
              </a:tabLst>
            </a:pP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5201" y="1196689"/>
            <a:ext cx="2004100" cy="11943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02852" y="1618615"/>
            <a:ext cx="1492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Arial MT"/>
                <a:cs typeface="Arial MT"/>
              </a:rPr>
              <a:t>x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64962" y="1093599"/>
            <a:ext cx="2762250" cy="1400810"/>
            <a:chOff x="5964962" y="1093599"/>
            <a:chExt cx="2762250" cy="1400810"/>
          </a:xfrm>
        </p:grpSpPr>
        <p:sp>
          <p:nvSpPr>
            <p:cNvPr id="8" name="object 8"/>
            <p:cNvSpPr/>
            <p:nvPr/>
          </p:nvSpPr>
          <p:spPr>
            <a:xfrm>
              <a:off x="5979250" y="1793875"/>
              <a:ext cx="1025525" cy="1270"/>
            </a:xfrm>
            <a:custGeom>
              <a:avLst/>
              <a:gdLst/>
              <a:ahLst/>
              <a:cxnLst/>
              <a:rect l="l" t="t" r="r" b="b"/>
              <a:pathLst>
                <a:path w="1025525" h="1269">
                  <a:moveTo>
                    <a:pt x="0" y="0"/>
                  </a:moveTo>
                  <a:lnTo>
                    <a:pt x="1025249" y="77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0177" y="1733160"/>
              <a:ext cx="158284" cy="12297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951" y="1093599"/>
              <a:ext cx="1550748" cy="140055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759393" y="1467521"/>
            <a:ext cx="384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8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23599" y="1766699"/>
            <a:ext cx="0" cy="1731645"/>
          </a:xfrm>
          <a:custGeom>
            <a:avLst/>
            <a:gdLst/>
            <a:ahLst/>
            <a:cxnLst/>
            <a:rect l="l" t="t" r="r" b="b"/>
            <a:pathLst>
              <a:path h="1731645">
                <a:moveTo>
                  <a:pt x="0" y="0"/>
                </a:moveTo>
                <a:lnTo>
                  <a:pt x="0" y="17315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975201" y="2541399"/>
            <a:ext cx="4751705" cy="1400810"/>
            <a:chOff x="3975201" y="2541399"/>
            <a:chExt cx="4751705" cy="140081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5201" y="2644489"/>
              <a:ext cx="2004100" cy="119437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979249" y="3241675"/>
              <a:ext cx="1025525" cy="1270"/>
            </a:xfrm>
            <a:custGeom>
              <a:avLst/>
              <a:gdLst/>
              <a:ahLst/>
              <a:cxnLst/>
              <a:rect l="l" t="t" r="r" b="b"/>
              <a:pathLst>
                <a:path w="1025525" h="1269">
                  <a:moveTo>
                    <a:pt x="0" y="0"/>
                  </a:moveTo>
                  <a:lnTo>
                    <a:pt x="1025249" y="769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0177" y="3180960"/>
              <a:ext cx="158284" cy="1229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950" y="2541399"/>
              <a:ext cx="1550748" cy="140055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768842" y="2915321"/>
            <a:ext cx="3651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02344" y="3066415"/>
            <a:ext cx="1498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Arial MT"/>
                <a:cs typeface="Arial MT"/>
              </a:rPr>
              <a:t>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5124" y="2444375"/>
            <a:ext cx="3280410" cy="1040130"/>
          </a:xfrm>
          <a:custGeom>
            <a:avLst/>
            <a:gdLst/>
            <a:ahLst/>
            <a:cxnLst/>
            <a:rect l="l" t="t" r="r" b="b"/>
            <a:pathLst>
              <a:path w="3280410" h="1040129">
                <a:moveTo>
                  <a:pt x="0" y="173352"/>
                </a:moveTo>
                <a:lnTo>
                  <a:pt x="6192" y="127268"/>
                </a:lnTo>
                <a:lnTo>
                  <a:pt x="23667" y="85858"/>
                </a:lnTo>
                <a:lnTo>
                  <a:pt x="50774" y="50773"/>
                </a:lnTo>
                <a:lnTo>
                  <a:pt x="85858" y="23667"/>
                </a:lnTo>
                <a:lnTo>
                  <a:pt x="127269" y="6192"/>
                </a:lnTo>
                <a:lnTo>
                  <a:pt x="173353" y="0"/>
                </a:lnTo>
                <a:lnTo>
                  <a:pt x="3106547" y="0"/>
                </a:lnTo>
                <a:lnTo>
                  <a:pt x="3172885" y="13195"/>
                </a:lnTo>
                <a:lnTo>
                  <a:pt x="3229124" y="50773"/>
                </a:lnTo>
                <a:lnTo>
                  <a:pt x="3266703" y="107014"/>
                </a:lnTo>
                <a:lnTo>
                  <a:pt x="3279899" y="173352"/>
                </a:lnTo>
                <a:lnTo>
                  <a:pt x="3279899" y="866747"/>
                </a:lnTo>
                <a:lnTo>
                  <a:pt x="3273707" y="912831"/>
                </a:lnTo>
                <a:lnTo>
                  <a:pt x="3256232" y="954241"/>
                </a:lnTo>
                <a:lnTo>
                  <a:pt x="3229126" y="989326"/>
                </a:lnTo>
                <a:lnTo>
                  <a:pt x="3194041" y="1016432"/>
                </a:lnTo>
                <a:lnTo>
                  <a:pt x="3152631" y="1033907"/>
                </a:lnTo>
                <a:lnTo>
                  <a:pt x="3106547" y="1040099"/>
                </a:lnTo>
                <a:lnTo>
                  <a:pt x="173353" y="1040099"/>
                </a:lnTo>
                <a:lnTo>
                  <a:pt x="127269" y="1033907"/>
                </a:lnTo>
                <a:lnTo>
                  <a:pt x="85858" y="1016432"/>
                </a:lnTo>
                <a:lnTo>
                  <a:pt x="50774" y="989326"/>
                </a:lnTo>
                <a:lnTo>
                  <a:pt x="23667" y="954241"/>
                </a:lnTo>
                <a:lnTo>
                  <a:pt x="6192" y="912831"/>
                </a:lnTo>
                <a:lnTo>
                  <a:pt x="0" y="866747"/>
                </a:lnTo>
                <a:lnTo>
                  <a:pt x="0" y="173352"/>
                </a:lnTo>
                <a:close/>
              </a:path>
            </a:pathLst>
          </a:custGeom>
          <a:ln w="28574">
            <a:solidFill>
              <a:srgbClr val="F2AD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1215340"/>
            <a:ext cx="307340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309880" indent="-4572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29" dirty="0">
                <a:solidFill>
                  <a:srgbClr val="595959"/>
                </a:solidFill>
                <a:latin typeface="Arial"/>
                <a:cs typeface="Arial"/>
              </a:rPr>
              <a:t>main(): </a:t>
            </a:r>
            <a:r>
              <a:rPr sz="2000" b="1" spc="140" dirty="0">
                <a:solidFill>
                  <a:srgbClr val="595959"/>
                </a:solidFill>
                <a:latin typeface="Arial"/>
                <a:cs typeface="Arial"/>
              </a:rPr>
              <a:t>function_name() </a:t>
            </a:r>
            <a:r>
              <a:rPr sz="2000" b="1" spc="320" dirty="0">
                <a:solidFill>
                  <a:srgbClr val="595959"/>
                </a:solidFill>
                <a:latin typeface="Arial"/>
                <a:cs typeface="Arial"/>
              </a:rPr>
              <a:t>print(y)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"/>
              <a:cs typeface="Arial"/>
            </a:endParaRPr>
          </a:p>
          <a:p>
            <a:pPr marL="469265" marR="5080" indent="-457200">
              <a:lnSpc>
                <a:spcPct val="100000"/>
              </a:lnSpc>
              <a:tabLst>
                <a:tab pos="621665" algn="l"/>
                <a:tab pos="774065" algn="l"/>
                <a:tab pos="10788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65" dirty="0">
                <a:solidFill>
                  <a:srgbClr val="595959"/>
                </a:solidFill>
                <a:latin typeface="Arial"/>
                <a:cs typeface="Arial"/>
              </a:rPr>
              <a:t>function_name(): 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tabLst>
                <a:tab pos="774065" algn="l"/>
                <a:tab pos="1078865" algn="l"/>
              </a:tabLst>
            </a:pP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377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Variable</a:t>
            </a:r>
            <a:r>
              <a:rPr spc="-120" dirty="0"/>
              <a:t> </a:t>
            </a:r>
            <a:r>
              <a:rPr spc="-10" dirty="0"/>
              <a:t>Scope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7512" y="1202937"/>
            <a:ext cx="3308985" cy="1068705"/>
            <a:chOff x="167512" y="1202937"/>
            <a:chExt cx="3308985" cy="1068705"/>
          </a:xfrm>
        </p:grpSpPr>
        <p:sp>
          <p:nvSpPr>
            <p:cNvPr id="5" name="object 5"/>
            <p:cNvSpPr/>
            <p:nvPr/>
          </p:nvSpPr>
          <p:spPr>
            <a:xfrm>
              <a:off x="181799" y="1217225"/>
              <a:ext cx="3280410" cy="1040130"/>
            </a:xfrm>
            <a:custGeom>
              <a:avLst/>
              <a:gdLst/>
              <a:ahLst/>
              <a:cxnLst/>
              <a:rect l="l" t="t" r="r" b="b"/>
              <a:pathLst>
                <a:path w="3280410" h="1040130">
                  <a:moveTo>
                    <a:pt x="0" y="173353"/>
                  </a:moveTo>
                  <a:lnTo>
                    <a:pt x="6192" y="127269"/>
                  </a:lnTo>
                  <a:lnTo>
                    <a:pt x="23667" y="85858"/>
                  </a:lnTo>
                  <a:lnTo>
                    <a:pt x="50774" y="50774"/>
                  </a:lnTo>
                  <a:lnTo>
                    <a:pt x="85858" y="23667"/>
                  </a:lnTo>
                  <a:lnTo>
                    <a:pt x="127269" y="6192"/>
                  </a:lnTo>
                  <a:lnTo>
                    <a:pt x="173353" y="0"/>
                  </a:lnTo>
                  <a:lnTo>
                    <a:pt x="3106547" y="0"/>
                  </a:lnTo>
                  <a:lnTo>
                    <a:pt x="3172885" y="13195"/>
                  </a:lnTo>
                  <a:lnTo>
                    <a:pt x="3229124" y="50773"/>
                  </a:lnTo>
                  <a:lnTo>
                    <a:pt x="3266703" y="107013"/>
                  </a:lnTo>
                  <a:lnTo>
                    <a:pt x="3279899" y="173353"/>
                  </a:lnTo>
                  <a:lnTo>
                    <a:pt x="3279899" y="866746"/>
                  </a:lnTo>
                  <a:lnTo>
                    <a:pt x="3273707" y="912830"/>
                  </a:lnTo>
                  <a:lnTo>
                    <a:pt x="3256232" y="954241"/>
                  </a:lnTo>
                  <a:lnTo>
                    <a:pt x="3229126" y="989325"/>
                  </a:lnTo>
                  <a:lnTo>
                    <a:pt x="3194041" y="1016432"/>
                  </a:lnTo>
                  <a:lnTo>
                    <a:pt x="3152631" y="1033907"/>
                  </a:lnTo>
                  <a:lnTo>
                    <a:pt x="3106547" y="1040099"/>
                  </a:lnTo>
                  <a:lnTo>
                    <a:pt x="173353" y="1040099"/>
                  </a:lnTo>
                  <a:lnTo>
                    <a:pt x="127269" y="1033907"/>
                  </a:lnTo>
                  <a:lnTo>
                    <a:pt x="85858" y="1016432"/>
                  </a:lnTo>
                  <a:lnTo>
                    <a:pt x="50774" y="989325"/>
                  </a:lnTo>
                  <a:lnTo>
                    <a:pt x="23667" y="954241"/>
                  </a:lnTo>
                  <a:lnTo>
                    <a:pt x="6192" y="912830"/>
                  </a:lnTo>
                  <a:lnTo>
                    <a:pt x="0" y="866746"/>
                  </a:lnTo>
                  <a:lnTo>
                    <a:pt x="0" y="173353"/>
                  </a:lnTo>
                  <a:close/>
                </a:path>
              </a:pathLst>
            </a:custGeom>
            <a:ln w="28574">
              <a:solidFill>
                <a:srgbClr val="F2A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999" y="1953789"/>
              <a:ext cx="321113" cy="1229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377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Variable</a:t>
            </a:r>
            <a:r>
              <a:rPr spc="-120" dirty="0"/>
              <a:t> </a:t>
            </a:r>
            <a:r>
              <a:rPr spc="-10" dirty="0"/>
              <a:t>Scope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7512" y="887350"/>
            <a:ext cx="5092700" cy="3369310"/>
            <a:chOff x="167512" y="887350"/>
            <a:chExt cx="5092700" cy="3369310"/>
          </a:xfrm>
        </p:grpSpPr>
        <p:sp>
          <p:nvSpPr>
            <p:cNvPr id="4" name="object 4"/>
            <p:cNvSpPr/>
            <p:nvPr/>
          </p:nvSpPr>
          <p:spPr>
            <a:xfrm>
              <a:off x="181799" y="1217224"/>
              <a:ext cx="3280410" cy="1040130"/>
            </a:xfrm>
            <a:custGeom>
              <a:avLst/>
              <a:gdLst/>
              <a:ahLst/>
              <a:cxnLst/>
              <a:rect l="l" t="t" r="r" b="b"/>
              <a:pathLst>
                <a:path w="3280410" h="1040130">
                  <a:moveTo>
                    <a:pt x="0" y="173353"/>
                  </a:moveTo>
                  <a:lnTo>
                    <a:pt x="6192" y="127269"/>
                  </a:lnTo>
                  <a:lnTo>
                    <a:pt x="23667" y="85858"/>
                  </a:lnTo>
                  <a:lnTo>
                    <a:pt x="50774" y="50774"/>
                  </a:lnTo>
                  <a:lnTo>
                    <a:pt x="85858" y="23667"/>
                  </a:lnTo>
                  <a:lnTo>
                    <a:pt x="127269" y="6192"/>
                  </a:lnTo>
                  <a:lnTo>
                    <a:pt x="173353" y="0"/>
                  </a:lnTo>
                  <a:lnTo>
                    <a:pt x="3106547" y="0"/>
                  </a:lnTo>
                  <a:lnTo>
                    <a:pt x="3172885" y="13195"/>
                  </a:lnTo>
                  <a:lnTo>
                    <a:pt x="3229124" y="50773"/>
                  </a:lnTo>
                  <a:lnTo>
                    <a:pt x="3266703" y="107013"/>
                  </a:lnTo>
                  <a:lnTo>
                    <a:pt x="3279899" y="173353"/>
                  </a:lnTo>
                  <a:lnTo>
                    <a:pt x="3279899" y="866746"/>
                  </a:lnTo>
                  <a:lnTo>
                    <a:pt x="3273707" y="912830"/>
                  </a:lnTo>
                  <a:lnTo>
                    <a:pt x="3256232" y="954241"/>
                  </a:lnTo>
                  <a:lnTo>
                    <a:pt x="3229126" y="989325"/>
                  </a:lnTo>
                  <a:lnTo>
                    <a:pt x="3194041" y="1016432"/>
                  </a:lnTo>
                  <a:lnTo>
                    <a:pt x="3152631" y="1033907"/>
                  </a:lnTo>
                  <a:lnTo>
                    <a:pt x="3106547" y="1040099"/>
                  </a:lnTo>
                  <a:lnTo>
                    <a:pt x="173353" y="1040099"/>
                  </a:lnTo>
                  <a:lnTo>
                    <a:pt x="127269" y="1033907"/>
                  </a:lnTo>
                  <a:lnTo>
                    <a:pt x="85858" y="1016432"/>
                  </a:lnTo>
                  <a:lnTo>
                    <a:pt x="50774" y="989325"/>
                  </a:lnTo>
                  <a:lnTo>
                    <a:pt x="23667" y="954241"/>
                  </a:lnTo>
                  <a:lnTo>
                    <a:pt x="6192" y="912830"/>
                  </a:lnTo>
                  <a:lnTo>
                    <a:pt x="0" y="866746"/>
                  </a:lnTo>
                  <a:lnTo>
                    <a:pt x="0" y="173353"/>
                  </a:lnTo>
                  <a:close/>
                </a:path>
              </a:pathLst>
            </a:custGeom>
            <a:ln w="28574">
              <a:solidFill>
                <a:srgbClr val="F2A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999" y="1953789"/>
              <a:ext cx="321113" cy="12297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08599" y="892112"/>
              <a:ext cx="4446905" cy="3359785"/>
            </a:xfrm>
            <a:custGeom>
              <a:avLst/>
              <a:gdLst/>
              <a:ahLst/>
              <a:cxnLst/>
              <a:rect l="l" t="t" r="r" b="b"/>
              <a:pathLst>
                <a:path w="4446905" h="3359785">
                  <a:moveTo>
                    <a:pt x="2989498" y="0"/>
                  </a:moveTo>
                  <a:lnTo>
                    <a:pt x="2223287" y="902030"/>
                  </a:lnTo>
                  <a:lnTo>
                    <a:pt x="1719342" y="356923"/>
                  </a:lnTo>
                  <a:lnTo>
                    <a:pt x="1505248" y="982902"/>
                  </a:lnTo>
                  <a:lnTo>
                    <a:pt x="76168" y="356923"/>
                  </a:lnTo>
                  <a:lnTo>
                    <a:pt x="952514" y="1184614"/>
                  </a:lnTo>
                  <a:lnTo>
                    <a:pt x="0" y="1339825"/>
                  </a:lnTo>
                  <a:lnTo>
                    <a:pt x="766211" y="1831276"/>
                  </a:lnTo>
                  <a:lnTo>
                    <a:pt x="27791" y="2268606"/>
                  </a:lnTo>
                  <a:lnTo>
                    <a:pt x="1166608" y="2167516"/>
                  </a:lnTo>
                  <a:lnTo>
                    <a:pt x="980305" y="2739839"/>
                  </a:lnTo>
                  <a:lnTo>
                    <a:pt x="1588210" y="2430349"/>
                  </a:lnTo>
                  <a:lnTo>
                    <a:pt x="1746722" y="3359285"/>
                  </a:lnTo>
                  <a:lnTo>
                    <a:pt x="2168117" y="2322728"/>
                  </a:lnTo>
                  <a:lnTo>
                    <a:pt x="2727027" y="3069547"/>
                  </a:lnTo>
                  <a:lnTo>
                    <a:pt x="2886157" y="2248388"/>
                  </a:lnTo>
                  <a:lnTo>
                    <a:pt x="3735330" y="2814179"/>
                  </a:lnTo>
                  <a:lnTo>
                    <a:pt x="3466065" y="2012772"/>
                  </a:lnTo>
                  <a:lnTo>
                    <a:pt x="4446576" y="2066893"/>
                  </a:lnTo>
                  <a:lnTo>
                    <a:pt x="3624577" y="1629097"/>
                  </a:lnTo>
                  <a:lnTo>
                    <a:pt x="4343029" y="1265486"/>
                  </a:lnTo>
                  <a:lnTo>
                    <a:pt x="3438273" y="1137646"/>
                  </a:lnTo>
                  <a:lnTo>
                    <a:pt x="3783707" y="693163"/>
                  </a:lnTo>
                  <a:lnTo>
                    <a:pt x="2913949" y="828156"/>
                  </a:lnTo>
                  <a:lnTo>
                    <a:pt x="2989498" y="0"/>
                  </a:lnTo>
                  <a:close/>
                </a:path>
              </a:pathLst>
            </a:custGeom>
            <a:solidFill>
              <a:srgbClr val="F2AD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8600" y="892112"/>
              <a:ext cx="4446905" cy="3359785"/>
            </a:xfrm>
            <a:custGeom>
              <a:avLst/>
              <a:gdLst/>
              <a:ahLst/>
              <a:cxnLst/>
              <a:rect l="l" t="t" r="r" b="b"/>
              <a:pathLst>
                <a:path w="4446905" h="3359785">
                  <a:moveTo>
                    <a:pt x="2223287" y="902030"/>
                  </a:moveTo>
                  <a:lnTo>
                    <a:pt x="2989499" y="0"/>
                  </a:lnTo>
                  <a:lnTo>
                    <a:pt x="2913947" y="828157"/>
                  </a:lnTo>
                  <a:lnTo>
                    <a:pt x="3783707" y="693163"/>
                  </a:lnTo>
                  <a:lnTo>
                    <a:pt x="3438272" y="1137646"/>
                  </a:lnTo>
                  <a:lnTo>
                    <a:pt x="4343027" y="1265486"/>
                  </a:lnTo>
                  <a:lnTo>
                    <a:pt x="3624577" y="1629097"/>
                  </a:lnTo>
                  <a:lnTo>
                    <a:pt x="4446577" y="2066894"/>
                  </a:lnTo>
                  <a:lnTo>
                    <a:pt x="3466064" y="2012772"/>
                  </a:lnTo>
                  <a:lnTo>
                    <a:pt x="3735329" y="2814179"/>
                  </a:lnTo>
                  <a:lnTo>
                    <a:pt x="2886157" y="2248389"/>
                  </a:lnTo>
                  <a:lnTo>
                    <a:pt x="2727027" y="3069547"/>
                  </a:lnTo>
                  <a:lnTo>
                    <a:pt x="2168117" y="2322727"/>
                  </a:lnTo>
                  <a:lnTo>
                    <a:pt x="1746722" y="3359284"/>
                  </a:lnTo>
                  <a:lnTo>
                    <a:pt x="1588209" y="2430349"/>
                  </a:lnTo>
                  <a:lnTo>
                    <a:pt x="980305" y="2739839"/>
                  </a:lnTo>
                  <a:lnTo>
                    <a:pt x="1166608" y="2167517"/>
                  </a:lnTo>
                  <a:lnTo>
                    <a:pt x="27791" y="2268607"/>
                  </a:lnTo>
                  <a:lnTo>
                    <a:pt x="766210" y="1831277"/>
                  </a:lnTo>
                  <a:lnTo>
                    <a:pt x="0" y="1339826"/>
                  </a:lnTo>
                  <a:lnTo>
                    <a:pt x="952514" y="1184614"/>
                  </a:lnTo>
                  <a:lnTo>
                    <a:pt x="76168" y="356924"/>
                  </a:lnTo>
                  <a:lnTo>
                    <a:pt x="1505248" y="982902"/>
                  </a:lnTo>
                  <a:lnTo>
                    <a:pt x="1719342" y="356924"/>
                  </a:lnTo>
                  <a:lnTo>
                    <a:pt x="2223287" y="90203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92025" y="1017724"/>
              <a:ext cx="3079750" cy="2745105"/>
            </a:xfrm>
            <a:custGeom>
              <a:avLst/>
              <a:gdLst/>
              <a:ahLst/>
              <a:cxnLst/>
              <a:rect l="l" t="t" r="r" b="b"/>
              <a:pathLst>
                <a:path w="3079750" h="2745104">
                  <a:moveTo>
                    <a:pt x="2070547" y="0"/>
                  </a:moveTo>
                  <a:lnTo>
                    <a:pt x="1539863" y="737092"/>
                  </a:lnTo>
                  <a:lnTo>
                    <a:pt x="1190828" y="291660"/>
                  </a:lnTo>
                  <a:lnTo>
                    <a:pt x="1042545" y="803177"/>
                  </a:lnTo>
                  <a:lnTo>
                    <a:pt x="52754" y="291660"/>
                  </a:lnTo>
                  <a:lnTo>
                    <a:pt x="659718" y="968006"/>
                  </a:lnTo>
                  <a:lnTo>
                    <a:pt x="0" y="1094837"/>
                  </a:lnTo>
                  <a:lnTo>
                    <a:pt x="530683" y="1496425"/>
                  </a:lnTo>
                  <a:lnTo>
                    <a:pt x="19248" y="1853789"/>
                  </a:lnTo>
                  <a:lnTo>
                    <a:pt x="808000" y="1771183"/>
                  </a:lnTo>
                  <a:lnTo>
                    <a:pt x="678966" y="2238856"/>
                  </a:lnTo>
                  <a:lnTo>
                    <a:pt x="1100005" y="1985957"/>
                  </a:lnTo>
                  <a:lnTo>
                    <a:pt x="1209791" y="2745036"/>
                  </a:lnTo>
                  <a:lnTo>
                    <a:pt x="1501653" y="1898014"/>
                  </a:lnTo>
                  <a:lnTo>
                    <a:pt x="1888757" y="2508276"/>
                  </a:lnTo>
                  <a:lnTo>
                    <a:pt x="1998972" y="1837268"/>
                  </a:lnTo>
                  <a:lnTo>
                    <a:pt x="2587114" y="2299602"/>
                  </a:lnTo>
                  <a:lnTo>
                    <a:pt x="2400620" y="1644733"/>
                  </a:lnTo>
                  <a:lnTo>
                    <a:pt x="3079728" y="1688960"/>
                  </a:lnTo>
                  <a:lnTo>
                    <a:pt x="2510406" y="1331215"/>
                  </a:lnTo>
                  <a:lnTo>
                    <a:pt x="3008010" y="1034091"/>
                  </a:lnTo>
                  <a:lnTo>
                    <a:pt x="2381371" y="929627"/>
                  </a:lnTo>
                  <a:lnTo>
                    <a:pt x="2620620" y="566417"/>
                  </a:lnTo>
                  <a:lnTo>
                    <a:pt x="2018220" y="676727"/>
                  </a:lnTo>
                  <a:lnTo>
                    <a:pt x="2070547" y="0"/>
                  </a:lnTo>
                  <a:close/>
                </a:path>
              </a:pathLst>
            </a:custGeom>
            <a:solidFill>
              <a:srgbClr val="A61C00">
                <a:alpha val="554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92025" y="1017724"/>
              <a:ext cx="3079750" cy="2745105"/>
            </a:xfrm>
            <a:custGeom>
              <a:avLst/>
              <a:gdLst/>
              <a:ahLst/>
              <a:cxnLst/>
              <a:rect l="l" t="t" r="r" b="b"/>
              <a:pathLst>
                <a:path w="3079750" h="2745104">
                  <a:moveTo>
                    <a:pt x="1539864" y="737092"/>
                  </a:moveTo>
                  <a:lnTo>
                    <a:pt x="2070547" y="0"/>
                  </a:lnTo>
                  <a:lnTo>
                    <a:pt x="2018219" y="676727"/>
                  </a:lnTo>
                  <a:lnTo>
                    <a:pt x="2620619" y="566417"/>
                  </a:lnTo>
                  <a:lnTo>
                    <a:pt x="2381372" y="929626"/>
                  </a:lnTo>
                  <a:lnTo>
                    <a:pt x="3008009" y="1034090"/>
                  </a:lnTo>
                  <a:lnTo>
                    <a:pt x="2510404" y="1331215"/>
                  </a:lnTo>
                  <a:lnTo>
                    <a:pt x="3079727" y="1688960"/>
                  </a:lnTo>
                  <a:lnTo>
                    <a:pt x="2400619" y="1644735"/>
                  </a:lnTo>
                  <a:lnTo>
                    <a:pt x="2587114" y="2299602"/>
                  </a:lnTo>
                  <a:lnTo>
                    <a:pt x="1998972" y="1837267"/>
                  </a:lnTo>
                  <a:lnTo>
                    <a:pt x="1888757" y="2508277"/>
                  </a:lnTo>
                  <a:lnTo>
                    <a:pt x="1501652" y="1898015"/>
                  </a:lnTo>
                  <a:lnTo>
                    <a:pt x="1209792" y="2745035"/>
                  </a:lnTo>
                  <a:lnTo>
                    <a:pt x="1100004" y="1985957"/>
                  </a:lnTo>
                  <a:lnTo>
                    <a:pt x="678965" y="2238855"/>
                  </a:lnTo>
                  <a:lnTo>
                    <a:pt x="808000" y="1771182"/>
                  </a:lnTo>
                  <a:lnTo>
                    <a:pt x="19248" y="1853790"/>
                  </a:lnTo>
                  <a:lnTo>
                    <a:pt x="530682" y="1496425"/>
                  </a:lnTo>
                  <a:lnTo>
                    <a:pt x="0" y="1094837"/>
                  </a:lnTo>
                  <a:lnTo>
                    <a:pt x="659717" y="968006"/>
                  </a:lnTo>
                  <a:lnTo>
                    <a:pt x="52754" y="291659"/>
                  </a:lnTo>
                  <a:lnTo>
                    <a:pt x="1042544" y="803177"/>
                  </a:lnTo>
                  <a:lnTo>
                    <a:pt x="1190827" y="291659"/>
                  </a:lnTo>
                  <a:lnTo>
                    <a:pt x="1539864" y="73709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4725" y="1215340"/>
            <a:ext cx="312293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358775" indent="-4572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29" dirty="0">
                <a:solidFill>
                  <a:srgbClr val="595959"/>
                </a:solidFill>
                <a:latin typeface="Arial"/>
                <a:cs typeface="Arial"/>
              </a:rPr>
              <a:t>main(): </a:t>
            </a:r>
            <a:r>
              <a:rPr sz="2000" b="1" spc="140" dirty="0">
                <a:solidFill>
                  <a:srgbClr val="595959"/>
                </a:solidFill>
                <a:latin typeface="Arial"/>
                <a:cs typeface="Arial"/>
              </a:rPr>
              <a:t>function_name() </a:t>
            </a:r>
            <a:r>
              <a:rPr sz="2000" b="1" spc="320" dirty="0">
                <a:solidFill>
                  <a:srgbClr val="595959"/>
                </a:solidFill>
                <a:latin typeface="Arial"/>
                <a:cs typeface="Arial"/>
              </a:rPr>
              <a:t>print(y)</a:t>
            </a:r>
            <a:endParaRPr sz="2000">
              <a:latin typeface="Arial"/>
              <a:cs typeface="Arial"/>
            </a:endParaRPr>
          </a:p>
          <a:p>
            <a:pPr marL="1875155">
              <a:lnSpc>
                <a:spcPct val="100000"/>
              </a:lnSpc>
              <a:spcBef>
                <a:spcPts val="95"/>
              </a:spcBef>
            </a:pPr>
            <a:r>
              <a:rPr sz="1800" b="1" spc="-10" dirty="0">
                <a:latin typeface="Arial"/>
                <a:cs typeface="Arial"/>
              </a:rPr>
              <a:t>NameError</a:t>
            </a:r>
            <a:endParaRPr sz="1800">
              <a:latin typeface="Arial"/>
              <a:cs typeface="Arial"/>
            </a:endParaRPr>
          </a:p>
          <a:p>
            <a:pPr marL="469265" marR="53975" indent="-457200">
              <a:lnSpc>
                <a:spcPct val="100000"/>
              </a:lnSpc>
              <a:spcBef>
                <a:spcPts val="145"/>
              </a:spcBef>
              <a:tabLst>
                <a:tab pos="621665" algn="l"/>
                <a:tab pos="774065" algn="l"/>
                <a:tab pos="10788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65" dirty="0">
                <a:solidFill>
                  <a:srgbClr val="595959"/>
                </a:solidFill>
                <a:latin typeface="Arial"/>
                <a:cs typeface="Arial"/>
              </a:rPr>
              <a:t>function_name(): 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tabLst>
                <a:tab pos="774065" algn="l"/>
                <a:tab pos="1078865" algn="l"/>
              </a:tabLst>
            </a:pP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1215340"/>
            <a:ext cx="307340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309880" indent="-4572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29" dirty="0">
                <a:solidFill>
                  <a:srgbClr val="595959"/>
                </a:solidFill>
                <a:latin typeface="Arial"/>
                <a:cs typeface="Arial"/>
              </a:rPr>
              <a:t>main(): </a:t>
            </a:r>
            <a:r>
              <a:rPr sz="2000" b="1" spc="140" dirty="0">
                <a:solidFill>
                  <a:srgbClr val="595959"/>
                </a:solidFill>
                <a:latin typeface="Arial"/>
                <a:cs typeface="Arial"/>
              </a:rPr>
              <a:t>function_name() </a:t>
            </a:r>
            <a:r>
              <a:rPr sz="2000" b="1" spc="320" dirty="0">
                <a:solidFill>
                  <a:srgbClr val="595959"/>
                </a:solidFill>
                <a:latin typeface="Arial"/>
                <a:cs typeface="Arial"/>
              </a:rPr>
              <a:t>print(y)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"/>
              <a:cs typeface="Arial"/>
            </a:endParaRPr>
          </a:p>
          <a:p>
            <a:pPr marL="469265" marR="5080" indent="-457200">
              <a:lnSpc>
                <a:spcPct val="100000"/>
              </a:lnSpc>
              <a:tabLst>
                <a:tab pos="621665" algn="l"/>
                <a:tab pos="774065" algn="l"/>
                <a:tab pos="1078865" algn="l"/>
              </a:tabLst>
            </a:pPr>
            <a:r>
              <a:rPr sz="2000" b="1" spc="170" dirty="0">
                <a:solidFill>
                  <a:srgbClr val="595959"/>
                </a:solidFill>
                <a:latin typeface="Arial"/>
                <a:cs typeface="Arial"/>
              </a:rPr>
              <a:t>def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165" dirty="0">
                <a:solidFill>
                  <a:srgbClr val="595959"/>
                </a:solidFill>
                <a:latin typeface="Arial"/>
                <a:cs typeface="Arial"/>
              </a:rPr>
              <a:t>function_name(): 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tabLst>
                <a:tab pos="774065" algn="l"/>
                <a:tab pos="1078865" algn="l"/>
              </a:tabLst>
            </a:pP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595959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377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Variable</a:t>
            </a:r>
            <a:r>
              <a:rPr spc="-120" dirty="0"/>
              <a:t> </a:t>
            </a:r>
            <a:r>
              <a:rPr spc="-10" dirty="0"/>
              <a:t>Scope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7512" y="1202937"/>
            <a:ext cx="3700145" cy="2033270"/>
            <a:chOff x="167512" y="1202937"/>
            <a:chExt cx="3700145" cy="2033270"/>
          </a:xfrm>
        </p:grpSpPr>
        <p:sp>
          <p:nvSpPr>
            <p:cNvPr id="5" name="object 5"/>
            <p:cNvSpPr/>
            <p:nvPr/>
          </p:nvSpPr>
          <p:spPr>
            <a:xfrm>
              <a:off x="181799" y="1217225"/>
              <a:ext cx="3280410" cy="1040130"/>
            </a:xfrm>
            <a:custGeom>
              <a:avLst/>
              <a:gdLst/>
              <a:ahLst/>
              <a:cxnLst/>
              <a:rect l="l" t="t" r="r" b="b"/>
              <a:pathLst>
                <a:path w="3280410" h="1040130">
                  <a:moveTo>
                    <a:pt x="0" y="173353"/>
                  </a:moveTo>
                  <a:lnTo>
                    <a:pt x="6192" y="127269"/>
                  </a:lnTo>
                  <a:lnTo>
                    <a:pt x="23667" y="85858"/>
                  </a:lnTo>
                  <a:lnTo>
                    <a:pt x="50774" y="50774"/>
                  </a:lnTo>
                  <a:lnTo>
                    <a:pt x="85858" y="23667"/>
                  </a:lnTo>
                  <a:lnTo>
                    <a:pt x="127269" y="6192"/>
                  </a:lnTo>
                  <a:lnTo>
                    <a:pt x="173353" y="0"/>
                  </a:lnTo>
                  <a:lnTo>
                    <a:pt x="3106547" y="0"/>
                  </a:lnTo>
                  <a:lnTo>
                    <a:pt x="3172885" y="13195"/>
                  </a:lnTo>
                  <a:lnTo>
                    <a:pt x="3229124" y="50773"/>
                  </a:lnTo>
                  <a:lnTo>
                    <a:pt x="3266703" y="107013"/>
                  </a:lnTo>
                  <a:lnTo>
                    <a:pt x="3279899" y="173353"/>
                  </a:lnTo>
                  <a:lnTo>
                    <a:pt x="3279899" y="866746"/>
                  </a:lnTo>
                  <a:lnTo>
                    <a:pt x="3273707" y="912830"/>
                  </a:lnTo>
                  <a:lnTo>
                    <a:pt x="3256232" y="954241"/>
                  </a:lnTo>
                  <a:lnTo>
                    <a:pt x="3229126" y="989325"/>
                  </a:lnTo>
                  <a:lnTo>
                    <a:pt x="3194041" y="1016432"/>
                  </a:lnTo>
                  <a:lnTo>
                    <a:pt x="3152631" y="1033907"/>
                  </a:lnTo>
                  <a:lnTo>
                    <a:pt x="3106547" y="1040099"/>
                  </a:lnTo>
                  <a:lnTo>
                    <a:pt x="173353" y="1040099"/>
                  </a:lnTo>
                  <a:lnTo>
                    <a:pt x="127269" y="1033907"/>
                  </a:lnTo>
                  <a:lnTo>
                    <a:pt x="85858" y="1016432"/>
                  </a:lnTo>
                  <a:lnTo>
                    <a:pt x="50774" y="989325"/>
                  </a:lnTo>
                  <a:lnTo>
                    <a:pt x="23667" y="954241"/>
                  </a:lnTo>
                  <a:lnTo>
                    <a:pt x="6192" y="912830"/>
                  </a:lnTo>
                  <a:lnTo>
                    <a:pt x="0" y="866746"/>
                  </a:lnTo>
                  <a:lnTo>
                    <a:pt x="0" y="173353"/>
                  </a:lnTo>
                  <a:close/>
                </a:path>
              </a:pathLst>
            </a:custGeom>
            <a:ln w="28574">
              <a:solidFill>
                <a:srgbClr val="F2A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999" y="1953789"/>
              <a:ext cx="321113" cy="1229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3223" y="1321322"/>
              <a:ext cx="1894048" cy="191455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722024" y="1858910"/>
            <a:ext cx="2713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480" dirty="0">
                <a:latin typeface="Arial"/>
                <a:cs typeface="Arial"/>
              </a:rPr>
              <a:t>y</a:t>
            </a:r>
            <a:r>
              <a:rPr sz="3000" i="1" spc="-110" dirty="0">
                <a:latin typeface="Arial"/>
                <a:cs typeface="Arial"/>
              </a:rPr>
              <a:t> </a:t>
            </a:r>
            <a:r>
              <a:rPr sz="3000" i="1" spc="-295" dirty="0">
                <a:latin typeface="Arial"/>
                <a:cs typeface="Arial"/>
              </a:rPr>
              <a:t>is</a:t>
            </a:r>
            <a:r>
              <a:rPr sz="3000" i="1" spc="-105" dirty="0">
                <a:latin typeface="Arial"/>
                <a:cs typeface="Arial"/>
              </a:rPr>
              <a:t> </a:t>
            </a:r>
            <a:r>
              <a:rPr sz="3000" i="1" spc="-515" dirty="0">
                <a:latin typeface="Arial"/>
                <a:cs typeface="Arial"/>
              </a:rPr>
              <a:t>now</a:t>
            </a:r>
            <a:r>
              <a:rPr sz="3000" i="1" spc="-105" dirty="0">
                <a:latin typeface="Arial"/>
                <a:cs typeface="Arial"/>
              </a:rPr>
              <a:t> </a:t>
            </a:r>
            <a:r>
              <a:rPr sz="3000" i="1" spc="-280" dirty="0">
                <a:latin typeface="Arial"/>
                <a:cs typeface="Arial"/>
              </a:rPr>
              <a:t>ovt</a:t>
            </a:r>
            <a:r>
              <a:rPr sz="3000" i="1" spc="-105" dirty="0">
                <a:latin typeface="Arial"/>
                <a:cs typeface="Arial"/>
              </a:rPr>
              <a:t> </a:t>
            </a:r>
            <a:r>
              <a:rPr sz="3000" i="1" spc="-290" dirty="0">
                <a:latin typeface="Arial"/>
                <a:cs typeface="Arial"/>
              </a:rPr>
              <a:t>of</a:t>
            </a:r>
            <a:r>
              <a:rPr sz="3000" i="1" spc="-110" dirty="0">
                <a:latin typeface="Arial"/>
                <a:cs typeface="Arial"/>
              </a:rPr>
              <a:t> </a:t>
            </a:r>
            <a:r>
              <a:rPr sz="3000" i="1" spc="-515" dirty="0">
                <a:latin typeface="Arial"/>
                <a:cs typeface="Arial"/>
              </a:rPr>
              <a:t>scope!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1599" y="515250"/>
            <a:ext cx="2118899" cy="20564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1257</Words>
  <Application>Microsoft Office PowerPoint</Application>
  <PresentationFormat>On-screen Show (16:9)</PresentationFormat>
  <Paragraphs>531</Paragraphs>
  <Slides>109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7" baseType="lpstr">
      <vt:lpstr>Arial</vt:lpstr>
      <vt:lpstr>Arial MT</vt:lpstr>
      <vt:lpstr>Calibri</vt:lpstr>
      <vt:lpstr>Consolas</vt:lpstr>
      <vt:lpstr>Courier New</vt:lpstr>
      <vt:lpstr>Tahoma</vt:lpstr>
      <vt:lpstr>Times New Roman</vt:lpstr>
      <vt:lpstr>Office Theme</vt:lpstr>
      <vt:lpstr>PowerPoint Presentation</vt:lpstr>
      <vt:lpstr>PowerPoint Presentation</vt:lpstr>
      <vt:lpstr>Roadmap</vt:lpstr>
      <vt:lpstr>PowerPoint Presentation</vt:lpstr>
      <vt:lpstr>1. Introduction and Review</vt:lpstr>
      <vt:lpstr>Variables</vt:lpstr>
      <vt:lpstr>PowerPoint Presentation</vt:lpstr>
      <vt:lpstr>Terminology summary</vt:lpstr>
      <vt:lpstr>Expressions</vt:lpstr>
      <vt:lpstr>Recall: expressions</vt:lpstr>
      <vt:lpstr>Arithmetic operators</vt:lpstr>
      <vt:lpstr>Arithmetic operators</vt:lpstr>
      <vt:lpstr>Integer Division Practice!</vt:lpstr>
      <vt:lpstr>Integer Division Practice!</vt:lpstr>
      <vt:lpstr>How can I repeat a task a finite number of times?</vt:lpstr>
      <vt:lpstr>While loop with variables</vt:lpstr>
      <vt:lpstr>While loop with variables</vt:lpstr>
      <vt:lpstr>While loop with variables</vt:lpstr>
      <vt:lpstr>While loop with variables</vt:lpstr>
      <vt:lpstr>While loop with variables</vt:lpstr>
      <vt:lpstr>While loop with variables</vt:lpstr>
      <vt:lpstr>While loop with variables</vt:lpstr>
      <vt:lpstr>PowerPoint Presentation</vt:lpstr>
      <vt:lpstr>PowerPoint Presentation</vt:lpstr>
      <vt:lpstr>PowerPoint Presentation</vt:lpstr>
      <vt:lpstr>While loop with variables</vt:lpstr>
      <vt:lpstr>PowerPoint Presentation</vt:lpstr>
      <vt:lpstr>For loops</vt:lpstr>
      <vt:lpstr>For loop with range</vt:lpstr>
      <vt:lpstr>For loop with range</vt:lpstr>
      <vt:lpstr>For loop with range</vt:lpstr>
      <vt:lpstr>For loop with range</vt:lpstr>
      <vt:lpstr>For loop with range</vt:lpstr>
      <vt:lpstr>For loop with range</vt:lpstr>
      <vt:lpstr>For loop with range</vt:lpstr>
      <vt:lpstr>PowerPoint Presentation</vt:lpstr>
      <vt:lpstr>PowerPoint Presentation</vt:lpstr>
      <vt:lpstr>PowerPoint Presentation</vt:lpstr>
      <vt:lpstr>Range</vt:lpstr>
      <vt:lpstr>Range</vt:lpstr>
      <vt:lpstr>How can I make my code more flexible?</vt:lpstr>
      <vt:lpstr>Python Functions</vt:lpstr>
      <vt:lpstr>PowerPoint Presentation</vt:lpstr>
      <vt:lpstr>Karel Functions</vt:lpstr>
      <vt:lpstr>Karel Functions</vt:lpstr>
      <vt:lpstr>Karel Functions</vt:lpstr>
      <vt:lpstr>Function Analogy</vt:lpstr>
      <vt:lpstr>Function Analogy</vt:lpstr>
      <vt:lpstr>Function Analogy</vt:lpstr>
      <vt:lpstr>Function Analogy</vt:lpstr>
      <vt:lpstr>Function Analogy</vt:lpstr>
      <vt:lpstr>Function Analogy</vt:lpstr>
      <vt:lpstr>Anatomy of a Function</vt:lpstr>
      <vt:lpstr>Anatomy of a Function</vt:lpstr>
      <vt:lpstr>Anatomy of a Function</vt:lpstr>
      <vt:lpstr>Anatomy of a Function</vt:lpstr>
      <vt:lpstr>Anatomy of a Function</vt:lpstr>
      <vt:lpstr>Anatomy of a Function</vt:lpstr>
      <vt:lpstr>Anatomy of a Function</vt:lpstr>
      <vt:lpstr>Anatomy of a Function</vt:lpstr>
      <vt:lpstr>Anatomy of a Function</vt:lpstr>
      <vt:lpstr>PowerPoint Presentation</vt:lpstr>
      <vt:lpstr>Anatomy of a Function</vt:lpstr>
      <vt:lpstr>Anatomy of a Function</vt:lpstr>
      <vt:lpstr>Anatomy of a Function</vt:lpstr>
      <vt:lpstr>Anatomy of a Function</vt:lpstr>
      <vt:lpstr>Anatomy of a Function</vt:lpstr>
      <vt:lpstr>Deﬁnition</vt:lpstr>
      <vt:lpstr>Deﬁnition</vt:lpstr>
      <vt:lpstr>Anatomy of a Function</vt:lpstr>
      <vt:lpstr>Anatomy of a Function</vt:lpstr>
      <vt:lpstr>Anatomy of a Function</vt:lpstr>
      <vt:lpstr>Anatomy of a Function</vt:lpstr>
      <vt:lpstr>Anatomy of a Function</vt:lpstr>
      <vt:lpstr>Anatomy of a Function</vt:lpstr>
      <vt:lpstr>Anatomy of a Function</vt:lpstr>
      <vt:lpstr>Anatomy of a Function</vt:lpstr>
      <vt:lpstr>Recall from last lecture:</vt:lpstr>
      <vt:lpstr>Recall from last lecture:</vt:lpstr>
      <vt:lpstr>Recall from last lecture:</vt:lpstr>
      <vt:lpstr>Anatomy of a Function</vt:lpstr>
      <vt:lpstr>PowerPoint Presentation</vt:lpstr>
      <vt:lpstr>PowerPoint Presentation</vt:lpstr>
      <vt:lpstr>Functions as Python Objects</vt:lpstr>
      <vt:lpstr>Parameters and return values are optional</vt:lpstr>
      <vt:lpstr>Parameters and return values are optional</vt:lpstr>
      <vt:lpstr>Parameters and return values are optional</vt:lpstr>
      <vt:lpstr>When am I allowed to use a variable?</vt:lpstr>
      <vt:lpstr>Scope</vt:lpstr>
      <vt:lpstr>Scope Variable Life Expectancy</vt:lpstr>
      <vt:lpstr>Deﬁnition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Unless...</vt:lpstr>
      <vt:lpstr>Unless...</vt:lpstr>
      <vt:lpstr>Let’s put it all together!</vt:lpstr>
      <vt:lpstr>Receipt program</vt:lpstr>
      <vt:lpstr>Receipt program</vt:lpstr>
      <vt:lpstr>PowerPoint Presentation</vt:lpstr>
      <vt:lpstr>What’s next?</vt:lpstr>
      <vt:lpstr>Tomorrow: making programs interactive!</vt:lpstr>
      <vt:lpstr>Roadmap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Mushtaq Ah Dar</dc:creator>
  <cp:lastModifiedBy>Microsoft account</cp:lastModifiedBy>
  <cp:revision>10</cp:revision>
  <dcterms:created xsi:type="dcterms:W3CDTF">2025-05-05T12:29:29Z</dcterms:created>
  <dcterms:modified xsi:type="dcterms:W3CDTF">2025-05-05T15:31:43Z</dcterms:modified>
</cp:coreProperties>
</file>