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Quattrocento Sans" panose="020B060402020202020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Ddyul6ZTtZuUc7X1AXC6IJhQ8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1AD9D-ABAF-4C3C-9BFA-DCBB23909F48}">
  <a:tblStyle styleId="{4CE1AD9D-ABAF-4C3C-9BFA-DCBB23909F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0524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08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80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17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6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9d2dd7aadf177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9d2dd7aadf177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54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9d2dd7aadf177f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9d2dd7aadf177f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49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9d2dd7aadf177f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9d2dd7aadf177f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27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9d2dd7aadf177f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9d2dd7aadf177f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34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4609481" y="2153265"/>
            <a:ext cx="37214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Python_ Functions</a:t>
            </a:r>
            <a:endParaRPr sz="36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3028335" y="531642"/>
            <a:ext cx="6695768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is beloved for its versatility, simplicity, and extensive features. Here are some of its key features: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and Readable Syntax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Python emphasizes code readability, making it accessible even for beginners.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Typed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 need to declare variable types explicitly; Python determines them during runtime.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Cross-Platform Compatibility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Python runs on various operating systems, such as Windows, macOS, and Linux.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Extensive Libraries and Frameworks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Python comes with a rich standard library and supports countless third-party libraries for web development, data analysis, machine learning, and more.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and Functional Programming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You can use both paradigms to suit your needs.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Interpreted Language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 need to compile Python programs; you run the code directly, making debugging simpler.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Large Communities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Python has a massive and active user community that offers robust support and tutorials.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Integration Capabilities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Python integrates seamlessly with other languages and tools, including C, C++, Java, and .NET.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Python can handle small scripts to enterprise-level applications efficiently.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4019545" y="0"/>
            <a:ext cx="37214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Features of python</a:t>
            </a:r>
            <a:endParaRPr sz="36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20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230" y="1357023"/>
            <a:ext cx="9059539" cy="414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4"/>
          <p:cNvGraphicFramePr/>
          <p:nvPr/>
        </p:nvGraphicFramePr>
        <p:xfrm>
          <a:off x="2754525" y="2011320"/>
          <a:ext cx="5444250" cy="2874560"/>
        </p:xfrm>
        <a:graphic>
          <a:graphicData uri="http://schemas.openxmlformats.org/drawingml/2006/table">
            <a:tbl>
              <a:tblPr>
                <a:noFill/>
                <a:tableStyleId>{4CE1AD9D-ABAF-4C3C-9BFA-DCBB23909F48}</a:tableStyleId>
              </a:tblPr>
              <a:tblGrid>
                <a:gridCol w="2177075"/>
                <a:gridCol w="3267175"/>
              </a:tblGrid>
              <a:tr h="321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Text Type:</a:t>
                      </a:r>
                      <a:endParaRPr/>
                    </a:p>
                  </a:txBody>
                  <a:tcPr marL="84975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str</a:t>
                      </a:r>
                      <a:endParaRPr sz="1800" u="none" strike="noStrike" cap="none"/>
                    </a:p>
                  </a:txBody>
                  <a:tcPr marL="42500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Numeric Types:</a:t>
                      </a:r>
                      <a:endParaRPr/>
                    </a:p>
                  </a:txBody>
                  <a:tcPr marL="84975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int, float, complex</a:t>
                      </a:r>
                      <a:endParaRPr/>
                    </a:p>
                  </a:txBody>
                  <a:tcPr marL="42500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Sequence Types:</a:t>
                      </a:r>
                      <a:endParaRPr/>
                    </a:p>
                  </a:txBody>
                  <a:tcPr marL="84975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list, tuple, range</a:t>
                      </a:r>
                      <a:endParaRPr/>
                    </a:p>
                  </a:txBody>
                  <a:tcPr marL="42500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Mapping Type:</a:t>
                      </a:r>
                      <a:endParaRPr/>
                    </a:p>
                  </a:txBody>
                  <a:tcPr marL="84975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dict</a:t>
                      </a:r>
                      <a:endParaRPr sz="1800" u="none" strike="noStrike" cap="none"/>
                    </a:p>
                  </a:txBody>
                  <a:tcPr marL="42500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Set Types:</a:t>
                      </a:r>
                      <a:endParaRPr/>
                    </a:p>
                  </a:txBody>
                  <a:tcPr marL="84975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set, frozenset</a:t>
                      </a:r>
                      <a:endParaRPr/>
                    </a:p>
                  </a:txBody>
                  <a:tcPr marL="42500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Boolean Type:</a:t>
                      </a:r>
                      <a:endParaRPr/>
                    </a:p>
                  </a:txBody>
                  <a:tcPr marL="84975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bool</a:t>
                      </a:r>
                      <a:endParaRPr/>
                    </a:p>
                  </a:txBody>
                  <a:tcPr marL="42500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Binary Types:</a:t>
                      </a:r>
                      <a:endParaRPr/>
                    </a:p>
                  </a:txBody>
                  <a:tcPr marL="84975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bytes, bytearray, memoryview</a:t>
                      </a:r>
                      <a:endParaRPr/>
                    </a:p>
                  </a:txBody>
                  <a:tcPr marL="42500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1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None Type:</a:t>
                      </a:r>
                      <a:endParaRPr/>
                    </a:p>
                  </a:txBody>
                  <a:tcPr marL="84975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NoneType</a:t>
                      </a:r>
                      <a:endParaRPr sz="1800" u="none" strike="noStrike" cap="none"/>
                    </a:p>
                  </a:txBody>
                  <a:tcPr marL="42500" marR="42500" marT="42500" marB="42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4"/>
          <p:cNvSpPr/>
          <p:nvPr/>
        </p:nvSpPr>
        <p:spPr>
          <a:xfrm>
            <a:off x="2754525" y="963341"/>
            <a:ext cx="7221682" cy="9899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63475" rIns="0" bIns="634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programming, data type is an important concept.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Variables can store data of different types, and different types can do different things.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Python has the following data types built-in by default, in these categories: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2754525" y="244749"/>
            <a:ext cx="52690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Built-in Data Types</a:t>
            </a:r>
            <a:endParaRPr sz="48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9d2dd7aadf177f_0"/>
          <p:cNvSpPr txBox="1"/>
          <p:nvPr/>
        </p:nvSpPr>
        <p:spPr>
          <a:xfrm>
            <a:off x="814964" y="449944"/>
            <a:ext cx="10622293" cy="520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Python functions are reusable blocks of code that perform a specific task. They are useful for organizing code, reducing repetition, and making code more modular and maintainable.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Defining a Function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 define a function in Python, you use the `</a:t>
            </a:r>
            <a:r>
              <a:rPr lang="en-US" sz="2000" dirty="0" err="1"/>
              <a:t>def</a:t>
            </a:r>
            <a:r>
              <a:rPr lang="en-US" sz="2000" dirty="0"/>
              <a:t>` keyword followed by the function name and a list of parameters in parentheses.</a:t>
            </a:r>
            <a:endParaRPr sz="2000" dirty="0"/>
          </a:p>
          <a:p>
            <a:pPr lvl="0"/>
            <a:r>
              <a:rPr lang="en-US" sz="1800" i="1" dirty="0" err="1">
                <a:solidFill>
                  <a:srgbClr val="002060"/>
                </a:solidFill>
              </a:rPr>
              <a:t>def</a:t>
            </a:r>
            <a:r>
              <a:rPr lang="en-US" sz="1800" i="1" dirty="0">
                <a:solidFill>
                  <a:srgbClr val="002060"/>
                </a:solidFill>
              </a:rPr>
              <a:t> greet(name):</a:t>
            </a:r>
          </a:p>
          <a:p>
            <a:pPr lvl="0"/>
            <a:r>
              <a:rPr lang="en-US" sz="1800" i="1" dirty="0">
                <a:solidFill>
                  <a:srgbClr val="002060"/>
                </a:solidFill>
              </a:rPr>
              <a:t>    print(</a:t>
            </a:r>
            <a:r>
              <a:rPr lang="en-US" sz="1800" i="1" dirty="0" err="1">
                <a:solidFill>
                  <a:srgbClr val="002060"/>
                </a:solidFill>
              </a:rPr>
              <a:t>f"Hello</a:t>
            </a:r>
            <a:r>
              <a:rPr lang="en-US" sz="1800" i="1" dirty="0">
                <a:solidFill>
                  <a:srgbClr val="002060"/>
                </a:solidFill>
              </a:rPr>
              <a:t>, {name}!")</a:t>
            </a:r>
          </a:p>
          <a:p>
            <a:pPr lvl="0"/>
            <a:r>
              <a:rPr lang="en-US" sz="1800" i="1" dirty="0">
                <a:solidFill>
                  <a:srgbClr val="002060"/>
                </a:solidFill>
              </a:rPr>
              <a:t>greet("John")  </a:t>
            </a:r>
            <a:r>
              <a:rPr lang="en-US" sz="1800" i="1" dirty="0">
                <a:solidFill>
                  <a:schemeClr val="tx1"/>
                </a:solidFill>
              </a:rPr>
              <a:t># Output: Hello, John! Function Arguments</a:t>
            </a:r>
            <a:endParaRPr sz="1800"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Functions can take arguments, which are values passed to the function when it is called.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err="1" smtClean="0">
                <a:solidFill>
                  <a:srgbClr val="002060"/>
                </a:solidFill>
              </a:rPr>
              <a:t>def</a:t>
            </a:r>
            <a:r>
              <a:rPr lang="en-US" sz="1800" i="1" dirty="0" smtClean="0">
                <a:solidFill>
                  <a:srgbClr val="002060"/>
                </a:solidFill>
              </a:rPr>
              <a:t> </a:t>
            </a:r>
            <a:r>
              <a:rPr lang="en-US" sz="1800" i="1" dirty="0">
                <a:solidFill>
                  <a:srgbClr val="002060"/>
                </a:solidFill>
              </a:rPr>
              <a:t>add(a, b):</a:t>
            </a:r>
            <a:endParaRPr sz="1800" i="1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2060"/>
                </a:solidFill>
              </a:rPr>
              <a:t>    return a + b</a:t>
            </a:r>
            <a:endParaRPr sz="1800" i="1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smtClean="0">
                <a:solidFill>
                  <a:srgbClr val="002060"/>
                </a:solidFill>
              </a:rPr>
              <a:t>result </a:t>
            </a:r>
            <a:r>
              <a:rPr lang="en-US" sz="1800" i="1" dirty="0">
                <a:solidFill>
                  <a:srgbClr val="002060"/>
                </a:solidFill>
              </a:rPr>
              <a:t>= add(2, 3)</a:t>
            </a:r>
            <a:endParaRPr sz="1800" i="1"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002060"/>
                </a:solidFill>
              </a:rPr>
              <a:t>print(result)  </a:t>
            </a:r>
            <a:r>
              <a:rPr lang="en-US" sz="1800" i="1" dirty="0">
                <a:solidFill>
                  <a:schemeClr val="tx1"/>
                </a:solidFill>
              </a:rPr>
              <a:t># Output: 5</a:t>
            </a:r>
            <a:endParaRPr sz="1800" i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Default </a:t>
            </a:r>
            <a:r>
              <a:rPr lang="en-US" sz="2000" b="1" dirty="0"/>
              <a:t>Argument Values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You can specify default values for function arguments.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9d2dd7aadf177f_5"/>
          <p:cNvSpPr txBox="1"/>
          <p:nvPr/>
        </p:nvSpPr>
        <p:spPr>
          <a:xfrm>
            <a:off x="1975924" y="0"/>
            <a:ext cx="9620989" cy="66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</a:rPr>
              <a:t>def</a:t>
            </a:r>
            <a:r>
              <a:rPr lang="en-US" sz="2000" i="1" dirty="0" smtClean="0">
                <a:solidFill>
                  <a:srgbClr val="0070C0"/>
                </a:solidFill>
              </a:rPr>
              <a:t> greet(name </a:t>
            </a:r>
            <a:r>
              <a:rPr lang="en-US" sz="2000" i="1" dirty="0">
                <a:solidFill>
                  <a:srgbClr val="0070C0"/>
                </a:solidFill>
              </a:rPr>
              <a:t>= "World"):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print(</a:t>
            </a:r>
            <a:r>
              <a:rPr lang="en-US" sz="2000" i="1" dirty="0" err="1">
                <a:solidFill>
                  <a:srgbClr val="0070C0"/>
                </a:solidFill>
              </a:rPr>
              <a:t>f"Hello</a:t>
            </a:r>
            <a:r>
              <a:rPr lang="en-US" sz="2000" i="1" dirty="0">
                <a:solidFill>
                  <a:srgbClr val="0070C0"/>
                </a:solidFill>
              </a:rPr>
              <a:t>, {name</a:t>
            </a:r>
            <a:r>
              <a:rPr lang="en-US" sz="2000" i="1" dirty="0" smtClean="0">
                <a:solidFill>
                  <a:srgbClr val="0070C0"/>
                </a:solidFill>
              </a:rPr>
              <a:t>}!")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greet()  # Output: Hello, World!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greet("John")  </a:t>
            </a:r>
            <a:r>
              <a:rPr lang="en-US" sz="2000" dirty="0">
                <a:solidFill>
                  <a:schemeClr val="dk1"/>
                </a:solidFill>
              </a:rPr>
              <a:t># Output: Hello, </a:t>
            </a:r>
            <a:r>
              <a:rPr lang="en-US" sz="2000" dirty="0" smtClean="0">
                <a:solidFill>
                  <a:schemeClr val="dk1"/>
                </a:solidFill>
              </a:rPr>
              <a:t>John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Variable Number of Arguments</a:t>
            </a:r>
            <a:endParaRPr sz="20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You can define functions that take a variable number of arguments using the `*</a:t>
            </a:r>
            <a:r>
              <a:rPr lang="en-US" sz="2000" dirty="0" err="1">
                <a:solidFill>
                  <a:schemeClr val="dk1"/>
                </a:solidFill>
              </a:rPr>
              <a:t>args</a:t>
            </a:r>
            <a:r>
              <a:rPr lang="en-US" sz="2000" dirty="0">
                <a:solidFill>
                  <a:schemeClr val="dk1"/>
                </a:solidFill>
              </a:rPr>
              <a:t>` and `**</a:t>
            </a:r>
            <a:r>
              <a:rPr lang="en-US" sz="2000" dirty="0" err="1">
                <a:solidFill>
                  <a:schemeClr val="dk1"/>
                </a:solidFill>
              </a:rPr>
              <a:t>kwargs</a:t>
            </a:r>
            <a:r>
              <a:rPr lang="en-US" sz="2000" dirty="0">
                <a:solidFill>
                  <a:schemeClr val="dk1"/>
                </a:solidFill>
              </a:rPr>
              <a:t>` syntax</a:t>
            </a:r>
            <a:r>
              <a:rPr lang="en-US" sz="2000" dirty="0" smtClean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err="1">
                <a:solidFill>
                  <a:schemeClr val="accent1"/>
                </a:solidFill>
              </a:rPr>
              <a:t>def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 err="1">
                <a:solidFill>
                  <a:schemeClr val="accent1"/>
                </a:solidFill>
              </a:rPr>
              <a:t>sum_numbers</a:t>
            </a:r>
            <a:r>
              <a:rPr lang="en-US" sz="2000" i="1" dirty="0">
                <a:solidFill>
                  <a:schemeClr val="accent1"/>
                </a:solidFill>
              </a:rPr>
              <a:t>(*numbers):</a:t>
            </a:r>
            <a:endParaRPr sz="2000" i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accent1"/>
                </a:solidFill>
              </a:rPr>
              <a:t>    return sum(numbers</a:t>
            </a:r>
            <a:r>
              <a:rPr lang="en-US" sz="2000" i="1" dirty="0" smtClean="0">
                <a:solidFill>
                  <a:schemeClr val="accent1"/>
                </a:solidFill>
              </a:rPr>
              <a:t>)</a:t>
            </a:r>
            <a:endParaRPr sz="2000" i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accent1"/>
                </a:solidFill>
              </a:rPr>
              <a:t>result = </a:t>
            </a:r>
            <a:r>
              <a:rPr lang="en-US" sz="2000" i="1" dirty="0" err="1">
                <a:solidFill>
                  <a:schemeClr val="accent1"/>
                </a:solidFill>
              </a:rPr>
              <a:t>sum_numbers</a:t>
            </a:r>
            <a:r>
              <a:rPr lang="en-US" sz="2000" i="1" dirty="0">
                <a:solidFill>
                  <a:schemeClr val="accent1"/>
                </a:solidFill>
              </a:rPr>
              <a:t>(1, 2, 3, 4, 5)</a:t>
            </a:r>
            <a:endParaRPr sz="2000" i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accent1"/>
                </a:solidFill>
              </a:rPr>
              <a:t>print(result)  # Output: </a:t>
            </a:r>
            <a:r>
              <a:rPr lang="en-US" sz="2000" i="1" dirty="0" smtClean="0">
                <a:solidFill>
                  <a:schemeClr val="accent1"/>
                </a:solidFill>
              </a:rPr>
              <a:t>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solidFill>
                  <a:schemeClr val="accent1"/>
                </a:solidFill>
              </a:rPr>
              <a:t>-----------------------------------------------------------------------------------------------------------</a:t>
            </a:r>
            <a:endParaRPr sz="2000" i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err="1">
                <a:solidFill>
                  <a:srgbClr val="0070C0"/>
                </a:solidFill>
              </a:rPr>
              <a:t>def</a:t>
            </a:r>
            <a:r>
              <a:rPr lang="en-US" sz="2000" i="1" dirty="0">
                <a:solidFill>
                  <a:srgbClr val="0070C0"/>
                </a:solidFill>
              </a:rPr>
              <a:t> greet(**</a:t>
            </a:r>
            <a:r>
              <a:rPr lang="en-US" sz="2000" i="1" dirty="0" err="1">
                <a:solidFill>
                  <a:srgbClr val="0070C0"/>
                </a:solidFill>
              </a:rPr>
              <a:t>kwargs</a:t>
            </a:r>
            <a:r>
              <a:rPr lang="en-US" sz="2000" i="1" dirty="0">
                <a:solidFill>
                  <a:srgbClr val="0070C0"/>
                </a:solidFill>
              </a:rPr>
              <a:t>):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name = </a:t>
            </a:r>
            <a:r>
              <a:rPr lang="en-US" sz="2000" i="1" dirty="0" err="1">
                <a:solidFill>
                  <a:srgbClr val="0070C0"/>
                </a:solidFill>
              </a:rPr>
              <a:t>kwargs.get</a:t>
            </a:r>
            <a:r>
              <a:rPr lang="en-US" sz="2000" i="1" dirty="0">
                <a:solidFill>
                  <a:srgbClr val="0070C0"/>
                </a:solidFill>
              </a:rPr>
              <a:t>("name", "World")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age = </a:t>
            </a:r>
            <a:r>
              <a:rPr lang="en-US" sz="2000" i="1" dirty="0" err="1">
                <a:solidFill>
                  <a:srgbClr val="0070C0"/>
                </a:solidFill>
              </a:rPr>
              <a:t>kwargs.get</a:t>
            </a:r>
            <a:r>
              <a:rPr lang="en-US" sz="2000" i="1" dirty="0">
                <a:solidFill>
                  <a:srgbClr val="0070C0"/>
                </a:solidFill>
              </a:rPr>
              <a:t>("age", None)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if age: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    print(</a:t>
            </a:r>
            <a:r>
              <a:rPr lang="en-US" sz="2000" i="1" dirty="0" err="1">
                <a:solidFill>
                  <a:srgbClr val="0070C0"/>
                </a:solidFill>
              </a:rPr>
              <a:t>f"Hello</a:t>
            </a:r>
            <a:r>
              <a:rPr lang="en-US" sz="2000" i="1" dirty="0">
                <a:solidFill>
                  <a:srgbClr val="0070C0"/>
                </a:solidFill>
              </a:rPr>
              <a:t>, {name}! You are {age} years old.")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else: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    print(</a:t>
            </a:r>
            <a:r>
              <a:rPr lang="en-US" sz="2000" i="1" dirty="0" err="1">
                <a:solidFill>
                  <a:srgbClr val="0070C0"/>
                </a:solidFill>
              </a:rPr>
              <a:t>f"Hello</a:t>
            </a:r>
            <a:r>
              <a:rPr lang="en-US" sz="2000" i="1" dirty="0">
                <a:solidFill>
                  <a:srgbClr val="0070C0"/>
                </a:solidFill>
              </a:rPr>
              <a:t>, {name</a:t>
            </a:r>
            <a:r>
              <a:rPr lang="en-US" sz="2000" i="1" dirty="0" smtClean="0">
                <a:solidFill>
                  <a:srgbClr val="0070C0"/>
                </a:solidFill>
              </a:rPr>
              <a:t>}!")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greet(name="John", age=30)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# Output: Hello, John! You are 30 years old.</a:t>
            </a:r>
            <a:endParaRPr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9d2dd7aadf177f_10"/>
          <p:cNvSpPr txBox="1"/>
          <p:nvPr/>
        </p:nvSpPr>
        <p:spPr>
          <a:xfrm>
            <a:off x="701506" y="0"/>
            <a:ext cx="10779293" cy="66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Return </a:t>
            </a:r>
            <a:r>
              <a:rPr lang="en-US" sz="2000" dirty="0">
                <a:solidFill>
                  <a:schemeClr val="dk1"/>
                </a:solidFill>
              </a:rPr>
              <a:t>Values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Functions can return values using the `return` statement.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err="1">
                <a:solidFill>
                  <a:srgbClr val="0070C0"/>
                </a:solidFill>
              </a:rPr>
              <a:t>def</a:t>
            </a:r>
            <a:r>
              <a:rPr lang="en-US" sz="2000" i="1" dirty="0">
                <a:solidFill>
                  <a:srgbClr val="0070C0"/>
                </a:solidFill>
              </a:rPr>
              <a:t> square(x):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return x ** </a:t>
            </a:r>
            <a:r>
              <a:rPr lang="en-US" sz="2000" i="1" dirty="0" smtClean="0">
                <a:solidFill>
                  <a:srgbClr val="0070C0"/>
                </a:solidFill>
              </a:rPr>
              <a:t>2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result = square(4)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print(result)  # Output: 16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Lambda Functions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Lambda functions are small, anonymous functions that can be defined inline.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double = lambda x: x * 2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result = double(5)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print(result)  # Output: </a:t>
            </a:r>
            <a:r>
              <a:rPr lang="en-US" sz="2000" i="1" dirty="0" smtClean="0">
                <a:solidFill>
                  <a:srgbClr val="0070C0"/>
                </a:solidFill>
              </a:rPr>
              <a:t>10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Function Documentation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You can document functions using </a:t>
            </a:r>
            <a:r>
              <a:rPr lang="en-US" sz="2000" dirty="0" err="1">
                <a:solidFill>
                  <a:schemeClr val="dk1"/>
                </a:solidFill>
              </a:rPr>
              <a:t>docstrings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err="1">
                <a:solidFill>
                  <a:srgbClr val="0070C0"/>
                </a:solidFill>
              </a:rPr>
              <a:t>def</a:t>
            </a:r>
            <a:r>
              <a:rPr lang="en-US" sz="2000" i="1" dirty="0">
                <a:solidFill>
                  <a:srgbClr val="0070C0"/>
                </a:solidFill>
              </a:rPr>
              <a:t> greet(name</a:t>
            </a:r>
            <a:r>
              <a:rPr lang="en-US" sz="2000" i="1" dirty="0" smtClean="0">
                <a:solidFill>
                  <a:srgbClr val="0070C0"/>
                </a:solidFill>
              </a:rPr>
              <a:t>):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Prints a personalized greeting message</a:t>
            </a:r>
            <a:r>
              <a:rPr lang="en-US" sz="2000" i="1" dirty="0" smtClean="0">
                <a:solidFill>
                  <a:srgbClr val="0070C0"/>
                </a:solidFill>
              </a:rPr>
              <a:t>.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</a:t>
            </a:r>
            <a:r>
              <a:rPr lang="en-US" sz="2000" i="1" dirty="0" err="1">
                <a:solidFill>
                  <a:srgbClr val="0070C0"/>
                </a:solidFill>
              </a:rPr>
              <a:t>Args</a:t>
            </a:r>
            <a:r>
              <a:rPr lang="en-US" sz="2000" i="1" dirty="0">
                <a:solidFill>
                  <a:srgbClr val="0070C0"/>
                </a:solidFill>
              </a:rPr>
              <a:t>: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    name (</a:t>
            </a:r>
            <a:r>
              <a:rPr lang="en-US" sz="2000" i="1" dirty="0" err="1">
                <a:solidFill>
                  <a:srgbClr val="0070C0"/>
                </a:solidFill>
              </a:rPr>
              <a:t>str</a:t>
            </a:r>
            <a:r>
              <a:rPr lang="en-US" sz="2000" i="1" dirty="0">
                <a:solidFill>
                  <a:srgbClr val="0070C0"/>
                </a:solidFill>
              </a:rPr>
              <a:t>): The person's name</a:t>
            </a:r>
            <a:r>
              <a:rPr lang="en-US" sz="2000" i="1" dirty="0" smtClean="0">
                <a:solidFill>
                  <a:srgbClr val="0070C0"/>
                </a:solidFill>
              </a:rPr>
              <a:t>.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Returns: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    </a:t>
            </a:r>
            <a:r>
              <a:rPr lang="en-US" sz="2000" i="1" dirty="0" smtClean="0">
                <a:solidFill>
                  <a:srgbClr val="0070C0"/>
                </a:solidFill>
              </a:rPr>
              <a:t>None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    print(</a:t>
            </a:r>
            <a:r>
              <a:rPr lang="en-US" sz="2000" i="1" dirty="0" err="1">
                <a:solidFill>
                  <a:srgbClr val="0070C0"/>
                </a:solidFill>
              </a:rPr>
              <a:t>f"Hello</a:t>
            </a:r>
            <a:r>
              <a:rPr lang="en-US" sz="2000" i="1" dirty="0">
                <a:solidFill>
                  <a:srgbClr val="0070C0"/>
                </a:solidFill>
              </a:rPr>
              <a:t>, {name</a:t>
            </a:r>
            <a:r>
              <a:rPr lang="en-US" sz="2000" i="1" dirty="0" smtClean="0">
                <a:solidFill>
                  <a:srgbClr val="0070C0"/>
                </a:solidFill>
              </a:rPr>
              <a:t>}!")</a:t>
            </a:r>
            <a:endParaRPr sz="2000" i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70C0"/>
                </a:solidFill>
              </a:rPr>
              <a:t>help(greet)</a:t>
            </a:r>
            <a:r>
              <a:rPr lang="en-US" sz="2000" dirty="0">
                <a:solidFill>
                  <a:schemeClr val="dk1"/>
                </a:solidFill>
              </a:rPr>
              <a:t>  # Output: prints the </a:t>
            </a:r>
            <a:r>
              <a:rPr lang="en-US" sz="2000" dirty="0" err="1" smtClean="0">
                <a:solidFill>
                  <a:schemeClr val="dk1"/>
                </a:solidFill>
              </a:rPr>
              <a:t>docstring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685</Words>
  <Application>Microsoft Office PowerPoint</Application>
  <PresentationFormat>Widescreen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Quattrocento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2025-03-11T14:33:56Z</dcterms:created>
  <dcterms:modified xsi:type="dcterms:W3CDTF">2025-05-05T07:57:53Z</dcterms:modified>
</cp:coreProperties>
</file>