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132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55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58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22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087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206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28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5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976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23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61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6080" marR="5080" indent="-374015">
              <a:lnSpc>
                <a:spcPct val="100000"/>
              </a:lnSpc>
              <a:spcBef>
                <a:spcPts val="105"/>
              </a:spcBef>
            </a:pPr>
            <a:r>
              <a:rPr lang="en-US" spc="-45" smtClean="0"/>
              <a:t>VINOD</a:t>
            </a:r>
            <a:r>
              <a:rPr lang="en-US" spc="-95" smtClean="0"/>
              <a:t> </a:t>
            </a:r>
            <a:r>
              <a:rPr lang="en-US" spc="-45" smtClean="0"/>
              <a:t>KUMAR</a:t>
            </a:r>
            <a:r>
              <a:rPr lang="en-US" spc="-75" smtClean="0"/>
              <a:t> </a:t>
            </a:r>
            <a:r>
              <a:rPr lang="en-US" spc="-40" smtClean="0"/>
              <a:t>VERMA,</a:t>
            </a:r>
            <a:r>
              <a:rPr lang="en-US" spc="-75" smtClean="0"/>
              <a:t> </a:t>
            </a:r>
            <a:r>
              <a:rPr lang="en-US" spc="-80" smtClean="0"/>
              <a:t>PGT(CS),</a:t>
            </a:r>
            <a:r>
              <a:rPr lang="en-US" spc="-10" smtClean="0"/>
              <a:t> </a:t>
            </a:r>
            <a:r>
              <a:rPr lang="en-US" spc="-65" smtClean="0"/>
              <a:t>KV</a:t>
            </a:r>
            <a:r>
              <a:rPr lang="en-US" spc="-70" smtClean="0"/>
              <a:t> </a:t>
            </a:r>
            <a:r>
              <a:rPr lang="en-US" spc="-55" smtClean="0"/>
              <a:t>OEF</a:t>
            </a:r>
            <a:r>
              <a:rPr lang="en-US" spc="-75" smtClean="0"/>
              <a:t> </a:t>
            </a:r>
            <a:r>
              <a:rPr lang="en-US" spc="-60" smtClean="0"/>
              <a:t>KANPUR</a:t>
            </a:r>
            <a:r>
              <a:rPr lang="en-US" spc="-65" smtClean="0"/>
              <a:t> </a:t>
            </a:r>
            <a:r>
              <a:rPr lang="en-US" spc="-50" smtClean="0"/>
              <a:t>&amp; </a:t>
            </a:r>
            <a:r>
              <a:rPr lang="en-US" spc="-70" smtClean="0"/>
              <a:t>SACHIN </a:t>
            </a:r>
            <a:r>
              <a:rPr lang="en-US" spc="-50" smtClean="0"/>
              <a:t>BHARDWAJ,</a:t>
            </a:r>
            <a:r>
              <a:rPr lang="en-US" spc="-25" smtClean="0"/>
              <a:t> </a:t>
            </a:r>
            <a:r>
              <a:rPr lang="en-US" spc="-85" smtClean="0"/>
              <a:t>PGT(CS),</a:t>
            </a:r>
            <a:r>
              <a:rPr lang="en-US" smtClean="0"/>
              <a:t> </a:t>
            </a:r>
            <a:r>
              <a:rPr lang="en-US" spc="-70" smtClean="0"/>
              <a:t>KV</a:t>
            </a:r>
            <a:r>
              <a:rPr lang="en-US" spc="-45" smtClean="0"/>
              <a:t> NO.1</a:t>
            </a:r>
            <a:r>
              <a:rPr lang="en-US" spc="-60" smtClean="0"/>
              <a:t> </a:t>
            </a:r>
            <a:r>
              <a:rPr lang="en-US" spc="-125" smtClean="0"/>
              <a:t>TEZPUR</a:t>
            </a:r>
            <a:endParaRPr lang="en-US" spc="-125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9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558081"/>
            <a:ext cx="1603375" cy="128206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80"/>
              </a:spcBef>
            </a:pPr>
            <a:r>
              <a:rPr sz="4000" b="1" spc="-100" dirty="0">
                <a:solidFill>
                  <a:srgbClr val="93C500"/>
                </a:solidFill>
                <a:latin typeface="Tahoma"/>
                <a:cs typeface="Tahoma"/>
              </a:rPr>
              <a:t>Tuples</a:t>
            </a:r>
            <a:endParaRPr sz="4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r>
              <a:rPr sz="2400" b="1" spc="-50" dirty="0">
                <a:solidFill>
                  <a:srgbClr val="424242"/>
                </a:solidFill>
                <a:latin typeface="Tahoma"/>
                <a:cs typeface="Tahoma"/>
              </a:rPr>
              <a:t>immutable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739267"/>
            <a:ext cx="57677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Accessing</a:t>
            </a:r>
            <a:r>
              <a:rPr spc="-254" dirty="0"/>
              <a:t> </a:t>
            </a:r>
            <a:r>
              <a:rPr spc="-370" dirty="0"/>
              <a:t>List</a:t>
            </a:r>
            <a:r>
              <a:rPr spc="-285" dirty="0"/>
              <a:t> </a:t>
            </a:r>
            <a:r>
              <a:rPr spc="-65" dirty="0"/>
              <a:t>elements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17219" y="1627377"/>
            <a:ext cx="8002270" cy="40627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26720" marR="168910" indent="-274955" algn="just">
              <a:lnSpc>
                <a:spcPct val="100000"/>
              </a:lnSpc>
              <a:spcBef>
                <a:spcPts val="105"/>
              </a:spcBef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21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spc="-70" dirty="0">
                <a:latin typeface="Verdana"/>
                <a:cs typeface="Verdana"/>
              </a:rPr>
              <a:t>Tuple</a:t>
            </a:r>
            <a:r>
              <a:rPr sz="2000" spc="-35" dirty="0">
                <a:latin typeface="Verdana"/>
                <a:cs typeface="Verdana"/>
              </a:rPr>
              <a:t> elements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55" dirty="0">
                <a:latin typeface="Verdana"/>
                <a:cs typeface="Verdana"/>
              </a:rPr>
              <a:t>accessed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spc="-200" dirty="0">
                <a:latin typeface="Verdana"/>
                <a:cs typeface="Verdana"/>
              </a:rPr>
              <a:t>just</a:t>
            </a:r>
            <a:r>
              <a:rPr sz="2000" spc="2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like</a:t>
            </a:r>
            <a:r>
              <a:rPr sz="2000" spc="-25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string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like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220" dirty="0">
                <a:latin typeface="Verdana"/>
                <a:cs typeface="Verdana"/>
              </a:rPr>
              <a:t>str[2]</a:t>
            </a:r>
            <a:r>
              <a:rPr sz="2000" spc="45" dirty="0">
                <a:latin typeface="Verdana"/>
                <a:cs typeface="Verdana"/>
              </a:rPr>
              <a:t> </a:t>
            </a:r>
            <a:r>
              <a:rPr sz="2000" spc="-35" dirty="0">
                <a:latin typeface="Verdana"/>
                <a:cs typeface="Verdana"/>
              </a:rPr>
              <a:t>means </a:t>
            </a:r>
            <a:r>
              <a:rPr sz="2000" dirty="0">
                <a:latin typeface="Verdana"/>
                <a:cs typeface="Verdana"/>
              </a:rPr>
              <a:t>character</a:t>
            </a:r>
            <a:r>
              <a:rPr sz="2000" spc="3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38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2</a:t>
            </a:r>
            <a:r>
              <a:rPr sz="1950" baseline="25641" dirty="0">
                <a:latin typeface="Verdana"/>
                <a:cs typeface="Verdana"/>
              </a:rPr>
              <a:t>nd</a:t>
            </a:r>
            <a:r>
              <a:rPr sz="1950" spc="120" baseline="25641" dirty="0">
                <a:latin typeface="Verdana"/>
                <a:cs typeface="Verdana"/>
              </a:rPr>
              <a:t>  </a:t>
            </a:r>
            <a:r>
              <a:rPr sz="2000" dirty="0">
                <a:latin typeface="Verdana"/>
                <a:cs typeface="Verdana"/>
              </a:rPr>
              <a:t>index</a:t>
            </a:r>
            <a:r>
              <a:rPr sz="2000" spc="360" dirty="0">
                <a:latin typeface="Verdana"/>
                <a:cs typeface="Verdana"/>
              </a:rPr>
              <a:t> </a:t>
            </a:r>
            <a:r>
              <a:rPr sz="2000" b="1" spc="-55" dirty="0">
                <a:latin typeface="Tahoma"/>
                <a:cs typeface="Tahoma"/>
              </a:rPr>
              <a:t>tuple1[2]</a:t>
            </a:r>
            <a:r>
              <a:rPr sz="2000" b="1" spc="480" dirty="0">
                <a:latin typeface="Tahoma"/>
                <a:cs typeface="Tahoma"/>
              </a:rPr>
              <a:t> </a:t>
            </a:r>
            <a:r>
              <a:rPr sz="2000" dirty="0">
                <a:latin typeface="Verdana"/>
                <a:cs typeface="Verdana"/>
              </a:rPr>
              <a:t>means</a:t>
            </a:r>
            <a:r>
              <a:rPr sz="2000" spc="3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elements</a:t>
            </a:r>
            <a:r>
              <a:rPr sz="2000" spc="36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at</a:t>
            </a:r>
            <a:r>
              <a:rPr sz="2000" spc="380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2</a:t>
            </a:r>
            <a:r>
              <a:rPr sz="1950" spc="-37" baseline="25641" dirty="0">
                <a:latin typeface="Verdana"/>
                <a:cs typeface="Verdana"/>
              </a:rPr>
              <a:t>nd </a:t>
            </a:r>
            <a:r>
              <a:rPr sz="2000" spc="-50" dirty="0">
                <a:latin typeface="Verdana"/>
                <a:cs typeface="Verdana"/>
              </a:rPr>
              <a:t>index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and</a:t>
            </a:r>
            <a:r>
              <a:rPr sz="2000" spc="-95" dirty="0">
                <a:latin typeface="Verdana"/>
                <a:cs typeface="Verdana"/>
              </a:rPr>
              <a:t> </a:t>
            </a:r>
            <a:r>
              <a:rPr sz="2000" b="1" spc="-145" dirty="0">
                <a:latin typeface="Tahoma"/>
                <a:cs typeface="Tahoma"/>
              </a:rPr>
              <a:t>tuple1[1:3]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spc="-35" dirty="0">
                <a:latin typeface="Verdana"/>
                <a:cs typeface="Verdana"/>
              </a:rPr>
              <a:t>means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all</a:t>
            </a:r>
            <a:r>
              <a:rPr sz="2000" spc="-105" dirty="0">
                <a:latin typeface="Verdana"/>
                <a:cs typeface="Verdana"/>
              </a:rPr>
              <a:t> items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between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index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1</a:t>
            </a:r>
            <a:r>
              <a:rPr sz="2000" spc="-10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2</a:t>
            </a:r>
            <a:endParaRPr sz="2000">
              <a:latin typeface="Verdana"/>
              <a:cs typeface="Verdana"/>
            </a:endParaRPr>
          </a:p>
          <a:p>
            <a:pPr marL="426720" marR="169545" indent="-274955" algn="just">
              <a:lnSpc>
                <a:spcPct val="100000"/>
              </a:lnSpc>
              <a:spcBef>
                <a:spcPts val="480"/>
              </a:spcBef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17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b="1" spc="-80" dirty="0">
                <a:solidFill>
                  <a:srgbClr val="FF0000"/>
                </a:solidFill>
                <a:latin typeface="Tahoma"/>
                <a:cs typeface="Tahoma"/>
              </a:rPr>
              <a:t>Length</a:t>
            </a:r>
            <a:r>
              <a:rPr sz="2000" b="1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000" b="1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function</a:t>
            </a:r>
            <a:r>
              <a:rPr sz="2000" spc="-85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len(T)</a:t>
            </a:r>
            <a:r>
              <a:rPr sz="2000" spc="-20" dirty="0">
                <a:latin typeface="Verdana"/>
                <a:cs typeface="Verdana"/>
              </a:rPr>
              <a:t> </a:t>
            </a:r>
            <a:r>
              <a:rPr sz="2000" spc="-120" dirty="0">
                <a:latin typeface="Verdana"/>
                <a:cs typeface="Verdana"/>
              </a:rPr>
              <a:t>will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return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number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40" dirty="0">
                <a:latin typeface="Verdana"/>
                <a:cs typeface="Verdana"/>
              </a:rPr>
              <a:t>elements</a:t>
            </a:r>
            <a:r>
              <a:rPr sz="2000" spc="-90" dirty="0">
                <a:latin typeface="Verdana"/>
                <a:cs typeface="Verdana"/>
              </a:rPr>
              <a:t> </a:t>
            </a:r>
            <a:r>
              <a:rPr sz="2000" spc="-300" dirty="0">
                <a:latin typeface="Verdana"/>
                <a:cs typeface="Verdana"/>
              </a:rPr>
              <a:t>in </a:t>
            </a:r>
            <a:r>
              <a:rPr sz="2000" spc="-10" dirty="0">
                <a:latin typeface="Verdana"/>
                <a:cs typeface="Verdana"/>
              </a:rPr>
              <a:t>tuple</a:t>
            </a:r>
            <a:endParaRPr sz="2000">
              <a:latin typeface="Verdana"/>
              <a:cs typeface="Verdana"/>
            </a:endParaRPr>
          </a:p>
          <a:p>
            <a:pPr marL="426720" marR="167005" indent="-274955" algn="just">
              <a:lnSpc>
                <a:spcPct val="100000"/>
              </a:lnSpc>
              <a:spcBef>
                <a:spcPts val="575"/>
              </a:spcBef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380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b="1" spc="-75" dirty="0">
                <a:solidFill>
                  <a:srgbClr val="FF0000"/>
                </a:solidFill>
                <a:latin typeface="Tahoma"/>
                <a:cs typeface="Tahoma"/>
              </a:rPr>
              <a:t>Indexing</a:t>
            </a:r>
            <a:r>
              <a:rPr sz="20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25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0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70" dirty="0">
                <a:solidFill>
                  <a:srgbClr val="FF0000"/>
                </a:solidFill>
                <a:latin typeface="Tahoma"/>
                <a:cs typeface="Tahoma"/>
              </a:rPr>
              <a:t>Slicing</a:t>
            </a:r>
            <a:r>
              <a:rPr sz="2000" b="1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000" b="1" spc="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275" dirty="0">
                <a:latin typeface="Tahoma"/>
                <a:cs typeface="Tahoma"/>
              </a:rPr>
              <a:t>T[i]</a:t>
            </a:r>
            <a:r>
              <a:rPr sz="2000" b="1" spc="55" dirty="0">
                <a:latin typeface="Tahoma"/>
                <a:cs typeface="Tahoma"/>
              </a:rPr>
              <a:t> </a:t>
            </a:r>
            <a:r>
              <a:rPr sz="2000" spc="-114" dirty="0">
                <a:latin typeface="Verdana"/>
                <a:cs typeface="Verdana"/>
              </a:rPr>
              <a:t>will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return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item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20" dirty="0">
                <a:latin typeface="Verdana"/>
                <a:cs typeface="Verdana"/>
              </a:rPr>
              <a:t>at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index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i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and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400" b="1" spc="-345" dirty="0">
                <a:latin typeface="Tahoma"/>
                <a:cs typeface="Tahoma"/>
              </a:rPr>
              <a:t>T[i:j]</a:t>
            </a:r>
            <a:r>
              <a:rPr sz="2400" b="1" spc="-210" dirty="0">
                <a:latin typeface="Tahoma"/>
                <a:cs typeface="Tahoma"/>
              </a:rPr>
              <a:t> </a:t>
            </a:r>
            <a:r>
              <a:rPr sz="2000" spc="-25" dirty="0">
                <a:latin typeface="Verdana"/>
                <a:cs typeface="Verdana"/>
              </a:rPr>
              <a:t>means</a:t>
            </a:r>
            <a:r>
              <a:rPr sz="2000" spc="17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all</a:t>
            </a:r>
            <a:r>
              <a:rPr sz="2000" spc="180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items</a:t>
            </a:r>
            <a:r>
              <a:rPr sz="2000" spc="175" dirty="0">
                <a:latin typeface="Verdana"/>
                <a:cs typeface="Verdana"/>
              </a:rPr>
              <a:t> </a:t>
            </a:r>
            <a:r>
              <a:rPr sz="2000" spc="35" dirty="0">
                <a:latin typeface="Verdana"/>
                <a:cs typeface="Verdana"/>
              </a:rPr>
              <a:t>between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index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i</a:t>
            </a:r>
            <a:r>
              <a:rPr sz="2000" spc="165" dirty="0">
                <a:latin typeface="Verdana"/>
                <a:cs typeface="Verdana"/>
              </a:rPr>
              <a:t> </a:t>
            </a:r>
            <a:r>
              <a:rPr sz="2000" spc="-15" dirty="0">
                <a:latin typeface="Verdana"/>
                <a:cs typeface="Verdana"/>
              </a:rPr>
              <a:t>to</a:t>
            </a:r>
            <a:r>
              <a:rPr sz="2000" spc="175" dirty="0">
                <a:latin typeface="Verdana"/>
                <a:cs typeface="Verdana"/>
              </a:rPr>
              <a:t> </a:t>
            </a:r>
            <a:r>
              <a:rPr sz="2000" spc="-275" dirty="0">
                <a:latin typeface="Verdana"/>
                <a:cs typeface="Verdana"/>
              </a:rPr>
              <a:t>j-</a:t>
            </a:r>
            <a:r>
              <a:rPr sz="2000" spc="-170" dirty="0">
                <a:latin typeface="Verdana"/>
                <a:cs typeface="Verdana"/>
              </a:rPr>
              <a:t>1</a:t>
            </a:r>
            <a:r>
              <a:rPr sz="2000" spc="18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and</a:t>
            </a:r>
            <a:r>
              <a:rPr sz="2000" spc="175" dirty="0">
                <a:latin typeface="Verdana"/>
                <a:cs typeface="Verdana"/>
              </a:rPr>
              <a:t> </a:t>
            </a:r>
            <a:r>
              <a:rPr sz="2400" b="1" spc="-265" dirty="0">
                <a:latin typeface="Tahoma"/>
                <a:cs typeface="Tahoma"/>
              </a:rPr>
              <a:t>T[i:j:n]</a:t>
            </a:r>
            <a:r>
              <a:rPr sz="2400" b="1" spc="185" dirty="0">
                <a:latin typeface="Tahoma"/>
                <a:cs typeface="Tahoma"/>
              </a:rPr>
              <a:t> </a:t>
            </a:r>
            <a:r>
              <a:rPr sz="2000" spc="-30" dirty="0">
                <a:latin typeface="Verdana"/>
                <a:cs typeface="Verdana"/>
              </a:rPr>
              <a:t>means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every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nth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item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spc="40" dirty="0">
                <a:latin typeface="Verdana"/>
                <a:cs typeface="Verdana"/>
              </a:rPr>
              <a:t>between</a:t>
            </a:r>
            <a:r>
              <a:rPr sz="2000" spc="-185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index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55" dirty="0">
                <a:latin typeface="Verdana"/>
                <a:cs typeface="Verdana"/>
              </a:rPr>
              <a:t>i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" dirty="0">
                <a:latin typeface="Verdana"/>
                <a:cs typeface="Verdana"/>
              </a:rPr>
              <a:t>to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275" dirty="0">
                <a:latin typeface="Verdana"/>
                <a:cs typeface="Verdana"/>
              </a:rPr>
              <a:t>j-</a:t>
            </a:r>
            <a:r>
              <a:rPr sz="2000" spc="-170" dirty="0">
                <a:latin typeface="Verdana"/>
                <a:cs typeface="Verdana"/>
              </a:rPr>
              <a:t>1</a:t>
            </a:r>
            <a:endParaRPr sz="2000">
              <a:latin typeface="Verdana"/>
              <a:cs typeface="Verdana"/>
            </a:endParaRPr>
          </a:p>
          <a:p>
            <a:pPr marL="426720" marR="168910" indent="-274955" algn="just">
              <a:lnSpc>
                <a:spcPct val="100000"/>
              </a:lnSpc>
              <a:spcBef>
                <a:spcPts val="484"/>
              </a:spcBef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30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Membership</a:t>
            </a:r>
            <a:r>
              <a:rPr sz="2000" b="1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operator</a:t>
            </a:r>
            <a:r>
              <a:rPr sz="2000" b="1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000" b="1" spc="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dirty="0">
                <a:latin typeface="Verdana"/>
                <a:cs typeface="Verdana"/>
              </a:rPr>
              <a:t>both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“in”</a:t>
            </a:r>
            <a:r>
              <a:rPr sz="2000" spc="-60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and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“not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in”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114" dirty="0">
                <a:latin typeface="Verdana"/>
                <a:cs typeface="Verdana"/>
              </a:rPr>
              <a:t>can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spc="100" dirty="0">
                <a:latin typeface="Verdana"/>
                <a:cs typeface="Verdana"/>
              </a:rPr>
              <a:t>be</a:t>
            </a:r>
            <a:r>
              <a:rPr sz="2000" spc="-55" dirty="0">
                <a:latin typeface="Verdana"/>
                <a:cs typeface="Verdana"/>
              </a:rPr>
              <a:t> used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check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the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presence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any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65" dirty="0">
                <a:latin typeface="Verdana"/>
                <a:cs typeface="Verdana"/>
              </a:rPr>
              <a:t>item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10" dirty="0">
                <a:latin typeface="Verdana"/>
                <a:cs typeface="Verdana"/>
              </a:rPr>
              <a:t>in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tuple</a:t>
            </a:r>
            <a:endParaRPr sz="2000">
              <a:latin typeface="Verdana"/>
              <a:cs typeface="Verdana"/>
            </a:endParaRPr>
          </a:p>
          <a:p>
            <a:pPr marL="151765">
              <a:lnSpc>
                <a:spcPct val="100000"/>
              </a:lnSpc>
              <a:spcBef>
                <a:spcPts val="480"/>
              </a:spcBef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28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Concatenation</a:t>
            </a:r>
            <a:r>
              <a:rPr sz="2000" b="1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2000" b="1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ahoma"/>
                <a:cs typeface="Tahoma"/>
              </a:rPr>
              <a:t>Replication</a:t>
            </a:r>
            <a:r>
              <a:rPr sz="2000" b="1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:</a:t>
            </a:r>
            <a:r>
              <a:rPr sz="2000" b="1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20" dirty="0">
                <a:latin typeface="Verdana"/>
                <a:cs typeface="Verdana"/>
              </a:rPr>
              <a:t>allows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the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use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of</a:t>
            </a:r>
            <a:r>
              <a:rPr sz="2000" spc="-30" dirty="0">
                <a:latin typeface="Verdana"/>
                <a:cs typeface="Verdana"/>
              </a:rPr>
              <a:t> “+” </a:t>
            </a:r>
            <a:r>
              <a:rPr sz="2000" spc="40" dirty="0">
                <a:latin typeface="Verdana"/>
                <a:cs typeface="Verdana"/>
              </a:rPr>
              <a:t>and</a:t>
            </a:r>
            <a:endParaRPr sz="2000">
              <a:latin typeface="Verdana"/>
              <a:cs typeface="Verdana"/>
            </a:endParaRPr>
          </a:p>
          <a:p>
            <a:pPr marL="426720">
              <a:lnSpc>
                <a:spcPct val="100000"/>
              </a:lnSpc>
            </a:pPr>
            <a:r>
              <a:rPr sz="2000" spc="-105" dirty="0">
                <a:latin typeface="Verdana"/>
                <a:cs typeface="Verdana"/>
              </a:rPr>
              <a:t>“*”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for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tuple</a:t>
            </a:r>
            <a:r>
              <a:rPr sz="2000" spc="-17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addition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70" dirty="0">
                <a:latin typeface="Verdana"/>
                <a:cs typeface="Verdana"/>
              </a:rPr>
              <a:t>and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replication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65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Difference</a:t>
            </a:r>
            <a:r>
              <a:rPr sz="3600" spc="-250" dirty="0"/>
              <a:t> </a:t>
            </a:r>
            <a:r>
              <a:rPr sz="3600" spc="-155" dirty="0"/>
              <a:t>from</a:t>
            </a:r>
            <a:r>
              <a:rPr sz="3600" spc="-245" dirty="0"/>
              <a:t> </a:t>
            </a:r>
            <a:r>
              <a:rPr sz="3600" spc="-375" dirty="0"/>
              <a:t>Lists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833119" y="1703577"/>
            <a:ext cx="7472680" cy="2038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7020" marR="5080" indent="-274955" algn="just">
              <a:lnSpc>
                <a:spcPct val="100000"/>
              </a:lnSpc>
              <a:spcBef>
                <a:spcPts val="105"/>
              </a:spcBef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24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Although</a:t>
            </a:r>
            <a:r>
              <a:rPr sz="2000" spc="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tuples</a:t>
            </a:r>
            <a:r>
              <a:rPr sz="2000" spc="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000" spc="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3D3C2C"/>
                </a:solidFill>
                <a:latin typeface="Verdana"/>
                <a:cs typeface="Verdana"/>
              </a:rPr>
              <a:t>similar</a:t>
            </a:r>
            <a:r>
              <a:rPr sz="2000" spc="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000" spc="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r>
              <a:rPr sz="2000" spc="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2000" spc="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many</a:t>
            </a:r>
            <a:r>
              <a:rPr sz="2000" spc="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ways</a:t>
            </a:r>
            <a:r>
              <a:rPr sz="2000" spc="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but</a:t>
            </a:r>
            <a:r>
              <a:rPr sz="2000" spc="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3D3C2C"/>
                </a:solidFill>
                <a:latin typeface="Verdana"/>
                <a:cs typeface="Verdana"/>
              </a:rPr>
              <a:t>yet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there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one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major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difference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“Lists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000" spc="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mutable”</a:t>
            </a:r>
            <a:r>
              <a:rPr sz="2000" spc="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while </a:t>
            </a:r>
            <a:r>
              <a:rPr sz="2000" spc="-85" dirty="0">
                <a:solidFill>
                  <a:srgbClr val="3D3C2C"/>
                </a:solidFill>
                <a:latin typeface="Verdana"/>
                <a:cs typeface="Verdana"/>
              </a:rPr>
              <a:t>“Tuples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immutable”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85" dirty="0">
                <a:solidFill>
                  <a:srgbClr val="3D3C2C"/>
                </a:solidFill>
                <a:latin typeface="Verdana"/>
                <a:cs typeface="Verdana"/>
              </a:rPr>
              <a:t>L1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3D3C2C"/>
                </a:solidFill>
                <a:latin typeface="Verdana"/>
                <a:cs typeface="Verdana"/>
              </a:rPr>
              <a:t>[10,20,30]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85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3D3C2C"/>
                </a:solidFill>
                <a:latin typeface="Verdana"/>
                <a:cs typeface="Verdana"/>
              </a:rPr>
              <a:t>(100,200,300)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3776852"/>
            <a:ext cx="17157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4" dirty="0">
                <a:solidFill>
                  <a:srgbClr val="3D3C2C"/>
                </a:solidFill>
                <a:latin typeface="Verdana"/>
                <a:cs typeface="Verdana"/>
              </a:rPr>
              <a:t>L1[1]=200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119" y="4142613"/>
            <a:ext cx="17062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320" dirty="0">
                <a:solidFill>
                  <a:srgbClr val="3D3C2C"/>
                </a:solidFill>
                <a:latin typeface="Verdana"/>
                <a:cs typeface="Verdana"/>
              </a:rPr>
              <a:t>&gt;&gt;&gt;T1[1]=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150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08374" y="3716502"/>
            <a:ext cx="4431665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204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VALID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445" dirty="0">
                <a:solidFill>
                  <a:srgbClr val="FF0000"/>
                </a:solidFill>
                <a:latin typeface="Tahoma"/>
                <a:cs typeface="Tahoma"/>
              </a:rPr>
              <a:t>#</a:t>
            </a:r>
            <a:r>
              <a:rPr sz="2000" b="1" spc="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70" dirty="0">
                <a:solidFill>
                  <a:srgbClr val="FF0000"/>
                </a:solidFill>
                <a:latin typeface="Tahoma"/>
                <a:cs typeface="Tahoma"/>
              </a:rPr>
              <a:t>INVALID</a:t>
            </a:r>
            <a:r>
              <a:rPr sz="20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coz</a:t>
            </a:r>
            <a:r>
              <a:rPr sz="20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FF0000"/>
                </a:solidFill>
                <a:latin typeface="Tahoma"/>
                <a:cs typeface="Tahoma"/>
              </a:rPr>
              <a:t>tuples</a:t>
            </a:r>
            <a:r>
              <a:rPr sz="20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ahoma"/>
                <a:cs typeface="Tahoma"/>
              </a:rPr>
              <a:t>are</a:t>
            </a:r>
            <a:r>
              <a:rPr sz="20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immutable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235" dirty="0"/>
              <a:t>Traversing</a:t>
            </a:r>
            <a:r>
              <a:rPr spc="-285" dirty="0"/>
              <a:t> </a:t>
            </a:r>
            <a:r>
              <a:rPr spc="-10" dirty="0"/>
              <a:t>tuple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119" y="1706625"/>
            <a:ext cx="7360920" cy="3349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spc="245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450" spc="40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1900" b="1" spc="-60" dirty="0">
                <a:solidFill>
                  <a:srgbClr val="3D3C2C"/>
                </a:solidFill>
                <a:latin typeface="Tahoma"/>
                <a:cs typeface="Tahoma"/>
              </a:rPr>
              <a:t>We</a:t>
            </a:r>
            <a:r>
              <a:rPr sz="1900" b="1" spc="-5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spc="70" dirty="0">
                <a:solidFill>
                  <a:srgbClr val="3D3C2C"/>
                </a:solidFill>
                <a:latin typeface="Tahoma"/>
                <a:cs typeface="Tahoma"/>
              </a:rPr>
              <a:t>can</a:t>
            </a:r>
            <a:r>
              <a:rPr sz="1900" b="1" spc="-7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spc="-10" dirty="0">
                <a:solidFill>
                  <a:srgbClr val="3D3C2C"/>
                </a:solidFill>
                <a:latin typeface="Tahoma"/>
                <a:cs typeface="Tahoma"/>
              </a:rPr>
              <a:t>use</a:t>
            </a:r>
            <a:r>
              <a:rPr sz="1900" b="1" spc="-6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spc="-75" dirty="0">
                <a:solidFill>
                  <a:srgbClr val="3D3C2C"/>
                </a:solidFill>
                <a:latin typeface="Tahoma"/>
                <a:cs typeface="Tahoma"/>
              </a:rPr>
              <a:t>“for”</a:t>
            </a:r>
            <a:r>
              <a:rPr sz="1900" b="1" spc="-4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rgbClr val="3D3C2C"/>
                </a:solidFill>
                <a:latin typeface="Tahoma"/>
                <a:cs typeface="Tahoma"/>
              </a:rPr>
              <a:t>loop</a:t>
            </a:r>
            <a:r>
              <a:rPr sz="1900" b="1" spc="-7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spc="-85" dirty="0">
                <a:solidFill>
                  <a:srgbClr val="3D3C2C"/>
                </a:solidFill>
                <a:latin typeface="Tahoma"/>
                <a:cs typeface="Tahoma"/>
              </a:rPr>
              <a:t>to</a:t>
            </a:r>
            <a:r>
              <a:rPr sz="1900" b="1" spc="-5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spc="55" dirty="0">
                <a:solidFill>
                  <a:srgbClr val="3D3C2C"/>
                </a:solidFill>
                <a:latin typeface="Tahoma"/>
                <a:cs typeface="Tahoma"/>
              </a:rPr>
              <a:t>access</a:t>
            </a:r>
            <a:r>
              <a:rPr sz="1900" b="1" spc="-7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rgbClr val="3D3C2C"/>
                </a:solidFill>
                <a:latin typeface="Tahoma"/>
                <a:cs typeface="Tahoma"/>
              </a:rPr>
              <a:t>every</a:t>
            </a:r>
            <a:r>
              <a:rPr sz="1900" b="1" spc="-4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spc="-25" dirty="0">
                <a:solidFill>
                  <a:srgbClr val="3D3C2C"/>
                </a:solidFill>
                <a:latin typeface="Tahoma"/>
                <a:cs typeface="Tahoma"/>
              </a:rPr>
              <a:t>element</a:t>
            </a:r>
            <a:r>
              <a:rPr sz="1900" b="1" spc="-7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b="1" spc="-60" dirty="0">
                <a:solidFill>
                  <a:srgbClr val="3D3C2C"/>
                </a:solidFill>
                <a:latin typeface="Tahoma"/>
                <a:cs typeface="Tahoma"/>
              </a:rPr>
              <a:t>of </a:t>
            </a:r>
            <a:r>
              <a:rPr sz="1900" b="1" spc="-10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700" b="1" spc="-70" dirty="0">
                <a:solidFill>
                  <a:srgbClr val="00AF50"/>
                </a:solidFill>
                <a:latin typeface="Tahoma"/>
                <a:cs typeface="Tahoma"/>
              </a:rPr>
              <a:t>qualifications=("B.A.","M.A.","B.Sc","M.Sc","MCA","M.Com","B.Tech")</a:t>
            </a:r>
            <a:endParaRPr sz="1700">
              <a:latin typeface="Tahoma"/>
              <a:cs typeface="Tahoma"/>
            </a:endParaRPr>
          </a:p>
          <a:p>
            <a:pPr marL="695325" marR="4855845" indent="-683260">
              <a:lnSpc>
                <a:spcPct val="120000"/>
              </a:lnSpc>
              <a:spcBef>
                <a:spcPts val="5"/>
              </a:spcBef>
            </a:pPr>
            <a:r>
              <a:rPr sz="1900" b="1" spc="-125" dirty="0">
                <a:solidFill>
                  <a:srgbClr val="00AF50"/>
                </a:solidFill>
                <a:latin typeface="Tahoma"/>
                <a:cs typeface="Tahoma"/>
              </a:rPr>
              <a:t>for</a:t>
            </a:r>
            <a:r>
              <a:rPr sz="1900" b="1" dirty="0">
                <a:solidFill>
                  <a:srgbClr val="00AF50"/>
                </a:solidFill>
                <a:latin typeface="Tahoma"/>
                <a:cs typeface="Tahoma"/>
              </a:rPr>
              <a:t> q</a:t>
            </a:r>
            <a:r>
              <a:rPr sz="1900" b="1" spc="-1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b="1" spc="-90" dirty="0">
                <a:solidFill>
                  <a:srgbClr val="00AF50"/>
                </a:solidFill>
                <a:latin typeface="Tahoma"/>
                <a:cs typeface="Tahoma"/>
              </a:rPr>
              <a:t>in</a:t>
            </a:r>
            <a:r>
              <a:rPr sz="1900" b="1" spc="-25" dirty="0">
                <a:solidFill>
                  <a:srgbClr val="00AF50"/>
                </a:solidFill>
                <a:latin typeface="Tahoma"/>
                <a:cs typeface="Tahoma"/>
              </a:rPr>
              <a:t> </a:t>
            </a:r>
            <a:r>
              <a:rPr sz="1900" b="1" spc="-65" dirty="0">
                <a:solidFill>
                  <a:srgbClr val="00AF50"/>
                </a:solidFill>
                <a:latin typeface="Tahoma"/>
                <a:cs typeface="Tahoma"/>
              </a:rPr>
              <a:t>qualifications: </a:t>
            </a:r>
            <a:r>
              <a:rPr sz="1900" b="1" spc="-10" dirty="0">
                <a:solidFill>
                  <a:srgbClr val="00AF50"/>
                </a:solidFill>
                <a:latin typeface="Tahoma"/>
                <a:cs typeface="Tahoma"/>
              </a:rPr>
              <a:t>print(q)</a:t>
            </a:r>
            <a:endParaRPr sz="19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1900">
              <a:latin typeface="Tahoma"/>
              <a:cs typeface="Tahoma"/>
            </a:endParaRPr>
          </a:p>
          <a:p>
            <a:pPr marL="12700" marR="5080">
              <a:lnSpc>
                <a:spcPct val="120000"/>
              </a:lnSpc>
              <a:spcBef>
                <a:spcPts val="5"/>
              </a:spcBef>
            </a:pPr>
            <a:r>
              <a:rPr sz="1900" spc="-25" dirty="0">
                <a:solidFill>
                  <a:srgbClr val="3D3C2C"/>
                </a:solidFill>
                <a:latin typeface="Verdana"/>
                <a:cs typeface="Verdana"/>
              </a:rPr>
              <a:t>Or </a:t>
            </a:r>
            <a:r>
              <a:rPr sz="1800" b="1" spc="-85" dirty="0">
                <a:solidFill>
                  <a:srgbClr val="006FC0"/>
                </a:solidFill>
                <a:latin typeface="Tahoma"/>
                <a:cs typeface="Tahoma"/>
              </a:rPr>
              <a:t>qualifications=("B.A.","M.A.","B.Sc","M.Sc","MCA","M.Com","B.Tech") </a:t>
            </a:r>
            <a:r>
              <a:rPr sz="1900" spc="-85" dirty="0">
                <a:solidFill>
                  <a:srgbClr val="006FC0"/>
                </a:solidFill>
                <a:latin typeface="Verdana"/>
                <a:cs typeface="Verdana"/>
              </a:rPr>
              <a:t>for</a:t>
            </a:r>
            <a:r>
              <a:rPr sz="1900" spc="-114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155" dirty="0">
                <a:solidFill>
                  <a:srgbClr val="006FC0"/>
                </a:solidFill>
                <a:latin typeface="Verdana"/>
                <a:cs typeface="Verdana"/>
              </a:rPr>
              <a:t>i</a:t>
            </a:r>
            <a:r>
              <a:rPr sz="1900" spc="-1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006FC0"/>
                </a:solidFill>
                <a:latin typeface="Verdana"/>
                <a:cs typeface="Verdana"/>
              </a:rPr>
              <a:t>in</a:t>
            </a:r>
            <a:r>
              <a:rPr sz="1900" spc="-1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006FC0"/>
                </a:solidFill>
                <a:latin typeface="Verdana"/>
                <a:cs typeface="Verdana"/>
              </a:rPr>
              <a:t>range(len(qualifications)):</a:t>
            </a:r>
            <a:endParaRPr sz="1900">
              <a:latin typeface="Verdana"/>
              <a:cs typeface="Verdana"/>
            </a:endParaRPr>
          </a:p>
          <a:p>
            <a:pPr marL="678815">
              <a:lnSpc>
                <a:spcPct val="100000"/>
              </a:lnSpc>
              <a:spcBef>
                <a:spcPts val="455"/>
              </a:spcBef>
            </a:pPr>
            <a:r>
              <a:rPr sz="1900" spc="-120" dirty="0">
                <a:solidFill>
                  <a:srgbClr val="006FC0"/>
                </a:solidFill>
                <a:latin typeface="Verdana"/>
                <a:cs typeface="Verdana"/>
              </a:rPr>
              <a:t>print("Index</a:t>
            </a:r>
            <a:r>
              <a:rPr sz="1900" spc="-8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160" dirty="0">
                <a:solidFill>
                  <a:srgbClr val="006FC0"/>
                </a:solidFill>
                <a:latin typeface="Verdana"/>
                <a:cs typeface="Verdana"/>
              </a:rPr>
              <a:t>:“,</a:t>
            </a:r>
            <a:r>
              <a:rPr sz="1900" spc="-1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155" dirty="0">
                <a:solidFill>
                  <a:srgbClr val="006FC0"/>
                </a:solidFill>
                <a:latin typeface="Verdana"/>
                <a:cs typeface="Verdana"/>
              </a:rPr>
              <a:t>i,</a:t>
            </a:r>
            <a:r>
              <a:rPr sz="1900" spc="-15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210" dirty="0">
                <a:solidFill>
                  <a:srgbClr val="006FC0"/>
                </a:solidFill>
                <a:latin typeface="Verdana"/>
                <a:cs typeface="Verdana"/>
              </a:rPr>
              <a:t>„</a:t>
            </a:r>
            <a:r>
              <a:rPr sz="1900" spc="-140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200" dirty="0">
                <a:solidFill>
                  <a:srgbClr val="006FC0"/>
                </a:solidFill>
                <a:latin typeface="Verdana"/>
                <a:cs typeface="Verdana"/>
              </a:rPr>
              <a:t>„,</a:t>
            </a:r>
            <a:r>
              <a:rPr sz="1900" spc="-125" dirty="0">
                <a:solidFill>
                  <a:srgbClr val="006FC0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006FC0"/>
                </a:solidFill>
                <a:latin typeface="Verdana"/>
                <a:cs typeface="Verdana"/>
              </a:rPr>
              <a:t>qualifications[i])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Tuple</a:t>
            </a:r>
            <a:r>
              <a:rPr spc="-25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119" y="1646269"/>
            <a:ext cx="7472045" cy="392684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  <a:tabLst>
                <a:tab pos="469900" algn="l"/>
              </a:tabLst>
            </a:pPr>
            <a:r>
              <a:rPr sz="1500" b="1" spc="-25" dirty="0">
                <a:solidFill>
                  <a:srgbClr val="93C500"/>
                </a:solidFill>
                <a:latin typeface="Tahoma"/>
                <a:cs typeface="Tahoma"/>
              </a:rPr>
              <a:t>1.</a:t>
            </a:r>
            <a:r>
              <a:rPr sz="1500" b="1" dirty="0">
                <a:solidFill>
                  <a:srgbClr val="93C500"/>
                </a:solidFill>
                <a:latin typeface="Tahoma"/>
                <a:cs typeface="Tahoma"/>
              </a:rPr>
              <a:t>	</a:t>
            </a:r>
            <a:r>
              <a:rPr sz="2000" b="1" spc="-50" dirty="0">
                <a:solidFill>
                  <a:srgbClr val="3D3C2C"/>
                </a:solidFill>
                <a:latin typeface="Tahoma"/>
                <a:cs typeface="Tahoma"/>
              </a:rPr>
              <a:t>Joining</a:t>
            </a:r>
            <a:r>
              <a:rPr sz="2000" b="1" spc="-9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endParaRPr sz="2000">
              <a:latin typeface="Tahoma"/>
              <a:cs typeface="Tahoma"/>
            </a:endParaRPr>
          </a:p>
          <a:p>
            <a:pPr marL="858519">
              <a:lnSpc>
                <a:spcPct val="100000"/>
              </a:lnSpc>
              <a:spcBef>
                <a:spcPts val="47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t1=(10,20,30)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3D3C2C"/>
                </a:solidFill>
                <a:latin typeface="Verdana"/>
                <a:cs typeface="Verdana"/>
              </a:rPr>
              <a:t>t2=('a','b','c')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t3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+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t2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t3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4"/>
              </a:spcBef>
            </a:pPr>
            <a:r>
              <a:rPr sz="2000" spc="-185" dirty="0">
                <a:solidFill>
                  <a:srgbClr val="3D3C2C"/>
                </a:solidFill>
                <a:latin typeface="Verdana"/>
                <a:cs typeface="Verdana"/>
              </a:rPr>
              <a:t>(10,</a:t>
            </a:r>
            <a:r>
              <a:rPr sz="20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20,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30,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3D3C2C"/>
                </a:solidFill>
                <a:latin typeface="Verdana"/>
                <a:cs typeface="Verdana"/>
              </a:rPr>
              <a:t>'a',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3D3C2C"/>
                </a:solidFill>
                <a:latin typeface="Verdana"/>
                <a:cs typeface="Verdana"/>
              </a:rPr>
              <a:t>'b',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'c')</a:t>
            </a:r>
            <a:endParaRPr sz="2000">
              <a:latin typeface="Verdana"/>
              <a:cs typeface="Verdana"/>
            </a:endParaRPr>
          </a:p>
          <a:p>
            <a:pPr marL="12700" marR="635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Note:</a:t>
            </a:r>
            <a:r>
              <a:rPr sz="2000" spc="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you</a:t>
            </a:r>
            <a:r>
              <a:rPr sz="20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F0000"/>
                </a:solidFill>
                <a:latin typeface="Verdana"/>
                <a:cs typeface="Verdana"/>
              </a:rPr>
              <a:t>can</a:t>
            </a:r>
            <a:r>
              <a:rPr sz="2000" spc="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130" dirty="0">
                <a:solidFill>
                  <a:srgbClr val="FF0000"/>
                </a:solidFill>
                <a:latin typeface="Verdana"/>
                <a:cs typeface="Verdana"/>
              </a:rPr>
              <a:t>add</a:t>
            </a:r>
            <a:r>
              <a:rPr sz="2000" spc="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tuple</a:t>
            </a:r>
            <a:r>
              <a:rPr sz="2000" spc="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with</a:t>
            </a:r>
            <a:r>
              <a:rPr sz="2000" spc="8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only</a:t>
            </a:r>
            <a:r>
              <a:rPr sz="20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another</a:t>
            </a:r>
            <a:r>
              <a:rPr sz="2000" spc="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0000"/>
                </a:solidFill>
                <a:latin typeface="Verdana"/>
                <a:cs typeface="Verdana"/>
              </a:rPr>
              <a:t>tuple</a:t>
            </a:r>
            <a:r>
              <a:rPr sz="2000" spc="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spc="70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2000" spc="-25" dirty="0">
                <a:solidFill>
                  <a:srgbClr val="FF0000"/>
                </a:solidFill>
                <a:latin typeface="Verdana"/>
                <a:cs typeface="Verdana"/>
              </a:rPr>
              <a:t>not </a:t>
            </a:r>
            <a:r>
              <a:rPr sz="2000" spc="-75" dirty="0">
                <a:solidFill>
                  <a:srgbClr val="FF0000"/>
                </a:solidFill>
                <a:latin typeface="Verdana"/>
                <a:cs typeface="Verdana"/>
              </a:rPr>
              <a:t>with</a:t>
            </a:r>
            <a:r>
              <a:rPr sz="2000" spc="-15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2000" b="1" i="1" spc="-240" dirty="0">
                <a:solidFill>
                  <a:srgbClr val="00AFEF"/>
                </a:solidFill>
                <a:latin typeface="Verdana"/>
                <a:cs typeface="Verdana"/>
              </a:rPr>
              <a:t>int,</a:t>
            </a:r>
            <a:r>
              <a:rPr sz="2000" b="1" i="1" spc="-105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2000" b="1" i="1" spc="-125" dirty="0">
                <a:solidFill>
                  <a:srgbClr val="00AFEF"/>
                </a:solidFill>
                <a:latin typeface="Verdana"/>
                <a:cs typeface="Verdana"/>
              </a:rPr>
              <a:t>complex</a:t>
            </a:r>
            <a:r>
              <a:rPr sz="2000" b="1" i="1" spc="-13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2000" b="1" i="1" spc="-204" dirty="0">
                <a:solidFill>
                  <a:srgbClr val="00AFEF"/>
                </a:solidFill>
                <a:latin typeface="Verdana"/>
                <a:cs typeface="Verdana"/>
              </a:rPr>
              <a:t>number,</a:t>
            </a:r>
            <a:r>
              <a:rPr sz="2000" b="1" i="1" spc="-12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2000" b="1" i="1" spc="-260" dirty="0">
                <a:solidFill>
                  <a:srgbClr val="00AFEF"/>
                </a:solidFill>
                <a:latin typeface="Verdana"/>
                <a:cs typeface="Verdana"/>
              </a:rPr>
              <a:t>string</a:t>
            </a:r>
            <a:r>
              <a:rPr sz="2000" b="1" i="1" spc="-100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2000" b="1" i="1" spc="-235" dirty="0">
                <a:solidFill>
                  <a:srgbClr val="00AFEF"/>
                </a:solidFill>
                <a:latin typeface="Verdana"/>
                <a:cs typeface="Verdana"/>
              </a:rPr>
              <a:t>or</a:t>
            </a:r>
            <a:r>
              <a:rPr sz="2000" b="1" i="1" spc="-114" dirty="0">
                <a:solidFill>
                  <a:srgbClr val="00AFEF"/>
                </a:solidFill>
                <a:latin typeface="Verdana"/>
                <a:cs typeface="Verdana"/>
              </a:rPr>
              <a:t> </a:t>
            </a:r>
            <a:r>
              <a:rPr sz="2000" b="1" i="1" spc="-290" dirty="0">
                <a:solidFill>
                  <a:srgbClr val="00AFEF"/>
                </a:solidFill>
                <a:latin typeface="Verdana"/>
                <a:cs typeface="Verdana"/>
              </a:rPr>
              <a:t>list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90"/>
              </a:spcBef>
              <a:tabLst>
                <a:tab pos="3601720" algn="l"/>
              </a:tabLst>
            </a:pPr>
            <a:r>
              <a:rPr sz="2000" b="1" i="1" spc="-54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b="1" i="1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20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40" dirty="0">
                <a:solidFill>
                  <a:srgbClr val="3D3C2C"/>
                </a:solidFill>
                <a:latin typeface="Verdana"/>
                <a:cs typeface="Verdana"/>
              </a:rPr>
              <a:t>+</a:t>
            </a:r>
            <a:r>
              <a:rPr sz="2000" b="1" i="1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40" dirty="0">
                <a:solidFill>
                  <a:srgbClr val="3D3C2C"/>
                </a:solidFill>
                <a:latin typeface="Verdana"/>
                <a:cs typeface="Verdana"/>
              </a:rPr>
              <a:t>20</a:t>
            </a:r>
            <a:r>
              <a:rPr sz="2000" b="1" i="1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000" b="1" i="1" spc="-355" dirty="0">
                <a:solidFill>
                  <a:srgbClr val="3D3C2C"/>
                </a:solidFill>
                <a:latin typeface="Verdana"/>
                <a:cs typeface="Verdana"/>
              </a:rPr>
              <a:t>#Error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sz="2000" b="1" i="1" spc="-420" dirty="0">
                <a:solidFill>
                  <a:srgbClr val="00AF50"/>
                </a:solidFill>
                <a:latin typeface="Verdana"/>
                <a:cs typeface="Verdana"/>
              </a:rPr>
              <a:t>If</a:t>
            </a:r>
            <a:r>
              <a:rPr sz="2000" b="1" i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170" dirty="0">
                <a:solidFill>
                  <a:srgbClr val="00AF50"/>
                </a:solidFill>
                <a:latin typeface="Verdana"/>
                <a:cs typeface="Verdana"/>
              </a:rPr>
              <a:t>you</a:t>
            </a:r>
            <a:r>
              <a:rPr sz="2000" b="1" i="1" spc="-5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35" dirty="0">
                <a:solidFill>
                  <a:srgbClr val="00AF50"/>
                </a:solidFill>
                <a:latin typeface="Verdana"/>
                <a:cs typeface="Verdana"/>
              </a:rPr>
              <a:t>want</a:t>
            </a:r>
            <a:r>
              <a:rPr sz="2000" b="1" i="1" spc="-3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15" dirty="0">
                <a:solidFill>
                  <a:srgbClr val="00AF50"/>
                </a:solidFill>
                <a:latin typeface="Verdana"/>
                <a:cs typeface="Verdana"/>
              </a:rPr>
              <a:t>to</a:t>
            </a:r>
            <a:r>
              <a:rPr sz="2000" b="1" i="1" spc="-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50" dirty="0">
                <a:solidFill>
                  <a:srgbClr val="00AF50"/>
                </a:solidFill>
                <a:latin typeface="Verdana"/>
                <a:cs typeface="Verdana"/>
              </a:rPr>
              <a:t>add</a:t>
            </a:r>
            <a:r>
              <a:rPr sz="2000" b="1" i="1" spc="-3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dirty="0">
                <a:solidFill>
                  <a:srgbClr val="00AF50"/>
                </a:solidFill>
                <a:latin typeface="Verdana"/>
                <a:cs typeface="Verdana"/>
              </a:rPr>
              <a:t>a</a:t>
            </a:r>
            <a:r>
              <a:rPr sz="2000" b="1" i="1" spc="-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185" dirty="0">
                <a:solidFill>
                  <a:srgbClr val="00AF50"/>
                </a:solidFill>
                <a:latin typeface="Verdana"/>
                <a:cs typeface="Verdana"/>
              </a:rPr>
              <a:t>tuple</a:t>
            </a:r>
            <a:r>
              <a:rPr sz="2000" b="1" i="1" spc="-3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85" dirty="0">
                <a:solidFill>
                  <a:srgbClr val="00AF50"/>
                </a:solidFill>
                <a:latin typeface="Verdana"/>
                <a:cs typeface="Verdana"/>
              </a:rPr>
              <a:t>with</a:t>
            </a:r>
            <a:r>
              <a:rPr sz="2000" b="1" i="1" spc="-3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00" dirty="0">
                <a:solidFill>
                  <a:srgbClr val="00AF50"/>
                </a:solidFill>
                <a:latin typeface="Verdana"/>
                <a:cs typeface="Verdana"/>
              </a:rPr>
              <a:t>another</a:t>
            </a:r>
            <a:r>
              <a:rPr sz="2000" b="1" i="1" spc="-4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185" dirty="0">
                <a:solidFill>
                  <a:srgbClr val="00AF50"/>
                </a:solidFill>
                <a:latin typeface="Verdana"/>
                <a:cs typeface="Verdana"/>
              </a:rPr>
              <a:t>tuple</a:t>
            </a:r>
            <a:r>
              <a:rPr sz="2000" b="1" i="1" spc="-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85" dirty="0">
                <a:solidFill>
                  <a:srgbClr val="00AF50"/>
                </a:solidFill>
                <a:latin typeface="Verdana"/>
                <a:cs typeface="Verdana"/>
              </a:rPr>
              <a:t>with</a:t>
            </a:r>
            <a:r>
              <a:rPr sz="2000" b="1" i="1" spc="-4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130" dirty="0">
                <a:solidFill>
                  <a:srgbClr val="00AF50"/>
                </a:solidFill>
                <a:latin typeface="Verdana"/>
                <a:cs typeface="Verdana"/>
              </a:rPr>
              <a:t>one</a:t>
            </a:r>
            <a:r>
              <a:rPr sz="2000" b="1" i="1" spc="-4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75" dirty="0">
                <a:solidFill>
                  <a:srgbClr val="00AF50"/>
                </a:solidFill>
                <a:latin typeface="Verdana"/>
                <a:cs typeface="Verdana"/>
              </a:rPr>
              <a:t>value </a:t>
            </a:r>
            <a:r>
              <a:rPr sz="2000" b="1" i="1" spc="-180" dirty="0">
                <a:solidFill>
                  <a:srgbClr val="00AF50"/>
                </a:solidFill>
                <a:latin typeface="Verdana"/>
                <a:cs typeface="Verdana"/>
              </a:rPr>
              <a:t>only</a:t>
            </a:r>
            <a:r>
              <a:rPr sz="2000" b="1" i="1" spc="-11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120" dirty="0">
                <a:solidFill>
                  <a:srgbClr val="00AF50"/>
                </a:solidFill>
                <a:latin typeface="Verdana"/>
                <a:cs typeface="Verdana"/>
              </a:rPr>
              <a:t>and</a:t>
            </a:r>
            <a:r>
              <a:rPr sz="2000" b="1" i="1" spc="-11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60" dirty="0">
                <a:solidFill>
                  <a:srgbClr val="00AF50"/>
                </a:solidFill>
                <a:latin typeface="Verdana"/>
                <a:cs typeface="Verdana"/>
              </a:rPr>
              <a:t>if</a:t>
            </a:r>
            <a:r>
              <a:rPr sz="2000" b="1" i="1" spc="-9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170" dirty="0">
                <a:solidFill>
                  <a:srgbClr val="00AF50"/>
                </a:solidFill>
                <a:latin typeface="Verdana"/>
                <a:cs typeface="Verdana"/>
              </a:rPr>
              <a:t>you</a:t>
            </a:r>
            <a:r>
              <a:rPr sz="2000" b="1" i="1" spc="-120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65" dirty="0">
                <a:solidFill>
                  <a:srgbClr val="00AF50"/>
                </a:solidFill>
                <a:latin typeface="Verdana"/>
                <a:cs typeface="Verdana"/>
              </a:rPr>
              <a:t>write</a:t>
            </a:r>
            <a:r>
              <a:rPr sz="2000" b="1" i="1" spc="-12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15" dirty="0">
                <a:solidFill>
                  <a:srgbClr val="00AF50"/>
                </a:solidFill>
                <a:latin typeface="Verdana"/>
                <a:cs typeface="Verdana"/>
              </a:rPr>
              <a:t>statement</a:t>
            </a:r>
            <a:r>
              <a:rPr sz="2000" b="1" i="1" spc="-135" dirty="0">
                <a:solidFill>
                  <a:srgbClr val="00AF50"/>
                </a:solidFill>
                <a:latin typeface="Verdana"/>
                <a:cs typeface="Verdana"/>
              </a:rPr>
              <a:t> </a:t>
            </a:r>
            <a:r>
              <a:rPr sz="2000" b="1" i="1" spc="-25" dirty="0">
                <a:solidFill>
                  <a:srgbClr val="00AF50"/>
                </a:solidFill>
                <a:latin typeface="Verdana"/>
                <a:cs typeface="Verdana"/>
              </a:rPr>
              <a:t>as: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119" y="5607507"/>
            <a:ext cx="154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i="1" spc="-54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20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2000" b="1" i="1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540" dirty="0">
                <a:solidFill>
                  <a:srgbClr val="3D3C2C"/>
                </a:solidFill>
                <a:latin typeface="Verdana"/>
                <a:cs typeface="Verdana"/>
              </a:rPr>
              <a:t>+</a:t>
            </a:r>
            <a:r>
              <a:rPr sz="2000" b="1" i="1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b="1" i="1" spc="-345" dirty="0">
                <a:solidFill>
                  <a:srgbClr val="3D3C2C"/>
                </a:solidFill>
                <a:latin typeface="Verdana"/>
                <a:cs typeface="Verdana"/>
              </a:rPr>
              <a:t>(20)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2083" y="5546222"/>
            <a:ext cx="46291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434" dirty="0">
                <a:solidFill>
                  <a:srgbClr val="FF0000"/>
                </a:solidFill>
                <a:latin typeface="Verdana"/>
                <a:cs typeface="Verdana"/>
              </a:rPr>
              <a:t>#</a:t>
            </a:r>
            <a:r>
              <a:rPr sz="1600" b="1" i="1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229" dirty="0">
                <a:solidFill>
                  <a:srgbClr val="FF0000"/>
                </a:solidFill>
                <a:latin typeface="Verdana"/>
                <a:cs typeface="Verdana"/>
              </a:rPr>
              <a:t>Error,</a:t>
            </a:r>
            <a:r>
              <a:rPr sz="1600" b="1" i="1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90" dirty="0">
                <a:solidFill>
                  <a:srgbClr val="FF0000"/>
                </a:solidFill>
                <a:latin typeface="Verdana"/>
                <a:cs typeface="Verdana"/>
              </a:rPr>
              <a:t>because</a:t>
            </a:r>
            <a:r>
              <a:rPr sz="1600" b="1" i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265" dirty="0">
                <a:solidFill>
                  <a:srgbClr val="FF0000"/>
                </a:solidFill>
                <a:latin typeface="Verdana"/>
                <a:cs typeface="Verdana"/>
              </a:rPr>
              <a:t>(20)</a:t>
            </a:r>
            <a:r>
              <a:rPr sz="1600" b="1" i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210" dirty="0">
                <a:solidFill>
                  <a:srgbClr val="FF0000"/>
                </a:solidFill>
                <a:latin typeface="Verdana"/>
                <a:cs typeface="Verdana"/>
              </a:rPr>
              <a:t>will</a:t>
            </a:r>
            <a:r>
              <a:rPr sz="1600" b="1" i="1" spc="-6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70" dirty="0">
                <a:solidFill>
                  <a:srgbClr val="FF0000"/>
                </a:solidFill>
                <a:latin typeface="Verdana"/>
                <a:cs typeface="Verdana"/>
              </a:rPr>
              <a:t>be</a:t>
            </a:r>
            <a:r>
              <a:rPr sz="1600" b="1" i="1" spc="-7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145" dirty="0">
                <a:solidFill>
                  <a:srgbClr val="FF0000"/>
                </a:solidFill>
                <a:latin typeface="Verdana"/>
                <a:cs typeface="Verdana"/>
              </a:rPr>
              <a:t>treated</a:t>
            </a:r>
            <a:r>
              <a:rPr sz="1600" b="1" i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145" dirty="0">
                <a:solidFill>
                  <a:srgbClr val="FF0000"/>
                </a:solidFill>
                <a:latin typeface="Verdana"/>
                <a:cs typeface="Verdana"/>
              </a:rPr>
              <a:t>as</a:t>
            </a:r>
            <a:r>
              <a:rPr sz="1600" b="1" i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600" b="1" i="1" spc="-114" dirty="0">
                <a:solidFill>
                  <a:srgbClr val="FF0000"/>
                </a:solidFill>
                <a:latin typeface="Verdana"/>
                <a:cs typeface="Verdana"/>
              </a:rPr>
              <a:t>number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160" dirty="0"/>
              <a:t>Tuple</a:t>
            </a:r>
            <a:r>
              <a:rPr spc="-25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10" name="object 10"/>
          <p:cNvSpPr/>
          <p:nvPr/>
        </p:nvSpPr>
        <p:spPr>
          <a:xfrm>
            <a:off x="845819" y="4128515"/>
            <a:ext cx="2179320" cy="22860"/>
          </a:xfrm>
          <a:custGeom>
            <a:avLst/>
            <a:gdLst/>
            <a:ahLst/>
            <a:cxnLst/>
            <a:rect l="l" t="t" r="r" b="b"/>
            <a:pathLst>
              <a:path w="2179320" h="22860">
                <a:moveTo>
                  <a:pt x="2179320" y="0"/>
                </a:moveTo>
                <a:lnTo>
                  <a:pt x="0" y="0"/>
                </a:lnTo>
                <a:lnTo>
                  <a:pt x="0" y="22859"/>
                </a:lnTo>
                <a:lnTo>
                  <a:pt x="2179320" y="22859"/>
                </a:lnTo>
                <a:lnTo>
                  <a:pt x="21793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33119" y="1705101"/>
            <a:ext cx="7472680" cy="3561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5" dirty="0">
                <a:latin typeface="Tahoma"/>
                <a:cs typeface="Tahoma"/>
              </a:rPr>
              <a:t>To</a:t>
            </a:r>
            <a:r>
              <a:rPr sz="2000" b="1" spc="-35" dirty="0">
                <a:latin typeface="Tahoma"/>
                <a:cs typeface="Tahoma"/>
              </a:rPr>
              <a:t> </a:t>
            </a:r>
            <a:r>
              <a:rPr sz="2000" b="1" spc="70" dirty="0">
                <a:latin typeface="Tahoma"/>
                <a:cs typeface="Tahoma"/>
              </a:rPr>
              <a:t>add</a:t>
            </a:r>
            <a:r>
              <a:rPr sz="2000" b="1" spc="-25" dirty="0">
                <a:latin typeface="Tahoma"/>
                <a:cs typeface="Tahoma"/>
              </a:rPr>
              <a:t> single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value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25" dirty="0">
                <a:latin typeface="Tahoma"/>
                <a:cs typeface="Tahoma"/>
              </a:rPr>
              <a:t>tuple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50" dirty="0">
                <a:latin typeface="Tahoma"/>
                <a:cs typeface="Tahoma"/>
              </a:rPr>
              <a:t>just</a:t>
            </a:r>
            <a:r>
              <a:rPr sz="2000" b="1" spc="5" dirty="0">
                <a:latin typeface="Tahoma"/>
                <a:cs typeface="Tahoma"/>
              </a:rPr>
              <a:t> </a:t>
            </a:r>
            <a:r>
              <a:rPr sz="2000" b="1" spc="70" dirty="0">
                <a:latin typeface="Tahoma"/>
                <a:cs typeface="Tahoma"/>
              </a:rPr>
              <a:t>add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comma(,)</a:t>
            </a:r>
            <a:r>
              <a:rPr sz="2000" b="1" spc="-30" dirty="0">
                <a:latin typeface="Tahoma"/>
                <a:cs typeface="Tahoma"/>
              </a:rPr>
              <a:t> </a:t>
            </a:r>
            <a:r>
              <a:rPr sz="2000" b="1" spc="-60" dirty="0">
                <a:latin typeface="Tahoma"/>
                <a:cs typeface="Tahoma"/>
              </a:rPr>
              <a:t>after</a:t>
            </a:r>
            <a:r>
              <a:rPr sz="2000" b="1" spc="-20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the</a:t>
            </a:r>
            <a:r>
              <a:rPr sz="2000" b="1" spc="-1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value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latin typeface="Tahoma"/>
                <a:cs typeface="Tahoma"/>
              </a:rPr>
              <a:t>as: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t1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85" dirty="0">
                <a:latin typeface="Verdana"/>
                <a:cs typeface="Verdana"/>
              </a:rPr>
              <a:t>(10,20,30)</a:t>
            </a:r>
            <a:endParaRPr sz="2000">
              <a:latin typeface="Verdana"/>
              <a:cs typeface="Verdana"/>
            </a:endParaRPr>
          </a:p>
          <a:p>
            <a:pPr marL="12700" marR="5868670">
              <a:lnSpc>
                <a:spcPct val="120000"/>
              </a:lnSpc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35" dirty="0">
                <a:latin typeface="Verdana"/>
                <a:cs typeface="Verdana"/>
              </a:rPr>
              <a:t>t1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+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95" dirty="0">
                <a:latin typeface="Verdana"/>
                <a:cs typeface="Verdana"/>
              </a:rPr>
              <a:t>(50,) </a:t>
            </a:r>
            <a:r>
              <a:rPr sz="2000" spc="-145" dirty="0">
                <a:latin typeface="Verdana"/>
                <a:cs typeface="Verdana"/>
              </a:rPr>
              <a:t>(10,20,30,50)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45" dirty="0">
                <a:latin typeface="Tahoma"/>
                <a:cs typeface="Tahoma"/>
              </a:rPr>
              <a:t>Replicating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spc="-10" dirty="0">
                <a:latin typeface="Tahoma"/>
                <a:cs typeface="Tahoma"/>
              </a:rPr>
              <a:t>Tuple: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t1=("do","it")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t1*3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85" dirty="0">
                <a:latin typeface="Verdana"/>
                <a:cs typeface="Verdana"/>
              </a:rPr>
              <a:t>('do',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'it',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'do',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50" dirty="0">
                <a:latin typeface="Verdana"/>
                <a:cs typeface="Verdana"/>
              </a:rPr>
              <a:t>'it',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'do',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'it')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Slicing</a:t>
            </a:r>
            <a:r>
              <a:rPr spc="-250" dirty="0"/>
              <a:t> </a:t>
            </a:r>
            <a:r>
              <a:rPr spc="-195" dirty="0"/>
              <a:t>Tuples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119" y="1703577"/>
            <a:ext cx="1605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0" dirty="0">
                <a:latin typeface="Verdana"/>
                <a:cs typeface="Verdana"/>
              </a:rPr>
              <a:t>T</a:t>
            </a:r>
            <a:r>
              <a:rPr sz="2000" spc="-140" dirty="0">
                <a:latin typeface="Verdana"/>
                <a:cs typeface="Verdana"/>
              </a:rPr>
              <a:t> [start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365" dirty="0">
                <a:latin typeface="Verdana"/>
                <a:cs typeface="Verdana"/>
              </a:rPr>
              <a:t>: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end]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982" y="1729485"/>
            <a:ext cx="472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0" dirty="0">
                <a:latin typeface="Tahoma"/>
                <a:cs typeface="Tahoma"/>
              </a:rPr>
              <a:t>#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all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values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between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index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start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to</a:t>
            </a:r>
            <a:r>
              <a:rPr sz="1800" b="1" spc="38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end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254" dirty="0">
                <a:latin typeface="Tahoma"/>
                <a:cs typeface="Tahoma"/>
              </a:rPr>
              <a:t>–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119" y="2375128"/>
            <a:ext cx="4139565" cy="33178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155" dirty="0">
                <a:latin typeface="Verdana"/>
                <a:cs typeface="Verdana"/>
              </a:rPr>
              <a:t>data=(10,20,30,1,7,9,100,51,75,80)</a:t>
            </a:r>
            <a:endParaRPr sz="2000">
              <a:latin typeface="Verdana"/>
              <a:cs typeface="Verdana"/>
            </a:endParaRPr>
          </a:p>
          <a:p>
            <a:pPr marL="12700" marR="1853564">
              <a:lnSpc>
                <a:spcPct val="120000"/>
              </a:lnSpc>
            </a:pPr>
            <a:r>
              <a:rPr sz="2000" dirty="0">
                <a:latin typeface="Verdana"/>
                <a:cs typeface="Verdana"/>
              </a:rPr>
              <a:t>data2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data[4:-</a:t>
            </a:r>
            <a:r>
              <a:rPr sz="2000" spc="-155" dirty="0">
                <a:latin typeface="Verdana"/>
                <a:cs typeface="Verdana"/>
              </a:rPr>
              <a:t>4] </a:t>
            </a:r>
            <a:r>
              <a:rPr sz="2000" spc="-10" dirty="0">
                <a:latin typeface="Verdana"/>
                <a:cs typeface="Verdana"/>
              </a:rPr>
              <a:t>print(data2) </a:t>
            </a:r>
            <a:r>
              <a:rPr sz="2000" spc="-50" dirty="0">
                <a:latin typeface="Verdana"/>
                <a:cs typeface="Verdana"/>
              </a:rPr>
              <a:t>print(data[1:6])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05" dirty="0">
                <a:latin typeface="Verdana"/>
                <a:cs typeface="Verdana"/>
              </a:rPr>
              <a:t>print(data[4:-</a:t>
            </a:r>
            <a:r>
              <a:rPr sz="2000" spc="-25" dirty="0">
                <a:latin typeface="Verdana"/>
                <a:cs typeface="Verdana"/>
              </a:rPr>
              <a:t>2])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75" dirty="0">
                <a:latin typeface="Verdana"/>
                <a:cs typeface="Verdana"/>
              </a:rPr>
              <a:t>print(data[-</a:t>
            </a:r>
            <a:r>
              <a:rPr sz="2000" spc="-45" dirty="0">
                <a:latin typeface="Verdana"/>
                <a:cs typeface="Verdana"/>
              </a:rPr>
              <a:t>40:4])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20" dirty="0">
                <a:latin typeface="Verdana"/>
                <a:cs typeface="Verdana"/>
              </a:rPr>
              <a:t>print(data[::-</a:t>
            </a:r>
            <a:r>
              <a:rPr sz="2000" spc="-25" dirty="0">
                <a:latin typeface="Verdana"/>
                <a:cs typeface="Verdana"/>
              </a:rPr>
              <a:t>1])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20" dirty="0">
                <a:latin typeface="Verdana"/>
                <a:cs typeface="Verdana"/>
              </a:rPr>
              <a:t>print(data[::-</a:t>
            </a:r>
            <a:r>
              <a:rPr sz="2000" spc="-25" dirty="0">
                <a:latin typeface="Verdana"/>
                <a:cs typeface="Verdana"/>
              </a:rPr>
              <a:t>2])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80" dirty="0">
                <a:latin typeface="Verdana"/>
                <a:cs typeface="Verdana"/>
              </a:rPr>
              <a:t>print(data[2:10:2])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Slicing</a:t>
            </a:r>
            <a:r>
              <a:rPr spc="-250" dirty="0"/>
              <a:t> </a:t>
            </a:r>
            <a:r>
              <a:rPr spc="-195" dirty="0"/>
              <a:t>Tuples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119" y="1703577"/>
            <a:ext cx="16059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400" dirty="0">
                <a:latin typeface="Verdana"/>
                <a:cs typeface="Verdana"/>
              </a:rPr>
              <a:t>T</a:t>
            </a:r>
            <a:r>
              <a:rPr sz="2000" spc="-140" dirty="0">
                <a:latin typeface="Verdana"/>
                <a:cs typeface="Verdana"/>
              </a:rPr>
              <a:t> [start</a:t>
            </a:r>
            <a:r>
              <a:rPr sz="2000" spc="-180" dirty="0">
                <a:latin typeface="Verdana"/>
                <a:cs typeface="Verdana"/>
              </a:rPr>
              <a:t> </a:t>
            </a:r>
            <a:r>
              <a:rPr sz="2000" spc="-365" dirty="0">
                <a:latin typeface="Verdana"/>
                <a:cs typeface="Verdana"/>
              </a:rPr>
              <a:t>: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20" dirty="0">
                <a:latin typeface="Verdana"/>
                <a:cs typeface="Verdana"/>
              </a:rPr>
              <a:t>end]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982" y="1729485"/>
            <a:ext cx="4721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0" dirty="0">
                <a:latin typeface="Tahoma"/>
                <a:cs typeface="Tahoma"/>
              </a:rPr>
              <a:t>#</a:t>
            </a:r>
            <a:r>
              <a:rPr sz="1800" b="1" spc="-40" dirty="0">
                <a:latin typeface="Tahoma"/>
                <a:cs typeface="Tahoma"/>
              </a:rPr>
              <a:t> </a:t>
            </a:r>
            <a:r>
              <a:rPr sz="1800" b="1" spc="-10" dirty="0">
                <a:latin typeface="Tahoma"/>
                <a:cs typeface="Tahoma"/>
              </a:rPr>
              <a:t>all</a:t>
            </a:r>
            <a:r>
              <a:rPr sz="1800" b="1" spc="-12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values</a:t>
            </a:r>
            <a:r>
              <a:rPr sz="1800" b="1" spc="-110" dirty="0">
                <a:latin typeface="Tahoma"/>
                <a:cs typeface="Tahoma"/>
              </a:rPr>
              <a:t> </a:t>
            </a:r>
            <a:r>
              <a:rPr sz="1800" b="1" spc="-25" dirty="0">
                <a:latin typeface="Tahoma"/>
                <a:cs typeface="Tahoma"/>
              </a:rPr>
              <a:t>between</a:t>
            </a:r>
            <a:r>
              <a:rPr sz="1800" b="1" spc="-100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index</a:t>
            </a:r>
            <a:r>
              <a:rPr sz="1800" b="1" spc="-70" dirty="0">
                <a:latin typeface="Tahoma"/>
                <a:cs typeface="Tahoma"/>
              </a:rPr>
              <a:t> </a:t>
            </a:r>
            <a:r>
              <a:rPr sz="1800" b="1" spc="-135" dirty="0">
                <a:latin typeface="Tahoma"/>
                <a:cs typeface="Tahoma"/>
              </a:rPr>
              <a:t>start</a:t>
            </a:r>
            <a:r>
              <a:rPr sz="1800" b="1" spc="-3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to</a:t>
            </a:r>
            <a:r>
              <a:rPr sz="1800" b="1" spc="385" dirty="0">
                <a:latin typeface="Tahoma"/>
                <a:cs typeface="Tahoma"/>
              </a:rPr>
              <a:t> </a:t>
            </a:r>
            <a:r>
              <a:rPr sz="1800" b="1" dirty="0">
                <a:latin typeface="Tahoma"/>
                <a:cs typeface="Tahoma"/>
              </a:rPr>
              <a:t>end</a:t>
            </a:r>
            <a:r>
              <a:rPr sz="1800" b="1" spc="-80" dirty="0">
                <a:latin typeface="Tahoma"/>
                <a:cs typeface="Tahoma"/>
              </a:rPr>
              <a:t> </a:t>
            </a:r>
            <a:r>
              <a:rPr sz="1800" b="1" spc="-254" dirty="0">
                <a:latin typeface="Tahoma"/>
                <a:cs typeface="Tahoma"/>
              </a:rPr>
              <a:t>–</a:t>
            </a:r>
            <a:r>
              <a:rPr sz="1800" b="1" spc="-25" dirty="0">
                <a:latin typeface="Tahoma"/>
                <a:cs typeface="Tahoma"/>
              </a:rPr>
              <a:t> </a:t>
            </a:r>
            <a:r>
              <a:rPr sz="1800" b="1" spc="-50" dirty="0">
                <a:latin typeface="Tahoma"/>
                <a:cs typeface="Tahoma"/>
              </a:rPr>
              <a:t>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33119" y="2435479"/>
            <a:ext cx="41395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5" dirty="0">
                <a:latin typeface="Verdana"/>
                <a:cs typeface="Verdana"/>
              </a:rPr>
              <a:t>data=(10,20,30,1,7,9,100,51,75,80)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3119" y="2801238"/>
            <a:ext cx="22904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Verdana"/>
                <a:cs typeface="Verdana"/>
              </a:rPr>
              <a:t>data2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35" dirty="0">
                <a:latin typeface="Verdana"/>
                <a:cs typeface="Verdana"/>
              </a:rPr>
              <a:t> </a:t>
            </a:r>
            <a:r>
              <a:rPr sz="2000" spc="-95" dirty="0">
                <a:latin typeface="Verdana"/>
                <a:cs typeface="Verdana"/>
              </a:rPr>
              <a:t>data[4:-</a:t>
            </a:r>
            <a:r>
              <a:rPr sz="2000" spc="-110" dirty="0">
                <a:latin typeface="Verdana"/>
                <a:cs typeface="Verdana"/>
              </a:rPr>
              <a:t>4]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3119" y="3166999"/>
            <a:ext cx="15036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5" dirty="0">
                <a:latin typeface="Verdana"/>
                <a:cs typeface="Verdana"/>
              </a:rPr>
              <a:t>print(data2)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3119" y="3532708"/>
            <a:ext cx="188976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95" dirty="0">
                <a:latin typeface="Verdana"/>
                <a:cs typeface="Verdana"/>
              </a:rPr>
              <a:t>print(data[1:6])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33119" y="3898772"/>
            <a:ext cx="19735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Verdana"/>
                <a:cs typeface="Verdana"/>
              </a:rPr>
              <a:t>print(data[4:-</a:t>
            </a:r>
            <a:r>
              <a:rPr sz="2000" spc="-140" dirty="0">
                <a:latin typeface="Verdana"/>
                <a:cs typeface="Verdana"/>
              </a:rPr>
              <a:t>2])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119" y="4264533"/>
            <a:ext cx="21158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75" dirty="0">
                <a:latin typeface="Verdana"/>
                <a:cs typeface="Verdana"/>
              </a:rPr>
              <a:t>print(data[-</a:t>
            </a:r>
            <a:r>
              <a:rPr sz="2000" spc="-190" dirty="0">
                <a:latin typeface="Verdana"/>
                <a:cs typeface="Verdana"/>
              </a:rPr>
              <a:t>40:4])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3119" y="4630292"/>
            <a:ext cx="1900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latin typeface="Verdana"/>
                <a:cs typeface="Verdana"/>
              </a:rPr>
              <a:t>print(data[::-</a:t>
            </a:r>
            <a:r>
              <a:rPr sz="2000" spc="-140" dirty="0">
                <a:latin typeface="Verdana"/>
                <a:cs typeface="Verdana"/>
              </a:rPr>
              <a:t>1])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3119" y="4996434"/>
            <a:ext cx="19005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0" dirty="0">
                <a:latin typeface="Verdana"/>
                <a:cs typeface="Verdana"/>
              </a:rPr>
              <a:t>print(data[::-</a:t>
            </a:r>
            <a:r>
              <a:rPr sz="2000" spc="-140" dirty="0">
                <a:latin typeface="Verdana"/>
                <a:cs typeface="Verdana"/>
              </a:rPr>
              <a:t>2])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3119" y="5362143"/>
            <a:ext cx="2242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25" dirty="0">
                <a:latin typeface="Verdana"/>
                <a:cs typeface="Verdana"/>
              </a:rPr>
              <a:t>print(data[2:10:2])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7800" y="2514600"/>
            <a:ext cx="3200400" cy="2862326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5257800" y="2514600"/>
            <a:ext cx="3200400" cy="2862580"/>
          </a:xfrm>
          <a:prstGeom prst="rect">
            <a:avLst/>
          </a:prstGeom>
          <a:ln w="9525">
            <a:solidFill>
              <a:srgbClr val="93C500"/>
            </a:solidFill>
          </a:ln>
        </p:spPr>
        <p:txBody>
          <a:bodyPr vert="horz" wrap="square" lIns="0" tIns="4191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30"/>
              </a:spcBef>
            </a:pP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Output</a:t>
            </a:r>
            <a:endParaRPr sz="1800" dirty="0">
              <a:latin typeface="Tahoma"/>
              <a:cs typeface="Tahoma"/>
            </a:endParaRPr>
          </a:p>
          <a:p>
            <a:pPr marL="9207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(7,</a:t>
            </a:r>
            <a:r>
              <a:rPr sz="1800" spc="-75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9)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(20,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30,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7,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9)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(7,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9,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100,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51)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(10,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20,</a:t>
            </a:r>
            <a:r>
              <a:rPr sz="1800" spc="-105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30,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1)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(80,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75,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51,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100,</a:t>
            </a:r>
            <a:r>
              <a:rPr sz="1800" spc="-10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9,</a:t>
            </a:r>
            <a:r>
              <a:rPr sz="1800" spc="-12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7,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30,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spc="-165" dirty="0">
                <a:latin typeface="Verdana"/>
                <a:cs typeface="Verdana"/>
              </a:rPr>
              <a:t>20,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10)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(80,</a:t>
            </a:r>
            <a:r>
              <a:rPr sz="1800" spc="-80" dirty="0">
                <a:latin typeface="Verdana"/>
                <a:cs typeface="Verdana"/>
              </a:rPr>
              <a:t> </a:t>
            </a:r>
            <a:r>
              <a:rPr sz="1800" spc="-165" dirty="0">
                <a:latin typeface="Verdana"/>
                <a:cs typeface="Verdana"/>
              </a:rPr>
              <a:t>51,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9,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1,</a:t>
            </a:r>
            <a:r>
              <a:rPr sz="1800" spc="-110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20)</a:t>
            </a:r>
            <a:endParaRPr sz="1800" dirty="0">
              <a:latin typeface="Verdana"/>
              <a:cs typeface="Verdana"/>
            </a:endParaRPr>
          </a:p>
          <a:p>
            <a:pPr marL="92075">
              <a:lnSpc>
                <a:spcPct val="100000"/>
              </a:lnSpc>
            </a:pPr>
            <a:r>
              <a:rPr sz="1800" spc="-175" dirty="0">
                <a:latin typeface="Verdana"/>
                <a:cs typeface="Verdana"/>
              </a:rPr>
              <a:t>(30,</a:t>
            </a:r>
            <a:r>
              <a:rPr sz="1800" spc="-85" dirty="0">
                <a:latin typeface="Verdana"/>
                <a:cs typeface="Verdana"/>
              </a:rPr>
              <a:t> </a:t>
            </a:r>
            <a:r>
              <a:rPr sz="1800" spc="-160" dirty="0">
                <a:latin typeface="Verdana"/>
                <a:cs typeface="Verdana"/>
              </a:rPr>
              <a:t>7,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155" dirty="0">
                <a:latin typeface="Verdana"/>
                <a:cs typeface="Verdana"/>
              </a:rPr>
              <a:t>100,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5" dirty="0">
                <a:latin typeface="Verdana"/>
                <a:cs typeface="Verdana"/>
              </a:rPr>
              <a:t>75)</a:t>
            </a:r>
            <a:endParaRPr sz="18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95"/>
              </a:spcBef>
            </a:pPr>
            <a:r>
              <a:rPr spc="-170" dirty="0"/>
              <a:t>Slicing</a:t>
            </a:r>
            <a:r>
              <a:rPr spc="-250" dirty="0"/>
              <a:t> </a:t>
            </a:r>
            <a:r>
              <a:rPr spc="-195" dirty="0"/>
              <a:t>Tuples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3119" y="1643223"/>
            <a:ext cx="3547745" cy="258635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tp1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(11,12,15,20,8,9,10)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seq1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70" dirty="0">
                <a:latin typeface="Verdana"/>
                <a:cs typeface="Verdana"/>
              </a:rPr>
              <a:t>tp1[::2]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55" dirty="0">
                <a:latin typeface="Verdana"/>
                <a:cs typeface="Verdana"/>
              </a:rPr>
              <a:t>seq1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=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tp1[5::2]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00" dirty="0">
                <a:latin typeface="Verdana"/>
                <a:cs typeface="Verdana"/>
              </a:rPr>
              <a:t>tp1[2:5]*3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85" dirty="0">
                <a:latin typeface="Verdana"/>
                <a:cs typeface="Verdana"/>
              </a:rPr>
              <a:t>(15,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20,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8,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15,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20,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8,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15,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20,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8)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430" dirty="0">
                <a:latin typeface="Verdana"/>
                <a:cs typeface="Verdana"/>
              </a:rPr>
              <a:t>&gt;&gt;&gt;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0" dirty="0">
                <a:latin typeface="Verdana"/>
                <a:cs typeface="Verdana"/>
              </a:rPr>
              <a:t>tp1[2:5]</a:t>
            </a:r>
            <a:r>
              <a:rPr sz="2000" spc="-165" dirty="0">
                <a:latin typeface="Verdana"/>
                <a:cs typeface="Verdana"/>
              </a:rPr>
              <a:t> </a:t>
            </a:r>
            <a:r>
              <a:rPr sz="2000" spc="-430" dirty="0">
                <a:latin typeface="Verdana"/>
                <a:cs typeface="Verdana"/>
              </a:rPr>
              <a:t>+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spc="-80" dirty="0">
                <a:latin typeface="Verdana"/>
                <a:cs typeface="Verdana"/>
              </a:rPr>
              <a:t>(500,1000)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25" dirty="0">
                <a:latin typeface="Verdana"/>
                <a:cs typeface="Verdana"/>
              </a:rPr>
              <a:t>(15,20,8,500,1000)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Comparing</a:t>
            </a:r>
            <a:r>
              <a:rPr spc="-60" dirty="0"/>
              <a:t> </a:t>
            </a:r>
            <a:r>
              <a:rPr spc="-95" dirty="0"/>
              <a:t>tuples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719" y="1723389"/>
            <a:ext cx="2014855" cy="35007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60" dirty="0">
                <a:solidFill>
                  <a:srgbClr val="3D3C2C"/>
                </a:solidFill>
                <a:latin typeface="Verdana"/>
                <a:cs typeface="Verdana"/>
              </a:rPr>
              <a:t>a=(10,20)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65" dirty="0">
                <a:solidFill>
                  <a:srgbClr val="3D3C2C"/>
                </a:solidFill>
                <a:latin typeface="Verdana"/>
                <a:cs typeface="Verdana"/>
              </a:rPr>
              <a:t>b=(10,20)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50" dirty="0">
                <a:solidFill>
                  <a:srgbClr val="3D3C2C"/>
                </a:solidFill>
                <a:latin typeface="Verdana"/>
                <a:cs typeface="Verdana"/>
              </a:rPr>
              <a:t>c=(20,10)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3D3C2C"/>
                </a:solidFill>
                <a:latin typeface="Verdana"/>
                <a:cs typeface="Verdana"/>
              </a:rPr>
              <a:t>a==b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3D3C2C"/>
                </a:solidFill>
                <a:latin typeface="Verdana"/>
                <a:cs typeface="Verdana"/>
              </a:rPr>
              <a:t>True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3D3C2C"/>
                </a:solidFill>
                <a:latin typeface="Verdana"/>
                <a:cs typeface="Verdana"/>
              </a:rPr>
              <a:t>a==c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3D3C2C"/>
                </a:solidFill>
                <a:latin typeface="Verdana"/>
                <a:cs typeface="Verdana"/>
              </a:rPr>
              <a:t>False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165" dirty="0">
                <a:solidFill>
                  <a:srgbClr val="3D3C2C"/>
                </a:solidFill>
                <a:latin typeface="Verdana"/>
                <a:cs typeface="Verdana"/>
              </a:rPr>
              <a:t>d=(20.0,10.0)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20" dirty="0">
                <a:solidFill>
                  <a:srgbClr val="3D3C2C"/>
                </a:solidFill>
                <a:latin typeface="Verdana"/>
                <a:cs typeface="Verdana"/>
              </a:rPr>
              <a:t>c==d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3D3C2C"/>
                </a:solidFill>
                <a:latin typeface="Verdana"/>
                <a:cs typeface="Verdana"/>
              </a:rPr>
              <a:t>True</a:t>
            </a:r>
            <a:endParaRPr sz="1900">
              <a:latin typeface="Verdana"/>
              <a:cs typeface="Verdana"/>
            </a:endParaRPr>
          </a:p>
          <a:p>
            <a:pPr marL="12700" marR="1023619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3D3C2C"/>
                </a:solidFill>
                <a:latin typeface="Verdana"/>
                <a:cs typeface="Verdana"/>
              </a:rPr>
              <a:t>a&lt;c </a:t>
            </a:r>
            <a:r>
              <a:rPr sz="1900" spc="-20" dirty="0">
                <a:solidFill>
                  <a:srgbClr val="3D3C2C"/>
                </a:solidFill>
                <a:latin typeface="Verdana"/>
                <a:cs typeface="Verdana"/>
              </a:rPr>
              <a:t>True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921766"/>
            <a:ext cx="42945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Unpacking</a:t>
            </a:r>
            <a:r>
              <a:rPr spc="-254" dirty="0"/>
              <a:t> </a:t>
            </a:r>
            <a:r>
              <a:rPr spc="-105" dirty="0"/>
              <a:t>tuples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0719" y="1723389"/>
            <a:ext cx="7855584" cy="3964304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 marR="5080" algn="just">
              <a:lnSpc>
                <a:spcPct val="80100"/>
              </a:lnSpc>
              <a:spcBef>
                <a:spcPts val="550"/>
              </a:spcBef>
            </a:pP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Creating</a:t>
            </a:r>
            <a:r>
              <a:rPr sz="1900" spc="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1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900" spc="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1900" spc="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1900" spc="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14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900" spc="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set</a:t>
            </a:r>
            <a:r>
              <a:rPr sz="1900" spc="2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900" spc="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values</a:t>
            </a:r>
            <a:r>
              <a:rPr sz="1900" spc="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1900" spc="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called</a:t>
            </a:r>
            <a:r>
              <a:rPr sz="1900" spc="2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b="1" dirty="0">
                <a:solidFill>
                  <a:srgbClr val="3D3C2C"/>
                </a:solidFill>
                <a:latin typeface="Tahoma"/>
                <a:cs typeface="Tahoma"/>
              </a:rPr>
              <a:t>packing</a:t>
            </a:r>
            <a:r>
              <a:rPr sz="1900" b="1" spc="3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900" spc="70" dirty="0">
                <a:solidFill>
                  <a:srgbClr val="3D3C2C"/>
                </a:solidFill>
                <a:latin typeface="Verdana"/>
                <a:cs typeface="Verdana"/>
              </a:rPr>
              <a:t>and</a:t>
            </a:r>
            <a:r>
              <a:rPr sz="1900" spc="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3D3C2C"/>
                </a:solidFill>
                <a:latin typeface="Verdana"/>
                <a:cs typeface="Verdana"/>
              </a:rPr>
              <a:t>its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reverse</a:t>
            </a:r>
            <a:r>
              <a:rPr sz="1900" spc="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i.e.</a:t>
            </a:r>
            <a:r>
              <a:rPr sz="1900" spc="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creating</a:t>
            </a:r>
            <a:r>
              <a:rPr sz="1900" spc="2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individual</a:t>
            </a:r>
            <a:r>
              <a:rPr sz="1900" spc="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values</a:t>
            </a:r>
            <a:r>
              <a:rPr sz="1900" spc="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1900" spc="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tuple‟s</a:t>
            </a:r>
            <a:r>
              <a:rPr sz="1900" spc="2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1900" spc="2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3D3C2C"/>
                </a:solidFill>
                <a:latin typeface="Verdana"/>
                <a:cs typeface="Verdana"/>
              </a:rPr>
              <a:t>is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called</a:t>
            </a:r>
            <a:r>
              <a:rPr sz="1900" spc="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b="1" spc="-10" dirty="0">
                <a:solidFill>
                  <a:srgbClr val="3D3C2C"/>
                </a:solidFill>
                <a:latin typeface="Tahoma"/>
                <a:cs typeface="Tahoma"/>
              </a:rPr>
              <a:t>unpacking</a:t>
            </a:r>
            <a:r>
              <a:rPr sz="1900" spc="-10" dirty="0">
                <a:solidFill>
                  <a:srgbClr val="3D3C2C"/>
                </a:solidFill>
                <a:latin typeface="Verdana"/>
                <a:cs typeface="Verdana"/>
              </a:rPr>
              <a:t>.</a:t>
            </a:r>
            <a:endParaRPr sz="1900">
              <a:latin typeface="Verdana"/>
              <a:cs typeface="Verdana"/>
            </a:endParaRPr>
          </a:p>
          <a:p>
            <a:pPr marL="858519" marR="2660650" indent="-846455">
              <a:lnSpc>
                <a:spcPct val="100000"/>
              </a:lnSpc>
            </a:pP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Unpacking</a:t>
            </a:r>
            <a:r>
              <a:rPr sz="19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20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19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55" dirty="0">
                <a:solidFill>
                  <a:srgbClr val="3D3C2C"/>
                </a:solidFill>
                <a:latin typeface="Verdana"/>
                <a:cs typeface="Verdana"/>
              </a:rPr>
              <a:t>done</a:t>
            </a:r>
            <a:r>
              <a:rPr sz="19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3D3C2C"/>
                </a:solidFill>
                <a:latin typeface="Verdana"/>
                <a:cs typeface="Verdana"/>
              </a:rPr>
              <a:t>by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90" dirty="0">
                <a:solidFill>
                  <a:srgbClr val="3D3C2C"/>
                </a:solidFill>
                <a:latin typeface="Verdana"/>
                <a:cs typeface="Verdana"/>
              </a:rPr>
              <a:t>using</a:t>
            </a:r>
            <a:r>
              <a:rPr sz="19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40" dirty="0">
                <a:solidFill>
                  <a:srgbClr val="3D3C2C"/>
                </a:solidFill>
                <a:latin typeface="Verdana"/>
                <a:cs typeface="Verdana"/>
              </a:rPr>
              <a:t>following</a:t>
            </a:r>
            <a:r>
              <a:rPr sz="19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3D3C2C"/>
                </a:solidFill>
                <a:latin typeface="Verdana"/>
                <a:cs typeface="Verdana"/>
              </a:rPr>
              <a:t>syntax: var1,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3D3C2C"/>
                </a:solidFill>
                <a:latin typeface="Verdana"/>
                <a:cs typeface="Verdana"/>
              </a:rPr>
              <a:t>var2,</a:t>
            </a:r>
            <a:r>
              <a:rPr sz="19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105" dirty="0">
                <a:solidFill>
                  <a:srgbClr val="3D3C2C"/>
                </a:solidFill>
                <a:latin typeface="Verdana"/>
                <a:cs typeface="Verdana"/>
              </a:rPr>
              <a:t>var3,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340" dirty="0">
                <a:solidFill>
                  <a:srgbClr val="3D3C2C"/>
                </a:solidFill>
                <a:latin typeface="Verdana"/>
                <a:cs typeface="Verdana"/>
              </a:rPr>
              <a:t>…</a:t>
            </a:r>
            <a:r>
              <a:rPr sz="19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19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10" dirty="0">
                <a:solidFill>
                  <a:srgbClr val="3D3C2C"/>
                </a:solidFill>
                <a:latin typeface="Verdana"/>
                <a:cs typeface="Verdana"/>
              </a:rPr>
              <a:t>tuple_Object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10" dirty="0">
                <a:solidFill>
                  <a:srgbClr val="3D3C2C"/>
                </a:solidFill>
                <a:latin typeface="Verdana"/>
                <a:cs typeface="Verdana"/>
              </a:rPr>
              <a:t>Example:</a:t>
            </a:r>
            <a:endParaRPr sz="19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t1</a:t>
            </a:r>
            <a:r>
              <a:rPr sz="19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19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110" dirty="0">
                <a:solidFill>
                  <a:srgbClr val="3D3C2C"/>
                </a:solidFill>
                <a:latin typeface="Verdana"/>
                <a:cs typeface="Verdana"/>
              </a:rPr>
              <a:t>(100,200,300,400)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dirty="0">
                <a:solidFill>
                  <a:srgbClr val="3D3C2C"/>
                </a:solidFill>
                <a:latin typeface="Verdana"/>
                <a:cs typeface="Verdana"/>
              </a:rPr>
              <a:t>a,b,c,d</a:t>
            </a:r>
            <a:r>
              <a:rPr sz="19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19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-25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endParaRPr sz="1900">
              <a:latin typeface="Verdana"/>
              <a:cs typeface="Verdana"/>
            </a:endParaRPr>
          </a:p>
          <a:p>
            <a:pPr marL="12700" marR="7165340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95" dirty="0">
                <a:solidFill>
                  <a:srgbClr val="3D3C2C"/>
                </a:solidFill>
                <a:latin typeface="Verdana"/>
                <a:cs typeface="Verdana"/>
              </a:rPr>
              <a:t>a </a:t>
            </a:r>
            <a:r>
              <a:rPr sz="1900" spc="-25" dirty="0">
                <a:solidFill>
                  <a:srgbClr val="3D3C2C"/>
                </a:solidFill>
                <a:latin typeface="Verdana"/>
                <a:cs typeface="Verdana"/>
              </a:rPr>
              <a:t>100</a:t>
            </a:r>
            <a:endParaRPr sz="1900">
              <a:latin typeface="Verdana"/>
              <a:cs typeface="Verdana"/>
            </a:endParaRPr>
          </a:p>
          <a:p>
            <a:pPr marL="12700" marR="7165975">
              <a:lnSpc>
                <a:spcPct val="100000"/>
              </a:lnSpc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45" dirty="0">
                <a:solidFill>
                  <a:srgbClr val="3D3C2C"/>
                </a:solidFill>
                <a:latin typeface="Verdana"/>
                <a:cs typeface="Verdana"/>
              </a:rPr>
              <a:t>b </a:t>
            </a:r>
            <a:r>
              <a:rPr sz="1900" spc="-25" dirty="0">
                <a:solidFill>
                  <a:srgbClr val="3D3C2C"/>
                </a:solidFill>
                <a:latin typeface="Verdana"/>
                <a:cs typeface="Verdana"/>
              </a:rPr>
              <a:t>200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900" spc="-405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9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900" spc="185" dirty="0">
                <a:solidFill>
                  <a:srgbClr val="3D3C2C"/>
                </a:solidFill>
                <a:latin typeface="Verdana"/>
                <a:cs typeface="Verdana"/>
              </a:rPr>
              <a:t>c</a:t>
            </a:r>
            <a:endParaRPr sz="19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900" spc="-20" dirty="0">
                <a:solidFill>
                  <a:srgbClr val="3D3C2C"/>
                </a:solidFill>
                <a:latin typeface="Verdana"/>
                <a:cs typeface="Verdana"/>
              </a:rPr>
              <a:t>T300</a:t>
            </a:r>
            <a:endParaRPr sz="19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1005586"/>
            <a:ext cx="3735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is</a:t>
            </a:r>
            <a:r>
              <a:rPr spc="-65" dirty="0"/>
              <a:t> </a:t>
            </a:r>
            <a:r>
              <a:rPr spc="-50" dirty="0"/>
              <a:t>Tuple?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909319" y="1703578"/>
            <a:ext cx="732091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7620" indent="-274955">
              <a:lnSpc>
                <a:spcPct val="100000"/>
              </a:lnSpc>
              <a:spcBef>
                <a:spcPts val="100"/>
              </a:spcBef>
              <a:buClr>
                <a:srgbClr val="93C500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sequence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that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used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store</a:t>
            </a:r>
            <a:r>
              <a:rPr sz="24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24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of </a:t>
            </a:r>
            <a:r>
              <a:rPr sz="2400" spc="-65" dirty="0">
                <a:solidFill>
                  <a:srgbClr val="3D3C2C"/>
                </a:solidFill>
                <a:latin typeface="Verdana"/>
                <a:cs typeface="Verdana"/>
              </a:rPr>
              <a:t>values</a:t>
            </a:r>
            <a:r>
              <a:rPr sz="2400" spc="-20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any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type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75"/>
              </a:spcBef>
              <a:buClr>
                <a:srgbClr val="93C500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400" spc="-80" dirty="0">
                <a:solidFill>
                  <a:srgbClr val="3D3C2C"/>
                </a:solidFill>
                <a:latin typeface="Verdana"/>
                <a:cs typeface="Verdana"/>
              </a:rPr>
              <a:t>Tuples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immutable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i.e.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you</a:t>
            </a:r>
            <a:r>
              <a:rPr sz="2400" spc="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cannot</a:t>
            </a:r>
            <a:r>
              <a:rPr sz="2400" spc="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85" dirty="0">
                <a:solidFill>
                  <a:srgbClr val="3D3C2C"/>
                </a:solidFill>
                <a:latin typeface="Verdana"/>
                <a:cs typeface="Verdana"/>
              </a:rPr>
              <a:t>change </a:t>
            </a:r>
            <a:r>
              <a:rPr sz="2400" spc="-35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2400" spc="-2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45" dirty="0">
                <a:solidFill>
                  <a:srgbClr val="3D3C2C"/>
                </a:solidFill>
                <a:latin typeface="Verdana"/>
                <a:cs typeface="Verdana"/>
              </a:rPr>
              <a:t>place.</a:t>
            </a:r>
            <a:endParaRPr sz="240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Font typeface="Wingdings"/>
              <a:buChar char=""/>
              <a:tabLst>
                <a:tab pos="287020" algn="l"/>
              </a:tabLst>
            </a:pP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Python</a:t>
            </a:r>
            <a:r>
              <a:rPr sz="24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will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create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20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4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fresh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when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65" dirty="0">
                <a:solidFill>
                  <a:srgbClr val="3D3C2C"/>
                </a:solidFill>
                <a:latin typeface="Verdana"/>
                <a:cs typeface="Verdana"/>
              </a:rPr>
              <a:t>we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make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changes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3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6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24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element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tuple.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982726"/>
            <a:ext cx="33235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5" dirty="0"/>
              <a:t>Deleting</a:t>
            </a:r>
            <a:r>
              <a:rPr sz="3600" spc="-190" dirty="0"/>
              <a:t> </a:t>
            </a:r>
            <a:r>
              <a:rPr sz="3600" spc="-80" dirty="0"/>
              <a:t>tuples</a:t>
            </a:r>
            <a:endParaRPr sz="3600" dirty="0"/>
          </a:p>
        </p:txBody>
      </p:sp>
      <p:sp>
        <p:nvSpPr>
          <p:cNvPr id="10" name="object 10"/>
          <p:cNvSpPr txBox="1"/>
          <p:nvPr/>
        </p:nvSpPr>
        <p:spPr>
          <a:xfrm>
            <a:off x="612140" y="1809070"/>
            <a:ext cx="785114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000" spc="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del</a:t>
            </a:r>
            <a:r>
              <a:rPr sz="2000" spc="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statement</a:t>
            </a:r>
            <a:r>
              <a:rPr sz="2000" spc="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000" spc="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python</a:t>
            </a:r>
            <a:r>
              <a:rPr sz="2000" spc="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used</a:t>
            </a:r>
            <a:r>
              <a:rPr sz="2000" spc="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2000" spc="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delete</a:t>
            </a:r>
            <a:r>
              <a:rPr sz="2000" spc="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2000" spc="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45" dirty="0">
                <a:solidFill>
                  <a:srgbClr val="3D3C2C"/>
                </a:solidFill>
                <a:latin typeface="Verdana"/>
                <a:cs typeface="Verdana"/>
              </a:rPr>
              <a:t>and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objects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but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as</a:t>
            </a:r>
            <a:r>
              <a:rPr sz="20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you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know</a:t>
            </a:r>
            <a:r>
              <a:rPr sz="20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that</a:t>
            </a:r>
            <a:r>
              <a:rPr sz="20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3D3C2C"/>
                </a:solidFill>
                <a:latin typeface="Verdana"/>
                <a:cs typeface="Verdana"/>
              </a:rPr>
              <a:t>tuples</a:t>
            </a:r>
            <a:r>
              <a:rPr sz="20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0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immutable,</a:t>
            </a:r>
            <a:r>
              <a:rPr sz="20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which</a:t>
            </a:r>
            <a:r>
              <a:rPr sz="20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also </a:t>
            </a:r>
            <a:r>
              <a:rPr sz="2000" spc="-30" dirty="0">
                <a:solidFill>
                  <a:srgbClr val="3D3C2C"/>
                </a:solidFill>
                <a:latin typeface="Verdana"/>
                <a:cs typeface="Verdana"/>
              </a:rPr>
              <a:t>means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3D3C2C"/>
                </a:solidFill>
                <a:latin typeface="Verdana"/>
                <a:cs typeface="Verdana"/>
              </a:rPr>
              <a:t>that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individual</a:t>
            </a:r>
            <a:r>
              <a:rPr sz="20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3D3C2C"/>
                </a:solidFill>
                <a:latin typeface="Verdana"/>
                <a:cs typeface="Verdana"/>
              </a:rPr>
              <a:t>tuples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55" dirty="0">
                <a:solidFill>
                  <a:srgbClr val="3D3C2C"/>
                </a:solidFill>
                <a:latin typeface="Verdana"/>
                <a:cs typeface="Verdana"/>
              </a:rPr>
              <a:t>cannot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105" dirty="0">
                <a:solidFill>
                  <a:srgbClr val="3D3C2C"/>
                </a:solidFill>
                <a:latin typeface="Verdana"/>
                <a:cs typeface="Verdana"/>
              </a:rPr>
              <a:t>be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deleted.</a:t>
            </a:r>
            <a:endParaRPr sz="20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For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example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26793" y="3121279"/>
            <a:ext cx="1035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del</a:t>
            </a:r>
            <a:r>
              <a:rPr sz="20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t1[2]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55975" y="3173094"/>
            <a:ext cx="47656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70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1600" b="1" spc="-1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3D3C2C"/>
                </a:solidFill>
                <a:latin typeface="Tahoma"/>
                <a:cs typeface="Tahoma"/>
              </a:rPr>
              <a:t>Error,</a:t>
            </a:r>
            <a:r>
              <a:rPr sz="1600" b="1" spc="-2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3D3C2C"/>
                </a:solidFill>
                <a:latin typeface="Tahoma"/>
                <a:cs typeface="Tahoma"/>
              </a:rPr>
              <a:t>coz</a:t>
            </a:r>
            <a:r>
              <a:rPr sz="1600" b="1" spc="-1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3D3C2C"/>
                </a:solidFill>
                <a:latin typeface="Tahoma"/>
                <a:cs typeface="Tahoma"/>
              </a:rPr>
              <a:t>elements</a:t>
            </a:r>
            <a:r>
              <a:rPr sz="16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3D3C2C"/>
                </a:solidFill>
                <a:latin typeface="Tahoma"/>
                <a:cs typeface="Tahoma"/>
              </a:rPr>
              <a:t>of</a:t>
            </a:r>
            <a:r>
              <a:rPr sz="1600" b="1" spc="-2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600" b="1" spc="-40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r>
              <a:rPr sz="1600" b="1" spc="-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600" b="1" dirty="0">
                <a:solidFill>
                  <a:srgbClr val="3D3C2C"/>
                </a:solidFill>
                <a:latin typeface="Tahoma"/>
                <a:cs typeface="Tahoma"/>
              </a:rPr>
              <a:t>cannot be</a:t>
            </a:r>
            <a:r>
              <a:rPr sz="1600" b="1" spc="-1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3D3C2C"/>
                </a:solidFill>
                <a:latin typeface="Tahoma"/>
                <a:cs typeface="Tahoma"/>
              </a:rPr>
              <a:t>deleted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6793" y="3792702"/>
            <a:ext cx="2250440" cy="14890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spc="-320" dirty="0">
                <a:solidFill>
                  <a:srgbClr val="3D3C2C"/>
                </a:solidFill>
                <a:latin typeface="Verdana"/>
                <a:cs typeface="Verdana"/>
              </a:rPr>
              <a:t>&gt;&gt;&gt;t1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10,20,30)</a:t>
            </a:r>
            <a:endParaRPr sz="2000">
              <a:latin typeface="Verdana"/>
              <a:cs typeface="Verdana"/>
            </a:endParaRPr>
          </a:p>
          <a:p>
            <a:pPr marL="12700" marR="670560" indent="69850">
              <a:lnSpc>
                <a:spcPct val="120000"/>
              </a:lnSpc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print(t1) </a:t>
            </a:r>
            <a:r>
              <a:rPr sz="2000" spc="-85" dirty="0">
                <a:solidFill>
                  <a:srgbClr val="3D3C2C"/>
                </a:solidFill>
                <a:latin typeface="Verdana"/>
                <a:cs typeface="Verdana"/>
              </a:rPr>
              <a:t>(10,20,30)</a:t>
            </a:r>
            <a:endParaRPr sz="2000">
              <a:latin typeface="Verdana"/>
              <a:cs typeface="Verdana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del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96897" y="5316473"/>
            <a:ext cx="151447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14" dirty="0">
                <a:solidFill>
                  <a:srgbClr val="3D3C2C"/>
                </a:solidFill>
                <a:latin typeface="Verdana"/>
                <a:cs typeface="Verdana"/>
              </a:rPr>
              <a:t>print(t1)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11372" y="5068949"/>
            <a:ext cx="4645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04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80" dirty="0">
                <a:solidFill>
                  <a:srgbClr val="3D3C2C"/>
                </a:solidFill>
                <a:latin typeface="Verdana"/>
                <a:cs typeface="Verdana"/>
              </a:rPr>
              <a:t>Error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2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3D3C2C"/>
                </a:solidFill>
                <a:latin typeface="Verdana"/>
                <a:cs typeface="Verdana"/>
              </a:rPr>
              <a:t>not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 smtClean="0">
                <a:solidFill>
                  <a:srgbClr val="3D3C2C"/>
                </a:solidFill>
                <a:latin typeface="Verdana"/>
                <a:cs typeface="Verdana"/>
              </a:rPr>
              <a:t>defined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6435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Tuple</a:t>
            </a:r>
            <a:r>
              <a:rPr sz="3600" spc="-229" dirty="0"/>
              <a:t> </a:t>
            </a:r>
            <a:r>
              <a:rPr sz="3600" spc="-95" dirty="0"/>
              <a:t>functions</a:t>
            </a:r>
            <a:r>
              <a:rPr sz="3600" spc="-204" dirty="0"/>
              <a:t> </a:t>
            </a:r>
            <a:r>
              <a:rPr sz="3600" spc="130" dirty="0"/>
              <a:t>and</a:t>
            </a:r>
            <a:r>
              <a:rPr sz="3600" spc="-225" dirty="0"/>
              <a:t> </a:t>
            </a:r>
            <a:r>
              <a:rPr sz="3600" spc="-10" dirty="0"/>
              <a:t>methods</a:t>
            </a:r>
            <a:endParaRPr sz="3600" dirty="0"/>
          </a:p>
        </p:txBody>
      </p:sp>
      <p:sp>
        <p:nvSpPr>
          <p:cNvPr id="11" name="object 11"/>
          <p:cNvSpPr txBox="1"/>
          <p:nvPr/>
        </p:nvSpPr>
        <p:spPr>
          <a:xfrm>
            <a:off x="1526794" y="6183579"/>
            <a:ext cx="13519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max(t1)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5800" y="1219200"/>
            <a:ext cx="7877175" cy="480060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305435" indent="-280035">
              <a:lnSpc>
                <a:spcPct val="100000"/>
              </a:lnSpc>
              <a:spcBef>
                <a:spcPts val="590"/>
              </a:spcBef>
              <a:buFont typeface="Verdana"/>
              <a:buAutoNum type="arabicPeriod"/>
              <a:tabLst>
                <a:tab pos="305435" algn="l"/>
              </a:tabLst>
            </a:pPr>
            <a:r>
              <a:rPr sz="2000" b="1" spc="-90" dirty="0">
                <a:solidFill>
                  <a:srgbClr val="3D3C2C"/>
                </a:solidFill>
                <a:latin typeface="Tahoma"/>
                <a:cs typeface="Tahoma"/>
              </a:rPr>
              <a:t>len()</a:t>
            </a:r>
            <a:r>
              <a:rPr sz="2000" b="1" spc="-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75" dirty="0">
                <a:solidFill>
                  <a:srgbClr val="3D3C2C"/>
                </a:solidFill>
                <a:latin typeface="Tahoma"/>
                <a:cs typeface="Tahoma"/>
              </a:rPr>
              <a:t>: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returns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number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1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endParaRPr sz="2000" dirty="0">
              <a:latin typeface="Verdana"/>
              <a:cs typeface="Verdana"/>
            </a:endParaRPr>
          </a:p>
          <a:p>
            <a:pPr marL="871219">
              <a:lnSpc>
                <a:spcPct val="100000"/>
              </a:lnSpc>
              <a:spcBef>
                <a:spcPts val="44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book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55" dirty="0">
                <a:solidFill>
                  <a:srgbClr val="3D3C2C"/>
                </a:solidFill>
                <a:latin typeface="Verdana"/>
                <a:cs typeface="Verdana"/>
              </a:rPr>
              <a:t>(„B001‟,‟Let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15" dirty="0">
                <a:solidFill>
                  <a:srgbClr val="3D3C2C"/>
                </a:solidFill>
                <a:latin typeface="Verdana"/>
                <a:cs typeface="Verdana"/>
              </a:rPr>
              <a:t>Us</a:t>
            </a:r>
            <a:r>
              <a:rPr sz="18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Python‟,‟DP‟,500)</a:t>
            </a:r>
            <a:endParaRPr sz="1800" dirty="0">
              <a:latin typeface="Verdana"/>
              <a:cs typeface="Verdana"/>
            </a:endParaRPr>
          </a:p>
          <a:p>
            <a:pPr marL="871219" marR="5452110">
              <a:lnSpc>
                <a:spcPts val="2600"/>
              </a:lnSpc>
              <a:spcBef>
                <a:spcPts val="155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40" dirty="0">
                <a:solidFill>
                  <a:srgbClr val="3D3C2C"/>
                </a:solidFill>
                <a:latin typeface="Verdana"/>
                <a:cs typeface="Verdana"/>
              </a:rPr>
              <a:t>len(book)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4</a:t>
            </a:r>
            <a:endParaRPr sz="1800" dirty="0">
              <a:latin typeface="Verdana"/>
              <a:cs typeface="Verdana"/>
            </a:endParaRPr>
          </a:p>
          <a:p>
            <a:pPr marL="326390" indent="-254000">
              <a:lnSpc>
                <a:spcPct val="100000"/>
              </a:lnSpc>
              <a:spcBef>
                <a:spcPts val="265"/>
              </a:spcBef>
              <a:buFont typeface="Verdana"/>
              <a:buAutoNum type="arabicPeriod" startAt="2"/>
              <a:tabLst>
                <a:tab pos="326390" algn="l"/>
              </a:tabLst>
            </a:pPr>
            <a:r>
              <a:rPr sz="1800" b="1" spc="-50" dirty="0">
                <a:solidFill>
                  <a:srgbClr val="3D3C2C"/>
                </a:solidFill>
                <a:latin typeface="Tahoma"/>
                <a:cs typeface="Tahoma"/>
              </a:rPr>
              <a:t>max()</a:t>
            </a:r>
            <a:r>
              <a:rPr sz="18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3D3C2C"/>
                </a:solidFill>
                <a:latin typeface="Tahoma"/>
                <a:cs typeface="Tahoma"/>
              </a:rPr>
              <a:t>:</a:t>
            </a:r>
            <a:r>
              <a:rPr sz="1800" b="1" spc="-3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3D3C2C"/>
                </a:solidFill>
                <a:latin typeface="Verdana"/>
                <a:cs typeface="Verdana"/>
              </a:rPr>
              <a:t>returns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element</a:t>
            </a:r>
            <a:r>
              <a:rPr sz="18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having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3D3C2C"/>
                </a:solidFill>
                <a:latin typeface="Verdana"/>
                <a:cs typeface="Verdana"/>
              </a:rPr>
              <a:t>maximum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value</a:t>
            </a:r>
            <a:endParaRPr sz="1800" dirty="0">
              <a:latin typeface="Verdana"/>
              <a:cs typeface="Verdana"/>
            </a:endParaRPr>
          </a:p>
          <a:p>
            <a:pPr marL="935355">
              <a:lnSpc>
                <a:spcPct val="100000"/>
              </a:lnSpc>
              <a:spcBef>
                <a:spcPts val="43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salary=(1000,1500,800,700,1200)</a:t>
            </a:r>
            <a:endParaRPr sz="1800" dirty="0">
              <a:latin typeface="Verdana"/>
              <a:cs typeface="Verdana"/>
            </a:endParaRPr>
          </a:p>
          <a:p>
            <a:pPr marL="871219">
              <a:lnSpc>
                <a:spcPct val="100000"/>
              </a:lnSpc>
              <a:spcBef>
                <a:spcPts val="434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max(salary)</a:t>
            </a:r>
            <a:endParaRPr sz="1800" dirty="0">
              <a:latin typeface="Verdana"/>
              <a:cs typeface="Verdana"/>
            </a:endParaRPr>
          </a:p>
          <a:p>
            <a:pPr marL="871219">
              <a:lnSpc>
                <a:spcPct val="100000"/>
              </a:lnSpc>
              <a:spcBef>
                <a:spcPts val="434"/>
              </a:spcBef>
            </a:pP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1500</a:t>
            </a:r>
            <a:endParaRPr sz="1800" dirty="0">
              <a:latin typeface="Verdana"/>
              <a:cs typeface="Verdana"/>
            </a:endParaRPr>
          </a:p>
          <a:p>
            <a:pPr marL="871219">
              <a:lnSpc>
                <a:spcPct val="100000"/>
              </a:lnSpc>
              <a:spcBef>
                <a:spcPts val="43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3D3C2C"/>
                </a:solidFill>
                <a:latin typeface="Verdana"/>
                <a:cs typeface="Verdana"/>
              </a:rPr>
              <a:t>fruits=("mango","pine</a:t>
            </a:r>
            <a:r>
              <a:rPr sz="18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apple","apple","carrot")</a:t>
            </a:r>
            <a:endParaRPr sz="1800" dirty="0">
              <a:latin typeface="Verdana"/>
              <a:cs typeface="Verdana"/>
            </a:endParaRPr>
          </a:p>
          <a:p>
            <a:pPr marL="871219" marR="5383530">
              <a:lnSpc>
                <a:spcPct val="120000"/>
              </a:lnSpc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max(fruits) 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'pine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apple„</a:t>
            </a:r>
            <a:endParaRPr sz="1800" dirty="0">
              <a:latin typeface="Verdana"/>
              <a:cs typeface="Verdana"/>
            </a:endParaRPr>
          </a:p>
          <a:p>
            <a:pPr marL="72390" marR="17780" algn="just">
              <a:lnSpc>
                <a:spcPct val="100000"/>
              </a:lnSpc>
              <a:spcBef>
                <a:spcPts val="430"/>
              </a:spcBef>
            </a:pPr>
            <a:r>
              <a:rPr sz="1800" spc="-65" dirty="0">
                <a:solidFill>
                  <a:srgbClr val="3D3C2C"/>
                </a:solidFill>
                <a:latin typeface="Verdana"/>
                <a:cs typeface="Verdana"/>
              </a:rPr>
              <a:t>Note: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max()</a:t>
            </a:r>
            <a:r>
              <a:rPr sz="18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function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will</a:t>
            </a:r>
            <a:r>
              <a:rPr sz="1800" spc="-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3D3C2C"/>
                </a:solidFill>
                <a:latin typeface="Verdana"/>
                <a:cs typeface="Verdana"/>
              </a:rPr>
              <a:t>return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maximum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value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only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3D3C2C"/>
                </a:solidFill>
                <a:latin typeface="Verdana"/>
                <a:cs typeface="Verdana"/>
              </a:rPr>
              <a:t>if</a:t>
            </a:r>
            <a:r>
              <a:rPr sz="1800" spc="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all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18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18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1800" spc="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same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type.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3D3C2C"/>
                </a:solidFill>
                <a:latin typeface="Verdana"/>
                <a:cs typeface="Verdana"/>
              </a:rPr>
              <a:t>If</a:t>
            </a:r>
            <a:r>
              <a:rPr sz="1800" spc="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different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type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then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python </a:t>
            </a:r>
            <a:r>
              <a:rPr sz="1800" spc="-110" dirty="0">
                <a:solidFill>
                  <a:srgbClr val="3D3C2C"/>
                </a:solidFill>
                <a:latin typeface="Verdana"/>
                <a:cs typeface="Verdana"/>
              </a:rPr>
              <a:t>will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raise</a:t>
            </a:r>
            <a:r>
              <a:rPr sz="18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exception.</a:t>
            </a:r>
            <a:endParaRPr sz="1800" dirty="0">
              <a:latin typeface="Verdana"/>
              <a:cs typeface="Verdana"/>
            </a:endParaRPr>
          </a:p>
          <a:p>
            <a:pPr marL="871219">
              <a:lnSpc>
                <a:spcPts val="1860"/>
              </a:lnSpc>
            </a:pPr>
            <a:r>
              <a:rPr sz="2700" spc="-600" baseline="-23148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700" spc="-142" baseline="-23148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700" spc="-217" baseline="-23148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2700" spc="-112" baseline="-23148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700" spc="-600" baseline="-23148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700" spc="-142" baseline="-23148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700" spc="-315" baseline="-23148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700" spc="-240" baseline="-23148" dirty="0">
                <a:solidFill>
                  <a:srgbClr val="3D3C2C"/>
                </a:solidFill>
                <a:latin typeface="Verdana"/>
                <a:cs typeface="Verdana"/>
              </a:rPr>
              <a:t>10,2</a:t>
            </a:r>
            <a:r>
              <a:rPr sz="2700" spc="-209" baseline="-23148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700" spc="-247" baseline="-23148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700" spc="-240" baseline="-23148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r>
              <a:rPr sz="2700" spc="-209" baseline="-23148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700" spc="-217" baseline="-23148" dirty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700" spc="-240" baseline="-23148" dirty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sz="2700" spc="-240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4</a:t>
            </a:r>
            <a:r>
              <a:rPr sz="2700" spc="-209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700" spc="-247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2700" spc="-240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5</a:t>
            </a:r>
            <a:r>
              <a:rPr sz="2700" spc="-209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r>
              <a:rPr sz="2700" spc="-217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)</a:t>
            </a:r>
            <a:r>
              <a:rPr sz="2700" spc="-532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,</a:t>
            </a:r>
            <a:r>
              <a:rPr sz="1200" spc="-840" dirty="0" smtClean="0">
                <a:solidFill>
                  <a:srgbClr val="93C500"/>
                </a:solidFill>
                <a:latin typeface="Verdana"/>
                <a:cs typeface="Verdana"/>
              </a:rPr>
              <a:t>V</a:t>
            </a:r>
            <a:r>
              <a:rPr sz="2700" spc="-780" baseline="-23148" dirty="0" smtClean="0">
                <a:solidFill>
                  <a:srgbClr val="3D3C2C"/>
                </a:solidFill>
                <a:latin typeface="Verdana"/>
                <a:cs typeface="Verdana"/>
              </a:rPr>
              <a:t>9</a:t>
            </a:r>
            <a:r>
              <a:rPr sz="1200" spc="-125" dirty="0" smtClean="0">
                <a:solidFill>
                  <a:srgbClr val="93C500"/>
                </a:solidFill>
                <a:latin typeface="Verdana"/>
                <a:cs typeface="Verdana"/>
              </a:rPr>
              <a:t>I</a:t>
            </a:r>
            <a:endParaRPr sz="1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40" y="601421"/>
            <a:ext cx="6435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Tuple</a:t>
            </a:r>
            <a:r>
              <a:rPr sz="3600" spc="-229" dirty="0"/>
              <a:t> </a:t>
            </a:r>
            <a:r>
              <a:rPr sz="3600" spc="-95" dirty="0"/>
              <a:t>functions</a:t>
            </a:r>
            <a:r>
              <a:rPr sz="3600" spc="-204" dirty="0"/>
              <a:t> </a:t>
            </a:r>
            <a:r>
              <a:rPr sz="3600" spc="130" dirty="0"/>
              <a:t>and</a:t>
            </a:r>
            <a:r>
              <a:rPr sz="3600" spc="-225" dirty="0"/>
              <a:t> </a:t>
            </a:r>
            <a:r>
              <a:rPr sz="3600" spc="-10" dirty="0"/>
              <a:t>methods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727963" y="1269238"/>
            <a:ext cx="7804784" cy="447040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66700" indent="-254000">
              <a:lnSpc>
                <a:spcPct val="100000"/>
              </a:lnSpc>
              <a:spcBef>
                <a:spcPts val="530"/>
              </a:spcBef>
              <a:buFont typeface="Verdana"/>
              <a:buAutoNum type="arabicPeriod" startAt="3"/>
              <a:tabLst>
                <a:tab pos="266700" algn="l"/>
              </a:tabLst>
            </a:pPr>
            <a:r>
              <a:rPr sz="1800" b="1" spc="-100" dirty="0">
                <a:solidFill>
                  <a:srgbClr val="3D3C2C"/>
                </a:solidFill>
                <a:latin typeface="Tahoma"/>
                <a:cs typeface="Tahoma"/>
              </a:rPr>
              <a:t>min()</a:t>
            </a:r>
            <a:r>
              <a:rPr sz="18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155" dirty="0">
                <a:solidFill>
                  <a:srgbClr val="3D3C2C"/>
                </a:solidFill>
                <a:latin typeface="Tahoma"/>
                <a:cs typeface="Tahoma"/>
              </a:rPr>
              <a:t>:</a:t>
            </a:r>
            <a:r>
              <a:rPr sz="18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3D3C2C"/>
                </a:solidFill>
                <a:latin typeface="Verdana"/>
                <a:cs typeface="Verdana"/>
              </a:rPr>
              <a:t>returns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element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18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having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minimum</a:t>
            </a:r>
            <a:r>
              <a:rPr sz="18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value</a:t>
            </a:r>
            <a:endParaRPr sz="1800">
              <a:latin typeface="Verdana"/>
              <a:cs typeface="Verdana"/>
            </a:endParaRPr>
          </a:p>
          <a:p>
            <a:pPr marL="875030">
              <a:lnSpc>
                <a:spcPct val="100000"/>
              </a:lnSpc>
              <a:spcBef>
                <a:spcPts val="43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salary=(1000,1500,800,700,1200)</a:t>
            </a:r>
            <a:endParaRPr sz="1800">
              <a:latin typeface="Verdana"/>
              <a:cs typeface="Verdana"/>
            </a:endParaRPr>
          </a:p>
          <a:p>
            <a:pPr marL="811530" marR="5302885">
              <a:lnSpc>
                <a:spcPts val="2590"/>
              </a:lnSpc>
              <a:spcBef>
                <a:spcPts val="16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min(salary) </a:t>
            </a:r>
            <a:r>
              <a:rPr sz="1800" spc="-25" dirty="0">
                <a:solidFill>
                  <a:srgbClr val="3D3C2C"/>
                </a:solidFill>
                <a:latin typeface="Verdana"/>
                <a:cs typeface="Verdana"/>
              </a:rPr>
              <a:t>700</a:t>
            </a:r>
            <a:endParaRPr sz="180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28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3D3C2C"/>
                </a:solidFill>
                <a:latin typeface="Verdana"/>
                <a:cs typeface="Verdana"/>
              </a:rPr>
              <a:t>fruits=("mango","pine</a:t>
            </a:r>
            <a:r>
              <a:rPr sz="18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apple","apple","carrot")</a:t>
            </a:r>
            <a:endParaRPr sz="1800">
              <a:latin typeface="Verdana"/>
              <a:cs typeface="Verdana"/>
            </a:endParaRPr>
          </a:p>
          <a:p>
            <a:pPr marL="810895" marR="5447665">
              <a:lnSpc>
                <a:spcPct val="120000"/>
              </a:lnSpc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30" dirty="0">
                <a:solidFill>
                  <a:srgbClr val="3D3C2C"/>
                </a:solidFill>
                <a:latin typeface="Verdana"/>
                <a:cs typeface="Verdana"/>
              </a:rPr>
              <a:t>min(fruits)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'apple„</a:t>
            </a:r>
            <a:endParaRPr sz="18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  <a:spcBef>
                <a:spcPts val="434"/>
              </a:spcBef>
            </a:pP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Note: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min()</a:t>
            </a:r>
            <a:r>
              <a:rPr sz="18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function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3D3C2C"/>
                </a:solidFill>
                <a:latin typeface="Verdana"/>
                <a:cs typeface="Verdana"/>
              </a:rPr>
              <a:t>will</a:t>
            </a:r>
            <a:r>
              <a:rPr sz="18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return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minimum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value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D3C2C"/>
                </a:solidFill>
                <a:latin typeface="Verdana"/>
                <a:cs typeface="Verdana"/>
              </a:rPr>
              <a:t>only</a:t>
            </a: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3D3C2C"/>
                </a:solidFill>
                <a:latin typeface="Verdana"/>
                <a:cs typeface="Verdana"/>
              </a:rPr>
              <a:t>if</a:t>
            </a:r>
            <a:r>
              <a:rPr sz="18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all</a:t>
            </a:r>
            <a:r>
              <a:rPr sz="18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elements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18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25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1800" spc="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8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same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type.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80" dirty="0">
                <a:solidFill>
                  <a:srgbClr val="3D3C2C"/>
                </a:solidFill>
                <a:latin typeface="Verdana"/>
                <a:cs typeface="Verdana"/>
              </a:rPr>
              <a:t>If</a:t>
            </a:r>
            <a:r>
              <a:rPr sz="1800" spc="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elements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different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type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then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python </a:t>
            </a:r>
            <a:r>
              <a:rPr sz="1800" spc="-110" dirty="0">
                <a:solidFill>
                  <a:srgbClr val="3D3C2C"/>
                </a:solidFill>
                <a:latin typeface="Verdana"/>
                <a:cs typeface="Verdana"/>
              </a:rPr>
              <a:t>will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raise</a:t>
            </a:r>
            <a:r>
              <a:rPr sz="18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3D3C2C"/>
                </a:solidFill>
                <a:latin typeface="Verdana"/>
                <a:cs typeface="Verdana"/>
              </a:rPr>
              <a:t>an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exception.</a:t>
            </a:r>
            <a:endParaRPr sz="1800">
              <a:latin typeface="Verdana"/>
              <a:cs typeface="Verdana"/>
            </a:endParaRPr>
          </a:p>
          <a:p>
            <a:pPr marL="811530" algn="just">
              <a:lnSpc>
                <a:spcPct val="100000"/>
              </a:lnSpc>
              <a:spcBef>
                <a:spcPts val="43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45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(10,20,30,(40,50),90)</a:t>
            </a:r>
            <a:endParaRPr sz="1800">
              <a:latin typeface="Verdana"/>
              <a:cs typeface="Verdana"/>
            </a:endParaRPr>
          </a:p>
          <a:p>
            <a:pPr marL="811530" algn="just">
              <a:lnSpc>
                <a:spcPct val="100000"/>
              </a:lnSpc>
              <a:spcBef>
                <a:spcPts val="434"/>
              </a:spcBef>
              <a:tabLst>
                <a:tab pos="3554729" algn="l"/>
              </a:tabLst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min(t1)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1800" spc="-200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Error</a:t>
            </a:r>
            <a:endParaRPr sz="1800">
              <a:latin typeface="Verdana"/>
              <a:cs typeface="Verdana"/>
            </a:endParaRPr>
          </a:p>
          <a:p>
            <a:pPr marL="278130" indent="-265430" algn="just">
              <a:lnSpc>
                <a:spcPct val="100000"/>
              </a:lnSpc>
              <a:spcBef>
                <a:spcPts val="434"/>
              </a:spcBef>
              <a:buFont typeface="Verdana"/>
              <a:buAutoNum type="arabicPeriod" startAt="4"/>
              <a:tabLst>
                <a:tab pos="278130" algn="l"/>
              </a:tabLst>
            </a:pPr>
            <a:r>
              <a:rPr sz="1800" b="1" spc="-40" dirty="0">
                <a:solidFill>
                  <a:srgbClr val="3D3C2C"/>
                </a:solidFill>
                <a:latin typeface="Tahoma"/>
                <a:cs typeface="Tahoma"/>
              </a:rPr>
              <a:t>index()</a:t>
            </a:r>
            <a:r>
              <a:rPr sz="1800" b="1" spc="-9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spc="-320" dirty="0">
                <a:solidFill>
                  <a:srgbClr val="3D3C2C"/>
                </a:solidFill>
                <a:latin typeface="Verdana"/>
                <a:cs typeface="Verdana"/>
              </a:rPr>
              <a:t>:</a:t>
            </a:r>
            <a:r>
              <a:rPr sz="18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return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index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value</a:t>
            </a: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given</a:t>
            </a: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element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the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60" dirty="0">
                <a:solidFill>
                  <a:srgbClr val="3D3C2C"/>
                </a:solidFill>
                <a:latin typeface="Verdana"/>
                <a:cs typeface="Verdana"/>
              </a:rPr>
              <a:t>list,</a:t>
            </a:r>
            <a:r>
              <a:rPr sz="1800" spc="-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if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element</a:t>
            </a:r>
            <a:endParaRPr sz="1800">
              <a:latin typeface="Verdana"/>
              <a:cs typeface="Verdana"/>
            </a:endParaRPr>
          </a:p>
          <a:p>
            <a:pPr marL="12700" algn="just">
              <a:lnSpc>
                <a:spcPct val="100000"/>
              </a:lnSpc>
            </a:pP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not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present</a:t>
            </a:r>
            <a:r>
              <a:rPr sz="1800" spc="-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18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3D3C2C"/>
                </a:solidFill>
                <a:latin typeface="Verdana"/>
                <a:cs typeface="Verdana"/>
              </a:rPr>
              <a:t>raises 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ValueError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exception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6794" y="5714187"/>
            <a:ext cx="2413000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salary.index(800)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&gt;&gt;&gt;salary.index(5000)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40" y="601421"/>
            <a:ext cx="6435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Tuple</a:t>
            </a:r>
            <a:r>
              <a:rPr sz="3600" spc="-229" dirty="0"/>
              <a:t> </a:t>
            </a:r>
            <a:r>
              <a:rPr sz="3600" spc="-95" dirty="0"/>
              <a:t>functions</a:t>
            </a:r>
            <a:r>
              <a:rPr sz="3600" spc="-204" dirty="0"/>
              <a:t> </a:t>
            </a:r>
            <a:r>
              <a:rPr sz="3600" spc="130" dirty="0"/>
              <a:t>and</a:t>
            </a:r>
            <a:r>
              <a:rPr sz="3600" spc="-225" dirty="0"/>
              <a:t> </a:t>
            </a:r>
            <a:r>
              <a:rPr sz="3600" spc="-10" dirty="0"/>
              <a:t>methods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727963" y="1324102"/>
            <a:ext cx="78041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9085" algn="just">
              <a:lnSpc>
                <a:spcPct val="100000"/>
              </a:lnSpc>
              <a:spcBef>
                <a:spcPts val="100"/>
              </a:spcBef>
              <a:buFont typeface="Verdana"/>
              <a:buAutoNum type="arabicPeriod" startAt="5"/>
              <a:tabLst>
                <a:tab pos="311785" algn="l"/>
              </a:tabLst>
            </a:pP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count()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: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it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50" dirty="0">
                <a:solidFill>
                  <a:srgbClr val="3D3C2C"/>
                </a:solidFill>
                <a:latin typeface="Tahoma"/>
                <a:cs typeface="Tahoma"/>
              </a:rPr>
              <a:t>return</a:t>
            </a:r>
            <a:r>
              <a:rPr sz="1800" b="1" spc="10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1800" b="1" spc="1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count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of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any</a:t>
            </a:r>
            <a:r>
              <a:rPr sz="1800" b="1" spc="10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element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in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1800" b="1" spc="1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r>
              <a:rPr sz="1800" b="1" spc="1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i.e.</a:t>
            </a:r>
            <a:r>
              <a:rPr sz="1800" b="1" spc="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3D3C2C"/>
                </a:solidFill>
                <a:latin typeface="Tahoma"/>
                <a:cs typeface="Tahoma"/>
              </a:rPr>
              <a:t>how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many</a:t>
            </a:r>
            <a:r>
              <a:rPr sz="1800" b="1" spc="-13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45" dirty="0">
                <a:solidFill>
                  <a:srgbClr val="3D3C2C"/>
                </a:solidFill>
                <a:latin typeface="Tahoma"/>
                <a:cs typeface="Tahoma"/>
              </a:rPr>
              <a:t>times</a:t>
            </a:r>
            <a:r>
              <a:rPr sz="1800" b="1" spc="-5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18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given</a:t>
            </a:r>
            <a:r>
              <a:rPr sz="1800" b="1" spc="-2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element</a:t>
            </a:r>
            <a:r>
              <a:rPr sz="1800" b="1" spc="-2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is</a:t>
            </a:r>
            <a:r>
              <a:rPr sz="18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in</a:t>
            </a:r>
            <a:r>
              <a:rPr sz="1800" b="1" spc="-1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18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3D3C2C"/>
                </a:solidFill>
                <a:latin typeface="Tahoma"/>
                <a:cs typeface="Tahoma"/>
              </a:rPr>
              <a:t>tuple. </a:t>
            </a:r>
            <a:r>
              <a:rPr sz="1800" b="1" spc="-290" dirty="0">
                <a:solidFill>
                  <a:srgbClr val="3D3C2C"/>
                </a:solidFill>
                <a:latin typeface="Tahoma"/>
                <a:cs typeface="Tahoma"/>
              </a:rPr>
              <a:t>If</a:t>
            </a:r>
            <a:r>
              <a:rPr sz="1800" b="1" spc="16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given</a:t>
            </a:r>
            <a:r>
              <a:rPr sz="18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element</a:t>
            </a:r>
            <a:r>
              <a:rPr sz="1800" b="1" spc="-2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3D3C2C"/>
                </a:solidFill>
                <a:latin typeface="Tahoma"/>
                <a:cs typeface="Tahoma"/>
              </a:rPr>
              <a:t>not</a:t>
            </a:r>
            <a:r>
              <a:rPr sz="18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3D3C2C"/>
                </a:solidFill>
                <a:latin typeface="Tahoma"/>
                <a:cs typeface="Tahoma"/>
              </a:rPr>
              <a:t>in </a:t>
            </a:r>
            <a:r>
              <a:rPr sz="1800" b="1" spc="-70" dirty="0">
                <a:solidFill>
                  <a:srgbClr val="3D3C2C"/>
                </a:solidFill>
                <a:latin typeface="Tahoma"/>
                <a:cs typeface="Tahoma"/>
              </a:rPr>
              <a:t>the</a:t>
            </a:r>
            <a:r>
              <a:rPr sz="18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60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r>
              <a:rPr sz="18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170" dirty="0">
                <a:solidFill>
                  <a:srgbClr val="3D3C2C"/>
                </a:solidFill>
                <a:latin typeface="Tahoma"/>
                <a:cs typeface="Tahoma"/>
              </a:rPr>
              <a:t>it</a:t>
            </a:r>
            <a:r>
              <a:rPr sz="1800" b="1" spc="-1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125" dirty="0">
                <a:solidFill>
                  <a:srgbClr val="3D3C2C"/>
                </a:solidFill>
                <a:latin typeface="Tahoma"/>
                <a:cs typeface="Tahoma"/>
              </a:rPr>
              <a:t>return</a:t>
            </a:r>
            <a:r>
              <a:rPr sz="18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1800" b="1" spc="-25" dirty="0">
                <a:solidFill>
                  <a:srgbClr val="3D3C2C"/>
                </a:solidFill>
                <a:latin typeface="Tahoma"/>
                <a:cs typeface="Tahoma"/>
              </a:rPr>
              <a:t>0.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39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val=(10,20,30,20,10,60,80,20)</a:t>
            </a:r>
            <a:endParaRPr sz="1800">
              <a:latin typeface="Verdana"/>
              <a:cs typeface="Verdana"/>
            </a:endParaRPr>
          </a:p>
          <a:p>
            <a:pPr marL="12700" marR="5842000">
              <a:lnSpc>
                <a:spcPct val="120000"/>
              </a:lnSpc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val.count(20)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3</a:t>
            </a:r>
            <a:endParaRPr sz="1800">
              <a:latin typeface="Verdana"/>
              <a:cs typeface="Verdana"/>
            </a:endParaRPr>
          </a:p>
          <a:p>
            <a:pPr marL="12700" marR="5842000">
              <a:lnSpc>
                <a:spcPct val="120000"/>
              </a:lnSpc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val.count(80)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1</a:t>
            </a:r>
            <a:endParaRPr sz="1800">
              <a:latin typeface="Verdana"/>
              <a:cs typeface="Verdana"/>
            </a:endParaRPr>
          </a:p>
          <a:p>
            <a:pPr marL="12700" marR="5715635">
              <a:lnSpc>
                <a:spcPct val="120000"/>
              </a:lnSpc>
            </a:pP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3D3C2C"/>
                </a:solidFill>
                <a:latin typeface="Verdana"/>
                <a:cs typeface="Verdana"/>
              </a:rPr>
              <a:t>val.count(100)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0</a:t>
            </a:r>
            <a:endParaRPr sz="1800">
              <a:latin typeface="Verdana"/>
              <a:cs typeface="Verdana"/>
            </a:endParaRPr>
          </a:p>
          <a:p>
            <a:pPr marL="12700" marR="6350" indent="276225">
              <a:lnSpc>
                <a:spcPct val="100000"/>
              </a:lnSpc>
              <a:spcBef>
                <a:spcPts val="430"/>
              </a:spcBef>
              <a:buAutoNum type="arabicPeriod" startAt="6"/>
              <a:tabLst>
                <a:tab pos="288925" algn="l"/>
              </a:tabLst>
            </a:pPr>
            <a:r>
              <a:rPr sz="1800" spc="-85" dirty="0">
                <a:solidFill>
                  <a:srgbClr val="3D3C2C"/>
                </a:solidFill>
                <a:latin typeface="Verdana"/>
                <a:cs typeface="Verdana"/>
              </a:rPr>
              <a:t>tuple():</a:t>
            </a:r>
            <a:r>
              <a:rPr sz="1800" spc="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this</a:t>
            </a:r>
            <a:r>
              <a:rPr sz="1800" spc="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method</a:t>
            </a:r>
            <a:r>
              <a:rPr sz="1800" spc="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70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1800" spc="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actually</a:t>
            </a:r>
            <a:r>
              <a:rPr sz="1800" spc="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800" spc="1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constructor</a:t>
            </a:r>
            <a:r>
              <a:rPr sz="1800" spc="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used</a:t>
            </a:r>
            <a:r>
              <a:rPr sz="1800" spc="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to</a:t>
            </a:r>
            <a:r>
              <a:rPr sz="1800" spc="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create</a:t>
            </a:r>
            <a:r>
              <a:rPr sz="1800" spc="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tuples </a:t>
            </a:r>
            <a:r>
              <a:rPr sz="1800" spc="-75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18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3D3C2C"/>
                </a:solidFill>
                <a:latin typeface="Verdana"/>
                <a:cs typeface="Verdana"/>
              </a:rPr>
              <a:t>different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type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34"/>
              </a:spcBef>
            </a:pP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Creating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empty</a:t>
            </a:r>
            <a:r>
              <a:rPr sz="18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endParaRPr sz="1800">
              <a:latin typeface="Verdana"/>
              <a:cs typeface="Verdana"/>
            </a:endParaRPr>
          </a:p>
          <a:p>
            <a:pPr marL="1725295">
              <a:lnSpc>
                <a:spcPct val="100000"/>
              </a:lnSpc>
              <a:spcBef>
                <a:spcPts val="434"/>
              </a:spcBef>
            </a:pP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tup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40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tuple()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40" y="601421"/>
            <a:ext cx="6435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Tuple</a:t>
            </a:r>
            <a:r>
              <a:rPr sz="3600" spc="-229" dirty="0"/>
              <a:t> </a:t>
            </a:r>
            <a:r>
              <a:rPr sz="3600" spc="-95" dirty="0"/>
              <a:t>functions</a:t>
            </a:r>
            <a:r>
              <a:rPr sz="3600" spc="-204" dirty="0"/>
              <a:t> </a:t>
            </a:r>
            <a:r>
              <a:rPr sz="3600" spc="130" dirty="0"/>
              <a:t>and</a:t>
            </a:r>
            <a:r>
              <a:rPr sz="3600" spc="-225" dirty="0"/>
              <a:t> </a:t>
            </a:r>
            <a:r>
              <a:rPr sz="3600" spc="-10" dirty="0"/>
              <a:t>methods</a:t>
            </a:r>
            <a:endParaRPr sz="3600"/>
          </a:p>
        </p:txBody>
      </p:sp>
      <p:sp>
        <p:nvSpPr>
          <p:cNvPr id="11" name="object 11"/>
          <p:cNvSpPr txBox="1"/>
          <p:nvPr/>
        </p:nvSpPr>
        <p:spPr>
          <a:xfrm>
            <a:off x="727963" y="1262227"/>
            <a:ext cx="7805420" cy="44164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Creating</a:t>
            </a:r>
            <a:r>
              <a:rPr sz="20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90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string</a:t>
            </a:r>
            <a:endParaRPr sz="200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tup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30" dirty="0">
                <a:solidFill>
                  <a:srgbClr val="3D3C2C"/>
                </a:solidFill>
                <a:latin typeface="Verdana"/>
                <a:cs typeface="Verdana"/>
              </a:rPr>
              <a:t>tuple(“quick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brown</a:t>
            </a:r>
            <a:r>
              <a:rPr sz="20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fox”)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Creating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endParaRPr sz="200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80"/>
              </a:spcBef>
            </a:pP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tup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3D3C2C"/>
                </a:solidFill>
                <a:latin typeface="Verdana"/>
                <a:cs typeface="Verdana"/>
              </a:rPr>
              <a:t>tuple([1,20,40])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Creating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165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0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3D3C2C"/>
                </a:solidFill>
                <a:latin typeface="Verdana"/>
                <a:cs typeface="Verdana"/>
              </a:rPr>
              <a:t>from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keys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dictionary</a:t>
            </a:r>
            <a:endParaRPr sz="200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tup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80" dirty="0">
                <a:solidFill>
                  <a:srgbClr val="3D3C2C"/>
                </a:solidFill>
                <a:latin typeface="Verdana"/>
                <a:cs typeface="Verdana"/>
              </a:rPr>
              <a:t>tuple({1:”One”,2:”Two”})</a:t>
            </a:r>
            <a:endParaRPr sz="200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84"/>
              </a:spcBef>
              <a:tabLst>
                <a:tab pos="3554729" algn="l"/>
              </a:tabLst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tup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000" spc="-204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(1,2)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2000">
              <a:latin typeface="Verdana"/>
              <a:cs typeface="Verdana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Note:</a:t>
            </a:r>
            <a:r>
              <a:rPr sz="1800" spc="-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9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1800" spc="-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0" dirty="0">
                <a:solidFill>
                  <a:srgbClr val="3D3C2C"/>
                </a:solidFill>
                <a:latin typeface="Verdana"/>
                <a:cs typeface="Verdana"/>
              </a:rPr>
              <a:t>tuple()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we</a:t>
            </a: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100" dirty="0">
                <a:solidFill>
                  <a:srgbClr val="3D3C2C"/>
                </a:solidFill>
                <a:latin typeface="Verdana"/>
                <a:cs typeface="Verdana"/>
              </a:rPr>
              <a:t>can</a:t>
            </a: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65" dirty="0">
                <a:solidFill>
                  <a:srgbClr val="3D3C2C"/>
                </a:solidFill>
                <a:latin typeface="Verdana"/>
                <a:cs typeface="Verdana"/>
              </a:rPr>
              <a:t>pass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45" dirty="0">
                <a:solidFill>
                  <a:srgbClr val="3D3C2C"/>
                </a:solidFill>
                <a:latin typeface="Verdana"/>
                <a:cs typeface="Verdana"/>
              </a:rPr>
              <a:t>only</a:t>
            </a:r>
            <a:r>
              <a:rPr sz="1800" spc="-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sequence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(string,</a:t>
            </a:r>
            <a:r>
              <a:rPr sz="1800" spc="-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80" dirty="0">
                <a:solidFill>
                  <a:srgbClr val="3D3C2C"/>
                </a:solidFill>
                <a:latin typeface="Verdana"/>
                <a:cs typeface="Verdana"/>
              </a:rPr>
              <a:t>list,</a:t>
            </a:r>
            <a:r>
              <a:rPr sz="1800" spc="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dictionary)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not</a:t>
            </a:r>
            <a:r>
              <a:rPr sz="1800" spc="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150" dirty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1800" spc="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single</a:t>
            </a:r>
            <a:r>
              <a:rPr sz="1800" spc="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value.</a:t>
            </a:r>
            <a:r>
              <a:rPr sz="1800" spc="10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3D3C2C"/>
                </a:solidFill>
                <a:latin typeface="Verdana"/>
                <a:cs typeface="Verdana"/>
              </a:rPr>
              <a:t>If</a:t>
            </a:r>
            <a:r>
              <a:rPr sz="1800" spc="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we</a:t>
            </a:r>
            <a:r>
              <a:rPr sz="1800" spc="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pass</a:t>
            </a:r>
            <a:r>
              <a:rPr sz="1800" spc="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value</a:t>
            </a:r>
            <a:r>
              <a:rPr sz="1800" spc="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other</a:t>
            </a:r>
            <a:r>
              <a:rPr sz="1800" spc="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than</a:t>
            </a:r>
            <a:r>
              <a:rPr sz="1800" spc="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sequence</a:t>
            </a:r>
            <a:r>
              <a:rPr sz="1800" spc="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it</a:t>
            </a:r>
            <a:r>
              <a:rPr sz="1800" spc="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3D3C2C"/>
                </a:solidFill>
                <a:latin typeface="Verdana"/>
                <a:cs typeface="Verdana"/>
              </a:rPr>
              <a:t>returns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error.</a:t>
            </a:r>
            <a:endParaRPr sz="1800">
              <a:latin typeface="Verdana"/>
              <a:cs typeface="Verdana"/>
            </a:endParaRPr>
          </a:p>
          <a:p>
            <a:pPr marL="811530" algn="just">
              <a:lnSpc>
                <a:spcPct val="100000"/>
              </a:lnSpc>
              <a:spcBef>
                <a:spcPts val="434"/>
              </a:spcBef>
            </a:pPr>
            <a:r>
              <a:rPr sz="1800" spc="-39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18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38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18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tuple(10)</a:t>
            </a:r>
            <a:endParaRPr sz="1800">
              <a:latin typeface="Verdana"/>
              <a:cs typeface="Verdana"/>
            </a:endParaRPr>
          </a:p>
          <a:p>
            <a:pPr marL="810895" algn="just">
              <a:lnSpc>
                <a:spcPct val="100000"/>
              </a:lnSpc>
              <a:spcBef>
                <a:spcPts val="434"/>
              </a:spcBef>
            </a:pPr>
            <a:r>
              <a:rPr sz="1800" spc="-190" dirty="0">
                <a:solidFill>
                  <a:srgbClr val="3D3C2C"/>
                </a:solidFill>
                <a:latin typeface="Verdana"/>
                <a:cs typeface="Verdana"/>
              </a:rPr>
              <a:t>Error:</a:t>
            </a:r>
            <a:r>
              <a:rPr sz="1800" spc="-114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40" dirty="0">
                <a:solidFill>
                  <a:srgbClr val="3D3C2C"/>
                </a:solidFill>
                <a:latin typeface="Verdana"/>
                <a:cs typeface="Verdana"/>
              </a:rPr>
              <a:t>„int‟</a:t>
            </a:r>
            <a:r>
              <a:rPr sz="18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3D3C2C"/>
                </a:solidFill>
                <a:latin typeface="Verdana"/>
                <a:cs typeface="Verdana"/>
              </a:rPr>
              <a:t>object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3D3C2C"/>
                </a:solidFill>
                <a:latin typeface="Verdana"/>
                <a:cs typeface="Verdana"/>
              </a:rPr>
              <a:t>is</a:t>
            </a:r>
            <a:r>
              <a:rPr sz="18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3D3C2C"/>
                </a:solidFill>
                <a:latin typeface="Verdana"/>
                <a:cs typeface="Verdana"/>
              </a:rPr>
              <a:t>not</a:t>
            </a:r>
            <a:r>
              <a:rPr sz="1800" spc="-10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1800" spc="-10" dirty="0">
                <a:solidFill>
                  <a:srgbClr val="3D3C2C"/>
                </a:solidFill>
                <a:latin typeface="Verdana"/>
                <a:cs typeface="Verdana"/>
              </a:rPr>
              <a:t>iterable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12140" y="601421"/>
            <a:ext cx="58013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45" dirty="0"/>
              <a:t>Indirectly</a:t>
            </a:r>
            <a:r>
              <a:rPr sz="3600" spc="-250" dirty="0"/>
              <a:t> </a:t>
            </a:r>
            <a:r>
              <a:rPr sz="3600" spc="-70" dirty="0"/>
              <a:t>modifying</a:t>
            </a:r>
            <a:r>
              <a:rPr sz="3600" spc="-245" dirty="0"/>
              <a:t> </a:t>
            </a:r>
            <a:r>
              <a:rPr sz="3600" spc="-50" dirty="0"/>
              <a:t>tuples</a:t>
            </a:r>
            <a:endParaRPr sz="3600"/>
          </a:p>
        </p:txBody>
      </p:sp>
      <p:sp>
        <p:nvSpPr>
          <p:cNvPr id="11" name="object 11"/>
          <p:cNvSpPr txBox="1">
            <a:spLocks noGrp="1"/>
          </p:cNvSpPr>
          <p:nvPr>
            <p:ph idx="1"/>
          </p:nvPr>
        </p:nvSpPr>
        <p:spPr>
          <a:xfrm>
            <a:off x="577727" y="1128503"/>
            <a:ext cx="7886700" cy="4351338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93C500"/>
              </a:buClr>
              <a:buSzPct val="75000"/>
              <a:buAutoNum type="alphaLcParenBoth"/>
              <a:tabLst>
                <a:tab pos="354965" algn="l"/>
              </a:tabLst>
            </a:pPr>
            <a:r>
              <a:rPr spc="-110" dirty="0"/>
              <a:t>Using</a:t>
            </a:r>
            <a:r>
              <a:rPr spc="-40" dirty="0"/>
              <a:t> </a:t>
            </a:r>
            <a:r>
              <a:rPr spc="-90" dirty="0"/>
              <a:t>Tuple</a:t>
            </a:r>
            <a:r>
              <a:rPr spc="-45" dirty="0"/>
              <a:t> </a:t>
            </a:r>
            <a:r>
              <a:rPr spc="-10" dirty="0"/>
              <a:t>unpacking</a:t>
            </a:r>
          </a:p>
          <a:p>
            <a:pPr marL="875030">
              <a:lnSpc>
                <a:spcPct val="100000"/>
              </a:lnSpc>
              <a:spcBef>
                <a:spcPts val="425"/>
              </a:spcBef>
            </a:pPr>
            <a:r>
              <a:rPr sz="1800" b="0" spc="-400" dirty="0">
                <a:latin typeface="Verdana"/>
                <a:cs typeface="Verdana"/>
              </a:rPr>
              <a:t>&gt;&gt;&gt;</a:t>
            </a:r>
            <a:r>
              <a:rPr sz="1800" b="0" spc="-150" dirty="0">
                <a:latin typeface="Verdana"/>
                <a:cs typeface="Verdana"/>
              </a:rPr>
              <a:t> </a:t>
            </a:r>
            <a:r>
              <a:rPr sz="1800" b="0" spc="-25" dirty="0">
                <a:latin typeface="Verdana"/>
                <a:cs typeface="Verdana"/>
              </a:rPr>
              <a:t>val</a:t>
            </a:r>
            <a:r>
              <a:rPr sz="1800" b="0" spc="-145" dirty="0">
                <a:latin typeface="Verdana"/>
                <a:cs typeface="Verdana"/>
              </a:rPr>
              <a:t> </a:t>
            </a:r>
            <a:r>
              <a:rPr sz="1800" b="0" spc="-400" dirty="0">
                <a:latin typeface="Verdana"/>
                <a:cs typeface="Verdana"/>
              </a:rPr>
              <a:t>=</a:t>
            </a:r>
            <a:r>
              <a:rPr sz="1800" b="0" spc="-120" dirty="0">
                <a:latin typeface="Verdana"/>
                <a:cs typeface="Verdana"/>
              </a:rPr>
              <a:t> </a:t>
            </a:r>
            <a:r>
              <a:rPr sz="1800" b="0" spc="-65" dirty="0">
                <a:latin typeface="Verdana"/>
                <a:cs typeface="Verdana"/>
              </a:rPr>
              <a:t>(10,20,30)</a:t>
            </a:r>
            <a:endParaRPr sz="1800" dirty="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34"/>
              </a:spcBef>
            </a:pPr>
            <a:r>
              <a:rPr sz="1800" b="0" spc="-400" dirty="0">
                <a:latin typeface="Verdana"/>
                <a:cs typeface="Verdana"/>
              </a:rPr>
              <a:t>&gt;&gt;&gt;</a:t>
            </a:r>
            <a:r>
              <a:rPr sz="1800" b="0" spc="-105" dirty="0">
                <a:latin typeface="Verdana"/>
                <a:cs typeface="Verdana"/>
              </a:rPr>
              <a:t> </a:t>
            </a:r>
            <a:r>
              <a:rPr sz="1800" b="0" dirty="0">
                <a:latin typeface="Verdana"/>
                <a:cs typeface="Verdana"/>
              </a:rPr>
              <a:t>a,b,c</a:t>
            </a:r>
            <a:r>
              <a:rPr sz="1800" b="0" spc="-50" dirty="0">
                <a:latin typeface="Verdana"/>
                <a:cs typeface="Verdana"/>
              </a:rPr>
              <a:t> </a:t>
            </a:r>
            <a:r>
              <a:rPr sz="1800" b="0" spc="-400" dirty="0">
                <a:latin typeface="Verdana"/>
                <a:cs typeface="Verdana"/>
              </a:rPr>
              <a:t>=</a:t>
            </a:r>
            <a:r>
              <a:rPr sz="1800" b="0" spc="-105" dirty="0">
                <a:latin typeface="Verdana"/>
                <a:cs typeface="Verdana"/>
              </a:rPr>
              <a:t> </a:t>
            </a:r>
            <a:r>
              <a:rPr sz="1800" b="0" spc="-25" dirty="0">
                <a:latin typeface="Verdana"/>
                <a:cs typeface="Verdana"/>
              </a:rPr>
              <a:t>val</a:t>
            </a:r>
            <a:endParaRPr sz="1800" dirty="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34"/>
              </a:spcBef>
            </a:pPr>
            <a:r>
              <a:rPr sz="1800" b="0" spc="-400" dirty="0">
                <a:latin typeface="Verdana"/>
                <a:cs typeface="Verdana"/>
              </a:rPr>
              <a:t>&gt;&gt;&gt;</a:t>
            </a:r>
            <a:r>
              <a:rPr sz="1800" b="0" spc="-135" dirty="0">
                <a:latin typeface="Verdana"/>
                <a:cs typeface="Verdana"/>
              </a:rPr>
              <a:t> </a:t>
            </a:r>
            <a:r>
              <a:rPr sz="1800" b="0" spc="-20" dirty="0">
                <a:latin typeface="Verdana"/>
                <a:cs typeface="Verdana"/>
              </a:rPr>
              <a:t>b=30</a:t>
            </a:r>
            <a:endParaRPr sz="1800" dirty="0">
              <a:latin typeface="Verdana"/>
              <a:cs typeface="Verdana"/>
            </a:endParaRPr>
          </a:p>
          <a:p>
            <a:pPr marL="811530">
              <a:lnSpc>
                <a:spcPct val="100000"/>
              </a:lnSpc>
              <a:spcBef>
                <a:spcPts val="430"/>
              </a:spcBef>
            </a:pPr>
            <a:r>
              <a:rPr sz="1800" b="0" spc="-400" dirty="0">
                <a:latin typeface="Verdana"/>
                <a:cs typeface="Verdana"/>
              </a:rPr>
              <a:t>&gt;&gt;&gt;</a:t>
            </a:r>
            <a:r>
              <a:rPr sz="1800" b="0" spc="-135" dirty="0">
                <a:latin typeface="Verdana"/>
                <a:cs typeface="Verdana"/>
              </a:rPr>
              <a:t> </a:t>
            </a:r>
            <a:r>
              <a:rPr sz="1800" b="0" spc="-10" dirty="0">
                <a:latin typeface="Verdana"/>
                <a:cs typeface="Verdana"/>
              </a:rPr>
              <a:t>val=(a,b,c)</a:t>
            </a:r>
            <a:endParaRPr sz="1800" dirty="0">
              <a:latin typeface="Verdana"/>
              <a:cs typeface="Verdana"/>
            </a:endParaRPr>
          </a:p>
          <a:p>
            <a:pPr marL="810895" marR="5875655">
              <a:lnSpc>
                <a:spcPct val="120000"/>
              </a:lnSpc>
            </a:pPr>
            <a:r>
              <a:rPr sz="1800" b="0" spc="-400" dirty="0">
                <a:latin typeface="Verdana"/>
                <a:cs typeface="Verdana"/>
              </a:rPr>
              <a:t>&gt;&gt;&gt;</a:t>
            </a:r>
            <a:r>
              <a:rPr sz="1800" b="0" spc="-135" dirty="0">
                <a:latin typeface="Verdana"/>
                <a:cs typeface="Verdana"/>
              </a:rPr>
              <a:t> </a:t>
            </a:r>
            <a:r>
              <a:rPr sz="1800" b="0" spc="-25" dirty="0">
                <a:latin typeface="Verdana"/>
                <a:cs typeface="Verdana"/>
              </a:rPr>
              <a:t>val </a:t>
            </a:r>
            <a:r>
              <a:rPr sz="1800" b="0" spc="-175" dirty="0">
                <a:latin typeface="Verdana"/>
                <a:cs typeface="Verdana"/>
              </a:rPr>
              <a:t>(10,</a:t>
            </a:r>
            <a:r>
              <a:rPr sz="1800" b="0" spc="-75" dirty="0">
                <a:latin typeface="Verdana"/>
                <a:cs typeface="Verdana"/>
              </a:rPr>
              <a:t> </a:t>
            </a:r>
            <a:r>
              <a:rPr sz="1800" b="0" spc="-170" dirty="0">
                <a:latin typeface="Verdana"/>
                <a:cs typeface="Verdana"/>
              </a:rPr>
              <a:t>30,</a:t>
            </a:r>
            <a:r>
              <a:rPr sz="1800" b="0" spc="-105" dirty="0">
                <a:latin typeface="Verdana"/>
                <a:cs typeface="Verdana"/>
              </a:rPr>
              <a:t> </a:t>
            </a:r>
            <a:r>
              <a:rPr sz="1800" b="0" spc="-150" dirty="0">
                <a:latin typeface="Verdana"/>
                <a:cs typeface="Verdana"/>
              </a:rPr>
              <a:t>30)</a:t>
            </a:r>
            <a:endParaRPr sz="1800" dirty="0">
              <a:latin typeface="Verdana"/>
              <a:cs typeface="Verdana"/>
            </a:endParaRPr>
          </a:p>
          <a:p>
            <a:pPr marL="462915" indent="-450215">
              <a:lnSpc>
                <a:spcPct val="100000"/>
              </a:lnSpc>
              <a:spcBef>
                <a:spcPts val="484"/>
              </a:spcBef>
              <a:buSzPct val="90000"/>
              <a:buFont typeface="Verdana"/>
              <a:buAutoNum type="alphaLcParenBoth" startAt="2"/>
              <a:tabLst>
                <a:tab pos="462915" algn="l"/>
                <a:tab pos="4232910" algn="l"/>
                <a:tab pos="5394325" algn="l"/>
                <a:tab pos="6254115" algn="l"/>
                <a:tab pos="7377430" algn="l"/>
              </a:tabLst>
            </a:pPr>
            <a:r>
              <a:rPr spc="-45" dirty="0"/>
              <a:t>Using</a:t>
            </a:r>
            <a:r>
              <a:rPr spc="114" dirty="0"/>
              <a:t> </a:t>
            </a:r>
            <a:r>
              <a:rPr spc="-40" dirty="0"/>
              <a:t>constructor</a:t>
            </a:r>
            <a:r>
              <a:rPr spc="120" dirty="0"/>
              <a:t> </a:t>
            </a:r>
            <a:r>
              <a:rPr spc="-35" dirty="0"/>
              <a:t>function</a:t>
            </a:r>
            <a:r>
              <a:rPr spc="114" dirty="0"/>
              <a:t> </a:t>
            </a:r>
            <a:r>
              <a:rPr spc="-25" dirty="0"/>
              <a:t>of</a:t>
            </a:r>
            <a:r>
              <a:rPr dirty="0"/>
              <a:t>	</a:t>
            </a:r>
            <a:r>
              <a:rPr spc="-95" dirty="0"/>
              <a:t>lists</a:t>
            </a:r>
            <a:r>
              <a:rPr spc="80" dirty="0"/>
              <a:t> 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tuples</a:t>
            </a:r>
            <a:r>
              <a:rPr dirty="0"/>
              <a:t>	i.e.</a:t>
            </a:r>
            <a:r>
              <a:rPr spc="229" dirty="0"/>
              <a:t> </a:t>
            </a:r>
            <a:r>
              <a:rPr spc="-10" dirty="0"/>
              <a:t>list()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tuple()</a:t>
            </a:r>
          </a:p>
          <a:p>
            <a:pPr marL="811530">
              <a:lnSpc>
                <a:spcPct val="100000"/>
              </a:lnSpc>
              <a:spcBef>
                <a:spcPts val="470"/>
              </a:spcBef>
            </a:pPr>
            <a:r>
              <a:rPr b="0" spc="-430" dirty="0">
                <a:latin typeface="Verdana"/>
                <a:cs typeface="Verdana"/>
              </a:rPr>
              <a:t>&gt;&gt;&gt;</a:t>
            </a:r>
            <a:r>
              <a:rPr b="0" spc="-155" dirty="0">
                <a:latin typeface="Verdana"/>
                <a:cs typeface="Verdana"/>
              </a:rPr>
              <a:t> </a:t>
            </a:r>
            <a:r>
              <a:rPr b="0" spc="-95" dirty="0">
                <a:latin typeface="Verdana"/>
                <a:cs typeface="Verdana"/>
              </a:rPr>
              <a:t>foods=("rice","dosa","idli","mushroom","paneer")</a:t>
            </a:r>
          </a:p>
          <a:p>
            <a:pPr marL="810895">
              <a:lnSpc>
                <a:spcPct val="100000"/>
              </a:lnSpc>
              <a:spcBef>
                <a:spcPts val="480"/>
              </a:spcBef>
            </a:pPr>
            <a:r>
              <a:rPr b="0" spc="-430" dirty="0">
                <a:latin typeface="Verdana"/>
                <a:cs typeface="Verdana"/>
              </a:rPr>
              <a:t>&gt;&gt;&gt;</a:t>
            </a:r>
            <a:r>
              <a:rPr b="0" spc="-150" dirty="0">
                <a:latin typeface="Verdana"/>
                <a:cs typeface="Verdana"/>
              </a:rPr>
              <a:t> </a:t>
            </a:r>
            <a:r>
              <a:rPr b="0" dirty="0">
                <a:latin typeface="Verdana"/>
                <a:cs typeface="Verdana"/>
              </a:rPr>
              <a:t>myfood</a:t>
            </a:r>
            <a:r>
              <a:rPr b="0" spc="-130" dirty="0">
                <a:latin typeface="Verdana"/>
                <a:cs typeface="Verdana"/>
              </a:rPr>
              <a:t> </a:t>
            </a:r>
            <a:r>
              <a:rPr b="0" spc="-430" dirty="0">
                <a:latin typeface="Verdana"/>
                <a:cs typeface="Verdana"/>
              </a:rPr>
              <a:t>=</a:t>
            </a:r>
            <a:r>
              <a:rPr b="0" spc="-15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list(foods)</a:t>
            </a:r>
          </a:p>
          <a:p>
            <a:pPr marL="810895">
              <a:lnSpc>
                <a:spcPct val="100000"/>
              </a:lnSpc>
              <a:spcBef>
                <a:spcPts val="480"/>
              </a:spcBef>
            </a:pPr>
            <a:r>
              <a:rPr b="0" spc="-430" dirty="0">
                <a:latin typeface="Verdana"/>
                <a:cs typeface="Verdana"/>
              </a:rPr>
              <a:t>&gt;&gt;&gt;</a:t>
            </a:r>
            <a:r>
              <a:rPr b="0" spc="-155" dirty="0">
                <a:latin typeface="Verdana"/>
                <a:cs typeface="Verdana"/>
              </a:rPr>
              <a:t> </a:t>
            </a:r>
            <a:r>
              <a:rPr b="0" spc="-65" dirty="0">
                <a:latin typeface="Verdana"/>
                <a:cs typeface="Verdana"/>
              </a:rPr>
              <a:t>myfood[2]="biryani"</a:t>
            </a:r>
          </a:p>
          <a:p>
            <a:pPr marL="810895">
              <a:lnSpc>
                <a:spcPct val="100000"/>
              </a:lnSpc>
              <a:spcBef>
                <a:spcPts val="480"/>
              </a:spcBef>
            </a:pPr>
            <a:r>
              <a:rPr b="0" spc="-430" dirty="0">
                <a:latin typeface="Verdana"/>
                <a:cs typeface="Verdana"/>
              </a:rPr>
              <a:t>&gt;&gt;&gt;</a:t>
            </a:r>
            <a:r>
              <a:rPr b="0" spc="-155" dirty="0">
                <a:latin typeface="Verdana"/>
                <a:cs typeface="Verdana"/>
              </a:rPr>
              <a:t> </a:t>
            </a:r>
            <a:r>
              <a:rPr b="0" spc="-20" dirty="0">
                <a:latin typeface="Verdana"/>
                <a:cs typeface="Verdana"/>
              </a:rPr>
              <a:t>foods</a:t>
            </a:r>
            <a:r>
              <a:rPr b="0" spc="-125" dirty="0">
                <a:latin typeface="Verdana"/>
                <a:cs typeface="Verdana"/>
              </a:rPr>
              <a:t> </a:t>
            </a:r>
            <a:r>
              <a:rPr b="0" spc="-430" dirty="0">
                <a:latin typeface="Verdana"/>
                <a:cs typeface="Verdana"/>
              </a:rPr>
              <a:t>=</a:t>
            </a:r>
            <a:r>
              <a:rPr b="0" spc="-150" dirty="0">
                <a:latin typeface="Verdana"/>
                <a:cs typeface="Verdana"/>
              </a:rPr>
              <a:t> </a:t>
            </a:r>
            <a:r>
              <a:rPr b="0" spc="-10" dirty="0">
                <a:latin typeface="Verdana"/>
                <a:cs typeface="Verdana"/>
              </a:rPr>
              <a:t>tuple(myfood)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50594" y="5798007"/>
            <a:ext cx="12401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foods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50594" y="6163767"/>
            <a:ext cx="5370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0" dirty="0">
                <a:solidFill>
                  <a:srgbClr val="3D3C2C"/>
                </a:solidFill>
                <a:latin typeface="Verdana"/>
                <a:cs typeface="Verdana"/>
              </a:rPr>
              <a:t>('rice',</a:t>
            </a:r>
            <a:r>
              <a:rPr sz="2000" spc="-60" dirty="0">
                <a:solidFill>
                  <a:srgbClr val="3D3C2C"/>
                </a:solidFill>
                <a:latin typeface="Verdana"/>
                <a:cs typeface="Verdana"/>
              </a:rPr>
              <a:t> 'dosa',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3D3C2C"/>
                </a:solidFill>
                <a:latin typeface="Verdana"/>
                <a:cs typeface="Verdana"/>
              </a:rPr>
              <a:t>'biryani',</a:t>
            </a:r>
            <a:r>
              <a:rPr sz="2000" spc="-9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3D3C2C"/>
                </a:solidFill>
                <a:latin typeface="Verdana"/>
                <a:cs typeface="Verdana"/>
              </a:rPr>
              <a:t>'mushroom',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'paneer')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88340" y="982726"/>
            <a:ext cx="6816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</a:t>
            </a:r>
            <a:r>
              <a:rPr sz="3600" spc="-175" dirty="0"/>
              <a:t> </a:t>
            </a:r>
            <a:r>
              <a:rPr sz="3600" spc="130" dirty="0"/>
              <a:t>and</a:t>
            </a:r>
            <a:r>
              <a:rPr sz="3600" spc="-185" dirty="0"/>
              <a:t> </a:t>
            </a:r>
            <a:r>
              <a:rPr sz="3600" dirty="0"/>
              <a:t>accessing</a:t>
            </a:r>
            <a:r>
              <a:rPr sz="3600" spc="-175" dirty="0"/>
              <a:t> </a:t>
            </a:r>
            <a:r>
              <a:rPr sz="3600" spc="-60" dirty="0"/>
              <a:t>tuples</a:t>
            </a:r>
            <a:endParaRPr sz="3600"/>
          </a:p>
        </p:txBody>
      </p:sp>
      <p:sp>
        <p:nvSpPr>
          <p:cNvPr id="10" name="object 10"/>
          <p:cNvSpPr/>
          <p:nvPr/>
        </p:nvSpPr>
        <p:spPr>
          <a:xfrm>
            <a:off x="1196339" y="2852927"/>
            <a:ext cx="2788920" cy="27940"/>
          </a:xfrm>
          <a:custGeom>
            <a:avLst/>
            <a:gdLst/>
            <a:ahLst/>
            <a:cxnLst/>
            <a:rect l="l" t="t" r="r" b="b"/>
            <a:pathLst>
              <a:path w="2788920" h="27939">
                <a:moveTo>
                  <a:pt x="2788920" y="0"/>
                </a:moveTo>
                <a:lnTo>
                  <a:pt x="0" y="0"/>
                </a:lnTo>
                <a:lnTo>
                  <a:pt x="0" y="27432"/>
                </a:lnTo>
                <a:lnTo>
                  <a:pt x="2788920" y="27432"/>
                </a:lnTo>
                <a:lnTo>
                  <a:pt x="2788920" y="0"/>
                </a:lnTo>
                <a:close/>
              </a:path>
            </a:pathLst>
          </a:custGeom>
          <a:solidFill>
            <a:srgbClr val="3D3C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09319" y="1703578"/>
            <a:ext cx="7392670" cy="3208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" marR="5080" indent="-274955">
              <a:lnSpc>
                <a:spcPct val="100000"/>
              </a:lnSpc>
              <a:spcBef>
                <a:spcPts val="100"/>
              </a:spcBef>
              <a:tabLst>
                <a:tab pos="1442085" algn="l"/>
                <a:tab pos="2195195" algn="l"/>
                <a:tab pos="3655060" algn="l"/>
                <a:tab pos="4380865" algn="l"/>
                <a:tab pos="5106670" algn="l"/>
                <a:tab pos="5706110" algn="l"/>
                <a:tab pos="7008495" algn="l"/>
              </a:tabLst>
            </a:pPr>
            <a:r>
              <a:rPr sz="1800" spc="25" dirty="0" smtClean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Tuples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are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50" dirty="0">
                <a:solidFill>
                  <a:srgbClr val="3D3C2C"/>
                </a:solidFill>
                <a:latin typeface="Verdana"/>
                <a:cs typeface="Verdana"/>
              </a:rPr>
              <a:t>created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just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like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list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except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by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parenthesis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90" dirty="0">
                <a:solidFill>
                  <a:srgbClr val="3D3C2C"/>
                </a:solidFill>
                <a:latin typeface="Verdana"/>
                <a:cs typeface="Verdana"/>
              </a:rPr>
              <a:t>“()”</a:t>
            </a:r>
            <a:r>
              <a:rPr sz="2400" spc="-11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30" dirty="0">
                <a:solidFill>
                  <a:srgbClr val="3D3C2C"/>
                </a:solidFill>
                <a:latin typeface="Verdana"/>
                <a:cs typeface="Verdana"/>
              </a:rPr>
              <a:t>in</a:t>
            </a:r>
            <a:r>
              <a:rPr sz="2400" spc="-17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110" dirty="0">
                <a:solidFill>
                  <a:srgbClr val="3D3C2C"/>
                </a:solidFill>
                <a:latin typeface="Verdana"/>
                <a:cs typeface="Verdana"/>
              </a:rPr>
              <a:t>place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of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5" dirty="0">
                <a:solidFill>
                  <a:srgbClr val="3D3C2C"/>
                </a:solidFill>
                <a:latin typeface="Verdana"/>
                <a:cs typeface="Verdana"/>
              </a:rPr>
              <a:t>square</a:t>
            </a:r>
            <a:r>
              <a:rPr sz="24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bracket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0" dirty="0">
                <a:solidFill>
                  <a:srgbClr val="3D3C2C"/>
                </a:solidFill>
                <a:latin typeface="Verdana"/>
                <a:cs typeface="Verdana"/>
              </a:rPr>
              <a:t>“[]”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5" dirty="0" smtClean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400" b="1" spc="-45" dirty="0">
                <a:solidFill>
                  <a:srgbClr val="3D3C2C"/>
                </a:solidFill>
                <a:latin typeface="Tahoma"/>
                <a:cs typeface="Tahoma"/>
              </a:rPr>
              <a:t>Examples</a:t>
            </a:r>
            <a:r>
              <a:rPr sz="2400" b="1" spc="-8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3D3C2C"/>
                </a:solidFill>
                <a:latin typeface="Tahoma"/>
                <a:cs typeface="Tahoma"/>
              </a:rPr>
              <a:t>of</a:t>
            </a:r>
            <a:r>
              <a:rPr sz="2400" b="1" spc="-8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65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r>
              <a:rPr sz="2400" b="1" spc="-7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400" b="1" spc="-60" dirty="0">
                <a:solidFill>
                  <a:srgbClr val="3D3C2C"/>
                </a:solidFill>
                <a:latin typeface="Tahoma"/>
                <a:cs typeface="Tahoma"/>
              </a:rPr>
              <a:t>:</a:t>
            </a:r>
            <a:endParaRPr sz="2400" dirty="0">
              <a:latin typeface="Tahoma"/>
              <a:cs typeface="Tahoma"/>
            </a:endParaRPr>
          </a:p>
          <a:p>
            <a:pPr marL="583565" indent="-27368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3565" algn="l"/>
              </a:tabLst>
            </a:pPr>
            <a:r>
              <a:rPr sz="2200" spc="-25" dirty="0">
                <a:solidFill>
                  <a:srgbClr val="3D3C2C"/>
                </a:solidFill>
                <a:latin typeface="Verdana"/>
                <a:cs typeface="Verdana"/>
              </a:rPr>
              <a:t>()</a:t>
            </a:r>
            <a:endParaRPr sz="2200" dirty="0">
              <a:latin typeface="Verdana"/>
              <a:cs typeface="Verdana"/>
            </a:endParaRPr>
          </a:p>
          <a:p>
            <a:pPr marL="583565" indent="-273685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3565" algn="l"/>
              </a:tabLst>
            </a:pPr>
            <a:r>
              <a:rPr sz="2200" spc="-65" dirty="0">
                <a:solidFill>
                  <a:srgbClr val="3D3C2C"/>
                </a:solidFill>
                <a:latin typeface="Verdana"/>
                <a:cs typeface="Verdana"/>
              </a:rPr>
              <a:t>(1,2,3)</a:t>
            </a:r>
            <a:endParaRPr sz="2200" dirty="0">
              <a:latin typeface="Verdana"/>
              <a:cs typeface="Verdana"/>
            </a:endParaRPr>
          </a:p>
          <a:p>
            <a:pPr marL="583565" indent="-273685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3565" algn="l"/>
              </a:tabLst>
            </a:pPr>
            <a:r>
              <a:rPr sz="2200" spc="-125" dirty="0">
                <a:solidFill>
                  <a:srgbClr val="3D3C2C"/>
                </a:solidFill>
                <a:latin typeface="Verdana"/>
                <a:cs typeface="Verdana"/>
              </a:rPr>
              <a:t>(2,2.5,4,1.2)</a:t>
            </a:r>
            <a:endParaRPr sz="2200" dirty="0">
              <a:latin typeface="Verdana"/>
              <a:cs typeface="Verdana"/>
            </a:endParaRPr>
          </a:p>
          <a:p>
            <a:pPr marL="583565" indent="-273685">
              <a:lnSpc>
                <a:spcPct val="100000"/>
              </a:lnSpc>
              <a:spcBef>
                <a:spcPts val="525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3565" algn="l"/>
              </a:tabLst>
            </a:pPr>
            <a:r>
              <a:rPr sz="2200" spc="-105" dirty="0" smtClean="0">
                <a:solidFill>
                  <a:srgbClr val="3D3C2C"/>
                </a:solidFill>
                <a:latin typeface="Verdana"/>
                <a:cs typeface="Verdana"/>
              </a:rPr>
              <a:t>(</a:t>
            </a:r>
            <a:r>
              <a:rPr lang="en-US" sz="2200" spc="-105" dirty="0" smtClean="0">
                <a:solidFill>
                  <a:srgbClr val="3D3C2C"/>
                </a:solidFill>
                <a:latin typeface="Verdana"/>
                <a:cs typeface="Verdana"/>
              </a:rPr>
              <a:t>"</a:t>
            </a:r>
            <a:r>
              <a:rPr sz="2200" spc="-105" dirty="0" smtClean="0">
                <a:solidFill>
                  <a:srgbClr val="3D3C2C"/>
                </a:solidFill>
                <a:latin typeface="Verdana"/>
                <a:cs typeface="Verdana"/>
              </a:rPr>
              <a:t>a</a:t>
            </a:r>
            <a:r>
              <a:rPr sz="2200" spc="-105" dirty="0">
                <a:solidFill>
                  <a:srgbClr val="3D3C2C"/>
                </a:solidFill>
                <a:latin typeface="Verdana"/>
                <a:cs typeface="Verdana"/>
              </a:rPr>
              <a:t>‟,1,‟b‟,2,‟c‟,3)</a:t>
            </a:r>
            <a:endParaRPr sz="2200" dirty="0">
              <a:latin typeface="Verdana"/>
              <a:cs typeface="Verdana"/>
            </a:endParaRPr>
          </a:p>
          <a:p>
            <a:pPr marL="583565" indent="-273685">
              <a:lnSpc>
                <a:spcPct val="100000"/>
              </a:lnSpc>
              <a:spcBef>
                <a:spcPts val="530"/>
              </a:spcBef>
              <a:buClr>
                <a:srgbClr val="93C500"/>
              </a:buClr>
              <a:buSzPct val="75000"/>
              <a:buFont typeface="Wingdings"/>
              <a:buChar char=""/>
              <a:tabLst>
                <a:tab pos="583565" algn="l"/>
              </a:tabLst>
            </a:pPr>
            <a:r>
              <a:rPr sz="2200" spc="-10" dirty="0" smtClean="0">
                <a:solidFill>
                  <a:srgbClr val="3D3C2C"/>
                </a:solidFill>
                <a:latin typeface="Verdana"/>
                <a:cs typeface="Verdana"/>
              </a:rPr>
              <a:t>(”</a:t>
            </a:r>
            <a:r>
              <a:rPr sz="2200" spc="-10" dirty="0">
                <a:solidFill>
                  <a:srgbClr val="3D3C2C"/>
                </a:solidFill>
                <a:latin typeface="Verdana"/>
                <a:cs typeface="Verdana"/>
              </a:rPr>
              <a:t>red”,”green”,”blue”)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64540" y="714883"/>
            <a:ext cx="34207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</a:t>
            </a:r>
            <a:r>
              <a:rPr sz="3600" spc="-200" dirty="0"/>
              <a:t> </a:t>
            </a:r>
            <a:r>
              <a:rPr sz="3600" spc="-90" dirty="0"/>
              <a:t>tuples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985824" y="1401826"/>
            <a:ext cx="6001385" cy="291020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  <a:tabLst>
                <a:tab pos="1772285" algn="l"/>
              </a:tabLst>
            </a:pPr>
            <a:r>
              <a:rPr sz="2400" spc="-459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8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25" dirty="0">
                <a:solidFill>
                  <a:srgbClr val="3D3C2C"/>
                </a:solidFill>
                <a:latin typeface="Verdana"/>
                <a:cs typeface="Verdana"/>
              </a:rPr>
              <a:t>()</a:t>
            </a:r>
            <a:r>
              <a:rPr sz="24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400" spc="-245" dirty="0">
                <a:solidFill>
                  <a:srgbClr val="3D3C2C"/>
                </a:solidFill>
                <a:latin typeface="Verdana"/>
                <a:cs typeface="Verdana"/>
              </a:rPr>
              <a:t>#</a:t>
            </a:r>
            <a:r>
              <a:rPr sz="2400" spc="-16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40" dirty="0">
                <a:solidFill>
                  <a:srgbClr val="3D3C2C"/>
                </a:solidFill>
                <a:latin typeface="Verdana"/>
                <a:cs typeface="Verdana"/>
              </a:rPr>
              <a:t>empty</a:t>
            </a:r>
            <a:r>
              <a:rPr sz="2400" spc="-17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2400" spc="-459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4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515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4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85" dirty="0">
                <a:solidFill>
                  <a:srgbClr val="3D3C2C"/>
                </a:solidFill>
                <a:latin typeface="Verdana"/>
                <a:cs typeface="Verdana"/>
              </a:rPr>
              <a:t>(value1,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75" dirty="0">
                <a:solidFill>
                  <a:srgbClr val="3D3C2C"/>
                </a:solidFill>
                <a:latin typeface="Verdana"/>
                <a:cs typeface="Verdana"/>
              </a:rPr>
              <a:t>value2,</a:t>
            </a:r>
            <a:r>
              <a:rPr sz="2400" spc="-1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400" spc="-10" dirty="0">
                <a:solidFill>
                  <a:srgbClr val="3D3C2C"/>
                </a:solidFill>
                <a:latin typeface="Verdana"/>
                <a:cs typeface="Verdana"/>
              </a:rPr>
              <a:t>value3,….)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2000" b="1" spc="-195" dirty="0">
                <a:solidFill>
                  <a:srgbClr val="3D3C2C"/>
                </a:solidFill>
                <a:latin typeface="Tahoma"/>
                <a:cs typeface="Tahoma"/>
              </a:rPr>
              <a:t>This</a:t>
            </a:r>
            <a:r>
              <a:rPr sz="2000" b="1" spc="-4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3D3C2C"/>
                </a:solidFill>
                <a:latin typeface="Tahoma"/>
                <a:cs typeface="Tahoma"/>
              </a:rPr>
              <a:t>construct</a:t>
            </a:r>
            <a:r>
              <a:rPr sz="2000" b="1" spc="-9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45" dirty="0">
                <a:solidFill>
                  <a:srgbClr val="3D3C2C"/>
                </a:solidFill>
                <a:latin typeface="Tahoma"/>
                <a:cs typeface="Tahoma"/>
              </a:rPr>
              <a:t>is</a:t>
            </a:r>
            <a:r>
              <a:rPr sz="2000" b="1" spc="-4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known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D3C2C"/>
                </a:solidFill>
                <a:latin typeface="Tahoma"/>
                <a:cs typeface="Tahoma"/>
              </a:rPr>
              <a:t>as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r>
              <a:rPr sz="2000" b="1" spc="-5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3D3C2C"/>
                </a:solidFill>
                <a:latin typeface="Tahoma"/>
                <a:cs typeface="Tahoma"/>
              </a:rPr>
              <a:t>display</a:t>
            </a:r>
            <a:r>
              <a:rPr sz="2000" b="1" spc="-4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3D3C2C"/>
                </a:solidFill>
                <a:latin typeface="Tahoma"/>
                <a:cs typeface="Tahoma"/>
              </a:rPr>
              <a:t>construct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tabLst>
                <a:tab pos="469265" algn="l"/>
              </a:tabLst>
            </a:pPr>
            <a:r>
              <a:rPr sz="1500" b="1" spc="-25" dirty="0">
                <a:solidFill>
                  <a:srgbClr val="93C500"/>
                </a:solidFill>
                <a:latin typeface="Tahoma"/>
                <a:cs typeface="Tahoma"/>
              </a:rPr>
              <a:t>1.</a:t>
            </a:r>
            <a:r>
              <a:rPr sz="1500" b="1" dirty="0">
                <a:solidFill>
                  <a:srgbClr val="93C500"/>
                </a:solidFill>
                <a:latin typeface="Tahoma"/>
                <a:cs typeface="Tahoma"/>
              </a:rPr>
              <a:t>	</a:t>
            </a:r>
            <a:r>
              <a:rPr sz="2000" b="1" spc="-75" dirty="0">
                <a:solidFill>
                  <a:srgbClr val="3D3C2C"/>
                </a:solidFill>
                <a:latin typeface="Tahoma"/>
                <a:cs typeface="Tahoma"/>
              </a:rPr>
              <a:t>Empty</a:t>
            </a:r>
            <a:r>
              <a:rPr sz="2000" b="1" spc="-6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20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endParaRPr sz="2000" dirty="0">
              <a:latin typeface="Tahoma"/>
              <a:cs typeface="Tahoma"/>
            </a:endParaRPr>
          </a:p>
          <a:p>
            <a:pPr marL="857885">
              <a:lnSpc>
                <a:spcPct val="100000"/>
              </a:lnSpc>
              <a:spcBef>
                <a:spcPts val="229"/>
              </a:spcBef>
              <a:tabLst>
                <a:tab pos="1772285" algn="l"/>
              </a:tabLst>
            </a:pPr>
            <a:r>
              <a:rPr sz="2000" spc="-385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()</a:t>
            </a:r>
            <a:r>
              <a:rPr sz="2000" dirty="0">
                <a:solidFill>
                  <a:srgbClr val="3D3C2C"/>
                </a:solidFill>
                <a:latin typeface="Verdana"/>
                <a:cs typeface="Verdana"/>
              </a:rPr>
              <a:t>	</a:t>
            </a:r>
            <a:r>
              <a:rPr sz="2000" spc="-35" dirty="0">
                <a:solidFill>
                  <a:srgbClr val="3D3C2C"/>
                </a:solidFill>
                <a:latin typeface="Verdana"/>
                <a:cs typeface="Verdana"/>
              </a:rPr>
              <a:t>Or</a:t>
            </a:r>
            <a:endParaRPr sz="2000" dirty="0">
              <a:latin typeface="Verdana"/>
              <a:cs typeface="Verdana"/>
            </a:endParaRPr>
          </a:p>
          <a:p>
            <a:pPr marL="857885">
              <a:lnSpc>
                <a:spcPct val="100000"/>
              </a:lnSpc>
              <a:spcBef>
                <a:spcPts val="240"/>
              </a:spcBef>
            </a:pPr>
            <a:r>
              <a:rPr sz="2000" spc="-4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tuple()</a:t>
            </a:r>
            <a:endParaRPr sz="2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74014" y="830326"/>
            <a:ext cx="341820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</a:t>
            </a:r>
            <a:r>
              <a:rPr sz="3600" spc="-254" dirty="0"/>
              <a:t> </a:t>
            </a:r>
            <a:r>
              <a:rPr sz="3600" spc="-85" dirty="0"/>
              <a:t>tuples</a:t>
            </a:r>
            <a:endParaRPr sz="3600"/>
          </a:p>
        </p:txBody>
      </p:sp>
      <p:sp>
        <p:nvSpPr>
          <p:cNvPr id="12" name="object 12"/>
          <p:cNvSpPr txBox="1"/>
          <p:nvPr/>
        </p:nvSpPr>
        <p:spPr>
          <a:xfrm>
            <a:off x="1755394" y="5650212"/>
            <a:ext cx="719455" cy="3378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spc="-135" dirty="0">
                <a:solidFill>
                  <a:srgbClr val="FF0000"/>
                </a:solidFill>
                <a:latin typeface="Tahoma"/>
                <a:cs typeface="Tahoma"/>
              </a:rPr>
              <a:t>(100,)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319" y="1569694"/>
            <a:ext cx="2855595" cy="40474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b="1" spc="-105" dirty="0">
                <a:solidFill>
                  <a:srgbClr val="3D3C2C"/>
                </a:solidFill>
                <a:latin typeface="Tahoma"/>
                <a:cs typeface="Tahoma"/>
              </a:rPr>
              <a:t>2.</a:t>
            </a:r>
            <a:r>
              <a:rPr sz="2000" b="1" spc="-4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75" dirty="0">
                <a:solidFill>
                  <a:srgbClr val="3D3C2C"/>
                </a:solidFill>
                <a:latin typeface="Tahoma"/>
                <a:cs typeface="Tahoma"/>
              </a:rPr>
              <a:t>Single</a:t>
            </a:r>
            <a:r>
              <a:rPr sz="2000" b="1" spc="-4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30" dirty="0">
                <a:solidFill>
                  <a:srgbClr val="3D3C2C"/>
                </a:solidFill>
                <a:latin typeface="Tahoma"/>
                <a:cs typeface="Tahoma"/>
              </a:rPr>
              <a:t>element</a:t>
            </a:r>
            <a:r>
              <a:rPr sz="2000" b="1" spc="-7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3D3C2C"/>
                </a:solidFill>
                <a:latin typeface="Tahoma"/>
                <a:cs typeface="Tahoma"/>
              </a:rPr>
              <a:t>Tuple</a:t>
            </a:r>
            <a:endParaRPr sz="2000">
              <a:latin typeface="Tahoma"/>
              <a:cs typeface="Tahoma"/>
            </a:endParaRPr>
          </a:p>
          <a:p>
            <a:pPr marL="858519">
              <a:lnSpc>
                <a:spcPct val="100000"/>
              </a:lnSpc>
              <a:spcBef>
                <a:spcPts val="47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(20)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90"/>
              </a:spcBef>
            </a:pPr>
            <a:r>
              <a:rPr sz="2000" b="1" spc="-25" dirty="0">
                <a:solidFill>
                  <a:srgbClr val="FF0000"/>
                </a:solidFill>
                <a:latin typeface="Tahoma"/>
                <a:cs typeface="Tahoma"/>
              </a:rPr>
              <a:t>20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000">
              <a:latin typeface="Tahoma"/>
              <a:cs typeface="Tahoma"/>
            </a:endParaRPr>
          </a:p>
          <a:p>
            <a:pPr marL="858519">
              <a:lnSpc>
                <a:spcPct val="100000"/>
              </a:lnSpc>
              <a:spcBef>
                <a:spcPts val="5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5,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(5,)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Tahoma"/>
              <a:cs typeface="Tahoma"/>
            </a:endParaRPr>
          </a:p>
          <a:p>
            <a:pPr marL="858519">
              <a:lnSpc>
                <a:spcPct val="100000"/>
              </a:lnSpc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0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(100,)</a:t>
            </a:r>
            <a:endParaRPr sz="20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97814" y="754126"/>
            <a:ext cx="341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Creating</a:t>
            </a:r>
            <a:r>
              <a:rPr sz="3600" spc="-250" dirty="0"/>
              <a:t> </a:t>
            </a:r>
            <a:r>
              <a:rPr sz="3600" spc="-85" dirty="0"/>
              <a:t>tuples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909319" y="1569694"/>
            <a:ext cx="5912485" cy="21570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570"/>
              </a:spcBef>
              <a:buAutoNum type="arabicPeriod" startAt="3"/>
              <a:tabLst>
                <a:tab pos="297180" algn="l"/>
              </a:tabLst>
            </a:pPr>
            <a:r>
              <a:rPr sz="2000" b="1" spc="-20" dirty="0">
                <a:solidFill>
                  <a:srgbClr val="3D3C2C"/>
                </a:solidFill>
                <a:latin typeface="Tahoma"/>
                <a:cs typeface="Tahoma"/>
              </a:rPr>
              <a:t>Creating</a:t>
            </a:r>
            <a:r>
              <a:rPr sz="2000" b="1" spc="-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3D3C2C"/>
                </a:solidFill>
                <a:latin typeface="Tahoma"/>
                <a:cs typeface="Tahoma"/>
              </a:rPr>
              <a:t>long</a:t>
            </a:r>
            <a:r>
              <a:rPr sz="2000" b="1" spc="-10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tuples</a:t>
            </a:r>
            <a:endParaRPr sz="2000">
              <a:latin typeface="Tahoma"/>
              <a:cs typeface="Tahoma"/>
            </a:endParaRPr>
          </a:p>
          <a:p>
            <a:pPr marL="12700" marR="5080" indent="845819">
              <a:lnSpc>
                <a:spcPct val="100000"/>
              </a:lnSpc>
              <a:spcBef>
                <a:spcPts val="470"/>
              </a:spcBef>
            </a:pP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roots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90" dirty="0">
                <a:solidFill>
                  <a:srgbClr val="3D3C2C"/>
                </a:solidFill>
                <a:latin typeface="Verdana"/>
                <a:cs typeface="Verdana"/>
              </a:rPr>
              <a:t>= </a:t>
            </a: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(1,2,3,4,5,6,7,8,9,10,11,12,13,14,15,16,17,18,19,20)</a:t>
            </a: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000">
              <a:latin typeface="Verdana"/>
              <a:cs typeface="Verdana"/>
            </a:endParaRPr>
          </a:p>
          <a:p>
            <a:pPr marL="297180" indent="-284480">
              <a:lnSpc>
                <a:spcPct val="100000"/>
              </a:lnSpc>
              <a:buAutoNum type="arabicPeriod" startAt="4"/>
              <a:tabLst>
                <a:tab pos="297180" algn="l"/>
              </a:tabLst>
            </a:pPr>
            <a:r>
              <a:rPr sz="2000" b="1" spc="-30" dirty="0">
                <a:solidFill>
                  <a:srgbClr val="3D3C2C"/>
                </a:solidFill>
                <a:latin typeface="Tahoma"/>
                <a:cs typeface="Tahoma"/>
              </a:rPr>
              <a:t>Nested</a:t>
            </a:r>
            <a:r>
              <a:rPr sz="2000" b="1" spc="-114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tuples</a:t>
            </a:r>
            <a:endParaRPr sz="2000">
              <a:latin typeface="Tahoma"/>
              <a:cs typeface="Tahoma"/>
            </a:endParaRPr>
          </a:p>
          <a:p>
            <a:pPr marR="203835" algn="ctr">
              <a:lnSpc>
                <a:spcPct val="100000"/>
              </a:lnSpc>
              <a:spcBef>
                <a:spcPts val="47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80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r>
              <a:rPr sz="2000" spc="-16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=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(10,20,30,(40,50,60),100)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394" y="3702786"/>
            <a:ext cx="141605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450" dirty="0">
                <a:solidFill>
                  <a:srgbClr val="3D3C2C"/>
                </a:solidFill>
                <a:latin typeface="Tahoma"/>
                <a:cs typeface="Tahoma"/>
              </a:rPr>
              <a:t>&gt;&gt;&gt;</a:t>
            </a:r>
            <a:r>
              <a:rPr sz="2000" b="1" spc="-2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3D3C2C"/>
                </a:solidFill>
                <a:latin typeface="Tahoma"/>
                <a:cs typeface="Tahoma"/>
              </a:rPr>
              <a:t>len(T1)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450" dirty="0">
                <a:solidFill>
                  <a:srgbClr val="3D3C2C"/>
                </a:solidFill>
                <a:latin typeface="Tahoma"/>
                <a:cs typeface="Tahoma"/>
              </a:rPr>
              <a:t>&gt;&gt;&gt;</a:t>
            </a:r>
            <a:r>
              <a:rPr sz="2000" b="1" spc="-1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265" dirty="0">
                <a:solidFill>
                  <a:srgbClr val="3D3C2C"/>
                </a:solidFill>
                <a:latin typeface="Tahoma"/>
                <a:cs typeface="Tahoma"/>
              </a:rPr>
              <a:t>T1[1]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450" dirty="0">
                <a:solidFill>
                  <a:srgbClr val="3D3C2C"/>
                </a:solidFill>
                <a:latin typeface="Tahoma"/>
                <a:cs typeface="Tahoma"/>
              </a:rPr>
              <a:t>&gt;&gt;&gt;</a:t>
            </a:r>
            <a:r>
              <a:rPr sz="2000" b="1" spc="-1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235" dirty="0">
                <a:solidFill>
                  <a:srgbClr val="3D3C2C"/>
                </a:solidFill>
                <a:latin typeface="Tahoma"/>
                <a:cs typeface="Tahoma"/>
              </a:rPr>
              <a:t>T1[3][1]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98885" y="3702786"/>
            <a:ext cx="535940" cy="11226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spc="-445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3D3C2C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445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3D3C2C"/>
                </a:solidFill>
                <a:latin typeface="Tahoma"/>
                <a:cs typeface="Tahoma"/>
              </a:rPr>
              <a:t>20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spc="-445" dirty="0">
                <a:solidFill>
                  <a:srgbClr val="3D3C2C"/>
                </a:solidFill>
                <a:latin typeface="Tahoma"/>
                <a:cs typeface="Tahoma"/>
              </a:rPr>
              <a:t>#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25" dirty="0">
                <a:solidFill>
                  <a:srgbClr val="3D3C2C"/>
                </a:solidFill>
                <a:latin typeface="Tahoma"/>
                <a:cs typeface="Tahoma"/>
              </a:rPr>
              <a:t>50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818133"/>
            <a:ext cx="7720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30" dirty="0">
                <a:latin typeface="Tahoma"/>
                <a:cs typeface="Tahoma"/>
              </a:rPr>
              <a:t>Creating</a:t>
            </a:r>
            <a:r>
              <a:rPr sz="3200" b="1" spc="-125" dirty="0">
                <a:latin typeface="Tahoma"/>
                <a:cs typeface="Tahoma"/>
              </a:rPr>
              <a:t> </a:t>
            </a:r>
            <a:r>
              <a:rPr sz="3200" b="1" spc="-105" dirty="0">
                <a:latin typeface="Tahoma"/>
                <a:cs typeface="Tahoma"/>
              </a:rPr>
              <a:t>tuples</a:t>
            </a:r>
            <a:r>
              <a:rPr sz="3200" b="1" spc="-85" dirty="0">
                <a:latin typeface="Tahoma"/>
                <a:cs typeface="Tahoma"/>
              </a:rPr>
              <a:t> </a:t>
            </a:r>
            <a:r>
              <a:rPr sz="3200" b="1" spc="-170" dirty="0">
                <a:latin typeface="Tahoma"/>
                <a:cs typeface="Tahoma"/>
              </a:rPr>
              <a:t>from</a:t>
            </a:r>
            <a:r>
              <a:rPr sz="3200" b="1" spc="-60" dirty="0">
                <a:latin typeface="Tahoma"/>
                <a:cs typeface="Tahoma"/>
              </a:rPr>
              <a:t> </a:t>
            </a:r>
            <a:r>
              <a:rPr sz="3200" b="1" spc="-140" dirty="0">
                <a:latin typeface="Tahoma"/>
                <a:cs typeface="Tahoma"/>
              </a:rPr>
              <a:t>existing</a:t>
            </a:r>
            <a:r>
              <a:rPr sz="3200" b="1" spc="-95" dirty="0">
                <a:latin typeface="Tahoma"/>
                <a:cs typeface="Tahoma"/>
              </a:rPr>
              <a:t> </a:t>
            </a:r>
            <a:r>
              <a:rPr sz="3200" b="1" spc="-10" dirty="0">
                <a:latin typeface="Tahoma"/>
                <a:cs typeface="Tahoma"/>
              </a:rPr>
              <a:t>sequence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319" y="1628901"/>
            <a:ext cx="4634230" cy="3988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5"/>
              </a:spcBef>
            </a:pPr>
            <a:r>
              <a:rPr sz="2000" b="1" spc="-395" dirty="0">
                <a:solidFill>
                  <a:srgbClr val="3D3C2C"/>
                </a:solidFill>
                <a:latin typeface="Tahoma"/>
                <a:cs typeface="Tahoma"/>
              </a:rPr>
              <a:t>T</a:t>
            </a:r>
            <a:r>
              <a:rPr sz="2000" b="1" spc="-25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3D3C2C"/>
                </a:solidFill>
                <a:latin typeface="Tahoma"/>
                <a:cs typeface="Tahoma"/>
              </a:rPr>
              <a:t>=</a:t>
            </a:r>
            <a:r>
              <a:rPr sz="2000" b="1" spc="-30" dirty="0">
                <a:solidFill>
                  <a:srgbClr val="3D3C2C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3D3C2C"/>
                </a:solidFill>
                <a:latin typeface="Tahoma"/>
                <a:cs typeface="Tahoma"/>
              </a:rPr>
              <a:t>tuple(sequence)</a:t>
            </a:r>
            <a:endParaRPr sz="2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2000" b="1" spc="-450" dirty="0">
                <a:solidFill>
                  <a:srgbClr val="FF0000"/>
                </a:solidFill>
                <a:latin typeface="Tahoma"/>
                <a:cs typeface="Tahoma"/>
              </a:rPr>
              <a:t>&gt;&gt;&gt;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395" dirty="0">
                <a:solidFill>
                  <a:srgbClr val="FF0000"/>
                </a:solidFill>
                <a:latin typeface="Tahoma"/>
                <a:cs typeface="Tahoma"/>
              </a:rPr>
              <a:t>T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tuple('python')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450" dirty="0">
                <a:solidFill>
                  <a:srgbClr val="3D3C2C"/>
                </a:solidFill>
                <a:latin typeface="Verdana"/>
                <a:cs typeface="Verdana"/>
              </a:rPr>
              <a:t>T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('p',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'y',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45" dirty="0">
                <a:solidFill>
                  <a:srgbClr val="3D3C2C"/>
                </a:solidFill>
                <a:latin typeface="Verdana"/>
                <a:cs typeface="Verdana"/>
              </a:rPr>
              <a:t>'t',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'h',</a:t>
            </a:r>
            <a:r>
              <a:rPr sz="2000" spc="-13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0" dirty="0">
                <a:solidFill>
                  <a:srgbClr val="3D3C2C"/>
                </a:solidFill>
                <a:latin typeface="Verdana"/>
                <a:cs typeface="Verdana"/>
              </a:rPr>
              <a:t>'o',</a:t>
            </a:r>
            <a:r>
              <a:rPr sz="2000" spc="-12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'n')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items=[100,200,300,400]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-450" dirty="0">
                <a:solidFill>
                  <a:srgbClr val="FF0000"/>
                </a:solidFill>
                <a:latin typeface="Tahoma"/>
                <a:cs typeface="Tahoma"/>
              </a:rPr>
              <a:t>&gt;&gt;&gt;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280" dirty="0">
                <a:solidFill>
                  <a:srgbClr val="FF0000"/>
                </a:solidFill>
                <a:latin typeface="Tahoma"/>
                <a:cs typeface="Tahoma"/>
              </a:rPr>
              <a:t>T2</a:t>
            </a:r>
            <a:r>
              <a:rPr sz="20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tuple(items)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310" dirty="0">
                <a:solidFill>
                  <a:srgbClr val="3D3C2C"/>
                </a:solidFill>
                <a:latin typeface="Verdana"/>
                <a:cs typeface="Verdana"/>
              </a:rPr>
              <a:t>T2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spc="-175" dirty="0">
                <a:solidFill>
                  <a:srgbClr val="3D3C2C"/>
                </a:solidFill>
                <a:latin typeface="Verdana"/>
                <a:cs typeface="Verdana"/>
              </a:rPr>
              <a:t>(100,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200,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300,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0" dirty="0">
                <a:solidFill>
                  <a:srgbClr val="3D3C2C"/>
                </a:solidFill>
                <a:latin typeface="Verdana"/>
                <a:cs typeface="Verdana"/>
              </a:rPr>
              <a:t>400)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2000" b="1" spc="-450" dirty="0">
                <a:solidFill>
                  <a:srgbClr val="FF0000"/>
                </a:solidFill>
                <a:latin typeface="Tahoma"/>
                <a:cs typeface="Tahoma"/>
              </a:rPr>
              <a:t>&gt;&gt;&gt;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200" dirty="0">
                <a:solidFill>
                  <a:srgbClr val="FF0000"/>
                </a:solidFill>
                <a:latin typeface="Tahoma"/>
                <a:cs typeface="Tahoma"/>
              </a:rPr>
              <a:t>t1</a:t>
            </a:r>
            <a:r>
              <a:rPr sz="20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b="1" spc="-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90" dirty="0">
                <a:solidFill>
                  <a:srgbClr val="FF0000"/>
                </a:solidFill>
                <a:latin typeface="Tahoma"/>
                <a:cs typeface="Tahoma"/>
              </a:rPr>
              <a:t>tuple(input('enter</a:t>
            </a:r>
            <a:r>
              <a:rPr sz="2000" b="1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ahoma"/>
                <a:cs typeface="Tahoma"/>
              </a:rPr>
              <a:t>elements'))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enter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elementsabcde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9319" y="5651703"/>
            <a:ext cx="788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3D3C2C"/>
                </a:solidFill>
                <a:latin typeface="Verdana"/>
                <a:cs typeface="Verdana"/>
              </a:rPr>
              <a:t>t1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09319" y="6017463"/>
            <a:ext cx="21316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10" dirty="0">
                <a:solidFill>
                  <a:srgbClr val="3D3C2C"/>
                </a:solidFill>
                <a:latin typeface="Verdana"/>
                <a:cs typeface="Verdana"/>
              </a:rPr>
              <a:t>('a', </a:t>
            </a:r>
            <a:r>
              <a:rPr sz="2000" spc="-95" dirty="0">
                <a:solidFill>
                  <a:srgbClr val="3D3C2C"/>
                </a:solidFill>
                <a:latin typeface="Verdana"/>
                <a:cs typeface="Verdana"/>
              </a:rPr>
              <a:t>'b',</a:t>
            </a:r>
            <a:r>
              <a:rPr sz="2000" spc="-14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3D3C2C"/>
                </a:solidFill>
                <a:latin typeface="Verdana"/>
                <a:cs typeface="Verdana"/>
              </a:rPr>
              <a:t>'c',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85" dirty="0">
                <a:solidFill>
                  <a:srgbClr val="3D3C2C"/>
                </a:solidFill>
                <a:latin typeface="Verdana"/>
                <a:cs typeface="Verdana"/>
              </a:rPr>
              <a:t>'d',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60" dirty="0">
                <a:solidFill>
                  <a:srgbClr val="3D3C2C"/>
                </a:solidFill>
                <a:latin typeface="Verdana"/>
                <a:cs typeface="Verdana"/>
              </a:rPr>
              <a:t>'e')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894333"/>
            <a:ext cx="63588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60" dirty="0">
                <a:latin typeface="Tahoma"/>
                <a:cs typeface="Tahoma"/>
              </a:rPr>
              <a:t>Using</a:t>
            </a:r>
            <a:r>
              <a:rPr sz="3200" b="1" spc="-75" dirty="0">
                <a:latin typeface="Tahoma"/>
                <a:cs typeface="Tahoma"/>
              </a:rPr>
              <a:t> </a:t>
            </a:r>
            <a:r>
              <a:rPr sz="3200" b="1" spc="-60" dirty="0">
                <a:latin typeface="Tahoma"/>
                <a:cs typeface="Tahoma"/>
              </a:rPr>
              <a:t>eval()</a:t>
            </a:r>
            <a:r>
              <a:rPr sz="3200" b="1" spc="-175" dirty="0">
                <a:latin typeface="Tahoma"/>
                <a:cs typeface="Tahoma"/>
              </a:rPr>
              <a:t> </a:t>
            </a:r>
            <a:r>
              <a:rPr sz="3200" b="1" spc="-135" dirty="0">
                <a:latin typeface="Tahoma"/>
                <a:cs typeface="Tahoma"/>
              </a:rPr>
              <a:t>while</a:t>
            </a:r>
            <a:r>
              <a:rPr sz="3200" b="1" spc="-100" dirty="0">
                <a:latin typeface="Tahoma"/>
                <a:cs typeface="Tahoma"/>
              </a:rPr>
              <a:t> </a:t>
            </a:r>
            <a:r>
              <a:rPr sz="3200" b="1" spc="-25" dirty="0">
                <a:latin typeface="Tahoma"/>
                <a:cs typeface="Tahoma"/>
              </a:rPr>
              <a:t>creating</a:t>
            </a:r>
            <a:r>
              <a:rPr sz="3200" b="1" spc="-135" dirty="0">
                <a:latin typeface="Tahoma"/>
                <a:cs typeface="Tahoma"/>
              </a:rPr>
              <a:t> </a:t>
            </a:r>
            <a:r>
              <a:rPr sz="3200" b="1" spc="-25" dirty="0">
                <a:latin typeface="Tahoma"/>
                <a:cs typeface="Tahoma"/>
              </a:rPr>
              <a:t>tuple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9319" y="1569694"/>
            <a:ext cx="5949950" cy="148653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sz="2000" b="1" spc="-450" dirty="0">
                <a:solidFill>
                  <a:srgbClr val="FF0000"/>
                </a:solidFill>
                <a:latin typeface="Tahoma"/>
                <a:cs typeface="Tahoma"/>
              </a:rPr>
              <a:t>&gt;&gt;&gt;</a:t>
            </a:r>
            <a:r>
              <a:rPr sz="2000" b="1" spc="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95" dirty="0">
                <a:solidFill>
                  <a:srgbClr val="FF0000"/>
                </a:solidFill>
                <a:latin typeface="Tahoma"/>
                <a:cs typeface="Tahoma"/>
              </a:rPr>
              <a:t>mytuple=eval(input("enter</a:t>
            </a:r>
            <a:r>
              <a:rPr sz="2000" b="1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60" dirty="0">
                <a:solidFill>
                  <a:srgbClr val="FF0000"/>
                </a:solidFill>
                <a:latin typeface="Tahoma"/>
                <a:cs typeface="Tahoma"/>
              </a:rPr>
              <a:t>tuple</a:t>
            </a:r>
            <a:r>
              <a:rPr sz="2000" b="1" spc="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50" dirty="0">
                <a:solidFill>
                  <a:srgbClr val="FF0000"/>
                </a:solidFill>
                <a:latin typeface="Tahoma"/>
                <a:cs typeface="Tahoma"/>
              </a:rPr>
              <a:t>elements"))</a:t>
            </a:r>
            <a:endParaRPr sz="2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spc="-45" dirty="0">
                <a:solidFill>
                  <a:srgbClr val="3D3C2C"/>
                </a:solidFill>
                <a:latin typeface="Verdana"/>
                <a:cs typeface="Verdana"/>
              </a:rPr>
              <a:t>enter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3D3C2C"/>
                </a:solidFill>
                <a:latin typeface="Verdana"/>
                <a:cs typeface="Verdana"/>
              </a:rPr>
              <a:t>tuple</a:t>
            </a:r>
            <a:r>
              <a:rPr sz="2000" spc="-15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75" dirty="0">
                <a:solidFill>
                  <a:srgbClr val="3D3C2C"/>
                </a:solidFill>
                <a:latin typeface="Verdana"/>
                <a:cs typeface="Verdana"/>
              </a:rPr>
              <a:t>elements(10,'ravi',10.5)</a:t>
            </a:r>
            <a:endParaRPr sz="2000">
              <a:latin typeface="Verdana"/>
              <a:cs typeface="Verdana"/>
            </a:endParaRPr>
          </a:p>
          <a:p>
            <a:pPr marL="12700" marR="4143375">
              <a:lnSpc>
                <a:spcPct val="120000"/>
              </a:lnSpc>
            </a:pPr>
            <a:r>
              <a:rPr sz="2000" spc="-430" dirty="0">
                <a:solidFill>
                  <a:srgbClr val="3D3C2C"/>
                </a:solidFill>
                <a:latin typeface="Verdana"/>
                <a:cs typeface="Verdana"/>
              </a:rPr>
              <a:t>&gt;&gt;&gt;</a:t>
            </a:r>
            <a:r>
              <a:rPr sz="2000" spc="-15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0" dirty="0">
                <a:solidFill>
                  <a:srgbClr val="3D3C2C"/>
                </a:solidFill>
                <a:latin typeface="Verdana"/>
                <a:cs typeface="Verdana"/>
              </a:rPr>
              <a:t>mytuple </a:t>
            </a:r>
            <a:r>
              <a:rPr sz="2000" spc="-185" dirty="0">
                <a:solidFill>
                  <a:srgbClr val="3D3C2C"/>
                </a:solidFill>
                <a:latin typeface="Verdana"/>
                <a:cs typeface="Verdana"/>
              </a:rPr>
              <a:t>(10,</a:t>
            </a:r>
            <a:r>
              <a:rPr sz="2000" spc="-80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20" dirty="0">
                <a:solidFill>
                  <a:srgbClr val="3D3C2C"/>
                </a:solidFill>
                <a:latin typeface="Verdana"/>
                <a:cs typeface="Verdana"/>
              </a:rPr>
              <a:t>'ravi',</a:t>
            </a:r>
            <a:r>
              <a:rPr sz="2000" spc="-135" dirty="0">
                <a:solidFill>
                  <a:srgbClr val="3D3C2C"/>
                </a:solidFill>
                <a:latin typeface="Verdana"/>
                <a:cs typeface="Verdana"/>
              </a:rPr>
              <a:t> </a:t>
            </a:r>
            <a:r>
              <a:rPr sz="2000" spc="-170" dirty="0">
                <a:solidFill>
                  <a:srgbClr val="3D3C2C"/>
                </a:solidFill>
                <a:latin typeface="Verdana"/>
                <a:cs typeface="Verdana"/>
              </a:rPr>
              <a:t>10.5)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0"/>
            <a:ext cx="8229600" cy="6519658"/>
            <a:chOff x="457200" y="0"/>
            <a:chExt cx="8229600" cy="6519658"/>
          </a:xfrm>
        </p:grpSpPr>
        <p:sp>
          <p:nvSpPr>
            <p:cNvPr id="3" name="object 3"/>
            <p:cNvSpPr/>
            <p:nvPr/>
          </p:nvSpPr>
          <p:spPr>
            <a:xfrm>
              <a:off x="457200" y="333488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1084211"/>
                  </a:moveTo>
                  <a:lnTo>
                    <a:pt x="0" y="1084211"/>
                  </a:lnTo>
                  <a:lnTo>
                    <a:pt x="0" y="6185649"/>
                  </a:lnTo>
                  <a:lnTo>
                    <a:pt x="8229600" y="6185649"/>
                  </a:lnTo>
                  <a:lnTo>
                    <a:pt x="8229600" y="1084211"/>
                  </a:lnTo>
                  <a:close/>
                </a:path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504774"/>
                  </a:lnTo>
                  <a:lnTo>
                    <a:pt x="8229600" y="50477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333476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661"/>
                  </a:moveTo>
                  <a:lnTo>
                    <a:pt x="8229600" y="6185661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661"/>
                  </a:lnTo>
                  <a:close/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61205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0"/>
                  </a:moveTo>
                  <a:lnTo>
                    <a:pt x="0" y="677672"/>
                  </a:lnTo>
                  <a:lnTo>
                    <a:pt x="3679062" y="677672"/>
                  </a:lnTo>
                  <a:lnTo>
                    <a:pt x="3679062" y="0"/>
                  </a:lnTo>
                </a:path>
              </a:pathLst>
            </a:custGeom>
            <a:ln w="15875">
              <a:solidFill>
                <a:srgbClr val="74A41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838263"/>
              <a:ext cx="8229600" cy="579755"/>
            </a:xfrm>
            <a:custGeom>
              <a:avLst/>
              <a:gdLst/>
              <a:ahLst/>
              <a:cxnLst/>
              <a:rect l="l" t="t" r="r" b="b"/>
              <a:pathLst>
                <a:path w="8229600" h="579755">
                  <a:moveTo>
                    <a:pt x="8229600" y="0"/>
                  </a:moveTo>
                  <a:lnTo>
                    <a:pt x="0" y="0"/>
                  </a:lnTo>
                  <a:lnTo>
                    <a:pt x="0" y="579437"/>
                  </a:lnTo>
                  <a:lnTo>
                    <a:pt x="8229600" y="579437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838263"/>
              <a:ext cx="8229600" cy="579755"/>
            </a:xfrm>
            <a:custGeom>
              <a:avLst/>
              <a:gdLst/>
              <a:ahLst/>
              <a:cxnLst/>
              <a:rect l="l" t="t" r="r" b="b"/>
              <a:pathLst>
                <a:path w="8229600" h="579755">
                  <a:moveTo>
                    <a:pt x="0" y="579437"/>
                  </a:moveTo>
                  <a:lnTo>
                    <a:pt x="8229600" y="579437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579437"/>
                  </a:lnTo>
                  <a:close/>
                </a:path>
              </a:pathLst>
            </a:custGeom>
            <a:ln w="222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800227"/>
            <a:ext cx="573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Accessing</a:t>
            </a:r>
            <a:r>
              <a:rPr sz="3600" spc="-215" dirty="0"/>
              <a:t> </a:t>
            </a:r>
            <a:r>
              <a:rPr sz="3600" spc="-145" dirty="0"/>
              <a:t>Tuple</a:t>
            </a:r>
            <a:r>
              <a:rPr sz="3600" spc="-235" dirty="0"/>
              <a:t> </a:t>
            </a:r>
            <a:r>
              <a:rPr sz="3600" spc="-45" dirty="0"/>
              <a:t>elements</a:t>
            </a:r>
            <a:endParaRPr sz="3600"/>
          </a:p>
        </p:txBody>
      </p:sp>
      <p:sp>
        <p:nvSpPr>
          <p:cNvPr id="10" name="object 10"/>
          <p:cNvSpPr txBox="1"/>
          <p:nvPr/>
        </p:nvSpPr>
        <p:spPr>
          <a:xfrm>
            <a:off x="726440" y="1550603"/>
            <a:ext cx="7732395" cy="335216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spc="36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800" spc="60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400" b="1" spc="-150" dirty="0">
                <a:latin typeface="Tahoma"/>
                <a:cs typeface="Tahoma"/>
              </a:rPr>
              <a:t>Similarity</a:t>
            </a:r>
            <a:r>
              <a:rPr sz="2400" b="1" spc="-10" dirty="0">
                <a:latin typeface="Tahoma"/>
                <a:cs typeface="Tahoma"/>
              </a:rPr>
              <a:t> </a:t>
            </a:r>
            <a:r>
              <a:rPr sz="2400" b="1" spc="-200" dirty="0">
                <a:latin typeface="Tahoma"/>
                <a:cs typeface="Tahoma"/>
              </a:rPr>
              <a:t>with</a:t>
            </a:r>
            <a:r>
              <a:rPr sz="2400" b="1" spc="15" dirty="0">
                <a:latin typeface="Tahoma"/>
                <a:cs typeface="Tahoma"/>
              </a:rPr>
              <a:t> </a:t>
            </a:r>
            <a:r>
              <a:rPr sz="2400" b="1" spc="-40" dirty="0">
                <a:latin typeface="Tahoma"/>
                <a:cs typeface="Tahoma"/>
              </a:rPr>
              <a:t>strings:</a:t>
            </a:r>
            <a:endParaRPr sz="2400">
              <a:latin typeface="Tahoma"/>
              <a:cs typeface="Tahoma"/>
            </a:endParaRPr>
          </a:p>
          <a:p>
            <a:pPr marL="584200" marR="5080" indent="-274320" algn="just">
              <a:lnSpc>
                <a:spcPct val="90000"/>
              </a:lnSpc>
              <a:spcBef>
                <a:spcPts val="525"/>
              </a:spcBef>
            </a:pPr>
            <a:r>
              <a:rPr sz="1650" spc="33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650" spc="-1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200" dirty="0">
                <a:latin typeface="Verdana"/>
                <a:cs typeface="Verdana"/>
              </a:rPr>
              <a:t>Just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like</a:t>
            </a:r>
            <a:r>
              <a:rPr sz="2200" spc="-7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string,</a:t>
            </a:r>
            <a:r>
              <a:rPr sz="2200" spc="-80" dirty="0">
                <a:latin typeface="Verdana"/>
                <a:cs typeface="Verdana"/>
              </a:rPr>
              <a:t>  </a:t>
            </a:r>
            <a:r>
              <a:rPr sz="2200" dirty="0">
                <a:latin typeface="Verdana"/>
                <a:cs typeface="Verdana"/>
              </a:rPr>
              <a:t>every</a:t>
            </a:r>
            <a:r>
              <a:rPr sz="2200" spc="-8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individual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elements</a:t>
            </a:r>
            <a:r>
              <a:rPr sz="2200" spc="-6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of</a:t>
            </a:r>
            <a:r>
              <a:rPr sz="2200" spc="-75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tuples </a:t>
            </a:r>
            <a:r>
              <a:rPr sz="2200" dirty="0">
                <a:latin typeface="Verdana"/>
                <a:cs typeface="Verdana"/>
              </a:rPr>
              <a:t>are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50" dirty="0">
                <a:latin typeface="Verdana"/>
                <a:cs typeface="Verdana"/>
              </a:rPr>
              <a:t>accessed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60" dirty="0">
                <a:latin typeface="Verdana"/>
                <a:cs typeface="Verdana"/>
              </a:rPr>
              <a:t>from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their</a:t>
            </a:r>
            <a:r>
              <a:rPr sz="2200" spc="-60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index</a:t>
            </a:r>
            <a:r>
              <a:rPr sz="2200" spc="-5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position </a:t>
            </a:r>
            <a:r>
              <a:rPr sz="2200" dirty="0">
                <a:latin typeface="Verdana"/>
                <a:cs typeface="Verdana"/>
              </a:rPr>
              <a:t>which</a:t>
            </a:r>
            <a:r>
              <a:rPr sz="2200" spc="-50" dirty="0">
                <a:latin typeface="Verdana"/>
                <a:cs typeface="Verdana"/>
              </a:rPr>
              <a:t> </a:t>
            </a:r>
            <a:r>
              <a:rPr sz="2200" spc="-265" dirty="0">
                <a:latin typeface="Verdana"/>
                <a:cs typeface="Verdana"/>
              </a:rPr>
              <a:t>is</a:t>
            </a:r>
            <a:r>
              <a:rPr sz="2200" spc="70" dirty="0">
                <a:latin typeface="Verdana"/>
                <a:cs typeface="Verdana"/>
              </a:rPr>
              <a:t> </a:t>
            </a:r>
            <a:r>
              <a:rPr sz="2200" spc="-30" dirty="0">
                <a:latin typeface="Verdana"/>
                <a:cs typeface="Verdana"/>
              </a:rPr>
              <a:t>from </a:t>
            </a:r>
            <a:r>
              <a:rPr sz="2200" dirty="0">
                <a:latin typeface="Verdana"/>
                <a:cs typeface="Verdana"/>
              </a:rPr>
              <a:t>0</a:t>
            </a:r>
            <a:r>
              <a:rPr sz="2200" spc="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spc="-80" dirty="0">
                <a:latin typeface="Verdana"/>
                <a:cs typeface="Verdana"/>
              </a:rPr>
              <a:t>length-</a:t>
            </a:r>
            <a:r>
              <a:rPr sz="2200" dirty="0">
                <a:latin typeface="Verdana"/>
                <a:cs typeface="Verdana"/>
              </a:rPr>
              <a:t>1</a:t>
            </a:r>
            <a:r>
              <a:rPr sz="2200" spc="10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</a:t>
            </a:r>
            <a:r>
              <a:rPr sz="2200" spc="11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forward</a:t>
            </a:r>
            <a:r>
              <a:rPr sz="2200" spc="9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indexing</a:t>
            </a:r>
            <a:r>
              <a:rPr sz="2200" spc="95" dirty="0">
                <a:latin typeface="Verdana"/>
                <a:cs typeface="Verdana"/>
              </a:rPr>
              <a:t> </a:t>
            </a:r>
            <a:r>
              <a:rPr sz="2200" spc="75" dirty="0">
                <a:latin typeface="Verdana"/>
                <a:cs typeface="Verdana"/>
              </a:rPr>
              <a:t>and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from</a:t>
            </a:r>
            <a:r>
              <a:rPr sz="2200" spc="110" dirty="0">
                <a:latin typeface="Verdana"/>
                <a:cs typeface="Verdana"/>
              </a:rPr>
              <a:t> </a:t>
            </a:r>
            <a:r>
              <a:rPr sz="2200" spc="-280" dirty="0">
                <a:latin typeface="Verdana"/>
                <a:cs typeface="Verdana"/>
              </a:rPr>
              <a:t>-</a:t>
            </a:r>
            <a:r>
              <a:rPr sz="2200" dirty="0">
                <a:latin typeface="Verdana"/>
                <a:cs typeface="Verdana"/>
              </a:rPr>
              <a:t>1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to</a:t>
            </a:r>
            <a:r>
              <a:rPr sz="2200" spc="105" dirty="0">
                <a:latin typeface="Verdana"/>
                <a:cs typeface="Verdana"/>
              </a:rPr>
              <a:t> </a:t>
            </a:r>
            <a:r>
              <a:rPr sz="2200" spc="-360" dirty="0">
                <a:latin typeface="Verdana"/>
                <a:cs typeface="Verdana"/>
              </a:rPr>
              <a:t>– </a:t>
            </a:r>
            <a:r>
              <a:rPr sz="2200" spc="-35" dirty="0">
                <a:latin typeface="Verdana"/>
                <a:cs typeface="Verdana"/>
              </a:rPr>
              <a:t>length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spc="-105" dirty="0">
                <a:latin typeface="Verdana"/>
                <a:cs typeface="Verdana"/>
              </a:rPr>
              <a:t>in</a:t>
            </a:r>
            <a:r>
              <a:rPr sz="2200" spc="-40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backward</a:t>
            </a:r>
            <a:r>
              <a:rPr sz="2200" spc="-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indexing.</a:t>
            </a:r>
            <a:endParaRPr sz="2200">
              <a:latin typeface="Verdana"/>
              <a:cs typeface="Verdana"/>
            </a:endParaRPr>
          </a:p>
          <a:p>
            <a:pPr marL="309880" algn="just">
              <a:lnSpc>
                <a:spcPct val="100000"/>
              </a:lnSpc>
              <a:spcBef>
                <a:spcPts val="265"/>
              </a:spcBef>
            </a:pPr>
            <a:r>
              <a:rPr sz="1650" spc="33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650" spc="210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200" spc="-130" dirty="0">
                <a:latin typeface="Verdana"/>
                <a:cs typeface="Verdana"/>
              </a:rPr>
              <a:t>For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0" dirty="0">
                <a:latin typeface="Verdana"/>
                <a:cs typeface="Verdana"/>
              </a:rPr>
              <a:t>example</a:t>
            </a:r>
            <a:endParaRPr sz="2200">
              <a:latin typeface="Verdana"/>
              <a:cs typeface="Verdana"/>
            </a:endParaRPr>
          </a:p>
          <a:p>
            <a:pPr marL="629920">
              <a:lnSpc>
                <a:spcPct val="100000"/>
              </a:lnSpc>
              <a:spcBef>
                <a:spcPts val="260"/>
              </a:spcBef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35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b="1" spc="-180" dirty="0">
                <a:solidFill>
                  <a:srgbClr val="FF0000"/>
                </a:solidFill>
                <a:latin typeface="Tahoma"/>
                <a:cs typeface="Tahoma"/>
              </a:rPr>
              <a:t>Fruits</a:t>
            </a:r>
            <a:r>
              <a:rPr sz="2000" b="1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b="1" spc="-445" dirty="0">
                <a:solidFill>
                  <a:srgbClr val="FF0000"/>
                </a:solidFill>
                <a:latin typeface="Tahoma"/>
                <a:cs typeface="Tahoma"/>
              </a:rPr>
              <a:t>=</a:t>
            </a:r>
            <a:r>
              <a:rPr sz="2000" b="1" spc="-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Tahoma"/>
                <a:cs typeface="Tahoma"/>
              </a:rPr>
              <a:t>(“mango”,”apple”,”guaua”,”pomegranate”,”cherry”)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69"/>
              </a:spcBef>
            </a:pPr>
            <a:endParaRPr sz="1800">
              <a:latin typeface="Tahoma"/>
              <a:cs typeface="Tahoma"/>
            </a:endParaRPr>
          </a:p>
          <a:p>
            <a:pPr marL="858519" marR="127635" indent="-228600">
              <a:lnSpc>
                <a:spcPts val="2160"/>
              </a:lnSpc>
            </a:pPr>
            <a:r>
              <a:rPr sz="1500" spc="300" dirty="0">
                <a:solidFill>
                  <a:srgbClr val="93C500"/>
                </a:solidFill>
                <a:latin typeface="Arial MT"/>
                <a:cs typeface="Arial MT"/>
              </a:rPr>
              <a:t>🞇</a:t>
            </a:r>
            <a:r>
              <a:rPr sz="1500" spc="50" dirty="0">
                <a:solidFill>
                  <a:srgbClr val="93C500"/>
                </a:solidFill>
                <a:latin typeface="Arial MT"/>
                <a:cs typeface="Arial MT"/>
              </a:rPr>
              <a:t> </a:t>
            </a:r>
            <a:r>
              <a:rPr sz="2000" spc="-220" dirty="0">
                <a:latin typeface="Verdana"/>
                <a:cs typeface="Verdana"/>
              </a:rPr>
              <a:t>In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75" dirty="0">
                <a:latin typeface="Verdana"/>
                <a:cs typeface="Verdana"/>
              </a:rPr>
              <a:t>above</a:t>
            </a:r>
            <a:r>
              <a:rPr sz="2000" spc="-14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list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105" dirty="0">
                <a:latin typeface="Verdana"/>
                <a:cs typeface="Verdana"/>
              </a:rPr>
              <a:t>items</a:t>
            </a:r>
            <a:r>
              <a:rPr sz="2000" spc="-155" dirty="0">
                <a:latin typeface="Verdana"/>
                <a:cs typeface="Verdana"/>
              </a:rPr>
              <a:t> </a:t>
            </a:r>
            <a:r>
              <a:rPr sz="2000" spc="-90" dirty="0">
                <a:latin typeface="Verdana"/>
                <a:cs typeface="Verdana"/>
              </a:rPr>
              <a:t>from</a:t>
            </a:r>
            <a:r>
              <a:rPr sz="2000" spc="-1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mango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cherry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are</a:t>
            </a:r>
            <a:r>
              <a:rPr sz="2000" spc="-125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0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50" dirty="0">
                <a:latin typeface="Verdana"/>
                <a:cs typeface="Verdana"/>
              </a:rPr>
              <a:t> </a:t>
            </a:r>
            <a:r>
              <a:rPr sz="2000" spc="-175" dirty="0">
                <a:latin typeface="Verdana"/>
                <a:cs typeface="Verdana"/>
              </a:rPr>
              <a:t>4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25" dirty="0">
                <a:latin typeface="Verdana"/>
                <a:cs typeface="Verdana"/>
              </a:rPr>
              <a:t>and </a:t>
            </a:r>
            <a:r>
              <a:rPr sz="2000" spc="-85" dirty="0">
                <a:latin typeface="Verdana"/>
                <a:cs typeface="Verdana"/>
              </a:rPr>
              <a:t>from</a:t>
            </a:r>
            <a:r>
              <a:rPr sz="2000" spc="-114" dirty="0">
                <a:latin typeface="Verdana"/>
                <a:cs typeface="Verdana"/>
              </a:rPr>
              <a:t> </a:t>
            </a:r>
            <a:r>
              <a:rPr sz="2000" spc="-60" dirty="0">
                <a:latin typeface="Verdana"/>
                <a:cs typeface="Verdana"/>
              </a:rPr>
              <a:t>cherry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to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mango</a:t>
            </a:r>
            <a:r>
              <a:rPr sz="2000" spc="-120" dirty="0">
                <a:latin typeface="Verdana"/>
                <a:cs typeface="Verdana"/>
              </a:rPr>
              <a:t> </a:t>
            </a:r>
            <a:r>
              <a:rPr sz="2000" spc="-114" dirty="0">
                <a:latin typeface="Verdana"/>
                <a:cs typeface="Verdana"/>
              </a:rPr>
              <a:t>will</a:t>
            </a:r>
            <a:r>
              <a:rPr sz="2000" spc="-135" dirty="0">
                <a:latin typeface="Verdana"/>
                <a:cs typeface="Verdana"/>
              </a:rPr>
              <a:t> </a:t>
            </a:r>
            <a:r>
              <a:rPr sz="2000" spc="105" dirty="0">
                <a:latin typeface="Verdana"/>
                <a:cs typeface="Verdana"/>
              </a:rPr>
              <a:t>be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spc="-270" dirty="0">
                <a:latin typeface="Verdana"/>
                <a:cs typeface="Verdana"/>
              </a:rPr>
              <a:t>-</a:t>
            </a:r>
            <a:r>
              <a:rPr sz="2000" spc="-175" dirty="0">
                <a:latin typeface="Verdana"/>
                <a:cs typeface="Verdana"/>
              </a:rPr>
              <a:t>1</a:t>
            </a:r>
            <a:r>
              <a:rPr sz="2000" spc="-11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to</a:t>
            </a:r>
            <a:r>
              <a:rPr sz="2000" spc="-145" dirty="0">
                <a:latin typeface="Verdana"/>
                <a:cs typeface="Verdana"/>
              </a:rPr>
              <a:t> </a:t>
            </a:r>
            <a:r>
              <a:rPr sz="2000" spc="-270" dirty="0">
                <a:latin typeface="Verdana"/>
                <a:cs typeface="Verdana"/>
              </a:rPr>
              <a:t>-</a:t>
            </a:r>
            <a:r>
              <a:rPr sz="2000" spc="-50" dirty="0">
                <a:latin typeface="Verdana"/>
                <a:cs typeface="Verdana"/>
              </a:rPr>
              <a:t>5</a:t>
            </a:r>
            <a:endParaRPr sz="2000">
              <a:latin typeface="Verdana"/>
              <a:cs typeface="Verdana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05692"/>
              </p:ext>
            </p:extLst>
          </p:nvPr>
        </p:nvGraphicFramePr>
        <p:xfrm>
          <a:off x="1517650" y="5022850"/>
          <a:ext cx="6343649" cy="111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/>
                <a:gridCol w="914400"/>
                <a:gridCol w="1042669"/>
                <a:gridCol w="1865630"/>
                <a:gridCol w="1301750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0</a:t>
                      </a:r>
                      <a:endParaRPr sz="1800" dirty="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1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R="12192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2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R="3048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7620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b="1" spc="-50" dirty="0">
                          <a:solidFill>
                            <a:srgbClr val="FFFFFF"/>
                          </a:solidFill>
                          <a:latin typeface="Tahoma"/>
                          <a:cs typeface="Tahoma"/>
                        </a:rPr>
                        <a:t>4</a:t>
                      </a:r>
                      <a:endParaRPr sz="1800">
                        <a:latin typeface="Tahoma"/>
                        <a:cs typeface="Tahom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3C50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Mango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Apple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192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Guaua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48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Pomegranate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  <a:tc>
                  <a:txBody>
                    <a:bodyPr/>
                    <a:lstStyle/>
                    <a:p>
                      <a:pPr marL="92710" marR="76200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600" b="1" spc="-10" dirty="0">
                          <a:latin typeface="Tahoma"/>
                          <a:cs typeface="Tahoma"/>
                        </a:rPr>
                        <a:t>cherry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CEACA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2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5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225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800" spc="-50" dirty="0"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3562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2700" spc="-337" baseline="-9259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2700" baseline="-9259" dirty="0">
                          <a:latin typeface="Verdana"/>
                          <a:cs typeface="Verdana"/>
                        </a:rPr>
                        <a:t>3</a:t>
                      </a:r>
                      <a:r>
                        <a:rPr sz="2700" spc="-179" baseline="-9259" dirty="0"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VINO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 marL="118745" marR="30480">
                        <a:lnSpc>
                          <a:spcPts val="2100"/>
                        </a:lnSpc>
                        <a:spcBef>
                          <a:spcPts val="20"/>
                        </a:spcBef>
                      </a:pPr>
                      <a:r>
                        <a:rPr sz="1200" spc="-4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200" spc="-6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2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KUMAR</a:t>
                      </a:r>
                      <a:r>
                        <a:rPr sz="2700" spc="-187" baseline="-9259" dirty="0">
                          <a:latin typeface="Verdana"/>
                          <a:cs typeface="Verdana"/>
                        </a:rPr>
                        <a:t>-</a:t>
                      </a:r>
                      <a:r>
                        <a:rPr sz="1200" spc="-55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2700" spc="-937" baseline="-9259" dirty="0">
                          <a:latin typeface="Verdana"/>
                          <a:cs typeface="Verdana"/>
                        </a:rPr>
                        <a:t>2</a:t>
                      </a:r>
                      <a:r>
                        <a:rPr sz="1200" spc="-4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ER</a:t>
                      </a:r>
                      <a:r>
                        <a:rPr sz="1200" spc="-3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200" spc="-4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A,</a:t>
                      </a:r>
                      <a:r>
                        <a:rPr sz="1200" spc="-5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2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PGT(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104139">
                        <a:lnSpc>
                          <a:spcPts val="695"/>
                        </a:lnSpc>
                      </a:pPr>
                      <a:r>
                        <a:rPr sz="1200" spc="-7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SACHIN</a:t>
                      </a:r>
                      <a:r>
                        <a:rPr sz="1200" spc="-6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5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BHARDWAJ,</a:t>
                      </a:r>
                      <a:r>
                        <a:rPr sz="1200" spc="-2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PG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2100"/>
                        </a:lnSpc>
                        <a:spcBef>
                          <a:spcPts val="20"/>
                        </a:spcBef>
                      </a:pPr>
                      <a:r>
                        <a:rPr sz="1200" spc="-20" smtClean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NP</a:t>
                      </a:r>
                      <a:r>
                        <a:rPr lang="en-US" sz="1200" spc="-20" smtClean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        -1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  <a:p>
                      <a:pPr marL="31750" marR="76200">
                        <a:lnSpc>
                          <a:spcPts val="695"/>
                        </a:lnSpc>
                      </a:pPr>
                      <a:r>
                        <a:rPr sz="1200" spc="-12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T(CS),</a:t>
                      </a:r>
                      <a:r>
                        <a:rPr sz="1200" spc="-1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7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KV</a:t>
                      </a:r>
                      <a:r>
                        <a:rPr sz="1200" spc="-5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4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NO.1</a:t>
                      </a:r>
                      <a:r>
                        <a:rPr sz="1200" spc="-70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200" spc="-165" dirty="0">
                          <a:solidFill>
                            <a:srgbClr val="93C500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200" dirty="0">
                        <a:latin typeface="Verdana"/>
                        <a:cs typeface="Verdana"/>
                      </a:endParaRPr>
                    </a:p>
                  </a:txBody>
                  <a:tcPr marL="0" marR="0" marT="25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EF5E7"/>
                    </a:solidFill>
                  </a:tcPr>
                </a:tc>
              </a:tr>
            </a:tbl>
          </a:graphicData>
        </a:graphic>
      </p:graphicFrame>
      <p:grpSp>
        <p:nvGrpSpPr>
          <p:cNvPr id="12" name="object 12"/>
          <p:cNvGrpSpPr/>
          <p:nvPr/>
        </p:nvGrpSpPr>
        <p:grpSpPr>
          <a:xfrm>
            <a:off x="601662" y="5097462"/>
            <a:ext cx="6950075" cy="1387475"/>
            <a:chOff x="601662" y="5097462"/>
            <a:chExt cx="6950075" cy="1387475"/>
          </a:xfrm>
        </p:grpSpPr>
        <p:sp>
          <p:nvSpPr>
            <p:cNvPr id="13" name="object 13"/>
            <p:cNvSpPr/>
            <p:nvPr/>
          </p:nvSpPr>
          <p:spPr>
            <a:xfrm>
              <a:off x="609600" y="5105400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647700" y="0"/>
                  </a:moveTo>
                  <a:lnTo>
                    <a:pt x="647700" y="57150"/>
                  </a:lnTo>
                  <a:lnTo>
                    <a:pt x="0" y="57150"/>
                  </a:lnTo>
                  <a:lnTo>
                    <a:pt x="0" y="171450"/>
                  </a:lnTo>
                  <a:lnTo>
                    <a:pt x="647700" y="171450"/>
                  </a:lnTo>
                  <a:lnTo>
                    <a:pt x="647700" y="228600"/>
                  </a:lnTo>
                  <a:lnTo>
                    <a:pt x="762000" y="114300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9600" y="5105400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0" y="57150"/>
                  </a:moveTo>
                  <a:lnTo>
                    <a:pt x="647700" y="57150"/>
                  </a:lnTo>
                  <a:lnTo>
                    <a:pt x="647700" y="0"/>
                  </a:lnTo>
                  <a:lnTo>
                    <a:pt x="762000" y="114300"/>
                  </a:lnTo>
                  <a:lnTo>
                    <a:pt x="647700" y="228600"/>
                  </a:lnTo>
                  <a:lnTo>
                    <a:pt x="647700" y="171450"/>
                  </a:lnTo>
                  <a:lnTo>
                    <a:pt x="0" y="171450"/>
                  </a:lnTo>
                  <a:lnTo>
                    <a:pt x="0" y="57150"/>
                  </a:lnTo>
                  <a:close/>
                </a:path>
              </a:pathLst>
            </a:custGeom>
            <a:ln w="15875">
              <a:solidFill>
                <a:srgbClr val="6B9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781800" y="6248400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114300" y="0"/>
                  </a:move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762000" y="171450"/>
                  </a:lnTo>
                  <a:lnTo>
                    <a:pt x="762000" y="57150"/>
                  </a:lnTo>
                  <a:lnTo>
                    <a:pt x="114300" y="57150"/>
                  </a:lnTo>
                  <a:lnTo>
                    <a:pt x="114300" y="0"/>
                  </a:lnTo>
                  <a:close/>
                </a:path>
              </a:pathLst>
            </a:custGeom>
            <a:solidFill>
              <a:srgbClr val="93C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781800" y="6248400"/>
              <a:ext cx="762000" cy="228600"/>
            </a:xfrm>
            <a:custGeom>
              <a:avLst/>
              <a:gdLst/>
              <a:ahLst/>
              <a:cxnLst/>
              <a:rect l="l" t="t" r="r" b="b"/>
              <a:pathLst>
                <a:path w="762000" h="228600">
                  <a:moveTo>
                    <a:pt x="762000" y="57150"/>
                  </a:moveTo>
                  <a:lnTo>
                    <a:pt x="114300" y="57150"/>
                  </a:lnTo>
                  <a:lnTo>
                    <a:pt x="114300" y="0"/>
                  </a:lnTo>
                  <a:lnTo>
                    <a:pt x="0" y="114300"/>
                  </a:lnTo>
                  <a:lnTo>
                    <a:pt x="114300" y="228600"/>
                  </a:lnTo>
                  <a:lnTo>
                    <a:pt x="114300" y="171450"/>
                  </a:lnTo>
                  <a:lnTo>
                    <a:pt x="762000" y="171450"/>
                  </a:lnTo>
                  <a:lnTo>
                    <a:pt x="762000" y="57150"/>
                  </a:lnTo>
                  <a:close/>
                </a:path>
              </a:pathLst>
            </a:custGeom>
            <a:ln w="15875">
              <a:solidFill>
                <a:srgbClr val="6B91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1504</Words>
  <Application>Microsoft Office PowerPoint</Application>
  <PresentationFormat>On-screen Show (4:3)</PresentationFormat>
  <Paragraphs>269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MT</vt:lpstr>
      <vt:lpstr>Calibri</vt:lpstr>
      <vt:lpstr>Calibri Light</vt:lpstr>
      <vt:lpstr>Tahoma</vt:lpstr>
      <vt:lpstr>Verdana</vt:lpstr>
      <vt:lpstr>Wingdings</vt:lpstr>
      <vt:lpstr>Office Theme</vt:lpstr>
      <vt:lpstr>PowerPoint Presentation</vt:lpstr>
      <vt:lpstr>What is Tuple?</vt:lpstr>
      <vt:lpstr>Creating and accessing tuples</vt:lpstr>
      <vt:lpstr>Creating tuples</vt:lpstr>
      <vt:lpstr>Creating tuples</vt:lpstr>
      <vt:lpstr>Creating tuples</vt:lpstr>
      <vt:lpstr>Creating tuples from existing sequence</vt:lpstr>
      <vt:lpstr>Using eval() while creating tuple</vt:lpstr>
      <vt:lpstr>Accessing Tuple elements</vt:lpstr>
      <vt:lpstr>Accessing List elements</vt:lpstr>
      <vt:lpstr>Difference from Lists</vt:lpstr>
      <vt:lpstr>Traversing tuple</vt:lpstr>
      <vt:lpstr>Tuple operations</vt:lpstr>
      <vt:lpstr>Tuple operations</vt:lpstr>
      <vt:lpstr>Slicing Tuples</vt:lpstr>
      <vt:lpstr>Slicing Tuples</vt:lpstr>
      <vt:lpstr>Slicing Tuples</vt:lpstr>
      <vt:lpstr>Comparing tuples</vt:lpstr>
      <vt:lpstr>Unpacking tuples</vt:lpstr>
      <vt:lpstr>Deleting tuples</vt:lpstr>
      <vt:lpstr>Tuple functions and methods</vt:lpstr>
      <vt:lpstr>Tuple functions and methods</vt:lpstr>
      <vt:lpstr>Tuple functions and methods</vt:lpstr>
      <vt:lpstr>Tuple functions and methods</vt:lpstr>
      <vt:lpstr>Indirectly modifying tuples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Mushtaq Ah Dar</dc:creator>
  <cp:lastModifiedBy>Microsoft account</cp:lastModifiedBy>
  <cp:revision>7</cp:revision>
  <dcterms:created xsi:type="dcterms:W3CDTF">2025-04-11T16:09:14Z</dcterms:created>
  <dcterms:modified xsi:type="dcterms:W3CDTF">2025-04-12T05:02:05Z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2025-04-11T00:00:00Z</vt:filetime>
  </property>
  <property fmtid="{D5CDD505-2E9C-101B-9397-08002B2CF9AE}" pid="3" name="LastSaved">
    <vt:filetime>2025-04-11T00:00:00Z</vt:filetime>
  </property>
  <property fmtid="{D5CDD505-2E9C-101B-9397-08002B2CF9AE}" pid="4" name="Producer">
    <vt:lpwstr>3-Heights™ PDF Merge Split Shell 6.12.1.11 (http://www.pdf-tools.com)</vt:lpwstr>
  </property>
</Properties>
</file>