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CD54BE-FB1B-4C4E-B626-6DD6B885F96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205390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D54BE-FB1B-4C4E-B626-6DD6B885F96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268950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D54BE-FB1B-4C4E-B626-6DD6B885F96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401223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CD54BE-FB1B-4C4E-B626-6DD6B885F96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71332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CD54BE-FB1B-4C4E-B626-6DD6B885F96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416584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CD54BE-FB1B-4C4E-B626-6DD6B885F96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81971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CD54BE-FB1B-4C4E-B626-6DD6B885F96D}"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281714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CD54BE-FB1B-4C4E-B626-6DD6B885F96D}"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118190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CD54BE-FB1B-4C4E-B626-6DD6B885F96D}"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196733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D54BE-FB1B-4C4E-B626-6DD6B885F96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1110075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CD54BE-FB1B-4C4E-B626-6DD6B885F96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55E727-8F8F-4868-A24C-43953843AD27}" type="slidenum">
              <a:rPr lang="en-US" smtClean="0"/>
              <a:t>‹#›</a:t>
            </a:fld>
            <a:endParaRPr lang="en-US"/>
          </a:p>
        </p:txBody>
      </p:sp>
    </p:spTree>
    <p:extLst>
      <p:ext uri="{BB962C8B-B14F-4D97-AF65-F5344CB8AC3E}">
        <p14:creationId xmlns:p14="http://schemas.microsoft.com/office/powerpoint/2010/main" val="1774837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D54BE-FB1B-4C4E-B626-6DD6B885F96D}" type="datetimeFigureOut">
              <a:rPr lang="en-US" smtClean="0"/>
              <a:t>3/17/2025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5E727-8F8F-4868-A24C-43953843AD27}" type="slidenum">
              <a:rPr lang="en-US" smtClean="0"/>
              <a:t>‹#›</a:t>
            </a:fld>
            <a:endParaRPr lang="en-US"/>
          </a:p>
        </p:txBody>
      </p:sp>
    </p:spTree>
    <p:extLst>
      <p:ext uri="{BB962C8B-B14F-4D97-AF65-F5344CB8AC3E}">
        <p14:creationId xmlns:p14="http://schemas.microsoft.com/office/powerpoint/2010/main" val="205155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3835" t="144"/>
          <a:stretch/>
        </p:blipFill>
        <p:spPr>
          <a:xfrm>
            <a:off x="3382297" y="944781"/>
            <a:ext cx="4292499" cy="5200169"/>
          </a:xfrm>
          <a:prstGeom prst="rect">
            <a:avLst/>
          </a:prstGeom>
        </p:spPr>
      </p:pic>
    </p:spTree>
    <p:extLst>
      <p:ext uri="{BB962C8B-B14F-4D97-AF65-F5344CB8AC3E}">
        <p14:creationId xmlns:p14="http://schemas.microsoft.com/office/powerpoint/2010/main" val="2538882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654710" y="2255210"/>
            <a:ext cx="7865806" cy="3785652"/>
          </a:xfrm>
          <a:prstGeom prst="rect">
            <a:avLst/>
          </a:prstGeom>
        </p:spPr>
        <p:txBody>
          <a:bodyPr wrap="square">
            <a:spAutoFit/>
          </a:bodyPr>
          <a:lstStyle/>
          <a:p>
            <a:r>
              <a:rPr lang="en-US" sz="2000" b="1" dirty="0"/>
              <a:t>Sequences </a:t>
            </a:r>
          </a:p>
          <a:p>
            <a:r>
              <a:rPr lang="en-US" sz="2000" b="1" dirty="0" smtClean="0"/>
              <a:t>Types </a:t>
            </a:r>
            <a:r>
              <a:rPr lang="en-US" sz="2000" b="1" dirty="0"/>
              <a:t>of Sequence in Python: </a:t>
            </a:r>
            <a:endParaRPr lang="en-US" sz="2000" dirty="0"/>
          </a:p>
          <a:p>
            <a:r>
              <a:rPr lang="en-US" sz="2000" b="1" dirty="0"/>
              <a:t>a) Strings: </a:t>
            </a:r>
            <a:endParaRPr lang="en-US" sz="2000" dirty="0"/>
          </a:p>
          <a:p>
            <a:r>
              <a:rPr lang="en-US" sz="2000" dirty="0" smtClean="0"/>
              <a:t>1</a:t>
            </a:r>
            <a:r>
              <a:rPr lang="en-US" sz="2000" dirty="0"/>
              <a:t>. To declare an empty string, use </a:t>
            </a:r>
            <a:r>
              <a:rPr lang="en-US" sz="2000" dirty="0" err="1"/>
              <a:t>str</a:t>
            </a:r>
            <a:r>
              <a:rPr lang="en-US" sz="2000" dirty="0"/>
              <a:t>() or it can be defined using empty string inside quotes. </a:t>
            </a:r>
          </a:p>
          <a:p>
            <a:r>
              <a:rPr lang="en-US" sz="2000" dirty="0"/>
              <a:t>Example of String in Python: </a:t>
            </a:r>
          </a:p>
          <a:p>
            <a:r>
              <a:rPr lang="en-US" sz="2000" dirty="0"/>
              <a:t>name = "</a:t>
            </a:r>
            <a:r>
              <a:rPr lang="en-US" sz="2000" dirty="0" err="1"/>
              <a:t>LearnPython</a:t>
            </a:r>
            <a:r>
              <a:rPr lang="en-US" sz="2000" dirty="0"/>
              <a:t>" </a:t>
            </a:r>
          </a:p>
          <a:p>
            <a:r>
              <a:rPr lang="en-US" sz="2000" dirty="0"/>
              <a:t>print(name) </a:t>
            </a:r>
          </a:p>
          <a:p>
            <a:r>
              <a:rPr lang="en-US" sz="2000" dirty="0"/>
              <a:t>Output: </a:t>
            </a:r>
          </a:p>
          <a:p>
            <a:r>
              <a:rPr lang="en-US" sz="2000" dirty="0" err="1"/>
              <a:t>LearnPython</a:t>
            </a:r>
            <a:r>
              <a:rPr lang="en-US" sz="2000" dirty="0"/>
              <a:t> </a:t>
            </a:r>
          </a:p>
          <a:p>
            <a:r>
              <a:rPr lang="en-US" sz="2000" dirty="0"/>
              <a:t>2. Strings are immutable data types, therefore once declared, we can’t alter the string. Though, we can reassign it to a new string. </a:t>
            </a:r>
          </a:p>
        </p:txBody>
      </p:sp>
    </p:spTree>
    <p:extLst>
      <p:ext uri="{BB962C8B-B14F-4D97-AF65-F5344CB8AC3E}">
        <p14:creationId xmlns:p14="http://schemas.microsoft.com/office/powerpoint/2010/main" val="102539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92826" y="1845593"/>
            <a:ext cx="10441858" cy="4924425"/>
          </a:xfrm>
          <a:prstGeom prst="rect">
            <a:avLst/>
          </a:prstGeom>
        </p:spPr>
        <p:txBody>
          <a:bodyPr wrap="square">
            <a:spAutoFit/>
          </a:bodyPr>
          <a:lstStyle/>
          <a:p>
            <a:r>
              <a:rPr lang="en-US" sz="1600" dirty="0" smtClean="0"/>
              <a:t>Lists</a:t>
            </a:r>
            <a:r>
              <a:rPr lang="en-US" sz="1600" dirty="0"/>
              <a:t>: </a:t>
            </a:r>
          </a:p>
          <a:p>
            <a:r>
              <a:rPr lang="en-US" sz="1600" dirty="0"/>
              <a:t>Lists are a single storage unit to store multiple data items together. It’s a mutable data structure, therefore, once declared, it can still be altered. </a:t>
            </a:r>
          </a:p>
          <a:p>
            <a:r>
              <a:rPr lang="en-US" sz="1600" dirty="0"/>
              <a:t>A list can hold strings, numbers, lists, tuples, dictionaries, etc. </a:t>
            </a:r>
          </a:p>
          <a:p>
            <a:r>
              <a:rPr lang="en-US" sz="1600" dirty="0"/>
              <a:t>1. To declare a list, either use list() or square brackets [], containing comma-separated values. </a:t>
            </a:r>
          </a:p>
          <a:p>
            <a:r>
              <a:rPr lang="en-US" sz="1600" dirty="0"/>
              <a:t>Example of Lists in Python: </a:t>
            </a:r>
          </a:p>
          <a:p>
            <a:r>
              <a:rPr lang="en-US" sz="1600" dirty="0"/>
              <a:t>list_1 = ["</a:t>
            </a:r>
            <a:r>
              <a:rPr lang="en-US" sz="1600" dirty="0" err="1"/>
              <a:t>LearnPython</a:t>
            </a:r>
            <a:r>
              <a:rPr lang="en-US" sz="1600" dirty="0"/>
              <a:t> ", "Sequences", "Tutorial"] # [all string list] </a:t>
            </a:r>
          </a:p>
          <a:p>
            <a:r>
              <a:rPr lang="en-US" sz="1600" dirty="0"/>
              <a:t>print(</a:t>
            </a:r>
            <a:r>
              <a:rPr lang="en-US" sz="1600" dirty="0" err="1"/>
              <a:t>f'List</a:t>
            </a:r>
            <a:r>
              <a:rPr lang="en-US" sz="1600" dirty="0"/>
              <a:t> 1: {list_1}') </a:t>
            </a:r>
          </a:p>
          <a:p>
            <a:r>
              <a:rPr lang="en-US" sz="1600" dirty="0"/>
              <a:t>list_2 = list() # [empty list] </a:t>
            </a:r>
          </a:p>
          <a:p>
            <a:r>
              <a:rPr lang="en-US" sz="1600" dirty="0"/>
              <a:t>print(</a:t>
            </a:r>
            <a:r>
              <a:rPr lang="en-US" sz="1600" dirty="0" err="1"/>
              <a:t>f'List</a:t>
            </a:r>
            <a:r>
              <a:rPr lang="en-US" sz="1600" dirty="0"/>
              <a:t> 2: {list_2}') </a:t>
            </a:r>
          </a:p>
          <a:p>
            <a:r>
              <a:rPr lang="en-US" sz="1600" dirty="0"/>
              <a:t>list_3 = [2021, ['hello', 2020], 2.0] # [integer, list, float] </a:t>
            </a:r>
          </a:p>
          <a:p>
            <a:r>
              <a:rPr lang="en-US" sz="1600" dirty="0"/>
              <a:t>print(</a:t>
            </a:r>
            <a:r>
              <a:rPr lang="en-US" sz="1600" dirty="0" err="1"/>
              <a:t>f'List</a:t>
            </a:r>
            <a:r>
              <a:rPr lang="en-US" sz="1600" dirty="0"/>
              <a:t> 3: {list_3}') </a:t>
            </a:r>
          </a:p>
          <a:p>
            <a:r>
              <a:rPr lang="en-US" sz="1600" dirty="0"/>
              <a:t>list_4 = [{'language': 'Python'}, (1,2)] # [dictionary, tuple] </a:t>
            </a:r>
          </a:p>
          <a:p>
            <a:r>
              <a:rPr lang="en-US" sz="1600" dirty="0"/>
              <a:t>print(</a:t>
            </a:r>
            <a:r>
              <a:rPr lang="en-US" sz="1600" dirty="0" err="1"/>
              <a:t>f'List</a:t>
            </a:r>
            <a:r>
              <a:rPr lang="en-US" sz="1600" dirty="0"/>
              <a:t> 4: {list_4}') </a:t>
            </a:r>
          </a:p>
          <a:p>
            <a:r>
              <a:rPr lang="en-US" sz="1600" b="1" dirty="0"/>
              <a:t>Output: </a:t>
            </a:r>
            <a:endParaRPr lang="en-US" sz="1600" dirty="0"/>
          </a:p>
          <a:p>
            <a:r>
              <a:rPr lang="en-US" sz="1600" dirty="0"/>
              <a:t>List 1: [‘</a:t>
            </a:r>
            <a:r>
              <a:rPr lang="en-US" sz="1600" dirty="0" err="1"/>
              <a:t>LearnPython</a:t>
            </a:r>
            <a:r>
              <a:rPr lang="en-US" sz="1600" dirty="0"/>
              <a:t>, ‘Sequences’, ‘Tutorial’] </a:t>
            </a:r>
          </a:p>
          <a:p>
            <a:r>
              <a:rPr lang="en-US" sz="1600" dirty="0"/>
              <a:t>List 2: [] </a:t>
            </a:r>
          </a:p>
          <a:p>
            <a:r>
              <a:rPr lang="en-US" sz="1600" dirty="0"/>
              <a:t>List 3: [2021, [‘hello’, 2020], 2.0] </a:t>
            </a:r>
          </a:p>
          <a:p>
            <a:r>
              <a:rPr lang="en-US" sz="1600" dirty="0"/>
              <a:t>List 4: [{‘language’: ‘Python’}, (1, 2)] </a:t>
            </a:r>
          </a:p>
        </p:txBody>
      </p:sp>
    </p:spTree>
    <p:extLst>
      <p:ext uri="{BB962C8B-B14F-4D97-AF65-F5344CB8AC3E}">
        <p14:creationId xmlns:p14="http://schemas.microsoft.com/office/powerpoint/2010/main" val="146349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92826" y="1845593"/>
            <a:ext cx="10441858" cy="4370427"/>
          </a:xfrm>
          <a:prstGeom prst="rect">
            <a:avLst/>
          </a:prstGeom>
        </p:spPr>
        <p:txBody>
          <a:bodyPr wrap="square">
            <a:spAutoFit/>
          </a:bodyPr>
          <a:lstStyle/>
          <a:p>
            <a:endParaRPr lang="en-US" sz="1600" dirty="0"/>
          </a:p>
          <a:p>
            <a:r>
              <a:rPr lang="en-US" sz="1600" b="1" dirty="0"/>
              <a:t>Tuples</a:t>
            </a:r>
            <a:r>
              <a:rPr lang="en-US" sz="1600" dirty="0"/>
              <a:t>: </a:t>
            </a:r>
          </a:p>
          <a:p>
            <a:r>
              <a:rPr lang="en-US" sz="1600" dirty="0"/>
              <a:t>Just like Lists, Tuples can store multiple data items of different data types. The only difference is that they are immutable and are stored inside the parenthesis (). </a:t>
            </a:r>
          </a:p>
          <a:p>
            <a:r>
              <a:rPr lang="en-US" sz="1600" dirty="0"/>
              <a:t>To declare a tuple, either use tuple() or parenthesis, containing comma-separated values. </a:t>
            </a:r>
          </a:p>
          <a:p>
            <a:r>
              <a:rPr lang="en-US" sz="1600" dirty="0"/>
              <a:t>Example of Tuple in Python: </a:t>
            </a:r>
          </a:p>
          <a:p>
            <a:r>
              <a:rPr lang="en-US" sz="1600" dirty="0"/>
              <a:t>tuple_1 = ("</a:t>
            </a:r>
            <a:r>
              <a:rPr lang="en-US" sz="1600" dirty="0" err="1"/>
              <a:t>LearnPython</a:t>
            </a:r>
            <a:r>
              <a:rPr lang="en-US" sz="1600" dirty="0"/>
              <a:t> ", "Sequences", "Tutorial") # [all string tuple] </a:t>
            </a:r>
          </a:p>
          <a:p>
            <a:r>
              <a:rPr lang="en-US" sz="1600" dirty="0"/>
              <a:t>print(</a:t>
            </a:r>
            <a:r>
              <a:rPr lang="en-US" sz="1600" dirty="0" err="1"/>
              <a:t>f'tuple</a:t>
            </a:r>
            <a:r>
              <a:rPr lang="en-US" sz="1600" dirty="0"/>
              <a:t> 1: {tuple_1}') </a:t>
            </a:r>
          </a:p>
          <a:p>
            <a:r>
              <a:rPr lang="en-US" sz="1600" dirty="0"/>
              <a:t>tuple_2 = tuple() # [empty tuple] </a:t>
            </a:r>
          </a:p>
          <a:p>
            <a:r>
              <a:rPr lang="en-US" sz="1600" dirty="0"/>
              <a:t>print(</a:t>
            </a:r>
            <a:r>
              <a:rPr lang="en-US" sz="1600" dirty="0" err="1"/>
              <a:t>f'tuple</a:t>
            </a:r>
            <a:r>
              <a:rPr lang="en-US" sz="1600" dirty="0"/>
              <a:t> 2: {tuple_2}') </a:t>
            </a:r>
          </a:p>
          <a:p>
            <a:r>
              <a:rPr lang="en-US" sz="1600" dirty="0"/>
              <a:t>tuple_3 = [2021, ('hello', 2020), 2.0] # [integer, tuple, float] </a:t>
            </a:r>
          </a:p>
          <a:p>
            <a:r>
              <a:rPr lang="en-US" sz="1600" dirty="0"/>
              <a:t>print(</a:t>
            </a:r>
            <a:r>
              <a:rPr lang="en-US" sz="1600" dirty="0" err="1"/>
              <a:t>f'tuple</a:t>
            </a:r>
            <a:r>
              <a:rPr lang="en-US" sz="1600" dirty="0"/>
              <a:t> 3: {tuple_3}') </a:t>
            </a:r>
          </a:p>
          <a:p>
            <a:r>
              <a:rPr lang="en-US" sz="1600" dirty="0"/>
              <a:t>tuple_4 = [{'language': 'Python'}, [1,2]] # [dictionary, list] </a:t>
            </a:r>
          </a:p>
          <a:p>
            <a:r>
              <a:rPr lang="en-US" sz="1600" dirty="0"/>
              <a:t>print(</a:t>
            </a:r>
            <a:r>
              <a:rPr lang="en-US" sz="1600" dirty="0" err="1"/>
              <a:t>f'tuple</a:t>
            </a:r>
            <a:r>
              <a:rPr lang="en-US" sz="1600" dirty="0"/>
              <a:t> 4: {tuple_4}') </a:t>
            </a:r>
            <a:endParaRPr lang="en-US" sz="1600" dirty="0" smtClean="0"/>
          </a:p>
          <a:p>
            <a:r>
              <a:rPr lang="en-US" sz="1600" b="1" dirty="0"/>
              <a:t>Output: </a:t>
            </a:r>
            <a:endParaRPr lang="en-US" sz="1600" dirty="0"/>
          </a:p>
          <a:p>
            <a:r>
              <a:rPr lang="en-US" sz="1600" dirty="0"/>
              <a:t>tuple 1: (‘</a:t>
            </a:r>
            <a:r>
              <a:rPr lang="en-US" sz="1600" dirty="0" err="1"/>
              <a:t>PythonGeeks</a:t>
            </a:r>
            <a:r>
              <a:rPr lang="en-US" sz="1600" dirty="0"/>
              <a:t>’, ‘Sequences’, ‘Tutorial’) tuple 2: () tuple 3: [2021, (‘hello’, 2020), 2.0] tuple 4: [{‘language’: ‘Python’}, [1, 2]] </a:t>
            </a:r>
          </a:p>
        </p:txBody>
      </p:sp>
    </p:spTree>
    <p:extLst>
      <p:ext uri="{BB962C8B-B14F-4D97-AF65-F5344CB8AC3E}">
        <p14:creationId xmlns:p14="http://schemas.microsoft.com/office/powerpoint/2010/main" val="51570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92826" y="1845593"/>
            <a:ext cx="10441858" cy="3385542"/>
          </a:xfrm>
          <a:prstGeom prst="rect">
            <a:avLst/>
          </a:prstGeom>
        </p:spPr>
        <p:txBody>
          <a:bodyPr wrap="square">
            <a:spAutoFit/>
          </a:bodyPr>
          <a:lstStyle/>
          <a:p>
            <a:r>
              <a:rPr lang="en-US" sz="1600" dirty="0"/>
              <a:t>Python constructs </a:t>
            </a:r>
          </a:p>
          <a:p>
            <a:r>
              <a:rPr lang="en-US" sz="1600" b="1" dirty="0" smtClean="0"/>
              <a:t>Assignment </a:t>
            </a:r>
            <a:r>
              <a:rPr lang="en-US" sz="1600" b="1" dirty="0"/>
              <a:t>Statement </a:t>
            </a:r>
            <a:endParaRPr lang="en-US" sz="1600" dirty="0"/>
          </a:p>
          <a:p>
            <a:r>
              <a:rPr lang="en-US" sz="1600" dirty="0"/>
              <a:t>Assignment statement serves various purpose and used for creating a variable, initializing a variable or modifying the value of an existing variable. </a:t>
            </a:r>
          </a:p>
          <a:p>
            <a:r>
              <a:rPr lang="en-US" sz="1600" dirty="0"/>
              <a:t>The operator used for assignment is “=” also known as assignment operator. </a:t>
            </a:r>
          </a:p>
          <a:p>
            <a:r>
              <a:rPr lang="en-US" sz="1600" dirty="0"/>
              <a:t>Variable placed on the Left Hand Side (L.H.S) of the assignment operator is set with the constant value or value of another variable present on the Right Hand Side (R.H.S) of the assignment operator. </a:t>
            </a:r>
          </a:p>
          <a:p>
            <a:r>
              <a:rPr lang="en-US" sz="1600" b="1" dirty="0"/>
              <a:t>Example 1. Program to explain the assignment statement and initialization. </a:t>
            </a:r>
            <a:endParaRPr lang="en-US" sz="1600" dirty="0"/>
          </a:p>
          <a:p>
            <a:endParaRPr lang="en-US" sz="1600" dirty="0"/>
          </a:p>
          <a:p>
            <a:r>
              <a:rPr lang="en-US" sz="1600" dirty="0"/>
              <a:t>Consider a variable A whose value is to be initialized with 10 then the syntax would be: A = 10 </a:t>
            </a:r>
          </a:p>
          <a:p>
            <a:r>
              <a:rPr lang="en-US" sz="1600" dirty="0"/>
              <a:t>print (A) </a:t>
            </a:r>
          </a:p>
          <a:p>
            <a:r>
              <a:rPr lang="en-US" sz="1600" dirty="0"/>
              <a:t>Output: </a:t>
            </a:r>
          </a:p>
          <a:p>
            <a:r>
              <a:rPr lang="en-US" sz="1600" dirty="0"/>
              <a:t>10 	</a:t>
            </a:r>
          </a:p>
        </p:txBody>
      </p:sp>
    </p:spTree>
    <p:extLst>
      <p:ext uri="{BB962C8B-B14F-4D97-AF65-F5344CB8AC3E}">
        <p14:creationId xmlns:p14="http://schemas.microsoft.com/office/powerpoint/2010/main" val="421219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92826" y="1845593"/>
            <a:ext cx="10441858" cy="1846659"/>
          </a:xfrm>
          <a:prstGeom prst="rect">
            <a:avLst/>
          </a:prstGeom>
        </p:spPr>
        <p:txBody>
          <a:bodyPr wrap="square">
            <a:spAutoFit/>
          </a:bodyPr>
          <a:lstStyle/>
          <a:p>
            <a:endParaRPr lang="en-US" sz="1600" dirty="0"/>
          </a:p>
          <a:p>
            <a:r>
              <a:rPr lang="en-US" sz="1600" b="1" dirty="0"/>
              <a:t>Example 2. Program to explain the assignment statement. </a:t>
            </a:r>
            <a:endParaRPr lang="en-US" sz="1600" dirty="0"/>
          </a:p>
          <a:p>
            <a:r>
              <a:rPr lang="en-US" sz="1600" dirty="0"/>
              <a:t>A = 10 </a:t>
            </a:r>
          </a:p>
          <a:p>
            <a:r>
              <a:rPr lang="en-US" sz="1600" dirty="0"/>
              <a:t>B = A </a:t>
            </a:r>
          </a:p>
          <a:p>
            <a:r>
              <a:rPr lang="en-US" sz="1600" dirty="0"/>
              <a:t>print(B) </a:t>
            </a:r>
          </a:p>
          <a:p>
            <a:r>
              <a:rPr lang="en-US" sz="1600" dirty="0"/>
              <a:t>Output: </a:t>
            </a:r>
          </a:p>
          <a:p>
            <a:r>
              <a:rPr lang="en-US" sz="1600" dirty="0"/>
              <a:t>10 	</a:t>
            </a:r>
          </a:p>
        </p:txBody>
      </p:sp>
    </p:spTree>
    <p:extLst>
      <p:ext uri="{BB962C8B-B14F-4D97-AF65-F5344CB8AC3E}">
        <p14:creationId xmlns:p14="http://schemas.microsoft.com/office/powerpoint/2010/main" val="3402616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92826" y="1845593"/>
            <a:ext cx="10441858" cy="3877985"/>
          </a:xfrm>
          <a:prstGeom prst="rect">
            <a:avLst/>
          </a:prstGeom>
        </p:spPr>
        <p:txBody>
          <a:bodyPr wrap="square">
            <a:spAutoFit/>
          </a:bodyPr>
          <a:lstStyle/>
          <a:p>
            <a:endParaRPr lang="en-US" sz="1600" dirty="0"/>
          </a:p>
          <a:p>
            <a:r>
              <a:rPr lang="en-US" sz="1600" b="1" dirty="0"/>
              <a:t>Example 3. Program for explaining the working of expressions</a:t>
            </a:r>
            <a:r>
              <a:rPr lang="en-US" sz="1600" dirty="0"/>
              <a:t>. </a:t>
            </a:r>
          </a:p>
          <a:p>
            <a:r>
              <a:rPr lang="en-US" sz="1600" dirty="0"/>
              <a:t>A = 2 + 3 </a:t>
            </a:r>
          </a:p>
          <a:p>
            <a:r>
              <a:rPr lang="en-US" sz="1600" dirty="0"/>
              <a:t>B = A* 5 </a:t>
            </a:r>
          </a:p>
          <a:p>
            <a:r>
              <a:rPr lang="en-US" sz="1600" dirty="0"/>
              <a:t>C = B / A </a:t>
            </a:r>
          </a:p>
          <a:p>
            <a:r>
              <a:rPr lang="pt-BR" sz="1600" dirty="0"/>
              <a:t>D = (A+ B) – (C + A) </a:t>
            </a:r>
          </a:p>
          <a:p>
            <a:r>
              <a:rPr lang="en-US" sz="1600" dirty="0"/>
              <a:t>print(A) </a:t>
            </a:r>
          </a:p>
          <a:p>
            <a:r>
              <a:rPr lang="en-US" sz="1600" dirty="0"/>
              <a:t>print(B) </a:t>
            </a:r>
          </a:p>
          <a:p>
            <a:r>
              <a:rPr lang="en-US" sz="1600" dirty="0"/>
              <a:t>print(C) </a:t>
            </a:r>
          </a:p>
          <a:p>
            <a:r>
              <a:rPr lang="en-US" sz="1600" dirty="0"/>
              <a:t>print(D) </a:t>
            </a:r>
          </a:p>
          <a:p>
            <a:r>
              <a:rPr lang="en-US" sz="1600" dirty="0"/>
              <a:t>Output: </a:t>
            </a:r>
          </a:p>
          <a:p>
            <a:r>
              <a:rPr lang="en-US" sz="1600" dirty="0"/>
              <a:t>5 </a:t>
            </a:r>
          </a:p>
          <a:p>
            <a:r>
              <a:rPr lang="en-US" sz="1600" dirty="0"/>
              <a:t>25 </a:t>
            </a:r>
          </a:p>
          <a:p>
            <a:r>
              <a:rPr lang="en-US" sz="1600" dirty="0"/>
              <a:t>5 </a:t>
            </a:r>
          </a:p>
          <a:p>
            <a:r>
              <a:rPr lang="en-US" sz="1600" dirty="0"/>
              <a:t>20 	</a:t>
            </a:r>
          </a:p>
        </p:txBody>
      </p:sp>
    </p:spTree>
    <p:extLst>
      <p:ext uri="{BB962C8B-B14F-4D97-AF65-F5344CB8AC3E}">
        <p14:creationId xmlns:p14="http://schemas.microsoft.com/office/powerpoint/2010/main" val="1923932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92826" y="1845593"/>
            <a:ext cx="10441858" cy="4647426"/>
          </a:xfrm>
          <a:prstGeom prst="rect">
            <a:avLst/>
          </a:prstGeom>
        </p:spPr>
        <p:txBody>
          <a:bodyPr wrap="square">
            <a:spAutoFit/>
          </a:bodyPr>
          <a:lstStyle/>
          <a:p>
            <a:r>
              <a:rPr lang="en-US" sz="1600" b="1" dirty="0"/>
              <a:t>Arithmetic Operator </a:t>
            </a:r>
          </a:p>
          <a:p>
            <a:r>
              <a:rPr lang="en-US" sz="1600" dirty="0"/>
              <a:t>Operators are applied on the operand to obtain the desired results and there are different types of operators. The arithmetic operators are the most basic operators used for in general calculations or arithmetic operations. The arithmetic operators include +, -, /, *, % (modulus), ** (exponent) etc. </a:t>
            </a:r>
          </a:p>
          <a:p>
            <a:r>
              <a:rPr lang="en-US" sz="1600" b="1" dirty="0"/>
              <a:t>Example 4. Explaining Binary Operators with Program </a:t>
            </a:r>
            <a:endParaRPr lang="en-US" sz="1600" dirty="0"/>
          </a:p>
          <a:p>
            <a:r>
              <a:rPr lang="en-US" sz="1600" dirty="0"/>
              <a:t>A = 2 + 2 </a:t>
            </a:r>
          </a:p>
          <a:p>
            <a:r>
              <a:rPr lang="en-US" sz="1600" dirty="0"/>
              <a:t>B = 5 * 2 </a:t>
            </a:r>
          </a:p>
          <a:p>
            <a:r>
              <a:rPr lang="en-US" sz="1600" dirty="0"/>
              <a:t>C = 10 / 2 </a:t>
            </a:r>
          </a:p>
          <a:p>
            <a:r>
              <a:rPr lang="en-US" sz="1600" dirty="0"/>
              <a:t>D = 10 % 2 </a:t>
            </a:r>
          </a:p>
          <a:p>
            <a:r>
              <a:rPr lang="en-US" sz="1600" dirty="0"/>
              <a:t>print(A) </a:t>
            </a:r>
          </a:p>
          <a:p>
            <a:r>
              <a:rPr lang="en-US" sz="1600" dirty="0"/>
              <a:t>print(B) </a:t>
            </a:r>
          </a:p>
          <a:p>
            <a:r>
              <a:rPr lang="en-US" sz="1600" dirty="0"/>
              <a:t>print(C) </a:t>
            </a:r>
          </a:p>
          <a:p>
            <a:r>
              <a:rPr lang="en-US" sz="1600" dirty="0"/>
              <a:t>print(D) </a:t>
            </a:r>
          </a:p>
          <a:p>
            <a:r>
              <a:rPr lang="en-US" sz="1600" dirty="0"/>
              <a:t>Output: </a:t>
            </a:r>
          </a:p>
          <a:p>
            <a:r>
              <a:rPr lang="en-US" sz="1600" dirty="0"/>
              <a:t>4 </a:t>
            </a:r>
          </a:p>
          <a:p>
            <a:r>
              <a:rPr lang="en-US" sz="1600" dirty="0"/>
              <a:t>10 </a:t>
            </a:r>
          </a:p>
          <a:p>
            <a:r>
              <a:rPr lang="en-US" sz="1600" dirty="0"/>
              <a:t>5 </a:t>
            </a:r>
          </a:p>
          <a:p>
            <a:r>
              <a:rPr lang="en-US" sz="1600" dirty="0"/>
              <a:t>0 	</a:t>
            </a:r>
          </a:p>
        </p:txBody>
      </p:sp>
    </p:spTree>
    <p:extLst>
      <p:ext uri="{BB962C8B-B14F-4D97-AF65-F5344CB8AC3E}">
        <p14:creationId xmlns:p14="http://schemas.microsoft.com/office/powerpoint/2010/main" val="383730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754525" y="1902059"/>
            <a:ext cx="5506064" cy="5047536"/>
          </a:xfrm>
          <a:prstGeom prst="rect">
            <a:avLst/>
          </a:prstGeom>
        </p:spPr>
        <p:txBody>
          <a:bodyPr wrap="square">
            <a:spAutoFit/>
          </a:bodyPr>
          <a:lstStyle/>
          <a:p>
            <a:endParaRPr lang="en-US" sz="1400" dirty="0"/>
          </a:p>
          <a:p>
            <a:r>
              <a:rPr lang="en-US" sz="1400" b="1" dirty="0"/>
              <a:t>Example 5. Explaining Binary Operators with Program </a:t>
            </a:r>
            <a:endParaRPr lang="en-US" sz="1400" dirty="0"/>
          </a:p>
          <a:p>
            <a:r>
              <a:rPr lang="en-US" sz="1400" dirty="0"/>
              <a:t>#Explaining Binary Operators with Program </a:t>
            </a:r>
          </a:p>
          <a:p>
            <a:r>
              <a:rPr lang="en-US" sz="1400" dirty="0"/>
              <a:t>A = 6+2 # Addition Operator </a:t>
            </a:r>
          </a:p>
          <a:p>
            <a:r>
              <a:rPr lang="en-US" sz="1400" dirty="0"/>
              <a:t>B = 6-2 # Subtraction Operator </a:t>
            </a:r>
          </a:p>
          <a:p>
            <a:r>
              <a:rPr lang="en-US" sz="1400" dirty="0"/>
              <a:t>C = 6 * 2 # Multiplication Operator </a:t>
            </a:r>
          </a:p>
          <a:p>
            <a:r>
              <a:rPr lang="en-US" sz="1400" dirty="0"/>
              <a:t>D = 6/2 # Division Operator </a:t>
            </a:r>
          </a:p>
          <a:p>
            <a:r>
              <a:rPr lang="en-US" sz="1400" dirty="0"/>
              <a:t>E = 6%2 # Modulus Operator </a:t>
            </a:r>
          </a:p>
          <a:p>
            <a:r>
              <a:rPr lang="en-US" sz="1400" dirty="0"/>
              <a:t>F = 6**2 # Exponential Operator </a:t>
            </a:r>
          </a:p>
          <a:p>
            <a:r>
              <a:rPr lang="en-US" sz="1400" dirty="0"/>
              <a:t>print("Sum of 6+2 is: ", A) </a:t>
            </a:r>
          </a:p>
          <a:p>
            <a:r>
              <a:rPr lang="en-US" sz="1400" dirty="0"/>
              <a:t>print("Subtraction of 6-2 is: ", B) </a:t>
            </a:r>
          </a:p>
          <a:p>
            <a:r>
              <a:rPr lang="en-US" sz="1400" dirty="0"/>
              <a:t>print("Multiplication of 6*2 is: ", C) </a:t>
            </a:r>
          </a:p>
          <a:p>
            <a:r>
              <a:rPr lang="en-US" sz="1400" dirty="0"/>
              <a:t>print("Division of 6/2 is: ", D) </a:t>
            </a:r>
          </a:p>
          <a:p>
            <a:r>
              <a:rPr lang="en-US" sz="1400" dirty="0"/>
              <a:t>print("Modulus of 6%2 is: ", E) </a:t>
            </a:r>
          </a:p>
          <a:p>
            <a:r>
              <a:rPr lang="en-US" sz="1400" dirty="0"/>
              <a:t>print("Exponential of 6**2 is: ", F) </a:t>
            </a:r>
          </a:p>
          <a:p>
            <a:r>
              <a:rPr lang="en-US" sz="1400" dirty="0"/>
              <a:t>#End of Program </a:t>
            </a:r>
          </a:p>
          <a:p>
            <a:r>
              <a:rPr lang="en-US" sz="1400" dirty="0"/>
              <a:t>Output: </a:t>
            </a:r>
          </a:p>
          <a:p>
            <a:r>
              <a:rPr lang="en-US" sz="1400" dirty="0"/>
              <a:t>Sum of 6+2 is: 8 </a:t>
            </a:r>
          </a:p>
          <a:p>
            <a:r>
              <a:rPr lang="en-US" sz="1400" dirty="0"/>
              <a:t>Subtraction of 6-2 is: 4 </a:t>
            </a:r>
          </a:p>
          <a:p>
            <a:r>
              <a:rPr lang="en-US" sz="1400" dirty="0"/>
              <a:t>Multiplication of 6*2 is: 12 </a:t>
            </a:r>
          </a:p>
          <a:p>
            <a:r>
              <a:rPr lang="en-US" sz="1400" dirty="0"/>
              <a:t>Division of 6/2 is: 3.0 </a:t>
            </a:r>
          </a:p>
          <a:p>
            <a:r>
              <a:rPr lang="en-US" sz="1400" dirty="0"/>
              <a:t>Modulus of 6%2 is: 0 </a:t>
            </a:r>
          </a:p>
          <a:p>
            <a:r>
              <a:rPr lang="en-US" sz="1400" dirty="0"/>
              <a:t>Exponential of 6**2 is: 36 	</a:t>
            </a:r>
          </a:p>
        </p:txBody>
      </p:sp>
    </p:spTree>
    <p:extLst>
      <p:ext uri="{BB962C8B-B14F-4D97-AF65-F5344CB8AC3E}">
        <p14:creationId xmlns:p14="http://schemas.microsoft.com/office/powerpoint/2010/main" val="365440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754524" y="1902059"/>
            <a:ext cx="7067902" cy="1815882"/>
          </a:xfrm>
          <a:prstGeom prst="rect">
            <a:avLst/>
          </a:prstGeom>
        </p:spPr>
        <p:txBody>
          <a:bodyPr wrap="square">
            <a:spAutoFit/>
          </a:bodyPr>
          <a:lstStyle/>
          <a:p>
            <a:endParaRPr lang="en-US" sz="1400" dirty="0"/>
          </a:p>
          <a:p>
            <a:r>
              <a:rPr lang="en-US" sz="1400" b="1" dirty="0"/>
              <a:t>Example 6. Program to calculate the profit of a businessperson. </a:t>
            </a:r>
            <a:endParaRPr lang="en-US" sz="1400" dirty="0"/>
          </a:p>
          <a:p>
            <a:r>
              <a:rPr lang="en-US" sz="1400" dirty="0"/>
              <a:t># Program to calculate the profit of a businessperson. </a:t>
            </a:r>
          </a:p>
          <a:p>
            <a:r>
              <a:rPr lang="en-US" sz="1400" dirty="0"/>
              <a:t>CP = float (input ("Enter the Cost Price of the Item: ")) </a:t>
            </a:r>
          </a:p>
          <a:p>
            <a:r>
              <a:rPr lang="en-US" sz="1400" dirty="0"/>
              <a:t>SP = float (input ("Enter the Selling Price of the Item: ")) </a:t>
            </a:r>
          </a:p>
          <a:p>
            <a:r>
              <a:rPr lang="en-US" sz="1400" dirty="0"/>
              <a:t>P = SP - CP </a:t>
            </a:r>
          </a:p>
          <a:p>
            <a:r>
              <a:rPr lang="en-US" sz="1400" dirty="0"/>
              <a:t>print ("Profit earned is: ", P) </a:t>
            </a:r>
          </a:p>
          <a:p>
            <a:r>
              <a:rPr lang="en-US" sz="1400" dirty="0"/>
              <a:t>#End of Program 	</a:t>
            </a:r>
          </a:p>
        </p:txBody>
      </p:sp>
    </p:spTree>
    <p:extLst>
      <p:ext uri="{BB962C8B-B14F-4D97-AF65-F5344CB8AC3E}">
        <p14:creationId xmlns:p14="http://schemas.microsoft.com/office/powerpoint/2010/main" val="1466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754524" y="1902059"/>
            <a:ext cx="7067902" cy="2462213"/>
          </a:xfrm>
          <a:prstGeom prst="rect">
            <a:avLst/>
          </a:prstGeom>
        </p:spPr>
        <p:txBody>
          <a:bodyPr wrap="square">
            <a:spAutoFit/>
          </a:bodyPr>
          <a:lstStyle/>
          <a:p>
            <a:r>
              <a:rPr lang="en-US" sz="1400" b="1" dirty="0" smtClean="0"/>
              <a:t>Example </a:t>
            </a:r>
            <a:r>
              <a:rPr lang="en-US" sz="1400" b="1" dirty="0"/>
              <a:t>7. Program to calculate area of rectangle. </a:t>
            </a:r>
            <a:endParaRPr lang="en-US" sz="1400" dirty="0"/>
          </a:p>
          <a:p>
            <a:r>
              <a:rPr lang="en-US" sz="1400" dirty="0"/>
              <a:t>#Program to calculate area of rectangle </a:t>
            </a:r>
          </a:p>
          <a:p>
            <a:r>
              <a:rPr lang="en-US" sz="1400" dirty="0"/>
              <a:t>length = </a:t>
            </a:r>
            <a:r>
              <a:rPr lang="en-US" sz="1400" dirty="0" err="1"/>
              <a:t>int</a:t>
            </a:r>
            <a:r>
              <a:rPr lang="en-US" sz="1400" dirty="0"/>
              <a:t>(input("Enter the length: ")) </a:t>
            </a:r>
          </a:p>
          <a:p>
            <a:r>
              <a:rPr lang="en-US" sz="1400" dirty="0"/>
              <a:t>width = </a:t>
            </a:r>
            <a:r>
              <a:rPr lang="en-US" sz="1400" dirty="0" err="1"/>
              <a:t>int</a:t>
            </a:r>
            <a:r>
              <a:rPr lang="en-US" sz="1400" dirty="0"/>
              <a:t>(input("Enter the width: ")) </a:t>
            </a:r>
          </a:p>
          <a:p>
            <a:r>
              <a:rPr lang="en-US" sz="1400" dirty="0"/>
              <a:t>area = length * width </a:t>
            </a:r>
          </a:p>
          <a:p>
            <a:r>
              <a:rPr lang="en-US" sz="1400" dirty="0"/>
              <a:t>print("Area of Rectangle is : ",area) </a:t>
            </a:r>
          </a:p>
          <a:p>
            <a:r>
              <a:rPr lang="en-US" sz="1400" dirty="0"/>
              <a:t>#End of Program </a:t>
            </a:r>
          </a:p>
          <a:p>
            <a:r>
              <a:rPr lang="en-US" sz="1400" dirty="0"/>
              <a:t>Output: </a:t>
            </a:r>
          </a:p>
          <a:p>
            <a:r>
              <a:rPr lang="en-US" sz="1400" dirty="0"/>
              <a:t>Enter the length: 5 </a:t>
            </a:r>
          </a:p>
          <a:p>
            <a:r>
              <a:rPr lang="en-US" sz="1400" dirty="0"/>
              <a:t>Enter the width: 4 </a:t>
            </a:r>
          </a:p>
          <a:p>
            <a:r>
              <a:rPr lang="en-US" sz="1400" dirty="0"/>
              <a:t>Area of Rectangle is: 20 	</a:t>
            </a:r>
          </a:p>
        </p:txBody>
      </p:sp>
    </p:spTree>
    <p:extLst>
      <p:ext uri="{BB962C8B-B14F-4D97-AF65-F5344CB8AC3E}">
        <p14:creationId xmlns:p14="http://schemas.microsoft.com/office/powerpoint/2010/main" val="11468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28335" y="531642"/>
            <a:ext cx="6695768" cy="5909310"/>
          </a:xfrm>
          <a:prstGeom prst="rect">
            <a:avLst/>
          </a:prstGeom>
        </p:spPr>
        <p:txBody>
          <a:bodyPr wrap="square">
            <a:spAutoFit/>
          </a:bodyPr>
          <a:lstStyle/>
          <a:p>
            <a:r>
              <a:rPr lang="en-US" dirty="0"/>
              <a:t>Python is beloved for its versatility, simplicity, and extensive features. Here are some of its key features:</a:t>
            </a:r>
          </a:p>
          <a:p>
            <a:pPr>
              <a:buFont typeface="+mj-lt"/>
              <a:buAutoNum type="arabicPeriod"/>
            </a:pPr>
            <a:r>
              <a:rPr lang="en-US" b="1" dirty="0"/>
              <a:t>Simple and Readable Syntax</a:t>
            </a:r>
            <a:r>
              <a:rPr lang="en-US" dirty="0"/>
              <a:t>: Python emphasizes code readability, making it accessible even for beginners.</a:t>
            </a:r>
          </a:p>
          <a:p>
            <a:pPr>
              <a:buFont typeface="+mj-lt"/>
              <a:buAutoNum type="arabicPeriod"/>
            </a:pPr>
            <a:r>
              <a:rPr lang="en-US" b="1" dirty="0"/>
              <a:t>Dynamically Typed</a:t>
            </a:r>
            <a:r>
              <a:rPr lang="en-US" dirty="0"/>
              <a:t>: No need to declare variable types explicitly; Python determines them during runtime.</a:t>
            </a:r>
          </a:p>
          <a:p>
            <a:pPr>
              <a:buFont typeface="+mj-lt"/>
              <a:buAutoNum type="arabicPeriod"/>
            </a:pPr>
            <a:r>
              <a:rPr lang="en-US" b="1" dirty="0"/>
              <a:t>Cross-Platform Compatibility</a:t>
            </a:r>
            <a:r>
              <a:rPr lang="en-US" dirty="0"/>
              <a:t>: Python runs on various operating systems, such as Windows, </a:t>
            </a:r>
            <a:r>
              <a:rPr lang="en-US" dirty="0" err="1"/>
              <a:t>macOS</a:t>
            </a:r>
            <a:r>
              <a:rPr lang="en-US" dirty="0"/>
              <a:t>, and Linux.</a:t>
            </a:r>
          </a:p>
          <a:p>
            <a:pPr>
              <a:buFont typeface="+mj-lt"/>
              <a:buAutoNum type="arabicPeriod"/>
            </a:pPr>
            <a:r>
              <a:rPr lang="en-US" b="1" dirty="0"/>
              <a:t>Extensive Libraries and Frameworks</a:t>
            </a:r>
            <a:r>
              <a:rPr lang="en-US" dirty="0"/>
              <a:t>: Python comes with a rich standard library and supports countless third-party libraries for web development, data analysis, machine learning, and more.</a:t>
            </a:r>
          </a:p>
          <a:p>
            <a:pPr>
              <a:buFont typeface="+mj-lt"/>
              <a:buAutoNum type="arabicPeriod"/>
            </a:pPr>
            <a:r>
              <a:rPr lang="en-US" b="1" dirty="0"/>
              <a:t>Object-Oriented and Functional Programming</a:t>
            </a:r>
            <a:r>
              <a:rPr lang="en-US" dirty="0"/>
              <a:t>: You can use both paradigms to suit your needs.</a:t>
            </a:r>
          </a:p>
          <a:p>
            <a:pPr>
              <a:buFont typeface="+mj-lt"/>
              <a:buAutoNum type="arabicPeriod"/>
            </a:pPr>
            <a:r>
              <a:rPr lang="en-US" b="1" dirty="0"/>
              <a:t>Interpreted Language</a:t>
            </a:r>
            <a:r>
              <a:rPr lang="en-US" dirty="0"/>
              <a:t>: No need to compile Python programs; you run the code directly, making debugging simpler.</a:t>
            </a:r>
          </a:p>
          <a:p>
            <a:pPr>
              <a:buFont typeface="+mj-lt"/>
              <a:buAutoNum type="arabicPeriod"/>
            </a:pPr>
            <a:r>
              <a:rPr lang="en-US" b="1" dirty="0"/>
              <a:t>Support for Large Communities</a:t>
            </a:r>
            <a:r>
              <a:rPr lang="en-US" dirty="0"/>
              <a:t>: Python has a massive and active user community that offers robust support and tutorials.</a:t>
            </a:r>
          </a:p>
          <a:p>
            <a:pPr>
              <a:buFont typeface="+mj-lt"/>
              <a:buAutoNum type="arabicPeriod"/>
            </a:pPr>
            <a:r>
              <a:rPr lang="en-US" b="1" dirty="0"/>
              <a:t>Strong Integration Capabilities</a:t>
            </a:r>
            <a:r>
              <a:rPr lang="en-US" dirty="0"/>
              <a:t>: Python integrates seamlessly with other languages and tools, including C, C++, Java, and .NET.</a:t>
            </a:r>
          </a:p>
          <a:p>
            <a:pPr>
              <a:buFont typeface="+mj-lt"/>
              <a:buAutoNum type="arabicPeriod"/>
            </a:pPr>
            <a:r>
              <a:rPr lang="en-US" b="1" dirty="0"/>
              <a:t>Scalability</a:t>
            </a:r>
            <a:r>
              <a:rPr lang="en-US" dirty="0"/>
              <a:t>: Python can handle small scripts to enterprise-level applications efficiently.</a:t>
            </a:r>
          </a:p>
        </p:txBody>
      </p:sp>
      <p:sp>
        <p:nvSpPr>
          <p:cNvPr id="2" name="Rectangle 1"/>
          <p:cNvSpPr/>
          <p:nvPr/>
        </p:nvSpPr>
        <p:spPr>
          <a:xfrm>
            <a:off x="4019545" y="0"/>
            <a:ext cx="3721403" cy="646331"/>
          </a:xfrm>
          <a:prstGeom prst="rect">
            <a:avLst/>
          </a:prstGeom>
          <a:noFill/>
        </p:spPr>
        <p:txBody>
          <a:bodyPr wrap="none" lIns="91440" tIns="45720" rIns="91440" bIns="45720">
            <a:spAutoFit/>
          </a:bodyPr>
          <a:lstStyle/>
          <a:p>
            <a:pPr algn="ctr"/>
            <a:r>
              <a:rPr lang="en-US" sz="3600" b="0" cap="none" spc="0" dirty="0" smtClean="0">
                <a:ln w="0"/>
                <a:solidFill>
                  <a:schemeClr val="accent1"/>
                </a:solidFill>
                <a:effectLst>
                  <a:outerShdw blurRad="38100" dist="25400" dir="5400000" algn="ctr" rotWithShape="0">
                    <a:srgbClr val="6E747A">
                      <a:alpha val="43000"/>
                    </a:srgbClr>
                  </a:outerShdw>
                </a:effectLst>
              </a:rPr>
              <a:t>Features of python</a:t>
            </a:r>
            <a:endParaRPr lang="en-US" sz="36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40174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754524" y="1902059"/>
            <a:ext cx="7067902" cy="3877985"/>
          </a:xfrm>
          <a:prstGeom prst="rect">
            <a:avLst/>
          </a:prstGeom>
        </p:spPr>
        <p:txBody>
          <a:bodyPr wrap="square">
            <a:spAutoFit/>
          </a:bodyPr>
          <a:lstStyle/>
          <a:p>
            <a:endParaRPr lang="en-US" sz="1400" dirty="0"/>
          </a:p>
          <a:p>
            <a:r>
              <a:rPr lang="en-US" sz="1400" b="1" dirty="0"/>
              <a:t>Example 8. Program to explain the functionality of Modulus Operator (%). </a:t>
            </a:r>
            <a:endParaRPr lang="en-US" sz="1400" dirty="0"/>
          </a:p>
          <a:p>
            <a:r>
              <a:rPr lang="en-US" sz="1400" dirty="0"/>
              <a:t>#Program to explain the functionality of Modulus Operator (%) </a:t>
            </a:r>
          </a:p>
          <a:p>
            <a:r>
              <a:rPr lang="en-US" sz="1400" dirty="0"/>
              <a:t>num1 = </a:t>
            </a:r>
            <a:r>
              <a:rPr lang="en-US" sz="1400" dirty="0" err="1"/>
              <a:t>int</a:t>
            </a:r>
            <a:r>
              <a:rPr lang="en-US" sz="1400" dirty="0"/>
              <a:t>(input("Enter the first number : ")) </a:t>
            </a:r>
          </a:p>
          <a:p>
            <a:r>
              <a:rPr lang="en-US" sz="1400" dirty="0"/>
              <a:t>num2 = </a:t>
            </a:r>
            <a:r>
              <a:rPr lang="en-US" sz="1400" dirty="0" err="1"/>
              <a:t>int</a:t>
            </a:r>
            <a:r>
              <a:rPr lang="en-US" sz="1400" dirty="0"/>
              <a:t>(input("Enter the second number : ")) </a:t>
            </a:r>
          </a:p>
          <a:p>
            <a:r>
              <a:rPr lang="en-US" sz="1400" dirty="0"/>
              <a:t>quotient = num1/num2 </a:t>
            </a:r>
          </a:p>
          <a:p>
            <a:r>
              <a:rPr lang="en-US" sz="1400" dirty="0"/>
              <a:t>remainder = num1%num2 </a:t>
            </a:r>
          </a:p>
          <a:p>
            <a:r>
              <a:rPr lang="en-US" sz="1400" dirty="0"/>
              <a:t># Division operator (/) returns the quotient after dividing num1 by num2 </a:t>
            </a:r>
          </a:p>
          <a:p>
            <a:r>
              <a:rPr lang="en-US" sz="1400" dirty="0"/>
              <a:t># Modulus operator (%) returns the remainder after dividing num1 by num2 </a:t>
            </a:r>
          </a:p>
          <a:p>
            <a:r>
              <a:rPr lang="en-US" sz="1400" dirty="0"/>
              <a:t>print("Quotient is : ",quotient) </a:t>
            </a:r>
          </a:p>
          <a:p>
            <a:r>
              <a:rPr lang="en-US" sz="1400" dirty="0"/>
              <a:t>print("Remainder is: ",remainder) </a:t>
            </a:r>
          </a:p>
          <a:p>
            <a:r>
              <a:rPr lang="en-US" sz="1400" dirty="0"/>
              <a:t>#End of Program </a:t>
            </a:r>
          </a:p>
          <a:p>
            <a:r>
              <a:rPr lang="en-US" sz="1400" dirty="0"/>
              <a:t>Output: </a:t>
            </a:r>
          </a:p>
          <a:p>
            <a:r>
              <a:rPr lang="en-US" sz="1400" dirty="0"/>
              <a:t>Enter the first number : 15 </a:t>
            </a:r>
          </a:p>
          <a:p>
            <a:r>
              <a:rPr lang="en-US" sz="1400" dirty="0"/>
              <a:t>Enter the second number : 3 </a:t>
            </a:r>
          </a:p>
          <a:p>
            <a:r>
              <a:rPr lang="en-US" sz="1400" dirty="0"/>
              <a:t>Quotient is : 5.0 </a:t>
            </a:r>
          </a:p>
          <a:p>
            <a:r>
              <a:rPr lang="en-US" sz="1400" dirty="0"/>
              <a:t>Remainder is: 0 	</a:t>
            </a:r>
          </a:p>
        </p:txBody>
      </p:sp>
    </p:spTree>
    <p:extLst>
      <p:ext uri="{BB962C8B-B14F-4D97-AF65-F5344CB8AC3E}">
        <p14:creationId xmlns:p14="http://schemas.microsoft.com/office/powerpoint/2010/main" val="2385615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754524" y="1902059"/>
            <a:ext cx="7067902" cy="2523768"/>
          </a:xfrm>
          <a:prstGeom prst="rect">
            <a:avLst/>
          </a:prstGeom>
        </p:spPr>
        <p:txBody>
          <a:bodyPr wrap="square">
            <a:spAutoFit/>
          </a:bodyPr>
          <a:lstStyle/>
          <a:p>
            <a:endParaRPr lang="en-US" sz="1400" dirty="0"/>
          </a:p>
          <a:p>
            <a:r>
              <a:rPr lang="en-US" sz="1400" b="1" dirty="0"/>
              <a:t>Example 9. Program to explain the operator precedence. </a:t>
            </a:r>
            <a:endParaRPr lang="en-US" sz="1400" dirty="0"/>
          </a:p>
          <a:p>
            <a:r>
              <a:rPr lang="en-US" sz="1400" dirty="0"/>
              <a:t>#Program to explain the operator precedence. </a:t>
            </a:r>
          </a:p>
          <a:p>
            <a:r>
              <a:rPr lang="en-US" sz="1400" dirty="0"/>
              <a:t>A = (4+5)/3*2-1 </a:t>
            </a:r>
          </a:p>
          <a:p>
            <a:r>
              <a:rPr lang="en-US" sz="1400" dirty="0"/>
              <a:t>B = 6/3+2*(3+2) </a:t>
            </a:r>
          </a:p>
          <a:p>
            <a:r>
              <a:rPr lang="en-US" sz="1400" dirty="0"/>
              <a:t>print("Value of A is: ",A) </a:t>
            </a:r>
          </a:p>
          <a:p>
            <a:r>
              <a:rPr lang="en-US" sz="1400" dirty="0"/>
              <a:t>print("Value of B is: ",B) </a:t>
            </a:r>
          </a:p>
          <a:p>
            <a:r>
              <a:rPr lang="en-US" sz="1400" dirty="0"/>
              <a:t>#End of Program </a:t>
            </a:r>
          </a:p>
          <a:p>
            <a:r>
              <a:rPr lang="en-US" sz="1400" dirty="0"/>
              <a:t>Output: </a:t>
            </a:r>
          </a:p>
          <a:p>
            <a:r>
              <a:rPr lang="en-US" sz="1400" dirty="0"/>
              <a:t>Value of A is: 5.0 </a:t>
            </a:r>
          </a:p>
          <a:p>
            <a:r>
              <a:rPr lang="en-US" sz="1400"/>
              <a:t>Value of B is: 12.0 	</a:t>
            </a:r>
          </a:p>
        </p:txBody>
      </p:sp>
    </p:spTree>
    <p:extLst>
      <p:ext uri="{BB962C8B-B14F-4D97-AF65-F5344CB8AC3E}">
        <p14:creationId xmlns:p14="http://schemas.microsoft.com/office/powerpoint/2010/main" val="229688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66230" y="1357023"/>
            <a:ext cx="9059539" cy="4143953"/>
          </a:xfrm>
          <a:prstGeom prst="rect">
            <a:avLst/>
          </a:prstGeom>
        </p:spPr>
      </p:pic>
    </p:spTree>
    <p:extLst>
      <p:ext uri="{BB962C8B-B14F-4D97-AF65-F5344CB8AC3E}">
        <p14:creationId xmlns:p14="http://schemas.microsoft.com/office/powerpoint/2010/main" val="193893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04335148"/>
              </p:ext>
            </p:extLst>
          </p:nvPr>
        </p:nvGraphicFramePr>
        <p:xfrm>
          <a:off x="2754525" y="2011320"/>
          <a:ext cx="5444253" cy="2874464"/>
        </p:xfrm>
        <a:graphic>
          <a:graphicData uri="http://schemas.openxmlformats.org/drawingml/2006/table">
            <a:tbl>
              <a:tblPr/>
              <a:tblGrid>
                <a:gridCol w="2177071"/>
                <a:gridCol w="3267182"/>
              </a:tblGrid>
              <a:tr h="321571">
                <a:tc>
                  <a:txBody>
                    <a:bodyPr/>
                    <a:lstStyle/>
                    <a:p>
                      <a:pPr algn="l" fontAlgn="t"/>
                      <a:r>
                        <a:rPr lang="en-US" sz="1800" dirty="0">
                          <a:effectLst/>
                        </a:rPr>
                        <a:t>Text Type:</a:t>
                      </a:r>
                    </a:p>
                  </a:txBody>
                  <a:tcPr marL="84987" marR="42494" marT="42494" marB="42494">
                    <a:lnL>
                      <a:noFill/>
                    </a:lnL>
                    <a:lnR>
                      <a:noFill/>
                    </a:lnR>
                    <a:lnT>
                      <a:noFill/>
                    </a:lnT>
                    <a:lnB>
                      <a:noFill/>
                    </a:lnB>
                    <a:solidFill>
                      <a:srgbClr val="FFFFFF"/>
                    </a:solidFill>
                  </a:tcPr>
                </a:tc>
                <a:tc>
                  <a:txBody>
                    <a:bodyPr/>
                    <a:lstStyle/>
                    <a:p>
                      <a:pPr algn="l" fontAlgn="t"/>
                      <a:r>
                        <a:rPr lang="en-US" sz="1800" dirty="0" err="1">
                          <a:effectLst/>
                        </a:rPr>
                        <a:t>str</a:t>
                      </a:r>
                      <a:endParaRPr lang="en-US" sz="1800" dirty="0">
                        <a:effectLst/>
                      </a:endParaRPr>
                    </a:p>
                  </a:txBody>
                  <a:tcPr marL="42494" marR="42494" marT="42494" marB="42494">
                    <a:lnL>
                      <a:noFill/>
                    </a:lnL>
                    <a:lnR>
                      <a:noFill/>
                    </a:lnR>
                    <a:lnT>
                      <a:noFill/>
                    </a:lnT>
                    <a:lnB>
                      <a:noFill/>
                    </a:lnB>
                    <a:solidFill>
                      <a:srgbClr val="FFFFFF"/>
                    </a:solidFill>
                  </a:tcPr>
                </a:tc>
              </a:tr>
              <a:tr h="321571">
                <a:tc>
                  <a:txBody>
                    <a:bodyPr/>
                    <a:lstStyle/>
                    <a:p>
                      <a:pPr algn="l" fontAlgn="t"/>
                      <a:r>
                        <a:rPr lang="en-US" sz="1800">
                          <a:effectLst/>
                        </a:rPr>
                        <a:t>Numeric Types:</a:t>
                      </a:r>
                    </a:p>
                  </a:txBody>
                  <a:tcPr marL="84987" marR="42494" marT="42494" marB="42494">
                    <a:lnL>
                      <a:noFill/>
                    </a:lnL>
                    <a:lnR>
                      <a:noFill/>
                    </a:lnR>
                    <a:lnT>
                      <a:noFill/>
                    </a:lnT>
                    <a:lnB>
                      <a:noFill/>
                    </a:lnB>
                    <a:solidFill>
                      <a:srgbClr val="FFFFFF"/>
                    </a:solidFill>
                  </a:tcPr>
                </a:tc>
                <a:tc>
                  <a:txBody>
                    <a:bodyPr/>
                    <a:lstStyle/>
                    <a:p>
                      <a:pPr algn="l" fontAlgn="t"/>
                      <a:r>
                        <a:rPr lang="en-US" sz="1800" dirty="0" err="1">
                          <a:effectLst/>
                        </a:rPr>
                        <a:t>int</a:t>
                      </a:r>
                      <a:r>
                        <a:rPr lang="en-US" sz="1800" dirty="0">
                          <a:effectLst/>
                        </a:rPr>
                        <a:t>, float, complex</a:t>
                      </a:r>
                    </a:p>
                  </a:txBody>
                  <a:tcPr marL="42494" marR="42494" marT="42494" marB="42494">
                    <a:lnL>
                      <a:noFill/>
                    </a:lnL>
                    <a:lnR>
                      <a:noFill/>
                    </a:lnR>
                    <a:lnT>
                      <a:noFill/>
                    </a:lnT>
                    <a:lnB>
                      <a:noFill/>
                    </a:lnB>
                    <a:solidFill>
                      <a:srgbClr val="FFFFFF"/>
                    </a:solidFill>
                  </a:tcPr>
                </a:tc>
              </a:tr>
              <a:tr h="321571">
                <a:tc>
                  <a:txBody>
                    <a:bodyPr/>
                    <a:lstStyle/>
                    <a:p>
                      <a:pPr algn="l" fontAlgn="t"/>
                      <a:r>
                        <a:rPr lang="en-US" sz="1800" dirty="0">
                          <a:effectLst/>
                        </a:rPr>
                        <a:t>Sequence Types:</a:t>
                      </a:r>
                    </a:p>
                  </a:txBody>
                  <a:tcPr marL="84987" marR="42494" marT="42494" marB="42494">
                    <a:lnL>
                      <a:noFill/>
                    </a:lnL>
                    <a:lnR>
                      <a:noFill/>
                    </a:lnR>
                    <a:lnT>
                      <a:noFill/>
                    </a:lnT>
                    <a:lnB>
                      <a:noFill/>
                    </a:lnB>
                    <a:solidFill>
                      <a:srgbClr val="FFFFFF"/>
                    </a:solidFill>
                  </a:tcPr>
                </a:tc>
                <a:tc>
                  <a:txBody>
                    <a:bodyPr/>
                    <a:lstStyle/>
                    <a:p>
                      <a:pPr algn="l" fontAlgn="t"/>
                      <a:r>
                        <a:rPr lang="en-US" sz="1800" dirty="0">
                          <a:effectLst/>
                        </a:rPr>
                        <a:t>list, tuple, range</a:t>
                      </a:r>
                    </a:p>
                  </a:txBody>
                  <a:tcPr marL="42494" marR="42494" marT="42494" marB="42494">
                    <a:lnL>
                      <a:noFill/>
                    </a:lnL>
                    <a:lnR>
                      <a:noFill/>
                    </a:lnR>
                    <a:lnT>
                      <a:noFill/>
                    </a:lnT>
                    <a:lnB>
                      <a:noFill/>
                    </a:lnB>
                    <a:solidFill>
                      <a:srgbClr val="FFFFFF"/>
                    </a:solidFill>
                  </a:tcPr>
                </a:tc>
              </a:tr>
              <a:tr h="321571">
                <a:tc>
                  <a:txBody>
                    <a:bodyPr/>
                    <a:lstStyle/>
                    <a:p>
                      <a:pPr algn="l" fontAlgn="t"/>
                      <a:r>
                        <a:rPr lang="en-US" sz="1800">
                          <a:effectLst/>
                        </a:rPr>
                        <a:t>Mapping Type:</a:t>
                      </a:r>
                    </a:p>
                  </a:txBody>
                  <a:tcPr marL="84987" marR="42494" marT="42494" marB="42494">
                    <a:lnL>
                      <a:noFill/>
                    </a:lnL>
                    <a:lnR>
                      <a:noFill/>
                    </a:lnR>
                    <a:lnT>
                      <a:noFill/>
                    </a:lnT>
                    <a:lnB>
                      <a:noFill/>
                    </a:lnB>
                    <a:solidFill>
                      <a:srgbClr val="FFFFFF"/>
                    </a:solidFill>
                  </a:tcPr>
                </a:tc>
                <a:tc>
                  <a:txBody>
                    <a:bodyPr/>
                    <a:lstStyle/>
                    <a:p>
                      <a:pPr algn="l" fontAlgn="t"/>
                      <a:r>
                        <a:rPr lang="en-US" sz="1800" dirty="0" err="1">
                          <a:effectLst/>
                        </a:rPr>
                        <a:t>dict</a:t>
                      </a:r>
                      <a:endParaRPr lang="en-US" sz="1800" dirty="0">
                        <a:effectLst/>
                      </a:endParaRPr>
                    </a:p>
                  </a:txBody>
                  <a:tcPr marL="42494" marR="42494" marT="42494" marB="42494">
                    <a:lnL>
                      <a:noFill/>
                    </a:lnL>
                    <a:lnR>
                      <a:noFill/>
                    </a:lnR>
                    <a:lnT>
                      <a:noFill/>
                    </a:lnT>
                    <a:lnB>
                      <a:noFill/>
                    </a:lnB>
                    <a:solidFill>
                      <a:srgbClr val="FFFFFF"/>
                    </a:solidFill>
                  </a:tcPr>
                </a:tc>
              </a:tr>
              <a:tr h="321571">
                <a:tc>
                  <a:txBody>
                    <a:bodyPr/>
                    <a:lstStyle/>
                    <a:p>
                      <a:pPr algn="l" fontAlgn="t"/>
                      <a:r>
                        <a:rPr lang="en-US" sz="1800">
                          <a:effectLst/>
                        </a:rPr>
                        <a:t>Set Types:</a:t>
                      </a:r>
                    </a:p>
                  </a:txBody>
                  <a:tcPr marL="84987" marR="42494" marT="42494" marB="42494">
                    <a:lnL>
                      <a:noFill/>
                    </a:lnL>
                    <a:lnR>
                      <a:noFill/>
                    </a:lnR>
                    <a:lnT>
                      <a:noFill/>
                    </a:lnT>
                    <a:lnB>
                      <a:noFill/>
                    </a:lnB>
                    <a:solidFill>
                      <a:srgbClr val="FFFFFF"/>
                    </a:solidFill>
                  </a:tcPr>
                </a:tc>
                <a:tc>
                  <a:txBody>
                    <a:bodyPr/>
                    <a:lstStyle/>
                    <a:p>
                      <a:pPr algn="l" fontAlgn="t"/>
                      <a:r>
                        <a:rPr lang="en-US" sz="1800">
                          <a:effectLst/>
                        </a:rPr>
                        <a:t>set, frozenset</a:t>
                      </a:r>
                    </a:p>
                  </a:txBody>
                  <a:tcPr marL="42494" marR="42494" marT="42494" marB="42494">
                    <a:lnL>
                      <a:noFill/>
                    </a:lnL>
                    <a:lnR>
                      <a:noFill/>
                    </a:lnR>
                    <a:lnT>
                      <a:noFill/>
                    </a:lnT>
                    <a:lnB>
                      <a:noFill/>
                    </a:lnB>
                    <a:solidFill>
                      <a:srgbClr val="FFFFFF"/>
                    </a:solidFill>
                  </a:tcPr>
                </a:tc>
              </a:tr>
              <a:tr h="321571">
                <a:tc>
                  <a:txBody>
                    <a:bodyPr/>
                    <a:lstStyle/>
                    <a:p>
                      <a:pPr algn="l" fontAlgn="t"/>
                      <a:r>
                        <a:rPr lang="en-US" sz="1800">
                          <a:effectLst/>
                        </a:rPr>
                        <a:t>Boolean Type:</a:t>
                      </a:r>
                    </a:p>
                  </a:txBody>
                  <a:tcPr marL="84987" marR="42494" marT="42494" marB="42494">
                    <a:lnL>
                      <a:noFill/>
                    </a:lnL>
                    <a:lnR>
                      <a:noFill/>
                    </a:lnR>
                    <a:lnT>
                      <a:noFill/>
                    </a:lnT>
                    <a:lnB>
                      <a:noFill/>
                    </a:lnB>
                    <a:solidFill>
                      <a:srgbClr val="FFFFFF"/>
                    </a:solidFill>
                  </a:tcPr>
                </a:tc>
                <a:tc>
                  <a:txBody>
                    <a:bodyPr/>
                    <a:lstStyle/>
                    <a:p>
                      <a:pPr algn="l" fontAlgn="t"/>
                      <a:r>
                        <a:rPr lang="en-US" sz="1800">
                          <a:effectLst/>
                        </a:rPr>
                        <a:t>bool</a:t>
                      </a:r>
                    </a:p>
                  </a:txBody>
                  <a:tcPr marL="42494" marR="42494" marT="42494" marB="42494">
                    <a:lnL>
                      <a:noFill/>
                    </a:lnL>
                    <a:lnR>
                      <a:noFill/>
                    </a:lnR>
                    <a:lnT>
                      <a:noFill/>
                    </a:lnT>
                    <a:lnB>
                      <a:noFill/>
                    </a:lnB>
                    <a:solidFill>
                      <a:srgbClr val="FFFFFF"/>
                    </a:solidFill>
                  </a:tcPr>
                </a:tc>
              </a:tr>
              <a:tr h="321571">
                <a:tc>
                  <a:txBody>
                    <a:bodyPr/>
                    <a:lstStyle/>
                    <a:p>
                      <a:pPr algn="l" fontAlgn="t"/>
                      <a:r>
                        <a:rPr lang="en-US" sz="1800">
                          <a:effectLst/>
                        </a:rPr>
                        <a:t>Binary Types:</a:t>
                      </a:r>
                    </a:p>
                  </a:txBody>
                  <a:tcPr marL="84987" marR="42494" marT="42494" marB="42494">
                    <a:lnL>
                      <a:noFill/>
                    </a:lnL>
                    <a:lnR>
                      <a:noFill/>
                    </a:lnR>
                    <a:lnT>
                      <a:noFill/>
                    </a:lnT>
                    <a:lnB>
                      <a:noFill/>
                    </a:lnB>
                    <a:solidFill>
                      <a:srgbClr val="FFFFFF"/>
                    </a:solidFill>
                  </a:tcPr>
                </a:tc>
                <a:tc>
                  <a:txBody>
                    <a:bodyPr/>
                    <a:lstStyle/>
                    <a:p>
                      <a:pPr algn="l" fontAlgn="t"/>
                      <a:r>
                        <a:rPr lang="en-US" sz="1800">
                          <a:effectLst/>
                        </a:rPr>
                        <a:t>bytes, bytearray, memoryview</a:t>
                      </a:r>
                    </a:p>
                  </a:txBody>
                  <a:tcPr marL="42494" marR="42494" marT="42494" marB="42494">
                    <a:lnL>
                      <a:noFill/>
                    </a:lnL>
                    <a:lnR>
                      <a:noFill/>
                    </a:lnR>
                    <a:lnT>
                      <a:noFill/>
                    </a:lnT>
                    <a:lnB>
                      <a:noFill/>
                    </a:lnB>
                    <a:solidFill>
                      <a:srgbClr val="FFFFFF"/>
                    </a:solidFill>
                  </a:tcPr>
                </a:tc>
              </a:tr>
              <a:tr h="321571">
                <a:tc>
                  <a:txBody>
                    <a:bodyPr/>
                    <a:lstStyle/>
                    <a:p>
                      <a:pPr algn="l" fontAlgn="t"/>
                      <a:r>
                        <a:rPr lang="en-US" sz="1800">
                          <a:effectLst/>
                        </a:rPr>
                        <a:t>None Type:</a:t>
                      </a:r>
                    </a:p>
                  </a:txBody>
                  <a:tcPr marL="84987" marR="42494" marT="42494" marB="42494">
                    <a:lnL>
                      <a:noFill/>
                    </a:lnL>
                    <a:lnR>
                      <a:noFill/>
                    </a:lnR>
                    <a:lnT>
                      <a:noFill/>
                    </a:lnT>
                    <a:lnB>
                      <a:noFill/>
                    </a:lnB>
                    <a:solidFill>
                      <a:srgbClr val="FFFFFF"/>
                    </a:solidFill>
                  </a:tcPr>
                </a:tc>
                <a:tc>
                  <a:txBody>
                    <a:bodyPr/>
                    <a:lstStyle/>
                    <a:p>
                      <a:pPr algn="l" fontAlgn="t"/>
                      <a:r>
                        <a:rPr lang="en-US" sz="1800" dirty="0" err="1">
                          <a:effectLst/>
                        </a:rPr>
                        <a:t>NoneType</a:t>
                      </a:r>
                      <a:endParaRPr lang="en-US" sz="1800" dirty="0">
                        <a:effectLst/>
                      </a:endParaRPr>
                    </a:p>
                  </a:txBody>
                  <a:tcPr marL="42494" marR="42494" marT="42494" marB="42494">
                    <a:lnL>
                      <a:noFill/>
                    </a:lnL>
                    <a:lnR>
                      <a:noFill/>
                    </a:lnR>
                    <a:lnT>
                      <a:noFill/>
                    </a:lnT>
                    <a:lnB>
                      <a:noFill/>
                    </a:lnB>
                    <a:solidFill>
                      <a:srgbClr val="FFFFFF"/>
                    </a:solidFill>
                  </a:tcPr>
                </a:tc>
              </a:tr>
            </a:tbl>
          </a:graphicData>
        </a:graphic>
      </p:graphicFrame>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0123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654710" y="2255210"/>
            <a:ext cx="7865806" cy="3447098"/>
          </a:xfrm>
          <a:prstGeom prst="rect">
            <a:avLst/>
          </a:prstGeom>
        </p:spPr>
        <p:txBody>
          <a:bodyPr wrap="square">
            <a:spAutoFit/>
          </a:bodyPr>
          <a:lstStyle/>
          <a:p>
            <a:r>
              <a:rPr lang="en-US" sz="2000" dirty="0">
                <a:solidFill>
                  <a:srgbClr val="000000"/>
                </a:solidFill>
                <a:latin typeface="Times New Roman" panose="02020603050405020304" pitchFamily="18" charset="0"/>
              </a:rPr>
              <a:t>Dictionary </a:t>
            </a:r>
          </a:p>
          <a:p>
            <a:r>
              <a:rPr lang="en-US" dirty="0">
                <a:solidFill>
                  <a:srgbClr val="000000"/>
                </a:solidFill>
                <a:latin typeface="Times New Roman" panose="02020603050405020304" pitchFamily="18" charset="0"/>
              </a:rPr>
              <a:t>Python provides another composite called a </a:t>
            </a:r>
            <a:r>
              <a:rPr lang="en-US" b="1" dirty="0">
                <a:solidFill>
                  <a:srgbClr val="000000"/>
                </a:solidFill>
                <a:latin typeface="Times New Roman" panose="02020603050405020304" pitchFamily="18" charset="0"/>
              </a:rPr>
              <a:t>dictionary</a:t>
            </a:r>
            <a:r>
              <a:rPr lang="en-US" dirty="0">
                <a:solidFill>
                  <a:srgbClr val="000000"/>
                </a:solidFill>
                <a:latin typeface="Times New Roman" panose="02020603050405020304" pitchFamily="18" charset="0"/>
              </a:rPr>
              <a:t>, which is similar to a list in that it is a collection of objects. </a:t>
            </a:r>
          </a:p>
          <a:p>
            <a:r>
              <a:rPr lang="en-US" dirty="0">
                <a:solidFill>
                  <a:srgbClr val="000000"/>
                </a:solidFill>
                <a:latin typeface="Times New Roman" panose="02020603050405020304" pitchFamily="18" charset="0"/>
              </a:rPr>
              <a:t>Dictionaries are Python’s implementation of a data structure that is more generally known as an associative array. A dictionary consists of a collection of key-value pairs. Each key-value pair maps the key to its associated value. </a:t>
            </a:r>
          </a:p>
          <a:p>
            <a:r>
              <a:rPr lang="en-US" dirty="0">
                <a:solidFill>
                  <a:srgbClr val="000000"/>
                </a:solidFill>
                <a:latin typeface="Times New Roman" panose="02020603050405020304" pitchFamily="18" charset="0"/>
              </a:rPr>
              <a:t>You can define a dictionary by enclosing a comma-separated list of key-value pairs in curly braces ({}). A colon (:) separates each key from its associated value: # empty dictionary </a:t>
            </a:r>
          </a:p>
          <a:p>
            <a:r>
              <a:rPr lang="en-US" dirty="0" err="1">
                <a:solidFill>
                  <a:srgbClr val="000000"/>
                </a:solidFill>
                <a:latin typeface="Times New Roman" panose="02020603050405020304" pitchFamily="18" charset="0"/>
              </a:rPr>
              <a:t>my_dict</a:t>
            </a:r>
            <a:r>
              <a:rPr lang="en-US" dirty="0">
                <a:solidFill>
                  <a:srgbClr val="000000"/>
                </a:solidFill>
                <a:latin typeface="Times New Roman" panose="02020603050405020304" pitchFamily="18" charset="0"/>
              </a:rPr>
              <a:t> = {} </a:t>
            </a:r>
          </a:p>
          <a:p>
            <a:r>
              <a:rPr lang="en-US" dirty="0">
                <a:solidFill>
                  <a:srgbClr val="000000"/>
                </a:solidFill>
                <a:latin typeface="Times New Roman" panose="02020603050405020304" pitchFamily="18" charset="0"/>
              </a:rPr>
              <a:t># dictionary with integer keys </a:t>
            </a:r>
          </a:p>
          <a:p>
            <a:r>
              <a:rPr lang="en-US" dirty="0" err="1">
                <a:solidFill>
                  <a:srgbClr val="000000"/>
                </a:solidFill>
                <a:latin typeface="Times New Roman" panose="02020603050405020304" pitchFamily="18" charset="0"/>
              </a:rPr>
              <a:t>my_dict</a:t>
            </a:r>
            <a:r>
              <a:rPr lang="en-US" dirty="0">
                <a:solidFill>
                  <a:srgbClr val="000000"/>
                </a:solidFill>
                <a:latin typeface="Times New Roman" panose="02020603050405020304" pitchFamily="18" charset="0"/>
              </a:rPr>
              <a:t> = {1: 'apple', 2: 'ball'} 	</a:t>
            </a:r>
          </a:p>
        </p:txBody>
      </p:sp>
    </p:spTree>
    <p:extLst>
      <p:ext uri="{BB962C8B-B14F-4D97-AF65-F5344CB8AC3E}">
        <p14:creationId xmlns:p14="http://schemas.microsoft.com/office/powerpoint/2010/main" val="416319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654710" y="2255210"/>
            <a:ext cx="7865806" cy="1938992"/>
          </a:xfrm>
          <a:prstGeom prst="rect">
            <a:avLst/>
          </a:prstGeom>
        </p:spPr>
        <p:txBody>
          <a:bodyPr wrap="square">
            <a:spAutoFit/>
          </a:bodyPr>
          <a:lstStyle/>
          <a:p>
            <a:r>
              <a:rPr lang="en-US" sz="2000" dirty="0"/>
              <a:t># dictionary with mixed keys </a:t>
            </a:r>
          </a:p>
          <a:p>
            <a:r>
              <a:rPr lang="en-US" sz="2000" dirty="0" err="1"/>
              <a:t>my_dict</a:t>
            </a:r>
            <a:r>
              <a:rPr lang="en-US" sz="2000" dirty="0"/>
              <a:t> = {'name': 'John', 1: [2, 4, 3]} </a:t>
            </a:r>
          </a:p>
          <a:p>
            <a:r>
              <a:rPr lang="en-US" sz="2000" dirty="0"/>
              <a:t># using </a:t>
            </a:r>
            <a:r>
              <a:rPr lang="en-US" sz="2000" dirty="0" err="1"/>
              <a:t>dict</a:t>
            </a:r>
            <a:r>
              <a:rPr lang="en-US" sz="2000" dirty="0"/>
              <a:t>() </a:t>
            </a:r>
          </a:p>
          <a:p>
            <a:r>
              <a:rPr lang="en-US" sz="2000" dirty="0" err="1"/>
              <a:t>my_dict</a:t>
            </a:r>
            <a:r>
              <a:rPr lang="en-US" sz="2000" dirty="0"/>
              <a:t> = </a:t>
            </a:r>
            <a:r>
              <a:rPr lang="en-US" sz="2000" dirty="0" err="1"/>
              <a:t>dict</a:t>
            </a:r>
            <a:r>
              <a:rPr lang="en-US" sz="2000" dirty="0"/>
              <a:t>({1:'apple', 2:'ball'}) </a:t>
            </a:r>
          </a:p>
          <a:p>
            <a:r>
              <a:rPr lang="en-US" sz="2000" dirty="0"/>
              <a:t># from sequence having each item as a pair </a:t>
            </a:r>
          </a:p>
          <a:p>
            <a:r>
              <a:rPr lang="en-US" sz="2000" dirty="0" err="1"/>
              <a:t>my_dict</a:t>
            </a:r>
            <a:r>
              <a:rPr lang="en-US" sz="2000" dirty="0"/>
              <a:t> = </a:t>
            </a:r>
            <a:r>
              <a:rPr lang="en-US" sz="2000" dirty="0" err="1"/>
              <a:t>dict</a:t>
            </a:r>
            <a:r>
              <a:rPr lang="en-US" sz="2000" dirty="0"/>
              <a:t>([(1,'apple'), (2,'ball')]) 	</a:t>
            </a:r>
          </a:p>
        </p:txBody>
      </p:sp>
    </p:spTree>
    <p:extLst>
      <p:ext uri="{BB962C8B-B14F-4D97-AF65-F5344CB8AC3E}">
        <p14:creationId xmlns:p14="http://schemas.microsoft.com/office/powerpoint/2010/main" val="279194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654710" y="2255210"/>
            <a:ext cx="7865806" cy="3477875"/>
          </a:xfrm>
          <a:prstGeom prst="rect">
            <a:avLst/>
          </a:prstGeom>
        </p:spPr>
        <p:txBody>
          <a:bodyPr wrap="square">
            <a:spAutoFit/>
          </a:bodyPr>
          <a:lstStyle/>
          <a:p>
            <a:r>
              <a:rPr lang="en-US" sz="2000" dirty="0"/>
              <a:t>Boolean </a:t>
            </a:r>
          </a:p>
          <a:p>
            <a:r>
              <a:rPr lang="en-US" sz="2000" b="1" dirty="0"/>
              <a:t>Python Boolean </a:t>
            </a:r>
            <a:r>
              <a:rPr lang="en-US" sz="2000" dirty="0"/>
              <a:t>type is one of the built-in data types provided by Python, which represents one of the two values i.e. True or False. Generally, it is used to represent the truth values of the expressions. For example, 1==1 is True whereas 2&lt;1 is False. For Example: </a:t>
            </a:r>
          </a:p>
          <a:p>
            <a:endParaRPr lang="en-US" sz="2000" dirty="0"/>
          </a:p>
          <a:p>
            <a:r>
              <a:rPr lang="en-US" sz="2000" dirty="0"/>
              <a:t>a = 10 </a:t>
            </a:r>
          </a:p>
          <a:p>
            <a:r>
              <a:rPr lang="en-US" sz="2000" dirty="0"/>
              <a:t>b = 20 </a:t>
            </a:r>
          </a:p>
          <a:p>
            <a:r>
              <a:rPr lang="en-US" sz="2000" dirty="0"/>
              <a:t>print(a == b) </a:t>
            </a:r>
          </a:p>
          <a:p>
            <a:r>
              <a:rPr lang="en-US" sz="2000" dirty="0"/>
              <a:t>Output: </a:t>
            </a:r>
          </a:p>
          <a:p>
            <a:r>
              <a:rPr lang="en-US" sz="2000" dirty="0"/>
              <a:t>False </a:t>
            </a:r>
          </a:p>
        </p:txBody>
      </p:sp>
    </p:spTree>
    <p:extLst>
      <p:ext uri="{BB962C8B-B14F-4D97-AF65-F5344CB8AC3E}">
        <p14:creationId xmlns:p14="http://schemas.microsoft.com/office/powerpoint/2010/main" val="333721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654710" y="2255210"/>
            <a:ext cx="7865806" cy="2862322"/>
          </a:xfrm>
          <a:prstGeom prst="rect">
            <a:avLst/>
          </a:prstGeom>
        </p:spPr>
        <p:txBody>
          <a:bodyPr wrap="square">
            <a:spAutoFit/>
          </a:bodyPr>
          <a:lstStyle/>
          <a:p>
            <a:r>
              <a:rPr lang="en-US" sz="2000" dirty="0"/>
              <a:t>Set </a:t>
            </a:r>
          </a:p>
          <a:p>
            <a:r>
              <a:rPr lang="en-US" sz="2000" dirty="0"/>
              <a:t>Set is another data type in Python and it works as mathematical sets. Very much similar to lists and sets are denoted as curly brackets. </a:t>
            </a:r>
            <a:r>
              <a:rPr lang="en-US" sz="2000" b="1" dirty="0"/>
              <a:t>Set </a:t>
            </a:r>
            <a:r>
              <a:rPr lang="en-US" sz="2000" dirty="0"/>
              <a:t>is an unordered collection of data types that is </a:t>
            </a:r>
            <a:r>
              <a:rPr lang="en-US" sz="2000" dirty="0" err="1"/>
              <a:t>iterable</a:t>
            </a:r>
            <a:r>
              <a:rPr lang="en-US" sz="2000" dirty="0"/>
              <a:t>, mutable and has no duplicate elements. For example: </a:t>
            </a:r>
          </a:p>
          <a:p>
            <a:r>
              <a:rPr lang="en-US" sz="2000" dirty="0"/>
              <a:t>result = set([1, 2, 4, 4, 3, 3, 3, 6, 5]) </a:t>
            </a:r>
          </a:p>
          <a:p>
            <a:r>
              <a:rPr lang="en-US" sz="2000" dirty="0"/>
              <a:t>print(result) </a:t>
            </a:r>
          </a:p>
          <a:p>
            <a:r>
              <a:rPr lang="en-US" sz="2000" dirty="0"/>
              <a:t>Output: </a:t>
            </a:r>
          </a:p>
          <a:p>
            <a:r>
              <a:rPr lang="en-US" sz="2000" dirty="0"/>
              <a:t>{1, 2, 3, 4, 5, 6} </a:t>
            </a:r>
          </a:p>
        </p:txBody>
      </p:sp>
    </p:spTree>
    <p:extLst>
      <p:ext uri="{BB962C8B-B14F-4D97-AF65-F5344CB8AC3E}">
        <p14:creationId xmlns:p14="http://schemas.microsoft.com/office/powerpoint/2010/main" val="52352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754525" y="1071062"/>
            <a:ext cx="8021630" cy="7745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In programming, data type is an important concept.</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Variables can store data of different types, and different types can do different things.</a:t>
            </a: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Verdana" panose="020B0604030504040204" pitchFamily="34" charset="0"/>
              </a:rPr>
              <a:t>Python has the following data types built-in by default, in these categories: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754525" y="244749"/>
            <a:ext cx="5269070" cy="830997"/>
          </a:xfrm>
          <a:prstGeom prst="rect">
            <a:avLst/>
          </a:prstGeom>
          <a:noFill/>
        </p:spPr>
        <p:txBody>
          <a:bodyPr wrap="none" lIns="91440" tIns="45720" rIns="91440" bIns="45720">
            <a:spAutoFit/>
          </a:bodyPr>
          <a:lstStyle/>
          <a:p>
            <a:pPr algn="ctr"/>
            <a:r>
              <a:rPr kumimoji="0" lang="en-US" altLang="en-US" sz="4800" b="0" i="0" u="none" strike="noStrike" cap="none" spc="0" normalizeH="0" baseline="0" dirty="0" smtClean="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Built-in Data Types</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2654710" y="2255210"/>
            <a:ext cx="7865806" cy="3477875"/>
          </a:xfrm>
          <a:prstGeom prst="rect">
            <a:avLst/>
          </a:prstGeom>
        </p:spPr>
        <p:txBody>
          <a:bodyPr wrap="square">
            <a:spAutoFit/>
          </a:bodyPr>
          <a:lstStyle/>
          <a:p>
            <a:r>
              <a:rPr lang="en-US" sz="2000" b="1" dirty="0"/>
              <a:t>Sequences </a:t>
            </a:r>
          </a:p>
          <a:p>
            <a:r>
              <a:rPr lang="en-US" sz="2000" dirty="0"/>
              <a:t>Sequences are containers with items stored in a deterministic ordering. Each sequence data type comes with its unique capabilities. </a:t>
            </a:r>
          </a:p>
          <a:p>
            <a:r>
              <a:rPr lang="en-US" sz="2000" dirty="0"/>
              <a:t>There are many types of sequences in Python. </a:t>
            </a:r>
          </a:p>
          <a:p>
            <a:r>
              <a:rPr lang="en-US" sz="2000" b="1" dirty="0"/>
              <a:t>Types of Sequence in Python: </a:t>
            </a:r>
            <a:endParaRPr lang="en-US" sz="2000" dirty="0"/>
          </a:p>
          <a:p>
            <a:r>
              <a:rPr lang="en-US" sz="2000" b="1" dirty="0"/>
              <a:t>a) Strings: </a:t>
            </a:r>
            <a:endParaRPr lang="en-US" sz="2000" dirty="0"/>
          </a:p>
          <a:p>
            <a:endParaRPr lang="en-US" sz="2000" dirty="0"/>
          </a:p>
          <a:p>
            <a:r>
              <a:rPr lang="en-US" sz="2000" dirty="0"/>
              <a:t>In python, the string is a sequence of Unicode characters written inside a single or double-quote. Python does not have any char type as in other languages (C, C++), therefore, a single character inside the quotes will be of type </a:t>
            </a:r>
            <a:r>
              <a:rPr lang="en-US" sz="2000" dirty="0" err="1"/>
              <a:t>str</a:t>
            </a:r>
            <a:r>
              <a:rPr lang="en-US" sz="2000" dirty="0"/>
              <a:t> only. </a:t>
            </a:r>
          </a:p>
        </p:txBody>
      </p:sp>
    </p:spTree>
    <p:extLst>
      <p:ext uri="{BB962C8B-B14F-4D97-AF65-F5344CB8AC3E}">
        <p14:creationId xmlns:p14="http://schemas.microsoft.com/office/powerpoint/2010/main" val="2500126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2673</Words>
  <Application>Microsoft Office PowerPoint</Application>
  <PresentationFormat>Widescreen</PresentationFormat>
  <Paragraphs>295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Segoe UI</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 Introduction to Software Processors &amp; Assemblers What is system software? Components of system software, Evolution of system software, General Machine Structure, Machine Language, Translators, Loaders, Interpreters.Assemblers:Element of Assembly language programming overview of assembly process, Design of Two-pass Assembler. A single pass Assembler, Macros and Macro processors, Macro Instructions, Features of Macro, Macro calls within Macros. UNIT-II Software processors for interactive Environment&amp; Software Tools Interactive Computing and program Development, Interpreters. Incremental compilers, Software tools: Spectrum of software Tools, Text Editors, Debug Monitors, programming Environments. UNIT-III Loaders and Linkage Editors: -General loader scheme, Compile and go loader, Absolute loader, relocating loader, direct linking loader, Loading, Linking and relocation, design of absolute loaderand direct linking loader. . UNIT-IV Features of Higher level languages (HLL) Importance and features of HLL, Extensive datatypes and structures, Scope rules, Storage Allocation, Functional Modularity.Compilers:General Model, Introduction to various phases of compiler, passes of a compiler, Introduction to Parser and Parsing Techniques.  BOOKS RECOMMENDED: 1. System programming and operating systems Dharmdhere. D.M. TMH 2. Introduction of systems software D. Dhere —TMH 3. Systems programming J.J. Donavan—McGraw H</dc:title>
  <dc:creator>Microsoft account</dc:creator>
  <cp:lastModifiedBy>Mushtaq Ah Dar</cp:lastModifiedBy>
  <cp:revision>24</cp:revision>
  <dcterms:created xsi:type="dcterms:W3CDTF">2025-03-11T14:33:56Z</dcterms:created>
  <dcterms:modified xsi:type="dcterms:W3CDTF">2025-03-17T09:07:07Z</dcterms:modified>
</cp:coreProperties>
</file>