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3" r:id="rId10"/>
    <p:sldId id="264" r:id="rId11"/>
    <p:sldId id="265" r:id="rId12"/>
    <p:sldId id="267" r:id="rId13"/>
    <p:sldId id="271" r:id="rId14"/>
    <p:sldId id="272" r:id="rId15"/>
    <p:sldId id="270" r:id="rId16"/>
    <p:sldId id="268" r:id="rId17"/>
    <p:sldId id="269" r:id="rId18"/>
  </p:sldIdLst>
  <p:sldSz cx="9144000" cy="5143500" type="screen16x9"/>
  <p:notesSz cx="6858000" cy="9144000"/>
  <p:embeddedFontLst>
    <p:embeddedFont>
      <p:font typeface="Roboto Mono" panose="020B0604020202020204" charset="0"/>
      <p:regular r:id="rId20"/>
      <p:bold r:id="rId21"/>
      <p:italic r:id="rId22"/>
      <p:boldItalic r:id="rId23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6" d="100"/>
          <a:sy n="86" d="100"/>
        </p:scale>
        <p:origin x="720" y="60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2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1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4.fntdata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3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587458850"/>
      </p:ext>
    </p:extLst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92483364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35113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304391243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1058851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710599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5052866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54392383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13800253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48b16186ef_0_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48b16186ef_0_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52708704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48b16186ef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48b16186ef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685405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g348b16186ef_0_1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8" name="Google Shape;68;g348b16186ef_0_1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409654154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Google Shape;72;g348b16186ef_0_2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3" name="Google Shape;73;g348b16186ef_0_2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38477736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g38887442eac_0_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8" name="Google Shape;78;g38887442eac_0_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1770496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5787786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Arrays of Objects in Java</a:t>
            </a:r>
          </a:p>
          <a:p>
            <a:pPr rtl="0" fontAlgn="base"/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An array of objects is created like an array of primitive-type data items</a:t>
            </a:r>
          </a:p>
          <a:p>
            <a:pPr rtl="0" fontAlgn="base"/>
            <a:r>
              <a:rPr lang="en-US" sz="1100" b="1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Example</a:t>
            </a:r>
            <a:r>
              <a:rPr lang="en-US" sz="1100" b="0" i="0" u="none" strike="noStrike" cap="none" dirty="0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: Here we are taking a student class and creating an array of Student with five Student objects stored in the array. </a:t>
            </a:r>
            <a:r>
              <a:rPr lang="en-US" sz="1100" b="0" i="0" u="none" strike="noStrike" cap="none" smtClean="0">
                <a:solidFill>
                  <a:srgbClr val="000000"/>
                </a:solidFill>
                <a:effectLst/>
                <a:latin typeface="Arial"/>
                <a:ea typeface="Arial"/>
                <a:cs typeface="Arial"/>
                <a:sym typeface="Arial"/>
              </a:rPr>
              <a:t>The Student objects have to be instantiated using the constructor of the Student class and their references should be assigned to the array elements.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09841643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g348b16186ef_0_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3" name="Google Shape;83;g348b16186ef_0_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4519255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>
            <a:spLocks noGrp="1"/>
          </p:cNvSpPr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rm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Unit 1</a:t>
            </a:r>
            <a:endParaRPr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Lecture 4</a:t>
            </a:r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ubTitle" idx="1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fontScale="55000" lnSpcReduction="20000"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Control statements, Arrays in java, Basics of objects and classes in java, Visibility modifiers, Methods, Constructors, Method overloading, Static members, Use of this reference. </a:t>
            </a:r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889984" y="379141"/>
            <a:ext cx="7416600" cy="4429253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 and classes are fundamental concepts in Java. A class serves as a blueprint for creating objects, which are instances of that class. </a:t>
            </a: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Classes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class defines properties (attributes) and behaviors (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methods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) that its objects will have.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Syntax example: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class Car {String color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  <a:b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void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drive() 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{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System.out.println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("Driving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");}}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Objects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An 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 is created from a class and represents a specific instance with its own state.</a:t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Syntax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example:</a:t>
            </a:r>
            <a:b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Car </a:t>
            </a:r>
            <a:r>
              <a:rPr lang="en-US" sz="1600" dirty="0" err="1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= </a:t>
            </a:r>
            <a:r>
              <a:rPr lang="en-US" sz="16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Car();</a:t>
            </a:r>
            <a:b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</a:t>
            </a:r>
            <a:r>
              <a:rPr lang="en-US" sz="1600" dirty="0" err="1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color</a:t>
            </a: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= "Red";</a:t>
            </a:r>
            <a:b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600" dirty="0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	</a:t>
            </a:r>
            <a:r>
              <a:rPr lang="en-US" sz="1600" dirty="0" err="1" smtClean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myCar.drive</a:t>
            </a:r>
            <a:r>
              <a:rPr lang="en-US" sz="1600" dirty="0">
                <a:solidFill>
                  <a:srgbClr val="0070C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();</a:t>
            </a:r>
            <a: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6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983856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964325" y="408878"/>
            <a:ext cx="7416600" cy="4273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modifiers control access to classes, methods, and variables. The main types are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from any other class.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only within the same class.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within the same package and subclasses.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modifier): Accessible only within the same package.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concepts is crucial for effective object-oriented programming in Java.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92" y="1760382"/>
            <a:ext cx="2907016" cy="14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29941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964325" y="408878"/>
            <a:ext cx="7416600" cy="4273136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 algn="l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			</a:t>
            </a:r>
            <a:r>
              <a:rPr lang="en-US" sz="1800" b="1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</a:t>
            </a:r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Modifiers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Visibility modifiers control access to classes, methods, and variables. The main types are</a:t>
            </a: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 smtClean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/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 smtClean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public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from any other class.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private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only within the same class.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protected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Accessible within the same package and subclasses.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solidFill>
                  <a:srgbClr val="FFC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default</a:t>
            </a: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(no modifier): Accessible only within the same package.</a:t>
            </a:r>
            <a:b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</a:br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Understanding these concepts is crucial for effective object-oriented programming in Java.</a:t>
            </a:r>
            <a:endParaRPr sz="1100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19492" y="1760382"/>
            <a:ext cx="2907016" cy="14734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77416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33600" y="133350"/>
            <a:ext cx="4876800" cy="4876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1351001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35151" y="1128404"/>
            <a:ext cx="6426820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dirty="0"/>
              <a:t>package </a:t>
            </a:r>
            <a:r>
              <a:rPr lang="en-US" sz="2400" dirty="0" err="1"/>
              <a:t>defaultPackage</a:t>
            </a:r>
            <a:r>
              <a:rPr lang="en-US" sz="2400" dirty="0"/>
              <a:t>;</a:t>
            </a:r>
          </a:p>
          <a:p>
            <a:r>
              <a:rPr lang="en-US" sz="2400" dirty="0"/>
              <a:t>class </a:t>
            </a:r>
            <a:r>
              <a:rPr lang="en-US" sz="2400" dirty="0" smtClean="0"/>
              <a:t>Demo{</a:t>
            </a:r>
            <a:endParaRPr lang="en-US" sz="2400" dirty="0"/>
          </a:p>
          <a:p>
            <a:r>
              <a:rPr lang="en-US" sz="2400" dirty="0"/>
              <a:t>    void message(){</a:t>
            </a:r>
          </a:p>
          <a:p>
            <a:r>
              <a:rPr lang="en-US" sz="2400" dirty="0"/>
              <a:t>        </a:t>
            </a:r>
            <a:r>
              <a:rPr lang="en-US" sz="2400" dirty="0" err="1"/>
              <a:t>System.out.println</a:t>
            </a:r>
            <a:r>
              <a:rPr lang="en-US" sz="2400" dirty="0"/>
              <a:t>("This is a message");</a:t>
            </a:r>
          </a:p>
          <a:p>
            <a:r>
              <a:rPr lang="en-US" sz="2400" dirty="0"/>
              <a:t>    }</a:t>
            </a:r>
          </a:p>
          <a:p>
            <a:r>
              <a:rPr lang="en-US" sz="2400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850328" y="484984"/>
            <a:ext cx="769763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default</a:t>
            </a:r>
          </a:p>
        </p:txBody>
      </p:sp>
    </p:spTree>
    <p:extLst>
      <p:ext uri="{BB962C8B-B14F-4D97-AF65-F5344CB8AC3E}">
        <p14:creationId xmlns:p14="http://schemas.microsoft.com/office/powerpoint/2010/main" val="39366212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1393902" y="680033"/>
            <a:ext cx="5817220" cy="375487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/>
              <a:t>// Animal.java file</a:t>
            </a:r>
          </a:p>
          <a:p>
            <a:r>
              <a:rPr lang="en-US" b="1" dirty="0"/>
              <a:t>// public class</a:t>
            </a:r>
          </a:p>
          <a:p>
            <a:r>
              <a:rPr lang="en-US" dirty="0"/>
              <a:t>public class Animal </a:t>
            </a:r>
            <a:r>
              <a:rPr lang="en-US" dirty="0" smtClean="0"/>
              <a:t>{    </a:t>
            </a:r>
            <a:r>
              <a:rPr lang="en-US" b="1" dirty="0"/>
              <a:t>// public variable</a:t>
            </a:r>
          </a:p>
          <a:p>
            <a:r>
              <a:rPr lang="en-US" dirty="0"/>
              <a:t>    public </a:t>
            </a:r>
            <a:r>
              <a:rPr lang="en-US" dirty="0" err="1"/>
              <a:t>int</a:t>
            </a:r>
            <a:r>
              <a:rPr lang="en-US" dirty="0"/>
              <a:t> </a:t>
            </a:r>
            <a:r>
              <a:rPr lang="en-US" dirty="0" err="1"/>
              <a:t>legCount</a:t>
            </a:r>
            <a:r>
              <a:rPr lang="en-US" dirty="0"/>
              <a:t>;</a:t>
            </a:r>
          </a:p>
          <a:p>
            <a:r>
              <a:rPr lang="en-US" dirty="0" smtClean="0"/>
              <a:t>    </a:t>
            </a:r>
            <a:r>
              <a:rPr lang="en-US" b="1" dirty="0"/>
              <a:t>// public method</a:t>
            </a:r>
          </a:p>
          <a:p>
            <a:r>
              <a:rPr lang="en-US" dirty="0"/>
              <a:t>    public void display() </a:t>
            </a:r>
            <a:r>
              <a:rPr lang="en-US" dirty="0" smtClean="0"/>
              <a:t>{ </a:t>
            </a:r>
          </a:p>
          <a:p>
            <a:r>
              <a:rPr lang="en-US" dirty="0" smtClean="0"/>
              <a:t> </a:t>
            </a:r>
            <a:r>
              <a:rPr lang="en-US" dirty="0" err="1"/>
              <a:t>System.out.println</a:t>
            </a:r>
            <a:r>
              <a:rPr lang="en-US" dirty="0"/>
              <a:t>("I am an animal.");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 have " + </a:t>
            </a:r>
            <a:r>
              <a:rPr lang="en-US" dirty="0" err="1"/>
              <a:t>legCount</a:t>
            </a:r>
            <a:r>
              <a:rPr lang="en-US" dirty="0"/>
              <a:t> + " legs</a:t>
            </a:r>
            <a:r>
              <a:rPr lang="en-US" dirty="0" smtClean="0"/>
              <a:t>."); }}</a:t>
            </a:r>
            <a:endParaRPr lang="en-US" dirty="0"/>
          </a:p>
          <a:p>
            <a:r>
              <a:rPr lang="en-US" b="1" dirty="0" smtClean="0"/>
              <a:t>// </a:t>
            </a:r>
            <a:r>
              <a:rPr lang="en-US" b="1" dirty="0"/>
              <a:t>Main.java</a:t>
            </a:r>
          </a:p>
          <a:p>
            <a:r>
              <a:rPr lang="en-US" dirty="0"/>
              <a:t>public class Main {</a:t>
            </a:r>
          </a:p>
          <a:p>
            <a:r>
              <a:rPr lang="en-US" dirty="0"/>
              <a:t>    public static void main( String[] </a:t>
            </a:r>
            <a:r>
              <a:rPr lang="en-US" dirty="0" err="1"/>
              <a:t>args</a:t>
            </a:r>
            <a:r>
              <a:rPr lang="en-US" dirty="0"/>
              <a:t> ) {</a:t>
            </a:r>
          </a:p>
          <a:p>
            <a:r>
              <a:rPr lang="en-US" dirty="0"/>
              <a:t>        </a:t>
            </a:r>
            <a:r>
              <a:rPr lang="en-US" b="1" dirty="0"/>
              <a:t>// accessing the public class</a:t>
            </a:r>
          </a:p>
          <a:p>
            <a:r>
              <a:rPr lang="en-US" dirty="0"/>
              <a:t>        Animal </a:t>
            </a:r>
            <a:r>
              <a:rPr lang="en-US" dirty="0" err="1"/>
              <a:t>animal</a:t>
            </a:r>
            <a:r>
              <a:rPr lang="en-US" dirty="0"/>
              <a:t> = new Animal();</a:t>
            </a:r>
          </a:p>
          <a:p>
            <a:r>
              <a:rPr lang="en-US" dirty="0" smtClean="0"/>
              <a:t>        </a:t>
            </a:r>
            <a:r>
              <a:rPr lang="en-US" b="1" dirty="0"/>
              <a:t>// accessing the public variable</a:t>
            </a:r>
          </a:p>
          <a:p>
            <a:r>
              <a:rPr lang="en-US" dirty="0"/>
              <a:t>        </a:t>
            </a:r>
            <a:r>
              <a:rPr lang="en-US" dirty="0" err="1"/>
              <a:t>animal.legCount</a:t>
            </a:r>
            <a:r>
              <a:rPr lang="en-US" dirty="0"/>
              <a:t> = 4;</a:t>
            </a:r>
          </a:p>
          <a:p>
            <a:r>
              <a:rPr lang="en-US" dirty="0"/>
              <a:t>        </a:t>
            </a:r>
            <a:r>
              <a:rPr lang="en-US" b="1" dirty="0"/>
              <a:t>// accessing the public method</a:t>
            </a:r>
          </a:p>
          <a:p>
            <a:r>
              <a:rPr lang="en-US" dirty="0"/>
              <a:t>        </a:t>
            </a:r>
            <a:r>
              <a:rPr lang="en-US" dirty="0" err="1"/>
              <a:t>animal.display</a:t>
            </a:r>
            <a:r>
              <a:rPr lang="en-US" dirty="0" smtClean="0"/>
              <a:t>();}}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3596602" y="160338"/>
            <a:ext cx="1207382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public class</a:t>
            </a:r>
          </a:p>
        </p:txBody>
      </p:sp>
    </p:spTree>
    <p:extLst>
      <p:ext uri="{BB962C8B-B14F-4D97-AF65-F5344CB8AC3E}">
        <p14:creationId xmlns:p14="http://schemas.microsoft.com/office/powerpoint/2010/main" val="27673716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44752" y="1198955"/>
            <a:ext cx="5103541" cy="24622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</a:t>
            </a:r>
            <a:r>
              <a:rPr lang="en-US" dirty="0" smtClean="0"/>
              <a:t>Data</a:t>
            </a:r>
          </a:p>
          <a:p>
            <a:r>
              <a:rPr lang="en-US" dirty="0" smtClean="0"/>
              <a:t> </a:t>
            </a:r>
            <a:r>
              <a:rPr lang="en-US" dirty="0"/>
              <a:t>{   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b="1" dirty="0"/>
              <a:t>// private variable   </a:t>
            </a:r>
            <a:endParaRPr lang="en-US" b="1" dirty="0" smtClean="0"/>
          </a:p>
          <a:p>
            <a:r>
              <a:rPr lang="en-US" dirty="0" smtClean="0"/>
              <a:t> </a:t>
            </a:r>
            <a:r>
              <a:rPr lang="en-US" dirty="0"/>
              <a:t>private String name</a:t>
            </a:r>
            <a:r>
              <a:rPr lang="en-US" dirty="0" smtClean="0"/>
              <a:t>;}</a:t>
            </a:r>
          </a:p>
          <a:p>
            <a:r>
              <a:rPr lang="en-US" dirty="0" smtClean="0"/>
              <a:t>public </a:t>
            </a:r>
            <a:r>
              <a:rPr lang="en-US" dirty="0"/>
              <a:t>class Main </a:t>
            </a:r>
            <a:endParaRPr lang="en-US" dirty="0" smtClean="0"/>
          </a:p>
          <a:p>
            <a:r>
              <a:rPr lang="en-US" dirty="0" smtClean="0"/>
              <a:t>{    </a:t>
            </a:r>
            <a:r>
              <a:rPr lang="en-US" dirty="0"/>
              <a:t>public static void main(String[] main</a:t>
            </a:r>
            <a:r>
              <a:rPr lang="en-US" dirty="0" smtClean="0"/>
              <a:t>)</a:t>
            </a:r>
          </a:p>
          <a:p>
            <a:r>
              <a:rPr lang="en-US" dirty="0" smtClean="0"/>
              <a:t>{       </a:t>
            </a:r>
          </a:p>
          <a:p>
            <a:r>
              <a:rPr lang="en-US" dirty="0" smtClean="0"/>
              <a:t> </a:t>
            </a:r>
            <a:r>
              <a:rPr lang="en-US" b="1" dirty="0"/>
              <a:t>// create an object of Data   </a:t>
            </a:r>
            <a:endParaRPr lang="en-US" b="1" dirty="0" smtClean="0"/>
          </a:p>
          <a:p>
            <a:r>
              <a:rPr lang="en-US" dirty="0" smtClean="0"/>
              <a:t>     </a:t>
            </a:r>
            <a:r>
              <a:rPr lang="en-US" dirty="0"/>
              <a:t>Data d = new Data();      </a:t>
            </a:r>
            <a:endParaRPr lang="en-US" dirty="0" smtClean="0"/>
          </a:p>
          <a:p>
            <a:r>
              <a:rPr lang="en-US" dirty="0" smtClean="0"/>
              <a:t>  </a:t>
            </a:r>
            <a:r>
              <a:rPr lang="en-US" b="1" dirty="0"/>
              <a:t>// access private variable and field from another class        </a:t>
            </a:r>
            <a:r>
              <a:rPr lang="en-US" dirty="0"/>
              <a:t>d.name = </a:t>
            </a:r>
            <a:r>
              <a:rPr lang="en-US" dirty="0" smtClean="0"/>
              <a:t>“me";    </a:t>
            </a:r>
            <a:r>
              <a:rPr lang="en-US" dirty="0"/>
              <a:t>}}</a:t>
            </a:r>
          </a:p>
        </p:txBody>
      </p:sp>
      <p:sp>
        <p:nvSpPr>
          <p:cNvPr id="5" name="Rectangle 4"/>
          <p:cNvSpPr/>
          <p:nvPr/>
        </p:nvSpPr>
        <p:spPr>
          <a:xfrm>
            <a:off x="3627406" y="336301"/>
            <a:ext cx="1547218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private variable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7275853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" name="Rectangle 2"/>
          <p:cNvSpPr/>
          <p:nvPr/>
        </p:nvSpPr>
        <p:spPr>
          <a:xfrm>
            <a:off x="2144752" y="1198955"/>
            <a:ext cx="5103541" cy="35394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class Animal {</a:t>
            </a:r>
          </a:p>
          <a:p>
            <a:r>
              <a:rPr lang="en-US" b="1" dirty="0"/>
              <a:t>    // protected method</a:t>
            </a:r>
          </a:p>
          <a:p>
            <a:r>
              <a:rPr lang="en-US" dirty="0"/>
              <a:t>    protected void display() {</a:t>
            </a:r>
          </a:p>
          <a:p>
            <a:r>
              <a:rPr lang="en-US" dirty="0"/>
              <a:t>        </a:t>
            </a:r>
            <a:r>
              <a:rPr lang="en-US" dirty="0" err="1"/>
              <a:t>System.out.println</a:t>
            </a:r>
            <a:r>
              <a:rPr lang="en-US" dirty="0"/>
              <a:t>("I am an animal");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  <a:p>
            <a:endParaRPr lang="en-US" dirty="0"/>
          </a:p>
          <a:p>
            <a:r>
              <a:rPr lang="en-US" dirty="0"/>
              <a:t>class Dog extends Animal {</a:t>
            </a:r>
          </a:p>
          <a:p>
            <a:r>
              <a:rPr lang="en-US" dirty="0"/>
              <a:t>    public static void main(String[] </a:t>
            </a:r>
            <a:r>
              <a:rPr lang="en-US" dirty="0" err="1"/>
              <a:t>args</a:t>
            </a:r>
            <a:r>
              <a:rPr lang="en-US" dirty="0"/>
              <a:t>) {</a:t>
            </a:r>
          </a:p>
          <a:p>
            <a:endParaRPr lang="en-US" dirty="0"/>
          </a:p>
          <a:p>
            <a:r>
              <a:rPr lang="en-US" dirty="0"/>
              <a:t>        </a:t>
            </a:r>
            <a:r>
              <a:rPr lang="en-US" b="1" dirty="0"/>
              <a:t>// create an object of Dog class</a:t>
            </a:r>
          </a:p>
          <a:p>
            <a:r>
              <a:rPr lang="en-US" dirty="0"/>
              <a:t>        Dog </a:t>
            </a:r>
            <a:r>
              <a:rPr lang="en-US" dirty="0" err="1"/>
              <a:t>dog</a:t>
            </a:r>
            <a:r>
              <a:rPr lang="en-US" dirty="0"/>
              <a:t> = new Dog();</a:t>
            </a:r>
          </a:p>
          <a:p>
            <a:r>
              <a:rPr lang="en-US" dirty="0"/>
              <a:t>         </a:t>
            </a:r>
            <a:r>
              <a:rPr lang="en-US" b="1" dirty="0"/>
              <a:t>// access protected method</a:t>
            </a:r>
          </a:p>
          <a:p>
            <a:r>
              <a:rPr lang="en-US" dirty="0"/>
              <a:t>        </a:t>
            </a:r>
            <a:r>
              <a:rPr lang="en-US" dirty="0" err="1"/>
              <a:t>dog.display</a:t>
            </a:r>
            <a:r>
              <a:rPr lang="en-US" dirty="0"/>
              <a:t>();</a:t>
            </a:r>
          </a:p>
          <a:p>
            <a:r>
              <a:rPr lang="en-US" dirty="0"/>
              <a:t>    }</a:t>
            </a:r>
          </a:p>
          <a:p>
            <a:r>
              <a:rPr lang="en-US" dirty="0"/>
              <a:t>}</a:t>
            </a:r>
          </a:p>
        </p:txBody>
      </p:sp>
      <p:sp>
        <p:nvSpPr>
          <p:cNvPr id="4" name="Rectangle 3"/>
          <p:cNvSpPr/>
          <p:nvPr/>
        </p:nvSpPr>
        <p:spPr>
          <a:xfrm>
            <a:off x="3427286" y="410643"/>
            <a:ext cx="1694695" cy="30777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/>
              <a:t>protected method</a:t>
            </a:r>
          </a:p>
        </p:txBody>
      </p:sp>
    </p:spTree>
    <p:extLst>
      <p:ext uri="{BB962C8B-B14F-4D97-AF65-F5344CB8AC3E}">
        <p14:creationId xmlns:p14="http://schemas.microsoft.com/office/powerpoint/2010/main" val="197645164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>
            <a:spLocks noGrp="1"/>
          </p:cNvSpPr>
          <p:nvPr>
            <p:ph type="ctrTitle"/>
          </p:nvPr>
        </p:nvSpPr>
        <p:spPr>
          <a:xfrm>
            <a:off x="893437" y="1501697"/>
            <a:ext cx="7416600" cy="162149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just" rtl="0">
              <a:lnSpc>
                <a:spcPct val="115000"/>
              </a:lnSpc>
              <a:spcBef>
                <a:spcPts val="0"/>
              </a:spcBef>
              <a:spcAft>
                <a:spcPts val="1500"/>
              </a:spcAft>
              <a:buSzPts val="1100"/>
              <a:buNone/>
            </a:pPr>
            <a:r>
              <a:rPr lang="en" sz="1350" dirty="0">
                <a:solidFill>
                  <a:srgbClr val="001D35"/>
                </a:solidFill>
                <a:highlight>
                  <a:srgbClr val="FFFFFF"/>
                </a:highlight>
              </a:rPr>
              <a:t>In Java, arrays are fundamental data structures used to store a fixed-size, sequential collection of elements of the same data type. They provide an efficient way to organize and access multiple values under a single variable name.</a:t>
            </a:r>
            <a:endParaRPr sz="518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5"/>
          <p:cNvSpPr txBox="1">
            <a:spLocks noGrp="1"/>
          </p:cNvSpPr>
          <p:nvPr>
            <p:ph type="ctrTitle"/>
          </p:nvPr>
        </p:nvSpPr>
        <p:spPr>
          <a:xfrm>
            <a:off x="347832" y="1932877"/>
            <a:ext cx="8476500" cy="284577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>
                <a:solidFill>
                  <a:srgbClr val="001D35"/>
                </a:solidFill>
                <a:highlight>
                  <a:srgbClr val="FFFFFF"/>
                </a:highlight>
              </a:rPr>
              <a:t>Key Characteristics of Java Arrays:</a:t>
            </a:r>
            <a:endParaRPr sz="1600" dirty="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200"/>
              <a:buNone/>
            </a:pPr>
            <a:r>
              <a:rPr lang="en" sz="1600" b="1" dirty="0">
                <a:solidFill>
                  <a:srgbClr val="001D35"/>
                </a:solidFill>
                <a:highlight>
                  <a:srgbClr val="FFFFFF"/>
                </a:highlight>
              </a:rPr>
              <a:t>Homogeneous:</a:t>
            </a:r>
            <a:br>
              <a:rPr lang="en" sz="1600" b="1" dirty="0">
                <a:solidFill>
                  <a:srgbClr val="001D35"/>
                </a:solidFill>
                <a:highlight>
                  <a:srgbClr val="FFFFFF"/>
                </a:highlight>
              </a:rPr>
            </a:b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All elements within an array must be of the same data type (e.g., </a:t>
            </a:r>
            <a:r>
              <a:rPr lang="en" sz="1600" dirty="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int</a:t>
            </a: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, </a:t>
            </a:r>
            <a:r>
              <a:rPr lang="en" sz="1600" dirty="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String</a:t>
            </a: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, </a:t>
            </a:r>
            <a:r>
              <a:rPr lang="en" sz="1600" dirty="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Object</a:t>
            </a: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).</a:t>
            </a:r>
            <a:endParaRPr sz="1600" dirty="0">
              <a:solidFill>
                <a:srgbClr val="545D7E"/>
              </a:solidFill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None/>
            </a:pPr>
            <a:r>
              <a:rPr lang="en" sz="1600" b="1" dirty="0">
                <a:solidFill>
                  <a:srgbClr val="001D35"/>
                </a:solidFill>
                <a:highlight>
                  <a:srgbClr val="FFFFFF"/>
                </a:highlight>
              </a:rPr>
              <a:t>Fixed Size:</a:t>
            </a:r>
            <a:br>
              <a:rPr lang="en" sz="1600" b="1" dirty="0">
                <a:solidFill>
                  <a:srgbClr val="001D35"/>
                </a:solidFill>
                <a:highlight>
                  <a:srgbClr val="FFFFFF"/>
                </a:highlight>
              </a:rPr>
            </a:b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The length of an array is determined at the time of its creation and cannot be changed afterward.</a:t>
            </a:r>
            <a:endParaRPr sz="1600" dirty="0">
              <a:solidFill>
                <a:srgbClr val="545D7E"/>
              </a:solidFill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None/>
            </a:pPr>
            <a:r>
              <a:rPr lang="en" sz="1600" b="1" dirty="0">
                <a:solidFill>
                  <a:srgbClr val="001D35"/>
                </a:solidFill>
                <a:highlight>
                  <a:srgbClr val="FFFFFF"/>
                </a:highlight>
              </a:rPr>
              <a:t>Zero-Based Indexing:</a:t>
            </a:r>
            <a:br>
              <a:rPr lang="en" sz="1600" b="1" dirty="0">
                <a:solidFill>
                  <a:srgbClr val="001D35"/>
                </a:solidFill>
                <a:highlight>
                  <a:srgbClr val="FFFFFF"/>
                </a:highlight>
              </a:rPr>
            </a:b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Elements are accessed using a numerical index, starting from 0 for the first element.</a:t>
            </a:r>
            <a:endParaRPr sz="1600" dirty="0">
              <a:solidFill>
                <a:srgbClr val="545D7E"/>
              </a:solidFill>
              <a:highlight>
                <a:srgbClr val="FFFFFF"/>
              </a:highlight>
            </a:endParaRPr>
          </a:p>
          <a:p>
            <a:pPr marL="457200" lvl="0" indent="-2286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None/>
            </a:pPr>
            <a:r>
              <a:rPr lang="en" sz="1600" b="1" dirty="0">
                <a:solidFill>
                  <a:srgbClr val="001D35"/>
                </a:solidFill>
                <a:highlight>
                  <a:srgbClr val="FFFFFF"/>
                </a:highlight>
              </a:rPr>
              <a:t>Objects:</a:t>
            </a:r>
            <a:br>
              <a:rPr lang="en" sz="1600" b="1" dirty="0">
                <a:solidFill>
                  <a:srgbClr val="001D35"/>
                </a:solidFill>
                <a:highlight>
                  <a:srgbClr val="FFFFFF"/>
                </a:highlight>
              </a:rPr>
            </a:b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Arrays in Java are objects themselves, implicitly inheriting from </a:t>
            </a:r>
            <a:r>
              <a:rPr lang="en" sz="1600" dirty="0">
                <a:solidFill>
                  <a:srgbClr val="FF0000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java.lang.Object</a:t>
            </a: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. This means they have methods like </a:t>
            </a:r>
            <a:r>
              <a:rPr lang="en" sz="1600" dirty="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toString()</a:t>
            </a: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, </a:t>
            </a:r>
            <a:r>
              <a:rPr lang="en" sz="1600" dirty="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equals()</a:t>
            </a: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, and a </a:t>
            </a:r>
            <a:r>
              <a:rPr lang="en" sz="1600" dirty="0">
                <a:solidFill>
                  <a:srgbClr val="545D7E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600" dirty="0">
                <a:solidFill>
                  <a:srgbClr val="545D7E"/>
                </a:solidFill>
                <a:highlight>
                  <a:srgbClr val="FFFFFF"/>
                </a:highlight>
              </a:rPr>
              <a:t> property to get the number of elements. </a:t>
            </a:r>
            <a:endParaRPr sz="2400" b="1" dirty="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0" name="Google Shape;70;p16"/>
          <p:cNvSpPr txBox="1">
            <a:spLocks noGrp="1"/>
          </p:cNvSpPr>
          <p:nvPr>
            <p:ph type="ctrTitle"/>
          </p:nvPr>
        </p:nvSpPr>
        <p:spPr>
          <a:xfrm>
            <a:off x="523053" y="453483"/>
            <a:ext cx="7872900" cy="4421938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Declaring and Initializing Arrays:</a:t>
            </a:r>
            <a:endParaRPr sz="20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Arrays can be declared and initialized in several ways: Declaration and Allocation.</a:t>
            </a:r>
            <a:endParaRPr sz="20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  </a:t>
            </a:r>
            <a:r>
              <a:rPr lang="en" sz="16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dataType[] arrayName = </a:t>
            </a:r>
            <a:r>
              <a:rPr lang="en" sz="1600" dirty="0">
                <a:solidFill>
                  <a:srgbClr val="9334E6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new</a:t>
            </a:r>
            <a:r>
              <a:rPr lang="en" sz="16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dataType[size];</a:t>
            </a:r>
            <a:endParaRPr sz="16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" sz="2000" dirty="0">
                <a:solidFill>
                  <a:srgbClr val="001D35"/>
                </a:solidFill>
                <a:highlight>
                  <a:srgbClr val="E5EDFF"/>
                </a:highlight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int[] numbers = new int[5];</a:t>
            </a:r>
            <a:r>
              <a:rPr lang="en" sz="20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(creates an array </a:t>
            </a:r>
            <a:r>
              <a:rPr lang="en" sz="2000" dirty="0">
                <a:solidFill>
                  <a:srgbClr val="001D35"/>
                </a:solidFill>
                <a:highlight>
                  <a:srgbClr val="E5EDFF"/>
                </a:highlight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numbers</a:t>
            </a:r>
            <a:r>
              <a:rPr lang="en" sz="20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 that can hold 5 integers) Declaration and Initialization (with values).</a:t>
            </a:r>
            <a:endParaRPr sz="20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52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600" dirty="0" smtClean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dataType</a:t>
            </a:r>
            <a:r>
              <a:rPr lang="en" sz="16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[] arrayName = {value1, value2, value3, ...};</a:t>
            </a:r>
            <a:endParaRPr sz="1600" dirty="0">
              <a:solidFill>
                <a:srgbClr val="001D35"/>
              </a:solidFill>
              <a:highlight>
                <a:srgbClr val="FFFFFF"/>
              </a:highlight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rgbClr val="001D35"/>
                </a:solidFill>
                <a:highlight>
                  <a:srgbClr val="FFFFFF"/>
                </a:highlight>
                <a:latin typeface="Times New Roman" panose="02020603050405020304" pitchFamily="18" charset="0"/>
                <a:cs typeface="Times New Roman" panose="02020603050405020304" pitchFamily="18" charset="0"/>
              </a:rPr>
              <a:t>Example: </a:t>
            </a:r>
            <a:r>
              <a:rPr lang="en" sz="2000" dirty="0">
                <a:solidFill>
                  <a:srgbClr val="001D35"/>
                </a:solidFill>
                <a:highlight>
                  <a:srgbClr val="E5EDFF"/>
                </a:highlight>
                <a:latin typeface="Times New Roman" panose="02020603050405020304" pitchFamily="18" charset="0"/>
                <a:ea typeface="Roboto Mono"/>
                <a:cs typeface="Times New Roman" panose="02020603050405020304" pitchFamily="18" charset="0"/>
                <a:sym typeface="Roboto Mono"/>
              </a:rPr>
              <a:t>String[] cars = {"Volvo", "BMW", "Ford"};</a:t>
            </a:r>
            <a:endParaRPr sz="2000" dirty="0">
              <a:solidFill>
                <a:srgbClr val="001D35"/>
              </a:solidFill>
              <a:highlight>
                <a:srgbClr val="E5EDFF"/>
              </a:highlight>
              <a:latin typeface="Times New Roman" panose="02020603050405020304" pitchFamily="18" charset="0"/>
              <a:ea typeface="Roboto Mono"/>
              <a:cs typeface="Times New Roman" panose="02020603050405020304" pitchFamily="18" charset="0"/>
              <a:sym typeface="Roboto Mono"/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SzPts val="990"/>
              <a:buNone/>
            </a:pPr>
            <a:endParaRPr sz="3200" dirty="0">
              <a:solidFill>
                <a:srgbClr val="4A86E8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ctrTitle"/>
          </p:nvPr>
        </p:nvSpPr>
        <p:spPr>
          <a:xfrm>
            <a:off x="969650" y="-3804200"/>
            <a:ext cx="7872900" cy="870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Accessing and Modifying Array Elements:</a:t>
            </a: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33333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Elements are accessed and modified using their index within square brackets:</a:t>
            </a: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37500"/>
              </a:lnSpc>
              <a:spcBef>
                <a:spcPts val="800"/>
              </a:spcBef>
              <a:spcAft>
                <a:spcPts val="0"/>
              </a:spcAft>
              <a:buClr>
                <a:srgbClr val="001D35"/>
              </a:buClr>
              <a:buSzPts val="1200"/>
              <a:buChar char="●"/>
            </a:pPr>
            <a:r>
              <a:rPr lang="en" sz="1200" b="1">
                <a:solidFill>
                  <a:srgbClr val="001D35"/>
                </a:solidFill>
                <a:highlight>
                  <a:srgbClr val="FFFFFF"/>
                </a:highlight>
              </a:rPr>
              <a:t>Accessing:</a:t>
            </a:r>
            <a:r>
              <a:rPr lang="en" sz="120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arrayName[index]</a:t>
            </a:r>
            <a:r>
              <a:rPr lang="en" sz="1200">
                <a:solidFill>
                  <a:srgbClr val="001D35"/>
                </a:solidFill>
                <a:highlight>
                  <a:srgbClr val="FFFFFF"/>
                </a:highlight>
              </a:rPr>
              <a:t> (e.g., </a:t>
            </a:r>
            <a:r>
              <a:rPr lang="en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int firstElement = numbers[0];</a:t>
            </a:r>
            <a:r>
              <a:rPr lang="en" sz="1200">
                <a:solidFill>
                  <a:srgbClr val="001D35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457200" lvl="0" indent="-304800" algn="l" rtl="0">
              <a:lnSpc>
                <a:spcPct val="137500"/>
              </a:lnSpc>
              <a:spcBef>
                <a:spcPts val="0"/>
              </a:spcBef>
              <a:spcAft>
                <a:spcPts val="0"/>
              </a:spcAft>
              <a:buClr>
                <a:srgbClr val="001D35"/>
              </a:buClr>
              <a:buSzPts val="1200"/>
              <a:buChar char="●"/>
            </a:pPr>
            <a:r>
              <a:rPr lang="en" sz="1200" b="1">
                <a:solidFill>
                  <a:srgbClr val="001D35"/>
                </a:solidFill>
                <a:highlight>
                  <a:srgbClr val="FFFFFF"/>
                </a:highlight>
              </a:rPr>
              <a:t>Modifying:</a:t>
            </a:r>
            <a:r>
              <a:rPr lang="en" sz="1200">
                <a:solidFill>
                  <a:srgbClr val="001D35"/>
                </a:solidFill>
                <a:highlight>
                  <a:srgbClr val="FFFFFF"/>
                </a:highlight>
              </a:rPr>
              <a:t> </a:t>
            </a:r>
            <a:r>
              <a:rPr lang="en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arrayName[index] = newValue;</a:t>
            </a:r>
            <a:r>
              <a:rPr lang="en" sz="1200">
                <a:solidFill>
                  <a:srgbClr val="001D35"/>
                </a:solidFill>
                <a:highlight>
                  <a:srgbClr val="FFFFFF"/>
                </a:highlight>
              </a:rPr>
              <a:t> (e.g., </a:t>
            </a:r>
            <a:r>
              <a:rPr lang="en" sz="120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cars[0] = "Opel";</a:t>
            </a:r>
            <a:r>
              <a:rPr lang="en" sz="1200">
                <a:solidFill>
                  <a:srgbClr val="001D35"/>
                </a:solidFill>
                <a:highlight>
                  <a:srgbClr val="FFFFFF"/>
                </a:highlight>
              </a:rPr>
              <a:t>)</a:t>
            </a:r>
            <a:endParaRPr sz="120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Array Length:</a:t>
            </a: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The </a:t>
            </a:r>
            <a:r>
              <a:rPr lang="en" sz="135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length</a:t>
            </a: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 property provides the number of elements in an array: </a:t>
            </a: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152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001D35"/>
                </a:solidFill>
                <a:highlight>
                  <a:srgbClr val="E5EDFF"/>
                </a:highlight>
              </a:rPr>
              <a:t>Java</a:t>
            </a:r>
            <a:endParaRPr sz="1050">
              <a:solidFill>
                <a:srgbClr val="001D35"/>
              </a:solidFill>
              <a:highlight>
                <a:srgbClr val="E5EDFF"/>
              </a:highlight>
            </a:endParaRPr>
          </a:p>
          <a:p>
            <a:pPr marL="152400" marR="152400" lvl="0" indent="0" algn="l" rtl="0">
              <a:lnSpc>
                <a:spcPct val="157142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050">
                <a:solidFill>
                  <a:srgbClr val="9334E6"/>
                </a:solidFill>
                <a:highlight>
                  <a:srgbClr val="FFFFFF"/>
                </a:highlight>
              </a:rPr>
              <a:t>int</a:t>
            </a:r>
            <a:r>
              <a:rPr lang="en" sz="1050">
                <a:solidFill>
                  <a:srgbClr val="001D35"/>
                </a:solidFill>
                <a:highlight>
                  <a:srgbClr val="FFFFFF"/>
                </a:highlight>
              </a:rPr>
              <a:t> arrayLength = arrayName.length;</a:t>
            </a:r>
            <a:endParaRPr sz="10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Example: </a:t>
            </a:r>
            <a:r>
              <a:rPr lang="en" sz="135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System.out.println(cars.length);</a:t>
            </a: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 (outputs 3 for the </a:t>
            </a:r>
            <a:r>
              <a:rPr lang="en" sz="1350">
                <a:solidFill>
                  <a:srgbClr val="001D35"/>
                </a:solidFill>
                <a:highlight>
                  <a:srgbClr val="E5EDFF"/>
                </a:highlight>
                <a:latin typeface="Roboto Mono"/>
                <a:ea typeface="Roboto Mono"/>
                <a:cs typeface="Roboto Mono"/>
                <a:sym typeface="Roboto Mono"/>
              </a:rPr>
              <a:t>cars</a:t>
            </a:r>
            <a:r>
              <a:rPr lang="en" sz="1350">
                <a:solidFill>
                  <a:srgbClr val="001D35"/>
                </a:solidFill>
                <a:highlight>
                  <a:srgbClr val="FFFFFF"/>
                </a:highlight>
              </a:rPr>
              <a:t> array above)</a:t>
            </a: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spcBef>
                <a:spcPts val="1500"/>
              </a:spcBef>
              <a:spcAft>
                <a:spcPts val="0"/>
              </a:spcAft>
              <a:buSzPts val="990"/>
              <a:buNone/>
            </a:pPr>
            <a:endParaRPr sz="2890">
              <a:solidFill>
                <a:srgbClr val="4A86E8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p18"/>
          <p:cNvSpPr txBox="1">
            <a:spLocks noGrp="1"/>
          </p:cNvSpPr>
          <p:nvPr>
            <p:ph type="ctrTitle"/>
          </p:nvPr>
        </p:nvSpPr>
        <p:spPr>
          <a:xfrm>
            <a:off x="317125" y="1297600"/>
            <a:ext cx="7978200" cy="57012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l" rtl="0">
              <a:lnSpc>
                <a:spcPct val="144444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1D35"/>
                </a:solidFill>
                <a:highlight>
                  <a:srgbClr val="FFFFFF"/>
                </a:highlight>
              </a:rPr>
              <a:t>Multi-Dimensional Arrays:</a:t>
            </a:r>
            <a:endParaRPr sz="15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8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550">
                <a:solidFill>
                  <a:srgbClr val="001D35"/>
                </a:solidFill>
                <a:highlight>
                  <a:srgbClr val="FFFFFF"/>
                </a:highlight>
              </a:rPr>
              <a:t>Java also supports multi-dimensional arrays, which are essentially arrays of arrays. For example, a two-dimensional array represents a table-like structure with rows and columns.</a:t>
            </a:r>
            <a:endParaRPr sz="15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15240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001D35"/>
                </a:solidFill>
                <a:highlight>
                  <a:srgbClr val="E5EDFF"/>
                </a:highlight>
              </a:rPr>
              <a:t>Java</a:t>
            </a:r>
            <a:endParaRPr sz="1250">
              <a:solidFill>
                <a:srgbClr val="001D35"/>
              </a:solidFill>
              <a:highlight>
                <a:srgbClr val="E5EDFF"/>
              </a:highlight>
            </a:endParaRPr>
          </a:p>
          <a:p>
            <a:pPr marL="152400" marR="152400" lvl="0" indent="0" algn="l" rtl="0">
              <a:lnSpc>
                <a:spcPct val="157142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250">
                <a:solidFill>
                  <a:srgbClr val="9334E6"/>
                </a:solidFill>
                <a:highlight>
                  <a:srgbClr val="FFFFFF"/>
                </a:highlight>
              </a:rPr>
              <a:t>int</a:t>
            </a:r>
            <a:r>
              <a:rPr lang="en" sz="1250">
                <a:solidFill>
                  <a:srgbClr val="001D35"/>
                </a:solidFill>
                <a:highlight>
                  <a:srgbClr val="FFFFFF"/>
                </a:highlight>
              </a:rPr>
              <a:t>[][] matrix = {{</a:t>
            </a:r>
            <a:r>
              <a:rPr lang="en" sz="1250">
                <a:solidFill>
                  <a:srgbClr val="B45908"/>
                </a:solidFill>
                <a:highlight>
                  <a:srgbClr val="FFFFFF"/>
                </a:highlight>
              </a:rPr>
              <a:t>1</a:t>
            </a:r>
            <a:r>
              <a:rPr lang="en" sz="1250">
                <a:solidFill>
                  <a:srgbClr val="001D35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B45908"/>
                </a:solidFill>
                <a:highlight>
                  <a:srgbClr val="FFFFFF"/>
                </a:highlight>
              </a:rPr>
              <a:t>2</a:t>
            </a:r>
            <a:r>
              <a:rPr lang="en" sz="1250">
                <a:solidFill>
                  <a:srgbClr val="001D35"/>
                </a:solidFill>
                <a:highlight>
                  <a:srgbClr val="FFFFFF"/>
                </a:highlight>
              </a:rPr>
              <a:t>}, {</a:t>
            </a:r>
            <a:r>
              <a:rPr lang="en" sz="1250">
                <a:solidFill>
                  <a:srgbClr val="B45908"/>
                </a:solidFill>
                <a:highlight>
                  <a:srgbClr val="FFFFFF"/>
                </a:highlight>
              </a:rPr>
              <a:t>3</a:t>
            </a:r>
            <a:r>
              <a:rPr lang="en" sz="1250">
                <a:solidFill>
                  <a:srgbClr val="001D35"/>
                </a:solidFill>
                <a:highlight>
                  <a:srgbClr val="FFFFFF"/>
                </a:highlight>
              </a:rPr>
              <a:t>, </a:t>
            </a:r>
            <a:r>
              <a:rPr lang="en" sz="1250">
                <a:solidFill>
                  <a:srgbClr val="B45908"/>
                </a:solidFill>
                <a:highlight>
                  <a:srgbClr val="FFFFFF"/>
                </a:highlight>
              </a:rPr>
              <a:t>4</a:t>
            </a:r>
            <a:r>
              <a:rPr lang="en" sz="1250">
                <a:solidFill>
                  <a:srgbClr val="001D35"/>
                </a:solidFill>
                <a:highlight>
                  <a:srgbClr val="FFFFFF"/>
                </a:highlight>
              </a:rPr>
              <a:t>}};</a:t>
            </a:r>
            <a:endParaRPr sz="1250">
              <a:solidFill>
                <a:srgbClr val="001D35"/>
              </a:solidFill>
              <a:highlight>
                <a:srgbClr val="FFFFFF"/>
              </a:highlight>
            </a:endParaRPr>
          </a:p>
          <a:p>
            <a:pPr marL="0" lvl="0" indent="0" algn="l" rtl="0">
              <a:lnSpc>
                <a:spcPct val="115000"/>
              </a:lnSpc>
              <a:spcBef>
                <a:spcPts val="15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1490" b="1"/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5180"/>
          </a:p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1990" b="1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89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endParaRPr sz="289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990"/>
              <a:buFont typeface="Arial"/>
              <a:buNone/>
            </a:pPr>
            <a:endParaRPr sz="2890">
              <a:solidFill>
                <a:srgbClr val="4A86E8"/>
              </a:solidFill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SzPts val="990"/>
              <a:buNone/>
            </a:pPr>
            <a:endParaRPr sz="1350">
              <a:solidFill>
                <a:srgbClr val="001D35"/>
              </a:solidFill>
              <a:highlight>
                <a:srgbClr val="FFFFFF"/>
              </a:highlight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577750" y="451450"/>
            <a:ext cx="7416600" cy="4565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/>
              <a:t>Arrays in Java</a:t>
            </a:r>
            <a:endParaRPr sz="22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/>
              <a:t>Key Points:</a:t>
            </a:r>
            <a:endParaRPr sz="2200" b="1"/>
          </a:p>
          <a:p>
            <a:pPr marL="457200" lvl="0" indent="-36830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Fixed-size data structure</a:t>
            </a:r>
            <a:endParaRPr sz="2200"/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Syntax: </a:t>
            </a:r>
            <a:r>
              <a:rPr lang="en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int[] numbers = new int[5];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457200" lvl="0" indent="-368300" algn="l" rtl="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2200"/>
              <a:buChar char="●"/>
            </a:pPr>
            <a:r>
              <a:rPr lang="en" sz="2200"/>
              <a:t>Access via index: </a:t>
            </a:r>
            <a:r>
              <a:rPr lang="en" sz="2200">
                <a:solidFill>
                  <a:srgbClr val="188038"/>
                </a:solidFill>
                <a:latin typeface="Roboto Mono"/>
                <a:ea typeface="Roboto Mono"/>
                <a:cs typeface="Roboto Mono"/>
                <a:sym typeface="Roboto Mono"/>
              </a:rPr>
              <a:t>numbers[0] = 10;</a:t>
            </a:r>
            <a:endParaRPr sz="2200">
              <a:solidFill>
                <a:srgbClr val="188038"/>
              </a:solidFill>
              <a:latin typeface="Roboto Mono"/>
              <a:ea typeface="Roboto Mono"/>
              <a:cs typeface="Roboto Mono"/>
              <a:sym typeface="Roboto Mono"/>
            </a:endParaRPr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200" b="1"/>
              <a:t>Example:</a:t>
            </a:r>
            <a:endParaRPr sz="2200" b="1"/>
          </a:p>
          <a:p>
            <a:pPr marL="0" lvl="0" indent="0" algn="l" rtl="0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1900">
                <a:solidFill>
                  <a:srgbClr val="4A86E8"/>
                </a:solidFill>
              </a:rPr>
              <a:t>String[] fruits = {"Apple", "Banana", "Cherry"}; System.out.println(fruits[1]); // Banana</a:t>
            </a:r>
            <a:r>
              <a:rPr lang="en" sz="800">
                <a:solidFill>
                  <a:srgbClr val="4A86E8"/>
                </a:solidFill>
              </a:rPr>
              <a:t> </a:t>
            </a:r>
            <a:endParaRPr sz="800">
              <a:solidFill>
                <a:srgbClr val="4A86E8"/>
              </a:solidFill>
            </a:endParaRPr>
          </a:p>
          <a:p>
            <a:pPr marL="0" lvl="0" indent="0" algn="ctr" rtl="0">
              <a:spcBef>
                <a:spcPts val="1200"/>
              </a:spcBef>
              <a:spcAft>
                <a:spcPts val="0"/>
              </a:spcAft>
              <a:buSzPts val="990"/>
              <a:buNone/>
            </a:pPr>
            <a:endParaRPr sz="1490" b="1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AutoShape 2" descr="Lightbox"/>
          <p:cNvSpPr>
            <a:spLocks noChangeAspect="1" noChangeArrowheads="1"/>
          </p:cNvSpPr>
          <p:nvPr/>
        </p:nvSpPr>
        <p:spPr bwMode="auto">
          <a:xfrm>
            <a:off x="155575" y="-144463"/>
            <a:ext cx="304800" cy="3048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graphicFrame>
        <p:nvGraphicFramePr>
          <p:cNvPr id="3" name="Table 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87691823"/>
              </p:ext>
            </p:extLst>
          </p:nvPr>
        </p:nvGraphicFramePr>
        <p:xfrm>
          <a:off x="713676" y="368763"/>
          <a:ext cx="8184996" cy="4247841"/>
        </p:xfrm>
        <a:graphic>
          <a:graphicData uri="http://schemas.openxmlformats.org/drawingml/2006/table">
            <a:tbl>
              <a:tblPr firstRow="1" bandRow="1">
                <a:tableStyleId>{C083E6E3-FA7D-4D7B-A595-EF9225AFEA82}</a:tableStyleId>
              </a:tblPr>
              <a:tblGrid>
                <a:gridCol w="4092498"/>
                <a:gridCol w="4092498"/>
              </a:tblGrid>
              <a:tr h="4247841">
                <a:tc>
                  <a:txBody>
                    <a:bodyPr/>
                    <a:lstStyle/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class Student {</a:t>
                      </a:r>
                      <a:b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public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roll_no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b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public String name;</a:t>
                      </a:r>
                      <a:b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Student(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roll_no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, String name){</a:t>
                      </a:r>
                      <a:b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this.roll_no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roll_no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       this.name = name;    }}</a:t>
                      </a:r>
                    </a:p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public class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Aoa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{</a:t>
                      </a:r>
                      <a:b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public static void main(String[]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args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){</a:t>
                      </a:r>
                      <a:b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// declares an Array of Student</a:t>
                      </a:r>
                      <a:b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200" b="1" dirty="0" err="1" smtClean="0">
                          <a:solidFill>
                            <a:schemeClr val="tx1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Student</a:t>
                      </a:r>
                      <a:endParaRPr lang="en-US" sz="1200" b="1" dirty="0" smtClean="0">
                        <a:solidFill>
                          <a:schemeClr val="tx1"/>
                        </a:solidFill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  <a:p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[]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</a:t>
                      </a:r>
                      <a:b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200" b="1" dirty="0" smtClean="0">
                          <a:solidFill>
                            <a:srgbClr val="FFC000"/>
                          </a:solidFill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 allocating memory for 5 objects of type Student.</a:t>
                      </a:r>
                      <a: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sz="12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sz="1400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sz="1400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new Student[5];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 initialize the elements of the array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</a:t>
                      </a:r>
                    </a:p>
                    <a:p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[0] = new Student(1, "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aman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[1] = new Student(2, "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vaibhav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[2] = new Student(3, "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shikar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[3] = new Student(4, "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dharmesh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[4] = new Student(5, "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mohit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");</a:t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  <a:r>
                        <a:rPr lang="en-US" b="1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// accessing the elements of the specified array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/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</a:t>
                      </a:r>
                    </a:p>
                    <a:p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for (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int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= 0;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&lt;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arr.length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;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++)</a:t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System.out.println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("Element at " +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" : { "</a:t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+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].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roll_no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+ " "</a:t>
                      </a:r>
                      <a:b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</a:b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                               + 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arr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[</a:t>
                      </a:r>
                      <a:r>
                        <a:rPr lang="en-US" b="0" dirty="0" err="1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i</a:t>
                      </a:r>
                      <a:r>
                        <a:rPr lang="en-US" b="0" dirty="0" smtClean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].name+" }");    }}</a:t>
                      </a:r>
                      <a:endParaRPr lang="en-US" b="0" dirty="0">
                        <a:latin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/>
                </a:tc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9995875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9"/>
          <p:cNvSpPr txBox="1">
            <a:spLocks noGrp="1"/>
          </p:cNvSpPr>
          <p:nvPr>
            <p:ph type="ctrTitle"/>
          </p:nvPr>
        </p:nvSpPr>
        <p:spPr>
          <a:xfrm>
            <a:off x="592618" y="1509132"/>
            <a:ext cx="7416600" cy="1381252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lvl="0">
              <a:lnSpc>
                <a:spcPct val="115000"/>
              </a:lnSpc>
              <a:spcBef>
                <a:spcPts val="1200"/>
              </a:spcBef>
              <a:buSzPts val="1100"/>
            </a:pPr>
            <a:r>
              <a:rPr lang="en-US" sz="2400" dirty="0"/>
              <a:t>Basics of objects and classes in java, Visibility modifiers</a:t>
            </a:r>
            <a:endParaRPr sz="1490" b="1" dirty="0"/>
          </a:p>
        </p:txBody>
      </p:sp>
    </p:spTree>
    <p:extLst>
      <p:ext uri="{BB962C8B-B14F-4D97-AF65-F5344CB8AC3E}">
        <p14:creationId xmlns:p14="http://schemas.microsoft.com/office/powerpoint/2010/main" val="2427622278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63</TotalTime>
  <Words>698</Words>
  <Application>Microsoft Office PowerPoint</Application>
  <PresentationFormat>On-screen Show (16:9)</PresentationFormat>
  <Paragraphs>106</Paragraphs>
  <Slides>17</Slides>
  <Notes>16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Times New Roman</vt:lpstr>
      <vt:lpstr>Arial</vt:lpstr>
      <vt:lpstr>Roboto Mono</vt:lpstr>
      <vt:lpstr>Simple Light</vt:lpstr>
      <vt:lpstr>Unit 1 Lecture 4</vt:lpstr>
      <vt:lpstr>In Java, arrays are fundamental data structures used to store a fixed-size, sequential collection of elements of the same data type. They provide an efficient way to organize and access multiple values under a single variable name.</vt:lpstr>
      <vt:lpstr>Key Characteristics of Java Arrays: Homogeneous: All elements within an array must be of the same data type (e.g., int, String, Object). Fixed Size: The length of an array is determined at the time of its creation and cannot be changed afterward. Zero-Based Indexing: Elements are accessed using a numerical index, starting from 0 for the first element. Objects: Arrays in Java are objects themselves, implicitly inheriting from java.lang.Object. This means they have methods like toString(), equals(), and a length property to get the number of elements. </vt:lpstr>
      <vt:lpstr>Declaring and Initializing Arrays: Arrays can be declared and initialized in several ways: Declaration and Allocation.    dataType[] arrayName = new dataType[size]; Example: int[] numbers = new int[5]; (creates an array numbers that can hold 5 integers) Declaration and Initialization (with values). dataType[] arrayName = {value1, value2, value3, ...}; Example: String[] cars = {"Volvo", "BMW", "Ford"}; </vt:lpstr>
      <vt:lpstr>Accessing and Modifying Array Elements: Elements are accessed and modified using their index within square brackets: Accessing: arrayName[index] (e.g., int firstElement = numbers[0];) Modifying: arrayName[index] = newValue; (e.g., cars[0] = "Opel";) Array Length: The length property provides the number of elements in an array:  Java int arrayLength = arrayName.length; Example: System.out.println(cars.length); (outputs 3 for the cars array above) </vt:lpstr>
      <vt:lpstr>Multi-Dimensional Arrays: Java also supports multi-dimensional arrays, which are essentially arrays of arrays. For example, a two-dimensional array represents a table-like structure with rows and columns. Java int[][] matrix = {{1, 2}, {3, 4}};       </vt:lpstr>
      <vt:lpstr>Arrays in Java Key Points: Fixed-size data structure Syntax: int[] numbers = new int[5]; Access via index: numbers[0] = 10; Example: String[] fruits = {"Apple", "Banana", "Cherry"}; System.out.println(fruits[1]); // Banana  </vt:lpstr>
      <vt:lpstr>PowerPoint Presentation</vt:lpstr>
      <vt:lpstr>Basics of objects and classes in java, Visibility modifiers</vt:lpstr>
      <vt:lpstr>Objects and classes are fundamental concepts in Java. A class serves as a blueprint for creating objects, which are instances of that class.  Classes A class defines properties (attributes) and behaviors (methods) that its objects will have. Syntax example:  public class Car {String color;  void drive()   {System.out.println("Driving");}} Objects An object is created from a class and represents a specific instance with its own state.  Syntax example:  Car myCar = new Car();  myCar.color = "Red";  myCar.drive(); </vt:lpstr>
      <vt:lpstr>    Visibility Modifiers  Visibility modifiers control access to classes, methods, and variables. The main types are:   public: Accessible from any other class. private: Accessible only within the same class. protected: Accessible within the same package and subclasses. default (no modifier): Accessible only within the same package. Understanding these concepts is crucial for effective object-oriented programming in Java.</vt:lpstr>
      <vt:lpstr>    Visibility Modifiers  Visibility modifiers control access to classes, methods, and variables. The main types are:   public: Accessible from any other class. private: Accessible only within the same class. protected: Accessible within the same package and subclasses. default (no modifier): Accessible only within the same package. Understanding these concepts is crucial for effective object-oriented programming in Java.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Unit 1 Lecture 4</dc:title>
  <dc:creator>Mushtaq Ah Dar</dc:creator>
  <cp:lastModifiedBy>Microsoft account</cp:lastModifiedBy>
  <cp:revision>14</cp:revision>
  <dcterms:modified xsi:type="dcterms:W3CDTF">2025-09-10T14:18:37Z</dcterms:modified>
</cp:coreProperties>
</file>