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8" r:id="rId3"/>
    <p:sldId id="266" r:id="rId4"/>
    <p:sldId id="263" r:id="rId5"/>
    <p:sldId id="264" r:id="rId6"/>
    <p:sldId id="265" r:id="rId7"/>
    <p:sldId id="267" r:id="rId8"/>
    <p:sldId id="272" r:id="rId9"/>
    <p:sldId id="270" r:id="rId10"/>
    <p:sldId id="268" r:id="rId11"/>
    <p:sldId id="269" r:id="rId12"/>
    <p:sldId id="273" r:id="rId13"/>
    <p:sldId id="274" r:id="rId14"/>
    <p:sldId id="275" r:id="rId15"/>
  </p:sldIdLst>
  <p:sldSz cx="9144000" cy="5143500" type="screen16x9"/>
  <p:notesSz cx="6858000" cy="9144000"/>
  <p:embeddedFontLst>
    <p:embeddedFont>
      <p:font typeface="Roboto Mon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6" d="100"/>
          <a:sy n="86" d="100"/>
        </p:scale>
        <p:origin x="720" y="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874588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833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48b16186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48b16186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8002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48b16186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48b16186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460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48b16186e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48b16186e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8540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48b16186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48b16186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1" i="0" u="none" strike="noStrike" cap="none" dirty="0" smtClean="0">
                <a:solidFill>
                  <a:srgbClr val="000000"/>
                </a:solidFill>
                <a:effectLst/>
                <a:latin typeface="Arial"/>
                <a:ea typeface="Arial"/>
                <a:cs typeface="Arial"/>
                <a:sym typeface="Arial"/>
              </a:rPr>
              <a:t>Arrays of Objects in Java</a:t>
            </a:r>
          </a:p>
          <a:p>
            <a:pPr rtl="0" fontAlgn="base"/>
            <a:r>
              <a:rPr lang="en-US" sz="1100" b="0" i="0" u="none" strike="noStrike" cap="none" dirty="0" smtClean="0">
                <a:solidFill>
                  <a:srgbClr val="000000"/>
                </a:solidFill>
                <a:effectLst/>
                <a:latin typeface="Arial"/>
                <a:ea typeface="Arial"/>
                <a:cs typeface="Arial"/>
                <a:sym typeface="Arial"/>
              </a:rPr>
              <a:t>An array of objects is created like an array of primitive-type data items</a:t>
            </a:r>
          </a:p>
          <a:p>
            <a:pPr rtl="0" fontAlgn="base"/>
            <a:r>
              <a:rPr lang="en-US" sz="1100" b="1" i="0" u="none" strike="noStrike" cap="none" dirty="0" smtClean="0">
                <a:solidFill>
                  <a:srgbClr val="000000"/>
                </a:solidFill>
                <a:effectLst/>
                <a:latin typeface="Arial"/>
                <a:ea typeface="Arial"/>
                <a:cs typeface="Arial"/>
                <a:sym typeface="Arial"/>
              </a:rPr>
              <a:t>Example</a:t>
            </a:r>
            <a:r>
              <a:rPr lang="en-US" sz="1100" b="0" i="0" u="none" strike="noStrike" cap="none" dirty="0" smtClean="0">
                <a:solidFill>
                  <a:srgbClr val="000000"/>
                </a:solidFill>
                <a:effectLst/>
                <a:latin typeface="Arial"/>
                <a:ea typeface="Arial"/>
                <a:cs typeface="Arial"/>
                <a:sym typeface="Arial"/>
              </a:rPr>
              <a:t>: Here we are taking a student class and creating an array of Student with five Student objects stored in the array. </a:t>
            </a:r>
            <a:r>
              <a:rPr lang="en-US" sz="1100" b="0" i="0" u="none" strike="noStrike" cap="none" smtClean="0">
                <a:solidFill>
                  <a:srgbClr val="000000"/>
                </a:solidFill>
                <a:effectLst/>
                <a:latin typeface="Arial"/>
                <a:ea typeface="Arial"/>
                <a:cs typeface="Arial"/>
                <a:sym typeface="Arial"/>
              </a:rPr>
              <a:t>The Student objects have to be instantiated using the constructor of the Student class and their references should be assigned to the array elements.</a:t>
            </a:r>
          </a:p>
          <a:p>
            <a:pPr marL="0" lvl="0" indent="0" algn="l" rtl="0">
              <a:spcBef>
                <a:spcPts val="0"/>
              </a:spcBef>
              <a:spcAft>
                <a:spcPts val="0"/>
              </a:spcAft>
              <a:buNone/>
            </a:pPr>
            <a:endParaRPr/>
          </a:p>
        </p:txBody>
      </p:sp>
    </p:spTree>
    <p:extLst>
      <p:ext uri="{BB962C8B-B14F-4D97-AF65-F5344CB8AC3E}">
        <p14:creationId xmlns:p14="http://schemas.microsoft.com/office/powerpoint/2010/main" val="209841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48b16186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48b16186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925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48b16186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48b16186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8351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48b16186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48b16186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391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48b16186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48b16186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588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48b16186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48b16186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5052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48b16186e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48b16186e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923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Unit 1</a:t>
            </a:r>
            <a:endParaRPr/>
          </a:p>
          <a:p>
            <a:pPr marL="0" lvl="0" indent="0" algn="ctr" rtl="0">
              <a:spcBef>
                <a:spcPts val="0"/>
              </a:spcBef>
              <a:spcAft>
                <a:spcPts val="0"/>
              </a:spcAft>
              <a:buNone/>
            </a:pPr>
            <a:r>
              <a:rPr lang="en"/>
              <a:t>Lecture 4</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dirty="0" smtClean="0"/>
              <a:t>Visibility </a:t>
            </a:r>
            <a:r>
              <a:rPr lang="en" dirty="0"/>
              <a:t>modifiers, Methods, Constructors, Method overloading, Static members, Use of this reference.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AutoShape 2" descr="Light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2144752" y="1198955"/>
            <a:ext cx="5103541" cy="2462213"/>
          </a:xfrm>
          <a:prstGeom prst="rect">
            <a:avLst/>
          </a:prstGeom>
        </p:spPr>
        <p:txBody>
          <a:bodyPr wrap="square">
            <a:spAutoFit/>
          </a:bodyPr>
          <a:lstStyle/>
          <a:p>
            <a:r>
              <a:rPr lang="en-US" dirty="0"/>
              <a:t>class </a:t>
            </a:r>
            <a:r>
              <a:rPr lang="en-US" dirty="0" smtClean="0"/>
              <a:t>Data</a:t>
            </a:r>
          </a:p>
          <a:p>
            <a:r>
              <a:rPr lang="en-US" dirty="0" smtClean="0"/>
              <a:t> </a:t>
            </a:r>
            <a:r>
              <a:rPr lang="en-US" dirty="0"/>
              <a:t>{   </a:t>
            </a:r>
            <a:endParaRPr lang="en-US" dirty="0" smtClean="0"/>
          </a:p>
          <a:p>
            <a:r>
              <a:rPr lang="en-US" dirty="0" smtClean="0"/>
              <a:t> </a:t>
            </a:r>
            <a:r>
              <a:rPr lang="en-US" b="1" dirty="0"/>
              <a:t>// private variable   </a:t>
            </a:r>
            <a:endParaRPr lang="en-US" b="1" dirty="0" smtClean="0"/>
          </a:p>
          <a:p>
            <a:r>
              <a:rPr lang="en-US" dirty="0" smtClean="0"/>
              <a:t> </a:t>
            </a:r>
            <a:r>
              <a:rPr lang="en-US" dirty="0"/>
              <a:t>private String name</a:t>
            </a:r>
            <a:r>
              <a:rPr lang="en-US" dirty="0" smtClean="0"/>
              <a:t>;}</a:t>
            </a:r>
          </a:p>
          <a:p>
            <a:r>
              <a:rPr lang="en-US" dirty="0" smtClean="0"/>
              <a:t>public </a:t>
            </a:r>
            <a:r>
              <a:rPr lang="en-US" dirty="0"/>
              <a:t>class Main </a:t>
            </a:r>
            <a:endParaRPr lang="en-US" dirty="0" smtClean="0"/>
          </a:p>
          <a:p>
            <a:r>
              <a:rPr lang="en-US" dirty="0" smtClean="0"/>
              <a:t>{    </a:t>
            </a:r>
            <a:r>
              <a:rPr lang="en-US" dirty="0"/>
              <a:t>public static void main(String[] main</a:t>
            </a:r>
            <a:r>
              <a:rPr lang="en-US" dirty="0" smtClean="0"/>
              <a:t>)</a:t>
            </a:r>
          </a:p>
          <a:p>
            <a:r>
              <a:rPr lang="en-US" dirty="0" smtClean="0"/>
              <a:t>{       </a:t>
            </a:r>
          </a:p>
          <a:p>
            <a:r>
              <a:rPr lang="en-US" dirty="0" smtClean="0"/>
              <a:t> </a:t>
            </a:r>
            <a:r>
              <a:rPr lang="en-US" b="1" dirty="0"/>
              <a:t>// create an object of Data   </a:t>
            </a:r>
            <a:endParaRPr lang="en-US" b="1" dirty="0" smtClean="0"/>
          </a:p>
          <a:p>
            <a:r>
              <a:rPr lang="en-US" dirty="0" smtClean="0"/>
              <a:t>     </a:t>
            </a:r>
            <a:r>
              <a:rPr lang="en-US" dirty="0"/>
              <a:t>Data d = new Data();      </a:t>
            </a:r>
            <a:endParaRPr lang="en-US" dirty="0" smtClean="0"/>
          </a:p>
          <a:p>
            <a:r>
              <a:rPr lang="en-US" dirty="0" smtClean="0"/>
              <a:t>  </a:t>
            </a:r>
            <a:r>
              <a:rPr lang="en-US" b="1" dirty="0"/>
              <a:t>// access private variable and field from another class        </a:t>
            </a:r>
            <a:r>
              <a:rPr lang="en-US" dirty="0"/>
              <a:t>d.name = </a:t>
            </a:r>
            <a:r>
              <a:rPr lang="en-US" dirty="0" smtClean="0"/>
              <a:t>“me";    </a:t>
            </a:r>
            <a:r>
              <a:rPr lang="en-US" dirty="0"/>
              <a:t>}}</a:t>
            </a:r>
          </a:p>
        </p:txBody>
      </p:sp>
      <p:sp>
        <p:nvSpPr>
          <p:cNvPr id="5" name="Rectangle 4"/>
          <p:cNvSpPr/>
          <p:nvPr/>
        </p:nvSpPr>
        <p:spPr>
          <a:xfrm>
            <a:off x="3627406" y="336301"/>
            <a:ext cx="1547218" cy="307777"/>
          </a:xfrm>
          <a:prstGeom prst="rect">
            <a:avLst/>
          </a:prstGeom>
        </p:spPr>
        <p:txBody>
          <a:bodyPr wrap="none">
            <a:spAutoFit/>
          </a:bodyPr>
          <a:lstStyle/>
          <a:p>
            <a:r>
              <a:rPr lang="en-US" b="1" dirty="0"/>
              <a:t>private variable </a:t>
            </a:r>
            <a:endParaRPr lang="en-US" dirty="0"/>
          </a:p>
        </p:txBody>
      </p:sp>
    </p:spTree>
    <p:extLst>
      <p:ext uri="{BB962C8B-B14F-4D97-AF65-F5344CB8AC3E}">
        <p14:creationId xmlns:p14="http://schemas.microsoft.com/office/powerpoint/2010/main" val="337275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AutoShape 2" descr="Light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2144752" y="1198955"/>
            <a:ext cx="5103541" cy="3539430"/>
          </a:xfrm>
          <a:prstGeom prst="rect">
            <a:avLst/>
          </a:prstGeom>
        </p:spPr>
        <p:txBody>
          <a:bodyPr wrap="square">
            <a:spAutoFit/>
          </a:bodyPr>
          <a:lstStyle/>
          <a:p>
            <a:r>
              <a:rPr lang="en-US" dirty="0"/>
              <a:t>class Animal {</a:t>
            </a:r>
          </a:p>
          <a:p>
            <a:r>
              <a:rPr lang="en-US" b="1" dirty="0"/>
              <a:t>    // protected method</a:t>
            </a:r>
          </a:p>
          <a:p>
            <a:r>
              <a:rPr lang="en-US" dirty="0"/>
              <a:t>    protected void display() {</a:t>
            </a:r>
          </a:p>
          <a:p>
            <a:r>
              <a:rPr lang="en-US" dirty="0"/>
              <a:t>        </a:t>
            </a:r>
            <a:r>
              <a:rPr lang="en-US" dirty="0" err="1"/>
              <a:t>System.out.println</a:t>
            </a:r>
            <a:r>
              <a:rPr lang="en-US" dirty="0"/>
              <a:t>("I am an animal");</a:t>
            </a:r>
          </a:p>
          <a:p>
            <a:r>
              <a:rPr lang="en-US" dirty="0"/>
              <a:t>    }</a:t>
            </a:r>
          </a:p>
          <a:p>
            <a:r>
              <a:rPr lang="en-US" dirty="0"/>
              <a:t>}</a:t>
            </a:r>
          </a:p>
          <a:p>
            <a:endParaRPr lang="en-US" dirty="0"/>
          </a:p>
          <a:p>
            <a:r>
              <a:rPr lang="en-US" dirty="0"/>
              <a:t>class Dog extends Animal {</a:t>
            </a:r>
          </a:p>
          <a:p>
            <a:r>
              <a:rPr lang="en-US" dirty="0"/>
              <a:t>    public static void main(String[] </a:t>
            </a:r>
            <a:r>
              <a:rPr lang="en-US" dirty="0" err="1"/>
              <a:t>args</a:t>
            </a:r>
            <a:r>
              <a:rPr lang="en-US" dirty="0"/>
              <a:t>) {</a:t>
            </a:r>
          </a:p>
          <a:p>
            <a:endParaRPr lang="en-US" dirty="0"/>
          </a:p>
          <a:p>
            <a:r>
              <a:rPr lang="en-US" dirty="0"/>
              <a:t>        </a:t>
            </a:r>
            <a:r>
              <a:rPr lang="en-US" b="1" dirty="0"/>
              <a:t>// create an object of Dog class</a:t>
            </a:r>
          </a:p>
          <a:p>
            <a:r>
              <a:rPr lang="en-US" dirty="0"/>
              <a:t>        Dog </a:t>
            </a:r>
            <a:r>
              <a:rPr lang="en-US" dirty="0" err="1"/>
              <a:t>dog</a:t>
            </a:r>
            <a:r>
              <a:rPr lang="en-US" dirty="0"/>
              <a:t> = new Dog();</a:t>
            </a:r>
          </a:p>
          <a:p>
            <a:r>
              <a:rPr lang="en-US" dirty="0"/>
              <a:t>         </a:t>
            </a:r>
            <a:r>
              <a:rPr lang="en-US" b="1" dirty="0"/>
              <a:t>// access protected method</a:t>
            </a:r>
          </a:p>
          <a:p>
            <a:r>
              <a:rPr lang="en-US" dirty="0"/>
              <a:t>        </a:t>
            </a:r>
            <a:r>
              <a:rPr lang="en-US" dirty="0" err="1"/>
              <a:t>dog.display</a:t>
            </a:r>
            <a:r>
              <a:rPr lang="en-US" dirty="0"/>
              <a:t>();</a:t>
            </a:r>
          </a:p>
          <a:p>
            <a:r>
              <a:rPr lang="en-US" dirty="0"/>
              <a:t>    }</a:t>
            </a:r>
          </a:p>
          <a:p>
            <a:r>
              <a:rPr lang="en-US" dirty="0"/>
              <a:t>}</a:t>
            </a:r>
          </a:p>
        </p:txBody>
      </p:sp>
      <p:sp>
        <p:nvSpPr>
          <p:cNvPr id="4" name="Rectangle 3"/>
          <p:cNvSpPr/>
          <p:nvPr/>
        </p:nvSpPr>
        <p:spPr>
          <a:xfrm>
            <a:off x="3427286" y="410643"/>
            <a:ext cx="1694695" cy="307777"/>
          </a:xfrm>
          <a:prstGeom prst="rect">
            <a:avLst/>
          </a:prstGeom>
        </p:spPr>
        <p:txBody>
          <a:bodyPr wrap="none">
            <a:spAutoFit/>
          </a:bodyPr>
          <a:lstStyle/>
          <a:p>
            <a:r>
              <a:rPr lang="en-US" b="1" dirty="0"/>
              <a:t>protected method</a:t>
            </a:r>
          </a:p>
        </p:txBody>
      </p:sp>
    </p:spTree>
    <p:extLst>
      <p:ext uri="{BB962C8B-B14F-4D97-AF65-F5344CB8AC3E}">
        <p14:creationId xmlns:p14="http://schemas.microsoft.com/office/powerpoint/2010/main" val="197645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AutoShape 2" descr="Light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089103" y="648828"/>
            <a:ext cx="6798526" cy="3600986"/>
          </a:xfrm>
          <a:prstGeom prst="rect">
            <a:avLst/>
          </a:prstGeom>
        </p:spPr>
        <p:txBody>
          <a:bodyPr wrap="square">
            <a:spAutoFit/>
          </a:bodyPr>
          <a:lstStyle/>
          <a:p>
            <a:pPr algn="just"/>
            <a:r>
              <a:rPr lang="en-US" sz="1200" dirty="0" smtClean="0"/>
              <a:t>In </a:t>
            </a:r>
            <a:r>
              <a:rPr lang="en-US" sz="1200" dirty="0"/>
              <a:t>Java, the terms “method” and “function” are often used interchangeably, but strictly speaking, Java only has methods. A method is a block of code that performs a specific task and is associated with an object or a class. Unlike some other programming languages (like Python or JavaScript) where functions can exist independently, all executable code in Java resides within a class, and thus, within a </a:t>
            </a:r>
            <a:r>
              <a:rPr lang="en-US" sz="1200" dirty="0" err="1"/>
              <a:t>method.Key</a:t>
            </a:r>
            <a:r>
              <a:rPr lang="en-US" sz="1200" dirty="0"/>
              <a:t> Characteristics of Java Methods:	</a:t>
            </a:r>
            <a:endParaRPr lang="en-US" sz="1200" dirty="0" smtClean="0"/>
          </a:p>
          <a:p>
            <a:pPr algn="just"/>
            <a:r>
              <a:rPr lang="en-US" sz="1200" dirty="0" smtClean="0"/>
              <a:t>1</a:t>
            </a:r>
            <a:r>
              <a:rPr lang="en-US" sz="1200" b="1" dirty="0" smtClean="0"/>
              <a:t>.Part </a:t>
            </a:r>
            <a:r>
              <a:rPr lang="en-US" sz="1200" b="1" dirty="0"/>
              <a:t>of a Class: </a:t>
            </a:r>
            <a:r>
              <a:rPr lang="en-US" sz="1200" dirty="0"/>
              <a:t>Every method in Java must be defined inside a class. It cannot exist on its </a:t>
            </a:r>
            <a:r>
              <a:rPr lang="en-US" sz="1200" dirty="0" smtClean="0"/>
              <a:t>own.</a:t>
            </a:r>
          </a:p>
          <a:p>
            <a:pPr algn="just"/>
            <a:r>
              <a:rPr lang="en-US" sz="1200" b="1" dirty="0" smtClean="0"/>
              <a:t>2.Performs </a:t>
            </a:r>
            <a:r>
              <a:rPr lang="en-US" sz="1200" b="1" dirty="0"/>
              <a:t>a Task: </a:t>
            </a:r>
            <a:r>
              <a:rPr lang="en-US" sz="1200" dirty="0"/>
              <a:t>Methods are designed to perform a specific action or computation.	</a:t>
            </a:r>
            <a:endParaRPr lang="en-US" sz="1200" dirty="0" smtClean="0"/>
          </a:p>
          <a:p>
            <a:pPr algn="just"/>
            <a:r>
              <a:rPr lang="en-US" sz="1200" b="1" dirty="0" smtClean="0"/>
              <a:t>3.Reusability</a:t>
            </a:r>
            <a:r>
              <a:rPr lang="en-US" sz="1200" b="1" dirty="0"/>
              <a:t>: </a:t>
            </a:r>
            <a:r>
              <a:rPr lang="en-US" sz="1200" dirty="0"/>
              <a:t>Methods promote code reusability. Once a method is defined, it can be called multiple times from different parts of the program without rewriting the </a:t>
            </a:r>
            <a:r>
              <a:rPr lang="en-US" sz="1200" dirty="0" smtClean="0"/>
              <a:t>code.</a:t>
            </a:r>
          </a:p>
          <a:p>
            <a:pPr algn="just"/>
            <a:r>
              <a:rPr lang="en-US" sz="1200" b="1" dirty="0" smtClean="0"/>
              <a:t>4.Parameters </a:t>
            </a:r>
            <a:r>
              <a:rPr lang="en-US" sz="1200" b="1" dirty="0"/>
              <a:t>and Return Values: </a:t>
            </a:r>
            <a:r>
              <a:rPr lang="en-US" sz="1200" dirty="0"/>
              <a:t>Methods can accept input values (parameters or arguments) and can return a single output value. If a method does not return any value, its return type is void</a:t>
            </a:r>
            <a:r>
              <a:rPr lang="en-US" sz="1200" dirty="0" smtClean="0"/>
              <a:t>.</a:t>
            </a:r>
          </a:p>
          <a:p>
            <a:pPr algn="just"/>
            <a:r>
              <a:rPr lang="en-US" sz="1200" b="1" dirty="0" smtClean="0"/>
              <a:t>5.Access </a:t>
            </a:r>
            <a:r>
              <a:rPr lang="en-US" sz="1200" b="1" dirty="0"/>
              <a:t>Modifiers: </a:t>
            </a:r>
            <a:r>
              <a:rPr lang="en-US" sz="1200" dirty="0"/>
              <a:t>Methods can have access modifiers (e.g., public, private, protected, default) that control their visibility and accessibility from other classes</a:t>
            </a:r>
            <a:r>
              <a:rPr lang="en-US" sz="1200" dirty="0" smtClean="0"/>
              <a:t>.</a:t>
            </a:r>
          </a:p>
          <a:p>
            <a:pPr algn="just"/>
            <a:r>
              <a:rPr lang="en-US" sz="1200" b="1" dirty="0" smtClean="0"/>
              <a:t>6.Static </a:t>
            </a:r>
            <a:r>
              <a:rPr lang="en-US" sz="1200" b="1" dirty="0"/>
              <a:t>vs. Instance Methods:</a:t>
            </a:r>
            <a:r>
              <a:rPr lang="en-US" sz="1200" dirty="0"/>
              <a:t>	</a:t>
            </a:r>
            <a:endParaRPr lang="en-US" sz="1200" dirty="0" smtClean="0"/>
          </a:p>
          <a:p>
            <a:pPr algn="just"/>
            <a:r>
              <a:rPr lang="en-US" sz="1200" dirty="0" smtClean="0"/>
              <a:t>◦</a:t>
            </a:r>
            <a:r>
              <a:rPr lang="en-US" sz="1200" b="1" dirty="0" smtClean="0"/>
              <a:t>Instance </a:t>
            </a:r>
            <a:r>
              <a:rPr lang="en-US" sz="1200" b="1" dirty="0"/>
              <a:t>Methods: </a:t>
            </a:r>
            <a:r>
              <a:rPr lang="en-US" sz="1200" dirty="0"/>
              <a:t>These methods belong to an object (an instance of a class) and can access instance variables and other instance methods. They are called using an object of the class.	</a:t>
            </a:r>
            <a:endParaRPr lang="en-US" sz="1200" dirty="0" smtClean="0"/>
          </a:p>
          <a:p>
            <a:pPr algn="just"/>
            <a:r>
              <a:rPr lang="en-US" sz="1200" dirty="0" smtClean="0"/>
              <a:t>◦</a:t>
            </a:r>
            <a:r>
              <a:rPr lang="en-US" sz="1200" b="1" dirty="0" smtClean="0"/>
              <a:t>Static </a:t>
            </a:r>
            <a:r>
              <a:rPr lang="en-US" sz="1200" b="1" dirty="0"/>
              <a:t>Methods: </a:t>
            </a:r>
            <a:r>
              <a:rPr lang="en-US" sz="1200" dirty="0"/>
              <a:t>These methods belong to the class itself, not to any specific object. They can be called directly using the class name and can only access static variables and static methods. They cannot access instance variables or instance methods </a:t>
            </a:r>
            <a:r>
              <a:rPr lang="en-US" sz="1200" dirty="0" smtClean="0"/>
              <a:t>directly.￼</a:t>
            </a:r>
            <a:endParaRPr lang="en-US" sz="1200" dirty="0"/>
          </a:p>
        </p:txBody>
      </p:sp>
      <p:sp>
        <p:nvSpPr>
          <p:cNvPr id="5" name="Rectangle 4"/>
          <p:cNvSpPr/>
          <p:nvPr/>
        </p:nvSpPr>
        <p:spPr>
          <a:xfrm>
            <a:off x="2805358" y="217355"/>
            <a:ext cx="2521844" cy="307777"/>
          </a:xfrm>
          <a:prstGeom prst="rect">
            <a:avLst/>
          </a:prstGeom>
        </p:spPr>
        <p:txBody>
          <a:bodyPr wrap="none">
            <a:spAutoFit/>
          </a:bodyPr>
          <a:lstStyle/>
          <a:p>
            <a:r>
              <a:rPr lang="en-US" dirty="0"/>
              <a:t>Java Methods and </a:t>
            </a:r>
            <a:r>
              <a:rPr lang="en-US" dirty="0" smtClean="0"/>
              <a:t>Functions </a:t>
            </a:r>
            <a:endParaRPr lang="en-US" dirty="0"/>
          </a:p>
        </p:txBody>
      </p:sp>
    </p:spTree>
    <p:extLst>
      <p:ext uri="{BB962C8B-B14F-4D97-AF65-F5344CB8AC3E}">
        <p14:creationId xmlns:p14="http://schemas.microsoft.com/office/powerpoint/2010/main" val="3162169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46303" y="134429"/>
            <a:ext cx="7389542" cy="4832092"/>
          </a:xfrm>
          <a:prstGeom prst="rect">
            <a:avLst/>
          </a:prstGeom>
        </p:spPr>
        <p:txBody>
          <a:bodyPr wrap="square">
            <a:spAutoFit/>
          </a:bodyPr>
          <a:lstStyle/>
          <a:p>
            <a:r>
              <a:rPr lang="en-US" dirty="0">
                <a:solidFill>
                  <a:srgbClr val="002060"/>
                </a:solidFill>
                <a:latin typeface="Times New Roman" panose="02020603050405020304" pitchFamily="18" charset="0"/>
                <a:cs typeface="Times New Roman" panose="02020603050405020304" pitchFamily="18" charset="0"/>
              </a:rPr>
              <a:t>public class Calculator {</a:t>
            </a:r>
          </a:p>
          <a:p>
            <a:r>
              <a:rPr lang="en-US" dirty="0" smtClean="0">
                <a:solidFill>
                  <a:srgbClr val="002060"/>
                </a:solidFill>
                <a:latin typeface="Times New Roman" panose="02020603050405020304" pitchFamily="18" charset="0"/>
                <a:cs typeface="Times New Roman" panose="02020603050405020304" pitchFamily="18" charset="0"/>
              </a:rPr>
              <a:t>public </a:t>
            </a:r>
            <a:r>
              <a:rPr lang="en-US" dirty="0" err="1">
                <a:solidFill>
                  <a:srgbClr val="002060"/>
                </a:solidFill>
                <a:latin typeface="Times New Roman" panose="02020603050405020304" pitchFamily="18" charset="0"/>
                <a:cs typeface="Times New Roman" panose="02020603050405020304" pitchFamily="18" charset="0"/>
              </a:rPr>
              <a:t>int</a:t>
            </a:r>
            <a:r>
              <a:rPr lang="en-US" dirty="0">
                <a:solidFill>
                  <a:srgbClr val="002060"/>
                </a:solidFill>
                <a:latin typeface="Times New Roman" panose="02020603050405020304" pitchFamily="18" charset="0"/>
                <a:cs typeface="Times New Roman" panose="02020603050405020304" pitchFamily="18" charset="0"/>
              </a:rPr>
              <a:t> add(</a:t>
            </a:r>
            <a:r>
              <a:rPr lang="en-US" dirty="0" err="1">
                <a:solidFill>
                  <a:srgbClr val="002060"/>
                </a:solidFill>
                <a:latin typeface="Times New Roman" panose="02020603050405020304" pitchFamily="18" charset="0"/>
                <a:cs typeface="Times New Roman" panose="02020603050405020304" pitchFamily="18" charset="0"/>
              </a:rPr>
              <a:t>int</a:t>
            </a:r>
            <a:r>
              <a:rPr lang="en-US" dirty="0">
                <a:solidFill>
                  <a:srgbClr val="002060"/>
                </a:solidFill>
                <a:latin typeface="Times New Roman" panose="02020603050405020304" pitchFamily="18" charset="0"/>
                <a:cs typeface="Times New Roman" panose="02020603050405020304" pitchFamily="18" charset="0"/>
              </a:rPr>
              <a:t> a, </a:t>
            </a:r>
            <a:r>
              <a:rPr lang="en-US" dirty="0" err="1">
                <a:solidFill>
                  <a:srgbClr val="002060"/>
                </a:solidFill>
                <a:latin typeface="Times New Roman" panose="02020603050405020304" pitchFamily="18" charset="0"/>
                <a:cs typeface="Times New Roman" panose="02020603050405020304" pitchFamily="18" charset="0"/>
              </a:rPr>
              <a:t>int</a:t>
            </a:r>
            <a:r>
              <a:rPr lang="en-US" dirty="0">
                <a:solidFill>
                  <a:srgbClr val="002060"/>
                </a:solidFill>
                <a:latin typeface="Times New Roman" panose="02020603050405020304" pitchFamily="18" charset="0"/>
                <a:cs typeface="Times New Roman" panose="02020603050405020304" pitchFamily="18" charset="0"/>
              </a:rPr>
              <a:t> b) </a:t>
            </a:r>
            <a:r>
              <a:rPr lang="en-US" b="1" i="1" dirty="0">
                <a:solidFill>
                  <a:schemeClr val="tx1"/>
                </a:solidFill>
                <a:latin typeface="Times New Roman" panose="02020603050405020304" pitchFamily="18" charset="0"/>
                <a:cs typeface="Times New Roman" panose="02020603050405020304" pitchFamily="18" charset="0"/>
              </a:rPr>
              <a:t>// Instance method to add two numbers</a:t>
            </a:r>
            <a:endParaRPr lang="en-US" dirty="0" smtClean="0">
              <a:solidFill>
                <a:srgbClr val="002060"/>
              </a:solidFill>
              <a:latin typeface="Times New Roman" panose="02020603050405020304" pitchFamily="18" charset="0"/>
              <a:cs typeface="Times New Roman" panose="02020603050405020304" pitchFamily="18" charset="0"/>
            </a:endParaRPr>
          </a:p>
          <a:p>
            <a:r>
              <a:rPr lang="en-US" dirty="0" smtClean="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int</a:t>
            </a:r>
            <a:r>
              <a:rPr lang="en-US" dirty="0">
                <a:solidFill>
                  <a:srgbClr val="002060"/>
                </a:solidFill>
                <a:latin typeface="Times New Roman" panose="02020603050405020304" pitchFamily="18" charset="0"/>
                <a:cs typeface="Times New Roman" panose="02020603050405020304" pitchFamily="18" charset="0"/>
              </a:rPr>
              <a:t> sum = a + b;</a:t>
            </a:r>
          </a:p>
          <a:p>
            <a:r>
              <a:rPr lang="en-US" dirty="0">
                <a:solidFill>
                  <a:srgbClr val="002060"/>
                </a:solidFill>
                <a:latin typeface="Times New Roman" panose="02020603050405020304" pitchFamily="18" charset="0"/>
                <a:cs typeface="Times New Roman" panose="02020603050405020304" pitchFamily="18" charset="0"/>
              </a:rPr>
              <a:t>        return sum</a:t>
            </a:r>
            <a:r>
              <a:rPr lang="en-US"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a:t>
            </a:r>
          </a:p>
          <a:p>
            <a:r>
              <a:rPr lang="en-US" dirty="0" smtClean="0">
                <a:solidFill>
                  <a:srgbClr val="002060"/>
                </a:solidFill>
                <a:latin typeface="Times New Roman" panose="02020603050405020304" pitchFamily="18" charset="0"/>
                <a:cs typeface="Times New Roman" panose="02020603050405020304" pitchFamily="18" charset="0"/>
              </a:rPr>
              <a:t>public </a:t>
            </a:r>
            <a:r>
              <a:rPr lang="en-US" dirty="0">
                <a:solidFill>
                  <a:srgbClr val="002060"/>
                </a:solidFill>
                <a:latin typeface="Times New Roman" panose="02020603050405020304" pitchFamily="18" charset="0"/>
                <a:cs typeface="Times New Roman" panose="02020603050405020304" pitchFamily="18" charset="0"/>
              </a:rPr>
              <a:t>static </a:t>
            </a:r>
            <a:r>
              <a:rPr lang="en-US" dirty="0" err="1">
                <a:solidFill>
                  <a:srgbClr val="002060"/>
                </a:solidFill>
                <a:latin typeface="Times New Roman" panose="02020603050405020304" pitchFamily="18" charset="0"/>
                <a:cs typeface="Times New Roman" panose="02020603050405020304" pitchFamily="18" charset="0"/>
              </a:rPr>
              <a:t>int</a:t>
            </a:r>
            <a:r>
              <a:rPr lang="en-US" dirty="0">
                <a:solidFill>
                  <a:srgbClr val="002060"/>
                </a:solidFill>
                <a:latin typeface="Times New Roman" panose="02020603050405020304" pitchFamily="18" charset="0"/>
                <a:cs typeface="Times New Roman" panose="02020603050405020304" pitchFamily="18" charset="0"/>
              </a:rPr>
              <a:t> multiply(</a:t>
            </a:r>
            <a:r>
              <a:rPr lang="en-US" dirty="0" err="1">
                <a:solidFill>
                  <a:srgbClr val="002060"/>
                </a:solidFill>
                <a:latin typeface="Times New Roman" panose="02020603050405020304" pitchFamily="18" charset="0"/>
                <a:cs typeface="Times New Roman" panose="02020603050405020304" pitchFamily="18" charset="0"/>
              </a:rPr>
              <a:t>int</a:t>
            </a:r>
            <a:r>
              <a:rPr lang="en-US" dirty="0">
                <a:solidFill>
                  <a:srgbClr val="002060"/>
                </a:solidFill>
                <a:latin typeface="Times New Roman" panose="02020603050405020304" pitchFamily="18" charset="0"/>
                <a:cs typeface="Times New Roman" panose="02020603050405020304" pitchFamily="18" charset="0"/>
              </a:rPr>
              <a:t> x, </a:t>
            </a:r>
            <a:r>
              <a:rPr lang="en-US" dirty="0" err="1">
                <a:solidFill>
                  <a:srgbClr val="002060"/>
                </a:solidFill>
                <a:latin typeface="Times New Roman" panose="02020603050405020304" pitchFamily="18" charset="0"/>
                <a:cs typeface="Times New Roman" panose="02020603050405020304" pitchFamily="18" charset="0"/>
              </a:rPr>
              <a:t>int</a:t>
            </a:r>
            <a:r>
              <a:rPr lang="en-US" dirty="0">
                <a:solidFill>
                  <a:srgbClr val="002060"/>
                </a:solidFill>
                <a:latin typeface="Times New Roman" panose="02020603050405020304" pitchFamily="18" charset="0"/>
                <a:cs typeface="Times New Roman" panose="02020603050405020304" pitchFamily="18" charset="0"/>
              </a:rPr>
              <a:t> y</a:t>
            </a:r>
            <a:r>
              <a:rPr lang="en-US" dirty="0" smtClean="0">
                <a:solidFill>
                  <a:srgbClr val="002060"/>
                </a:solidFill>
                <a:latin typeface="Times New Roman" panose="02020603050405020304" pitchFamily="18" charset="0"/>
                <a:cs typeface="Times New Roman" panose="02020603050405020304" pitchFamily="18" charset="0"/>
              </a:rPr>
              <a:t>) </a:t>
            </a:r>
            <a:r>
              <a:rPr lang="en-US" b="1" i="1" dirty="0">
                <a:solidFill>
                  <a:schemeClr val="tx1"/>
                </a:solidFill>
                <a:latin typeface="Times New Roman" panose="02020603050405020304" pitchFamily="18" charset="0"/>
                <a:cs typeface="Times New Roman" panose="02020603050405020304" pitchFamily="18" charset="0"/>
              </a:rPr>
              <a:t>// Static method to multiply two numbers</a:t>
            </a:r>
            <a:endParaRPr lang="en-US" dirty="0" smtClean="0">
              <a:solidFill>
                <a:srgbClr val="002060"/>
              </a:solidFill>
              <a:latin typeface="Times New Roman" panose="02020603050405020304" pitchFamily="18" charset="0"/>
              <a:cs typeface="Times New Roman" panose="02020603050405020304" pitchFamily="18" charset="0"/>
            </a:endParaRPr>
          </a:p>
          <a:p>
            <a:r>
              <a:rPr lang="en-US" dirty="0" smtClean="0">
                <a:solidFill>
                  <a:srgbClr val="002060"/>
                </a:solidFill>
                <a:latin typeface="Times New Roman" panose="02020603050405020304" pitchFamily="18" charset="0"/>
                <a:cs typeface="Times New Roman" panose="02020603050405020304" pitchFamily="18" charset="0"/>
              </a:rPr>
              <a:t> {        </a:t>
            </a:r>
            <a:r>
              <a:rPr lang="en-US" dirty="0">
                <a:solidFill>
                  <a:srgbClr val="002060"/>
                </a:solidFill>
                <a:latin typeface="Times New Roman" panose="02020603050405020304" pitchFamily="18" charset="0"/>
                <a:cs typeface="Times New Roman" panose="02020603050405020304" pitchFamily="18" charset="0"/>
              </a:rPr>
              <a:t>return x * y</a:t>
            </a:r>
            <a:r>
              <a:rPr lang="en-US" dirty="0" smtClean="0">
                <a:solidFill>
                  <a:srgbClr val="002060"/>
                </a:solidFill>
                <a:latin typeface="Times New Roman" panose="02020603050405020304" pitchFamily="18" charset="0"/>
                <a:cs typeface="Times New Roman" panose="02020603050405020304" pitchFamily="18" charset="0"/>
              </a:rPr>
              <a:t>;    }</a:t>
            </a:r>
            <a:endParaRPr lang="en-US" dirty="0">
              <a:solidFill>
                <a:srgbClr val="002060"/>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    // Method with void return type (does not return any value)</a:t>
            </a:r>
          </a:p>
          <a:p>
            <a:r>
              <a:rPr lang="en-US" dirty="0">
                <a:solidFill>
                  <a:srgbClr val="002060"/>
                </a:solidFill>
                <a:latin typeface="Times New Roman" panose="02020603050405020304" pitchFamily="18" charset="0"/>
                <a:cs typeface="Times New Roman" panose="02020603050405020304" pitchFamily="18" charset="0"/>
              </a:rPr>
              <a:t>    public void </a:t>
            </a:r>
            <a:r>
              <a:rPr lang="en-US" dirty="0" err="1">
                <a:solidFill>
                  <a:srgbClr val="002060"/>
                </a:solidFill>
                <a:latin typeface="Times New Roman" panose="02020603050405020304" pitchFamily="18" charset="0"/>
                <a:cs typeface="Times New Roman" panose="02020603050405020304" pitchFamily="18" charset="0"/>
              </a:rPr>
              <a:t>displayMessage</a:t>
            </a:r>
            <a:r>
              <a:rPr lang="en-US" dirty="0">
                <a:solidFill>
                  <a:srgbClr val="002060"/>
                </a:solidFill>
                <a:latin typeface="Times New Roman" panose="02020603050405020304" pitchFamily="18" charset="0"/>
                <a:cs typeface="Times New Roman" panose="02020603050405020304" pitchFamily="18" charset="0"/>
              </a:rPr>
              <a:t>(String message) {</a:t>
            </a:r>
          </a:p>
          <a:p>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System.out.println</a:t>
            </a:r>
            <a:r>
              <a:rPr lang="en-US" dirty="0">
                <a:solidFill>
                  <a:srgbClr val="002060"/>
                </a:solidFill>
                <a:latin typeface="Times New Roman" panose="02020603050405020304" pitchFamily="18" charset="0"/>
                <a:cs typeface="Times New Roman" panose="02020603050405020304" pitchFamily="18" charset="0"/>
              </a:rPr>
              <a:t>(message);</a:t>
            </a:r>
          </a:p>
          <a:p>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    public static void main(String[] </a:t>
            </a:r>
            <a:r>
              <a:rPr lang="en-US" dirty="0" err="1">
                <a:solidFill>
                  <a:srgbClr val="002060"/>
                </a:solidFill>
                <a:latin typeface="Times New Roman" panose="02020603050405020304" pitchFamily="18" charset="0"/>
                <a:cs typeface="Times New Roman" panose="02020603050405020304" pitchFamily="18" charset="0"/>
              </a:rPr>
              <a:t>args</a:t>
            </a:r>
            <a:r>
              <a:rPr lang="en-US" dirty="0">
                <a:solidFill>
                  <a:srgbClr val="002060"/>
                </a:solidFill>
                <a:latin typeface="Times New Roman" panose="02020603050405020304" pitchFamily="18" charset="0"/>
                <a:cs typeface="Times New Roman" panose="02020603050405020304" pitchFamily="18" charset="0"/>
              </a:rPr>
              <a:t>) {</a:t>
            </a:r>
          </a:p>
          <a:p>
            <a:r>
              <a:rPr lang="en-US" b="1" i="1" dirty="0">
                <a:solidFill>
                  <a:schemeClr val="tx1"/>
                </a:solidFill>
                <a:latin typeface="Times New Roman" panose="02020603050405020304" pitchFamily="18" charset="0"/>
                <a:cs typeface="Times New Roman" panose="02020603050405020304" pitchFamily="18" charset="0"/>
              </a:rPr>
              <a:t>        // Calling an instance method requires an object</a:t>
            </a:r>
          </a:p>
          <a:p>
            <a:r>
              <a:rPr lang="en-US" dirty="0">
                <a:solidFill>
                  <a:srgbClr val="002060"/>
                </a:solidFill>
                <a:latin typeface="Times New Roman" panose="02020603050405020304" pitchFamily="18" charset="0"/>
                <a:cs typeface="Times New Roman" panose="02020603050405020304" pitchFamily="18" charset="0"/>
              </a:rPr>
              <a:t>        Calculator </a:t>
            </a:r>
            <a:r>
              <a:rPr lang="en-US" dirty="0" err="1">
                <a:solidFill>
                  <a:srgbClr val="002060"/>
                </a:solidFill>
                <a:latin typeface="Times New Roman" panose="02020603050405020304" pitchFamily="18" charset="0"/>
                <a:cs typeface="Times New Roman" panose="02020603050405020304" pitchFamily="18" charset="0"/>
              </a:rPr>
              <a:t>myCalculator</a:t>
            </a:r>
            <a:r>
              <a:rPr lang="en-US" dirty="0">
                <a:solidFill>
                  <a:srgbClr val="002060"/>
                </a:solidFill>
                <a:latin typeface="Times New Roman" panose="02020603050405020304" pitchFamily="18" charset="0"/>
                <a:cs typeface="Times New Roman" panose="02020603050405020304" pitchFamily="18" charset="0"/>
              </a:rPr>
              <a:t> = new Calculator();</a:t>
            </a:r>
          </a:p>
          <a:p>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int</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resultAdd</a:t>
            </a:r>
            <a:r>
              <a:rPr lang="en-US" dirty="0">
                <a:solidFill>
                  <a:srgbClr val="002060"/>
                </a:solidFill>
                <a:latin typeface="Times New Roman" panose="02020603050405020304" pitchFamily="18" charset="0"/>
                <a:cs typeface="Times New Roman" panose="02020603050405020304" pitchFamily="18" charset="0"/>
              </a:rPr>
              <a:t> = </a:t>
            </a:r>
            <a:r>
              <a:rPr lang="en-US" dirty="0" err="1">
                <a:solidFill>
                  <a:srgbClr val="002060"/>
                </a:solidFill>
                <a:latin typeface="Times New Roman" panose="02020603050405020304" pitchFamily="18" charset="0"/>
                <a:cs typeface="Times New Roman" panose="02020603050405020304" pitchFamily="18" charset="0"/>
              </a:rPr>
              <a:t>myCalculator.add</a:t>
            </a:r>
            <a:r>
              <a:rPr lang="en-US" dirty="0">
                <a:solidFill>
                  <a:srgbClr val="002060"/>
                </a:solidFill>
                <a:latin typeface="Times New Roman" panose="02020603050405020304" pitchFamily="18" charset="0"/>
                <a:cs typeface="Times New Roman" panose="02020603050405020304" pitchFamily="18" charset="0"/>
              </a:rPr>
              <a:t>(10, 5);</a:t>
            </a:r>
          </a:p>
          <a:p>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System.out.println</a:t>
            </a:r>
            <a:r>
              <a:rPr lang="en-US" dirty="0">
                <a:solidFill>
                  <a:srgbClr val="002060"/>
                </a:solidFill>
                <a:latin typeface="Times New Roman" panose="02020603050405020304" pitchFamily="18" charset="0"/>
                <a:cs typeface="Times New Roman" panose="02020603050405020304" pitchFamily="18" charset="0"/>
              </a:rPr>
              <a:t>("Sum: " + </a:t>
            </a:r>
            <a:r>
              <a:rPr lang="en-US" dirty="0" err="1">
                <a:solidFill>
                  <a:srgbClr val="002060"/>
                </a:solidFill>
                <a:latin typeface="Times New Roman" panose="02020603050405020304" pitchFamily="18" charset="0"/>
                <a:cs typeface="Times New Roman" panose="02020603050405020304" pitchFamily="18" charset="0"/>
              </a:rPr>
              <a:t>resultAdd</a:t>
            </a:r>
            <a:r>
              <a:rPr lang="en-US" dirty="0">
                <a:solidFill>
                  <a:srgbClr val="002060"/>
                </a:solidFill>
                <a:latin typeface="Times New Roman" panose="02020603050405020304" pitchFamily="18" charset="0"/>
                <a:cs typeface="Times New Roman" panose="02020603050405020304" pitchFamily="18" charset="0"/>
              </a:rPr>
              <a:t>); // Output: Sum: 15</a:t>
            </a:r>
          </a:p>
          <a:p>
            <a:r>
              <a:rPr lang="en-US" b="1" i="1" dirty="0" smtClean="0">
                <a:solidFill>
                  <a:schemeClr val="tx1"/>
                </a:solidFill>
                <a:latin typeface="Times New Roman" panose="02020603050405020304" pitchFamily="18" charset="0"/>
                <a:cs typeface="Times New Roman" panose="02020603050405020304" pitchFamily="18" charset="0"/>
              </a:rPr>
              <a:t>        </a:t>
            </a:r>
            <a:r>
              <a:rPr lang="en-US" b="1" i="1" dirty="0">
                <a:solidFill>
                  <a:schemeClr val="tx1"/>
                </a:solidFill>
                <a:latin typeface="Times New Roman" panose="02020603050405020304" pitchFamily="18" charset="0"/>
                <a:cs typeface="Times New Roman" panose="02020603050405020304" pitchFamily="18" charset="0"/>
              </a:rPr>
              <a:t>// Calling a static method using the class name</a:t>
            </a:r>
          </a:p>
          <a:p>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int</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resultMultiply</a:t>
            </a:r>
            <a:r>
              <a:rPr lang="en-US" dirty="0">
                <a:solidFill>
                  <a:srgbClr val="002060"/>
                </a:solidFill>
                <a:latin typeface="Times New Roman" panose="02020603050405020304" pitchFamily="18" charset="0"/>
                <a:cs typeface="Times New Roman" panose="02020603050405020304" pitchFamily="18" charset="0"/>
              </a:rPr>
              <a:t> = </a:t>
            </a:r>
            <a:r>
              <a:rPr lang="en-US" dirty="0" err="1">
                <a:solidFill>
                  <a:srgbClr val="002060"/>
                </a:solidFill>
                <a:latin typeface="Times New Roman" panose="02020603050405020304" pitchFamily="18" charset="0"/>
                <a:cs typeface="Times New Roman" panose="02020603050405020304" pitchFamily="18" charset="0"/>
              </a:rPr>
              <a:t>Calculator.multiply</a:t>
            </a:r>
            <a:r>
              <a:rPr lang="en-US" dirty="0">
                <a:solidFill>
                  <a:srgbClr val="002060"/>
                </a:solidFill>
                <a:latin typeface="Times New Roman" panose="02020603050405020304" pitchFamily="18" charset="0"/>
                <a:cs typeface="Times New Roman" panose="02020603050405020304" pitchFamily="18" charset="0"/>
              </a:rPr>
              <a:t>(4, 6);</a:t>
            </a:r>
          </a:p>
          <a:p>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System.out.println</a:t>
            </a:r>
            <a:r>
              <a:rPr lang="en-US" dirty="0">
                <a:solidFill>
                  <a:srgbClr val="002060"/>
                </a:solidFill>
                <a:latin typeface="Times New Roman" panose="02020603050405020304" pitchFamily="18" charset="0"/>
                <a:cs typeface="Times New Roman" panose="02020603050405020304" pitchFamily="18" charset="0"/>
              </a:rPr>
              <a:t>("Product: " + </a:t>
            </a:r>
            <a:r>
              <a:rPr lang="en-US" dirty="0" err="1">
                <a:solidFill>
                  <a:srgbClr val="002060"/>
                </a:solidFill>
                <a:latin typeface="Times New Roman" panose="02020603050405020304" pitchFamily="18" charset="0"/>
                <a:cs typeface="Times New Roman" panose="02020603050405020304" pitchFamily="18" charset="0"/>
              </a:rPr>
              <a:t>resultMultiply</a:t>
            </a:r>
            <a:r>
              <a:rPr lang="en-US" dirty="0">
                <a:solidFill>
                  <a:srgbClr val="002060"/>
                </a:solidFill>
                <a:latin typeface="Times New Roman" panose="02020603050405020304" pitchFamily="18" charset="0"/>
                <a:cs typeface="Times New Roman" panose="02020603050405020304" pitchFamily="18" charset="0"/>
              </a:rPr>
              <a:t>); // Output: Product: 24</a:t>
            </a:r>
          </a:p>
          <a:p>
            <a:r>
              <a:rPr lang="en-US" b="1" i="1" dirty="0" smtClean="0">
                <a:solidFill>
                  <a:schemeClr val="tx1"/>
                </a:solidFill>
                <a:latin typeface="Times New Roman" panose="02020603050405020304" pitchFamily="18" charset="0"/>
                <a:cs typeface="Times New Roman" panose="02020603050405020304" pitchFamily="18" charset="0"/>
              </a:rPr>
              <a:t>        </a:t>
            </a:r>
            <a:r>
              <a:rPr lang="en-US" b="1" i="1" dirty="0">
                <a:solidFill>
                  <a:schemeClr val="tx1"/>
                </a:solidFill>
                <a:latin typeface="Times New Roman" panose="02020603050405020304" pitchFamily="18" charset="0"/>
                <a:cs typeface="Times New Roman" panose="02020603050405020304" pitchFamily="18" charset="0"/>
              </a:rPr>
              <a:t>// Calling a void method</a:t>
            </a:r>
          </a:p>
          <a:p>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myCalculator.displayMessage</a:t>
            </a:r>
            <a:r>
              <a:rPr lang="en-US" dirty="0">
                <a:solidFill>
                  <a:srgbClr val="002060"/>
                </a:solidFill>
                <a:latin typeface="Times New Roman" panose="02020603050405020304" pitchFamily="18" charset="0"/>
                <a:cs typeface="Times New Roman" panose="02020603050405020304" pitchFamily="18" charset="0"/>
              </a:rPr>
              <a:t>("Hello from Java method!"); // Output: Hello from Java method!</a:t>
            </a:r>
          </a:p>
          <a:p>
            <a:r>
              <a:rPr lang="en-US" dirty="0">
                <a:solidFill>
                  <a:srgbClr val="002060"/>
                </a:solidFill>
                <a:latin typeface="Times New Roman" panose="02020603050405020304" pitchFamily="18" charset="0"/>
                <a:cs typeface="Times New Roman" panose="02020603050405020304" pitchFamily="18" charset="0"/>
              </a:rPr>
              <a:t>    }</a:t>
            </a:r>
          </a:p>
          <a:p>
            <a:r>
              <a:rPr lang="en-US" dirty="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61785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3543" y="170427"/>
            <a:ext cx="6434254" cy="738664"/>
          </a:xfrm>
          <a:prstGeom prst="rect">
            <a:avLst/>
          </a:prstGeom>
        </p:spPr>
        <p:txBody>
          <a:bodyPr wrap="square">
            <a:spAutoFit/>
          </a:bodyPr>
          <a:lstStyle/>
          <a:p>
            <a:r>
              <a:rPr lang="en-US" b="1" dirty="0"/>
              <a:t>Constructor </a:t>
            </a:r>
            <a:r>
              <a:rPr lang="en-US" b="1" dirty="0" smtClean="0"/>
              <a:t>in </a:t>
            </a:r>
            <a:r>
              <a:rPr lang="en-US" b="1" dirty="0"/>
              <a:t>Java</a:t>
            </a:r>
          </a:p>
          <a:p>
            <a:r>
              <a:rPr lang="en-US" dirty="0"/>
              <a:t>In Java, constructors and methods may look similar, but they serve different purposes. Here is </a:t>
            </a:r>
            <a:r>
              <a:rPr lang="en-US" dirty="0" smtClean="0"/>
              <a:t>a clear </a:t>
            </a:r>
            <a:r>
              <a:rPr lang="en-US" dirty="0"/>
              <a:t>comparison between them</a:t>
            </a:r>
            <a:r>
              <a:rPr lang="en-US" dirty="0" smtClean="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49151983"/>
              </p:ext>
            </p:extLst>
          </p:nvPr>
        </p:nvGraphicFramePr>
        <p:xfrm>
          <a:off x="1102113" y="966656"/>
          <a:ext cx="7833732" cy="4108819"/>
        </p:xfrm>
        <a:graphic>
          <a:graphicData uri="http://schemas.openxmlformats.org/drawingml/2006/table">
            <a:tbl>
              <a:tblPr firstRow="1" bandRow="1">
                <a:tableStyleId>{775DCB02-9BB8-47FD-8907-85C794F793BA}</a:tableStyleId>
              </a:tblPr>
              <a:tblGrid>
                <a:gridCol w="1247077"/>
                <a:gridCol w="3233854"/>
                <a:gridCol w="3352801"/>
              </a:tblGrid>
              <a:tr h="310501">
                <a:tc>
                  <a:txBody>
                    <a:bodyPr/>
                    <a:lstStyle/>
                    <a:p>
                      <a:r>
                        <a:rPr lang="en-US" dirty="0" smtClean="0"/>
                        <a:t>Feature </a:t>
                      </a:r>
                      <a:endParaRPr lang="en-US" dirty="0"/>
                    </a:p>
                  </a:txBody>
                  <a:tcPr/>
                </a:tc>
                <a:tc>
                  <a:txBody>
                    <a:bodyPr/>
                    <a:lstStyle/>
                    <a:p>
                      <a:r>
                        <a:rPr lang="en-US" dirty="0" smtClean="0"/>
                        <a:t>Constructor</a:t>
                      </a:r>
                      <a:endParaRPr lang="en-US" dirty="0"/>
                    </a:p>
                  </a:txBody>
                  <a:tcPr/>
                </a:tc>
                <a:tc>
                  <a:txBody>
                    <a:bodyPr/>
                    <a:lstStyle/>
                    <a:p>
                      <a:r>
                        <a:rPr lang="en-US" dirty="0" smtClean="0"/>
                        <a:t> Method</a:t>
                      </a:r>
                      <a:endParaRPr lang="en-US" dirty="0"/>
                    </a:p>
                  </a:txBody>
                  <a:tcPr/>
                </a:tc>
              </a:tr>
              <a:tr h="505802">
                <a:tc>
                  <a:txBody>
                    <a:bodyPr/>
                    <a:lstStyle/>
                    <a:p>
                      <a:r>
                        <a:rPr lang="en-US" dirty="0" smtClean="0"/>
                        <a:t>Name</a:t>
                      </a:r>
                      <a:endParaRPr lang="en-US" dirty="0"/>
                    </a:p>
                  </a:txBody>
                  <a:tcPr/>
                </a:tc>
                <a:tc>
                  <a:txBody>
                    <a:bodyPr/>
                    <a:lstStyle/>
                    <a:p>
                      <a:r>
                        <a:rPr lang="en-US" dirty="0" smtClean="0"/>
                        <a:t>Must be the same as the class</a:t>
                      </a:r>
                      <a:endParaRPr lang="en-US" dirty="0"/>
                    </a:p>
                  </a:txBody>
                  <a:tcPr/>
                </a:tc>
                <a:tc>
                  <a:txBody>
                    <a:bodyPr/>
                    <a:lstStyle/>
                    <a:p>
                      <a:r>
                        <a:rPr lang="en-US" dirty="0" smtClean="0"/>
                        <a:t>name Can be any valid identifier</a:t>
                      </a:r>
                      <a:endParaRPr lang="en-US" dirty="0"/>
                    </a:p>
                  </a:txBody>
                  <a:tcPr/>
                </a:tc>
              </a:tr>
              <a:tr h="505802">
                <a:tc>
                  <a:txBody>
                    <a:bodyPr/>
                    <a:lstStyle/>
                    <a:p>
                      <a:r>
                        <a:rPr lang="en-US" dirty="0" smtClean="0"/>
                        <a:t>Return type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No return type (not even void)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Must have a return type (</a:t>
                      </a:r>
                      <a:r>
                        <a:rPr lang="en-US" dirty="0" err="1" smtClean="0"/>
                        <a:t>int</a:t>
                      </a:r>
                      <a:r>
                        <a:rPr lang="en-US" dirty="0" smtClean="0"/>
                        <a:t>, String, void, etc.)</a:t>
                      </a:r>
                    </a:p>
                  </a:txBody>
                  <a:tcPr/>
                </a:tc>
              </a:tr>
              <a:tr h="714074">
                <a:tc>
                  <a:txBody>
                    <a:bodyPr/>
                    <a:lstStyle/>
                    <a:p>
                      <a:r>
                        <a:rPr lang="en-US" dirty="0" smtClean="0"/>
                        <a:t>Call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Called automatically when object is created (new </a:t>
                      </a:r>
                      <a:r>
                        <a:rPr lang="en-US" dirty="0" err="1" smtClean="0"/>
                        <a:t>ClassName</a:t>
                      </a:r>
                      <a:r>
                        <a:rPr lang="en-US" dirty="0" smtClean="0"/>
                        <a: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Called explicitly using object reference (</a:t>
                      </a:r>
                      <a:r>
                        <a:rPr lang="en-US" dirty="0" err="1" smtClean="0"/>
                        <a:t>obj.methodName</a:t>
                      </a:r>
                      <a:r>
                        <a:rPr lang="en-US" dirty="0" smtClean="0"/>
                        <a:t>)</a:t>
                      </a:r>
                    </a:p>
                  </a:txBody>
                  <a:tcPr/>
                </a:tc>
              </a:tr>
              <a:tr h="505802">
                <a:tc>
                  <a:txBody>
                    <a:bodyPr/>
                    <a:lstStyle/>
                    <a:p>
                      <a:r>
                        <a:rPr lang="en-US" dirty="0" smtClean="0"/>
                        <a:t>Purpose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Used to initialize objects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Used to define behavior / perform operations</a:t>
                      </a:r>
                    </a:p>
                  </a:txBody>
                  <a:tcPr/>
                </a:tc>
              </a:tr>
              <a:tr h="505802">
                <a:tc>
                  <a:txBody>
                    <a:bodyPr/>
                    <a:lstStyle/>
                    <a:p>
                      <a:r>
                        <a:rPr lang="en-US" dirty="0" smtClean="0"/>
                        <a:t>Inheritance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Not inherited by subclasses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Can be inherited and overridden</a:t>
                      </a:r>
                    </a:p>
                  </a:txBody>
                  <a:tcPr/>
                </a:tc>
              </a:tr>
              <a:tr h="505802">
                <a:tc>
                  <a:txBody>
                    <a:bodyPr/>
                    <a:lstStyle/>
                    <a:p>
                      <a:r>
                        <a:rPr lang="en-US" dirty="0" smtClean="0"/>
                        <a:t>Overloading</a:t>
                      </a:r>
                      <a:endParaRPr lang="en-US" dirty="0"/>
                    </a:p>
                  </a:txBody>
                  <a:tcPr/>
                </a:tc>
                <a:tc>
                  <a:txBody>
                    <a:bodyPr/>
                    <a:lstStyle/>
                    <a:p>
                      <a:r>
                        <a:rPr lang="en-US" dirty="0" smtClean="0"/>
                        <a:t>Can be overloaded (different parameter lists)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Can also be overloaded</a:t>
                      </a:r>
                    </a:p>
                  </a:txBody>
                  <a:tcPr/>
                </a:tc>
              </a:tr>
              <a:tr h="505802">
                <a:tc>
                  <a:txBody>
                    <a:bodyPr/>
                    <a:lstStyle/>
                    <a:p>
                      <a:r>
                        <a:rPr lang="en-US" dirty="0" smtClean="0"/>
                        <a:t>Default availability</a:t>
                      </a:r>
                      <a:endParaRPr lang="en-US" dirty="0"/>
                    </a:p>
                  </a:txBody>
                  <a:tcPr/>
                </a:tc>
                <a:tc>
                  <a:txBody>
                    <a:bodyPr/>
                    <a:lstStyle/>
                    <a:p>
                      <a:r>
                        <a:rPr lang="en-US" dirty="0" smtClean="0"/>
                        <a:t>Compiler provides default constructor if none is defined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No default method is provided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dirty="0" smtClean="0"/>
                    </a:p>
                  </a:txBody>
                  <a:tcPr/>
                </a:tc>
              </a:tr>
            </a:tbl>
          </a:graphicData>
        </a:graphic>
      </p:graphicFrame>
    </p:spTree>
    <p:extLst>
      <p:ext uri="{BB962C8B-B14F-4D97-AF65-F5344CB8AC3E}">
        <p14:creationId xmlns:p14="http://schemas.microsoft.com/office/powerpoint/2010/main" val="3781631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47832" y="1932877"/>
            <a:ext cx="8476500" cy="2845772"/>
          </a:xfrm>
          <a:prstGeom prst="rect">
            <a:avLst/>
          </a:prstGeom>
        </p:spPr>
        <p:txBody>
          <a:bodyPr spcFirstLastPara="1" wrap="square" lIns="91425" tIns="91425" rIns="91425" bIns="91425" anchor="b" anchorCtr="0">
            <a:noAutofit/>
          </a:bodyPr>
          <a:lstStyle/>
          <a:p>
            <a:pPr marL="0" lvl="0" indent="0" algn="l" rtl="0">
              <a:lnSpc>
                <a:spcPct val="144444"/>
              </a:lnSpc>
              <a:spcBef>
                <a:spcPts val="1500"/>
              </a:spcBef>
              <a:spcAft>
                <a:spcPts val="0"/>
              </a:spcAft>
              <a:buClr>
                <a:schemeClr val="dk1"/>
              </a:buClr>
              <a:buSzPts val="1100"/>
              <a:buFont typeface="Arial"/>
              <a:buNone/>
            </a:pPr>
            <a:r>
              <a:rPr lang="en" sz="1600" dirty="0">
                <a:solidFill>
                  <a:srgbClr val="001D35"/>
                </a:solidFill>
                <a:highlight>
                  <a:srgbClr val="FFFFFF"/>
                </a:highlight>
              </a:rPr>
              <a:t>Key Characteristics of Java Arrays:</a:t>
            </a:r>
            <a:endParaRPr sz="1600" dirty="0">
              <a:solidFill>
                <a:srgbClr val="001D35"/>
              </a:solidFill>
              <a:highlight>
                <a:srgbClr val="FFFFFF"/>
              </a:highlight>
            </a:endParaRPr>
          </a:p>
          <a:p>
            <a:pPr marL="457200" lvl="0" indent="-228600" algn="l" rtl="0">
              <a:lnSpc>
                <a:spcPct val="137500"/>
              </a:lnSpc>
              <a:spcBef>
                <a:spcPts val="800"/>
              </a:spcBef>
              <a:spcAft>
                <a:spcPts val="0"/>
              </a:spcAft>
              <a:buClr>
                <a:srgbClr val="001D35"/>
              </a:buClr>
              <a:buSzPts val="1200"/>
              <a:buNone/>
            </a:pPr>
            <a:r>
              <a:rPr lang="en" sz="1600" b="1" dirty="0">
                <a:solidFill>
                  <a:srgbClr val="001D35"/>
                </a:solidFill>
                <a:highlight>
                  <a:srgbClr val="FFFFFF"/>
                </a:highlight>
              </a:rPr>
              <a:t>Homogeneous:</a:t>
            </a:r>
            <a:br>
              <a:rPr lang="en" sz="1600" b="1" dirty="0">
                <a:solidFill>
                  <a:srgbClr val="001D35"/>
                </a:solidFill>
                <a:highlight>
                  <a:srgbClr val="FFFFFF"/>
                </a:highlight>
              </a:rPr>
            </a:br>
            <a:r>
              <a:rPr lang="en" sz="1600" dirty="0">
                <a:solidFill>
                  <a:srgbClr val="545D7E"/>
                </a:solidFill>
                <a:highlight>
                  <a:srgbClr val="FFFFFF"/>
                </a:highlight>
              </a:rPr>
              <a:t>All elements within an array must be of the same data type (e.g., </a:t>
            </a:r>
            <a:r>
              <a:rPr lang="en" sz="1600" dirty="0">
                <a:solidFill>
                  <a:srgbClr val="545D7E"/>
                </a:solidFill>
                <a:highlight>
                  <a:srgbClr val="E5EDFF"/>
                </a:highlight>
                <a:latin typeface="Roboto Mono"/>
                <a:ea typeface="Roboto Mono"/>
                <a:cs typeface="Roboto Mono"/>
                <a:sym typeface="Roboto Mono"/>
              </a:rPr>
              <a:t>int</a:t>
            </a:r>
            <a:r>
              <a:rPr lang="en" sz="1600" dirty="0">
                <a:solidFill>
                  <a:srgbClr val="545D7E"/>
                </a:solidFill>
                <a:highlight>
                  <a:srgbClr val="FFFFFF"/>
                </a:highlight>
              </a:rPr>
              <a:t>, </a:t>
            </a:r>
            <a:r>
              <a:rPr lang="en" sz="1600" dirty="0">
                <a:solidFill>
                  <a:srgbClr val="545D7E"/>
                </a:solidFill>
                <a:highlight>
                  <a:srgbClr val="E5EDFF"/>
                </a:highlight>
                <a:latin typeface="Roboto Mono"/>
                <a:ea typeface="Roboto Mono"/>
                <a:cs typeface="Roboto Mono"/>
                <a:sym typeface="Roboto Mono"/>
              </a:rPr>
              <a:t>String</a:t>
            </a:r>
            <a:r>
              <a:rPr lang="en" sz="1600" dirty="0">
                <a:solidFill>
                  <a:srgbClr val="545D7E"/>
                </a:solidFill>
                <a:highlight>
                  <a:srgbClr val="FFFFFF"/>
                </a:highlight>
              </a:rPr>
              <a:t>, </a:t>
            </a:r>
            <a:r>
              <a:rPr lang="en" sz="1600" dirty="0">
                <a:solidFill>
                  <a:srgbClr val="545D7E"/>
                </a:solidFill>
                <a:highlight>
                  <a:srgbClr val="E5EDFF"/>
                </a:highlight>
                <a:latin typeface="Roboto Mono"/>
                <a:ea typeface="Roboto Mono"/>
                <a:cs typeface="Roboto Mono"/>
                <a:sym typeface="Roboto Mono"/>
              </a:rPr>
              <a:t>Object</a:t>
            </a:r>
            <a:r>
              <a:rPr lang="en" sz="1600" dirty="0">
                <a:solidFill>
                  <a:srgbClr val="545D7E"/>
                </a:solidFill>
                <a:highlight>
                  <a:srgbClr val="FFFFFF"/>
                </a:highlight>
              </a:rPr>
              <a:t>).</a:t>
            </a:r>
            <a:endParaRPr sz="1600" dirty="0">
              <a:solidFill>
                <a:srgbClr val="545D7E"/>
              </a:solidFill>
              <a:highlight>
                <a:srgbClr val="FFFFFF"/>
              </a:highlight>
            </a:endParaRPr>
          </a:p>
          <a:p>
            <a:pPr marL="457200" lvl="0" indent="-228600" algn="l" rtl="0">
              <a:lnSpc>
                <a:spcPct val="137500"/>
              </a:lnSpc>
              <a:spcBef>
                <a:spcPts val="0"/>
              </a:spcBef>
              <a:spcAft>
                <a:spcPts val="0"/>
              </a:spcAft>
              <a:buClr>
                <a:srgbClr val="001D35"/>
              </a:buClr>
              <a:buSzPts val="1200"/>
              <a:buNone/>
            </a:pPr>
            <a:r>
              <a:rPr lang="en" sz="1600" b="1" dirty="0">
                <a:solidFill>
                  <a:srgbClr val="001D35"/>
                </a:solidFill>
                <a:highlight>
                  <a:srgbClr val="FFFFFF"/>
                </a:highlight>
              </a:rPr>
              <a:t>Fixed Size:</a:t>
            </a:r>
            <a:br>
              <a:rPr lang="en" sz="1600" b="1" dirty="0">
                <a:solidFill>
                  <a:srgbClr val="001D35"/>
                </a:solidFill>
                <a:highlight>
                  <a:srgbClr val="FFFFFF"/>
                </a:highlight>
              </a:rPr>
            </a:br>
            <a:r>
              <a:rPr lang="en" sz="1600" dirty="0">
                <a:solidFill>
                  <a:srgbClr val="545D7E"/>
                </a:solidFill>
                <a:highlight>
                  <a:srgbClr val="FFFFFF"/>
                </a:highlight>
              </a:rPr>
              <a:t>The length of an array is determined at the time of its creation and cannot be changed afterward.</a:t>
            </a:r>
            <a:endParaRPr sz="1600" dirty="0">
              <a:solidFill>
                <a:srgbClr val="545D7E"/>
              </a:solidFill>
              <a:highlight>
                <a:srgbClr val="FFFFFF"/>
              </a:highlight>
            </a:endParaRPr>
          </a:p>
          <a:p>
            <a:pPr marL="457200" lvl="0" indent="-228600" algn="l" rtl="0">
              <a:lnSpc>
                <a:spcPct val="137500"/>
              </a:lnSpc>
              <a:spcBef>
                <a:spcPts val="0"/>
              </a:spcBef>
              <a:spcAft>
                <a:spcPts val="0"/>
              </a:spcAft>
              <a:buClr>
                <a:srgbClr val="001D35"/>
              </a:buClr>
              <a:buSzPts val="1200"/>
              <a:buNone/>
            </a:pPr>
            <a:r>
              <a:rPr lang="en" sz="1600" b="1" dirty="0">
                <a:solidFill>
                  <a:srgbClr val="001D35"/>
                </a:solidFill>
                <a:highlight>
                  <a:srgbClr val="FFFFFF"/>
                </a:highlight>
              </a:rPr>
              <a:t>Zero-Based Indexing:</a:t>
            </a:r>
            <a:br>
              <a:rPr lang="en" sz="1600" b="1" dirty="0">
                <a:solidFill>
                  <a:srgbClr val="001D35"/>
                </a:solidFill>
                <a:highlight>
                  <a:srgbClr val="FFFFFF"/>
                </a:highlight>
              </a:rPr>
            </a:br>
            <a:r>
              <a:rPr lang="en" sz="1600" dirty="0">
                <a:solidFill>
                  <a:srgbClr val="545D7E"/>
                </a:solidFill>
                <a:highlight>
                  <a:srgbClr val="FFFFFF"/>
                </a:highlight>
              </a:rPr>
              <a:t>Elements are accessed using a numerical index, starting from 0 for the first element.</a:t>
            </a:r>
            <a:endParaRPr sz="1600" dirty="0">
              <a:solidFill>
                <a:srgbClr val="545D7E"/>
              </a:solidFill>
              <a:highlight>
                <a:srgbClr val="FFFFFF"/>
              </a:highlight>
            </a:endParaRPr>
          </a:p>
          <a:p>
            <a:pPr marL="457200" lvl="0" indent="-228600" algn="l" rtl="0">
              <a:lnSpc>
                <a:spcPct val="137500"/>
              </a:lnSpc>
              <a:spcBef>
                <a:spcPts val="0"/>
              </a:spcBef>
              <a:spcAft>
                <a:spcPts val="0"/>
              </a:spcAft>
              <a:buClr>
                <a:srgbClr val="001D35"/>
              </a:buClr>
              <a:buSzPts val="1200"/>
              <a:buNone/>
            </a:pPr>
            <a:r>
              <a:rPr lang="en" sz="1600" b="1" dirty="0">
                <a:solidFill>
                  <a:srgbClr val="001D35"/>
                </a:solidFill>
                <a:highlight>
                  <a:srgbClr val="FFFFFF"/>
                </a:highlight>
              </a:rPr>
              <a:t>Objects:</a:t>
            </a:r>
            <a:br>
              <a:rPr lang="en" sz="1600" b="1" dirty="0">
                <a:solidFill>
                  <a:srgbClr val="001D35"/>
                </a:solidFill>
                <a:highlight>
                  <a:srgbClr val="FFFFFF"/>
                </a:highlight>
              </a:rPr>
            </a:br>
            <a:r>
              <a:rPr lang="en" sz="1600" dirty="0">
                <a:solidFill>
                  <a:srgbClr val="545D7E"/>
                </a:solidFill>
                <a:highlight>
                  <a:srgbClr val="FFFFFF"/>
                </a:highlight>
              </a:rPr>
              <a:t>Arrays in Java are objects themselves, implicitly inheriting from </a:t>
            </a:r>
            <a:r>
              <a:rPr lang="en" sz="1600" dirty="0">
                <a:solidFill>
                  <a:srgbClr val="FF0000"/>
                </a:solidFill>
                <a:highlight>
                  <a:srgbClr val="E5EDFF"/>
                </a:highlight>
                <a:latin typeface="Roboto Mono"/>
                <a:ea typeface="Roboto Mono"/>
                <a:cs typeface="Roboto Mono"/>
                <a:sym typeface="Roboto Mono"/>
              </a:rPr>
              <a:t>java.lang.Object</a:t>
            </a:r>
            <a:r>
              <a:rPr lang="en" sz="1600" dirty="0">
                <a:solidFill>
                  <a:srgbClr val="545D7E"/>
                </a:solidFill>
                <a:highlight>
                  <a:srgbClr val="FFFFFF"/>
                </a:highlight>
              </a:rPr>
              <a:t>. This means they have methods like </a:t>
            </a:r>
            <a:r>
              <a:rPr lang="en" sz="1600" dirty="0">
                <a:solidFill>
                  <a:srgbClr val="545D7E"/>
                </a:solidFill>
                <a:highlight>
                  <a:srgbClr val="E5EDFF"/>
                </a:highlight>
                <a:latin typeface="Roboto Mono"/>
                <a:ea typeface="Roboto Mono"/>
                <a:cs typeface="Roboto Mono"/>
                <a:sym typeface="Roboto Mono"/>
              </a:rPr>
              <a:t>toString()</a:t>
            </a:r>
            <a:r>
              <a:rPr lang="en" sz="1600" dirty="0">
                <a:solidFill>
                  <a:srgbClr val="545D7E"/>
                </a:solidFill>
                <a:highlight>
                  <a:srgbClr val="FFFFFF"/>
                </a:highlight>
              </a:rPr>
              <a:t>, </a:t>
            </a:r>
            <a:r>
              <a:rPr lang="en" sz="1600" dirty="0">
                <a:solidFill>
                  <a:srgbClr val="545D7E"/>
                </a:solidFill>
                <a:highlight>
                  <a:srgbClr val="E5EDFF"/>
                </a:highlight>
                <a:latin typeface="Roboto Mono"/>
                <a:ea typeface="Roboto Mono"/>
                <a:cs typeface="Roboto Mono"/>
                <a:sym typeface="Roboto Mono"/>
              </a:rPr>
              <a:t>equals()</a:t>
            </a:r>
            <a:r>
              <a:rPr lang="en" sz="1600" dirty="0">
                <a:solidFill>
                  <a:srgbClr val="545D7E"/>
                </a:solidFill>
                <a:highlight>
                  <a:srgbClr val="FFFFFF"/>
                </a:highlight>
              </a:rPr>
              <a:t>, and a </a:t>
            </a:r>
            <a:r>
              <a:rPr lang="en" sz="1600" dirty="0">
                <a:solidFill>
                  <a:srgbClr val="545D7E"/>
                </a:solidFill>
                <a:highlight>
                  <a:srgbClr val="E5EDFF"/>
                </a:highlight>
                <a:latin typeface="Roboto Mono"/>
                <a:ea typeface="Roboto Mono"/>
                <a:cs typeface="Roboto Mono"/>
                <a:sym typeface="Roboto Mono"/>
              </a:rPr>
              <a:t>length</a:t>
            </a:r>
            <a:r>
              <a:rPr lang="en" sz="1600" dirty="0">
                <a:solidFill>
                  <a:srgbClr val="545D7E"/>
                </a:solidFill>
                <a:highlight>
                  <a:srgbClr val="FFFFFF"/>
                </a:highlight>
              </a:rPr>
              <a:t> property to get the number of elements. </a:t>
            </a:r>
            <a:endParaRPr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AutoShape 2" descr="Light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187691823"/>
              </p:ext>
            </p:extLst>
          </p:nvPr>
        </p:nvGraphicFramePr>
        <p:xfrm>
          <a:off x="713676" y="368763"/>
          <a:ext cx="8184996" cy="4247841"/>
        </p:xfrm>
        <a:graphic>
          <a:graphicData uri="http://schemas.openxmlformats.org/drawingml/2006/table">
            <a:tbl>
              <a:tblPr firstRow="1" bandRow="1">
                <a:tableStyleId>{C083E6E3-FA7D-4D7B-A595-EF9225AFEA82}</a:tableStyleId>
              </a:tblPr>
              <a:tblGrid>
                <a:gridCol w="4092498"/>
                <a:gridCol w="4092498"/>
              </a:tblGrid>
              <a:tr h="4247841">
                <a:tc>
                  <a:txBody>
                    <a:bodyPr/>
                    <a:lstStyle/>
                    <a:p>
                      <a:r>
                        <a:rPr lang="en-US" sz="1400" b="0" dirty="0" smtClean="0">
                          <a:latin typeface="Times New Roman" panose="02020603050405020304" pitchFamily="18" charset="0"/>
                          <a:cs typeface="Times New Roman" panose="02020603050405020304" pitchFamily="18" charset="0"/>
                        </a:rPr>
                        <a:t>class Student {</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public </a:t>
                      </a:r>
                      <a:r>
                        <a:rPr lang="en-US" sz="1400" b="0" dirty="0" err="1" smtClean="0">
                          <a:latin typeface="Times New Roman" panose="02020603050405020304" pitchFamily="18" charset="0"/>
                          <a:cs typeface="Times New Roman" panose="02020603050405020304" pitchFamily="18" charset="0"/>
                        </a:rPr>
                        <a:t>int</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roll_no</a:t>
                      </a:r>
                      <a:r>
                        <a:rPr lang="en-US" sz="1400" b="0" dirty="0" smtClean="0">
                          <a:latin typeface="Times New Roman" panose="02020603050405020304" pitchFamily="18" charset="0"/>
                          <a:cs typeface="Times New Roman" panose="02020603050405020304" pitchFamily="18" charset="0"/>
                        </a:rPr>
                        <a:t>;</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public String name;</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Student(</a:t>
                      </a:r>
                      <a:r>
                        <a:rPr lang="en-US" sz="1400" b="0" dirty="0" err="1" smtClean="0">
                          <a:latin typeface="Times New Roman" panose="02020603050405020304" pitchFamily="18" charset="0"/>
                          <a:cs typeface="Times New Roman" panose="02020603050405020304" pitchFamily="18" charset="0"/>
                        </a:rPr>
                        <a:t>int</a:t>
                      </a: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roll_no</a:t>
                      </a:r>
                      <a:r>
                        <a:rPr lang="en-US" sz="1400" b="0" dirty="0" smtClean="0">
                          <a:latin typeface="Times New Roman" panose="02020603050405020304" pitchFamily="18" charset="0"/>
                          <a:cs typeface="Times New Roman" panose="02020603050405020304" pitchFamily="18" charset="0"/>
                        </a:rPr>
                        <a:t>, String name){</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this.roll_no</a:t>
                      </a:r>
                      <a:r>
                        <a:rPr lang="en-US" sz="1400" b="0" dirty="0" smtClean="0">
                          <a:latin typeface="Times New Roman" panose="02020603050405020304" pitchFamily="18" charset="0"/>
                          <a:cs typeface="Times New Roman" panose="02020603050405020304" pitchFamily="18" charset="0"/>
                        </a:rPr>
                        <a:t> = </a:t>
                      </a:r>
                      <a:r>
                        <a:rPr lang="en-US" sz="1400" b="0" dirty="0" err="1" smtClean="0">
                          <a:latin typeface="Times New Roman" panose="02020603050405020304" pitchFamily="18" charset="0"/>
                          <a:cs typeface="Times New Roman" panose="02020603050405020304" pitchFamily="18" charset="0"/>
                        </a:rPr>
                        <a:t>roll_no</a:t>
                      </a:r>
                      <a:r>
                        <a:rPr lang="en-US" sz="1400" b="0" dirty="0" smtClean="0">
                          <a:latin typeface="Times New Roman" panose="02020603050405020304" pitchFamily="18" charset="0"/>
                          <a:cs typeface="Times New Roman" panose="02020603050405020304" pitchFamily="18" charset="0"/>
                        </a:rPr>
                        <a:t>;        this.name = name;    }}</a:t>
                      </a:r>
                    </a:p>
                    <a:p>
                      <a:r>
                        <a:rPr lang="en-US" sz="1400" b="0" dirty="0" smtClean="0">
                          <a:latin typeface="Times New Roman" panose="02020603050405020304" pitchFamily="18" charset="0"/>
                          <a:cs typeface="Times New Roman" panose="02020603050405020304" pitchFamily="18" charset="0"/>
                        </a:rPr>
                        <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public class </a:t>
                      </a:r>
                      <a:r>
                        <a:rPr lang="en-US" sz="1400" b="0" dirty="0" err="1" smtClean="0">
                          <a:latin typeface="Times New Roman" panose="02020603050405020304" pitchFamily="18" charset="0"/>
                          <a:cs typeface="Times New Roman" panose="02020603050405020304" pitchFamily="18" charset="0"/>
                        </a:rPr>
                        <a:t>Aoa</a:t>
                      </a:r>
                      <a:r>
                        <a:rPr lang="en-US" sz="1400" b="0" dirty="0" smtClean="0">
                          <a:latin typeface="Times New Roman" panose="02020603050405020304" pitchFamily="18" charset="0"/>
                          <a:cs typeface="Times New Roman" panose="02020603050405020304" pitchFamily="18" charset="0"/>
                        </a:rPr>
                        <a:t>{</a:t>
                      </a:r>
                      <a:br>
                        <a:rPr lang="en-US" sz="14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public static void main(String[] </a:t>
                      </a:r>
                      <a:r>
                        <a:rPr lang="en-US" sz="1400" b="0" dirty="0" err="1" smtClean="0">
                          <a:latin typeface="Times New Roman" panose="02020603050405020304" pitchFamily="18" charset="0"/>
                          <a:cs typeface="Times New Roman" panose="02020603050405020304" pitchFamily="18" charset="0"/>
                        </a:rPr>
                        <a:t>args</a:t>
                      </a:r>
                      <a:r>
                        <a:rPr lang="en-US" sz="1400" b="0" dirty="0" smtClean="0">
                          <a:latin typeface="Times New Roman" panose="02020603050405020304" pitchFamily="18" charset="0"/>
                          <a:cs typeface="Times New Roman" panose="02020603050405020304" pitchFamily="18" charset="0"/>
                        </a:rPr>
                        <a:t>){</a:t>
                      </a:r>
                      <a:br>
                        <a:rPr lang="en-US" sz="1400" b="0" dirty="0" smtClean="0">
                          <a:latin typeface="Times New Roman" panose="02020603050405020304" pitchFamily="18" charset="0"/>
                          <a:cs typeface="Times New Roman" panose="02020603050405020304" pitchFamily="18" charset="0"/>
                        </a:rPr>
                      </a:br>
                      <a:r>
                        <a:rPr lang="en-US" sz="1200" b="1" dirty="0" smtClean="0">
                          <a:solidFill>
                            <a:srgbClr val="FFC000"/>
                          </a:solidFill>
                          <a:latin typeface="Times New Roman" panose="02020603050405020304" pitchFamily="18" charset="0"/>
                          <a:cs typeface="Times New Roman" panose="02020603050405020304" pitchFamily="18" charset="0"/>
                        </a:rPr>
                        <a:t>  // declares an Array of Student</a:t>
                      </a:r>
                      <a:br>
                        <a:rPr lang="en-US" sz="1200" b="1" dirty="0" smtClean="0">
                          <a:solidFill>
                            <a:srgbClr val="FFC000"/>
                          </a:solidFill>
                          <a:latin typeface="Times New Roman" panose="02020603050405020304" pitchFamily="18" charset="0"/>
                          <a:cs typeface="Times New Roman" panose="02020603050405020304" pitchFamily="18" charset="0"/>
                        </a:rPr>
                      </a:br>
                      <a:r>
                        <a:rPr lang="en-US" sz="1200" b="1" dirty="0" smtClean="0">
                          <a:solidFill>
                            <a:srgbClr val="FFC000"/>
                          </a:solidFill>
                          <a:latin typeface="Times New Roman" panose="02020603050405020304" pitchFamily="18" charset="0"/>
                          <a:cs typeface="Times New Roman" panose="02020603050405020304" pitchFamily="18" charset="0"/>
                        </a:rPr>
                        <a:t>        </a:t>
                      </a:r>
                      <a:r>
                        <a:rPr lang="en-US" sz="1200" b="1" dirty="0" err="1" smtClean="0">
                          <a:solidFill>
                            <a:schemeClr val="tx1"/>
                          </a:solidFill>
                          <a:latin typeface="Times New Roman" panose="02020603050405020304" pitchFamily="18" charset="0"/>
                          <a:cs typeface="Times New Roman" panose="02020603050405020304" pitchFamily="18" charset="0"/>
                        </a:rPr>
                        <a:t>Student</a:t>
                      </a:r>
                      <a:endParaRPr lang="en-US" sz="1200" b="1" dirty="0" smtClean="0">
                        <a:solidFill>
                          <a:schemeClr val="tx1"/>
                        </a:solidFill>
                        <a:latin typeface="Times New Roman" panose="02020603050405020304" pitchFamily="18" charset="0"/>
                        <a:cs typeface="Times New Roman" panose="02020603050405020304" pitchFamily="18" charset="0"/>
                      </a:endParaRPr>
                    </a:p>
                    <a:p>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arr</a:t>
                      </a:r>
                      <a:r>
                        <a:rPr lang="en-US" sz="1400" b="0" dirty="0" smtClean="0">
                          <a:latin typeface="Times New Roman" panose="02020603050405020304" pitchFamily="18" charset="0"/>
                          <a:cs typeface="Times New Roman" panose="02020603050405020304" pitchFamily="18" charset="0"/>
                        </a:rPr>
                        <a:t>;</a:t>
                      </a:r>
                      <a:br>
                        <a:rPr lang="en-US" sz="1400" b="0" dirty="0" smtClean="0">
                          <a:latin typeface="Times New Roman" panose="02020603050405020304" pitchFamily="18" charset="0"/>
                          <a:cs typeface="Times New Roman" panose="02020603050405020304" pitchFamily="18" charset="0"/>
                        </a:rPr>
                      </a:br>
                      <a:r>
                        <a:rPr lang="en-US" sz="1200" b="0" dirty="0" smtClean="0">
                          <a:latin typeface="Times New Roman" panose="02020603050405020304" pitchFamily="18" charset="0"/>
                          <a:cs typeface="Times New Roman" panose="02020603050405020304" pitchFamily="18" charset="0"/>
                        </a:rPr>
                        <a:t>        </a:t>
                      </a:r>
                      <a:r>
                        <a:rPr lang="en-US" sz="1200" b="1" dirty="0" smtClean="0">
                          <a:solidFill>
                            <a:srgbClr val="FFC000"/>
                          </a:solidFill>
                          <a:latin typeface="Times New Roman" panose="02020603050405020304" pitchFamily="18" charset="0"/>
                          <a:cs typeface="Times New Roman" panose="02020603050405020304" pitchFamily="18" charset="0"/>
                        </a:rPr>
                        <a:t>// allocating memory for 5 objects of type Student.</a:t>
                      </a:r>
                      <a:r>
                        <a:rPr lang="en-US" sz="1200" b="0" dirty="0" smtClean="0">
                          <a:latin typeface="Times New Roman" panose="02020603050405020304" pitchFamily="18" charset="0"/>
                          <a:cs typeface="Times New Roman" panose="02020603050405020304" pitchFamily="18" charset="0"/>
                        </a:rPr>
                        <a:t/>
                      </a:r>
                      <a:br>
                        <a:rPr lang="en-US" sz="1200" b="0" dirty="0" smtClean="0">
                          <a:latin typeface="Times New Roman" panose="02020603050405020304" pitchFamily="18" charset="0"/>
                          <a:cs typeface="Times New Roman" panose="02020603050405020304" pitchFamily="18" charset="0"/>
                        </a:rPr>
                      </a:br>
                      <a:r>
                        <a:rPr lang="en-US" sz="1400" b="0" dirty="0" smtClean="0">
                          <a:latin typeface="Times New Roman" panose="02020603050405020304" pitchFamily="18" charset="0"/>
                          <a:cs typeface="Times New Roman" panose="02020603050405020304" pitchFamily="18" charset="0"/>
                        </a:rPr>
                        <a:t>        </a:t>
                      </a:r>
                      <a:r>
                        <a:rPr lang="en-US" sz="1400" b="0" dirty="0" err="1" smtClean="0">
                          <a:latin typeface="Times New Roman" panose="02020603050405020304" pitchFamily="18" charset="0"/>
                          <a:cs typeface="Times New Roman" panose="02020603050405020304" pitchFamily="18" charset="0"/>
                        </a:rPr>
                        <a:t>arr</a:t>
                      </a:r>
                      <a:r>
                        <a:rPr lang="en-US" sz="1400" b="0" dirty="0" smtClean="0">
                          <a:latin typeface="Times New Roman" panose="02020603050405020304" pitchFamily="18" charset="0"/>
                          <a:cs typeface="Times New Roman" panose="02020603050405020304" pitchFamily="18" charset="0"/>
                        </a:rPr>
                        <a:t> = new Student[5];</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1" dirty="0" smtClean="0">
                          <a:latin typeface="Times New Roman" panose="02020603050405020304" pitchFamily="18" charset="0"/>
                          <a:cs typeface="Times New Roman" panose="02020603050405020304" pitchFamily="18" charset="0"/>
                        </a:rPr>
                        <a:t>// initialize the elements of the array</a:t>
                      </a:r>
                      <a:r>
                        <a:rPr lang="en-US" b="0" dirty="0" smtClean="0">
                          <a:latin typeface="Times New Roman" panose="02020603050405020304" pitchFamily="18" charset="0"/>
                          <a:cs typeface="Times New Roman" panose="02020603050405020304" pitchFamily="18" charset="0"/>
                        </a:rPr>
                        <a:t/>
                      </a:r>
                      <a:br>
                        <a:rPr lang="en-US" b="0" dirty="0" smtClean="0">
                          <a:latin typeface="Times New Roman" panose="02020603050405020304" pitchFamily="18" charset="0"/>
                          <a:cs typeface="Times New Roman" panose="02020603050405020304" pitchFamily="18" charset="0"/>
                        </a:rPr>
                      </a:br>
                      <a:r>
                        <a:rPr lang="en-US" b="0" dirty="0" smtClean="0">
                          <a:latin typeface="Times New Roman" panose="02020603050405020304" pitchFamily="18" charset="0"/>
                          <a:cs typeface="Times New Roman" panose="02020603050405020304" pitchFamily="18" charset="0"/>
                        </a:rPr>
                        <a:t>       </a:t>
                      </a:r>
                    </a:p>
                    <a:p>
                      <a:r>
                        <a:rPr lang="en-US" b="0" dirty="0" smtClean="0">
                          <a:latin typeface="Times New Roman" panose="02020603050405020304" pitchFamily="18" charset="0"/>
                          <a:cs typeface="Times New Roman" panose="02020603050405020304" pitchFamily="18" charset="0"/>
                        </a:rPr>
                        <a:t> </a:t>
                      </a:r>
                      <a:r>
                        <a:rPr lang="en-US" b="0" dirty="0" err="1" smtClean="0">
                          <a:latin typeface="Times New Roman" panose="02020603050405020304" pitchFamily="18" charset="0"/>
                          <a:cs typeface="Times New Roman" panose="02020603050405020304" pitchFamily="18" charset="0"/>
                        </a:rPr>
                        <a:t>arr</a:t>
                      </a:r>
                      <a:r>
                        <a:rPr lang="en-US" b="0" dirty="0" smtClean="0">
                          <a:latin typeface="Times New Roman" panose="02020603050405020304" pitchFamily="18" charset="0"/>
                          <a:cs typeface="Times New Roman" panose="02020603050405020304" pitchFamily="18" charset="0"/>
                        </a:rPr>
                        <a:t>[0] = new Student(1, "</a:t>
                      </a:r>
                      <a:r>
                        <a:rPr lang="en-US" b="0" dirty="0" err="1" smtClean="0">
                          <a:latin typeface="Times New Roman" panose="02020603050405020304" pitchFamily="18" charset="0"/>
                          <a:cs typeface="Times New Roman" panose="02020603050405020304" pitchFamily="18" charset="0"/>
                        </a:rPr>
                        <a:t>aman</a:t>
                      </a:r>
                      <a:r>
                        <a:rPr lang="en-US" b="0" dirty="0" smtClean="0">
                          <a:latin typeface="Times New Roman" panose="02020603050405020304" pitchFamily="18" charset="0"/>
                          <a:cs typeface="Times New Roman" panose="02020603050405020304" pitchFamily="18" charset="0"/>
                        </a:rPr>
                        <a:t>");</a:t>
                      </a:r>
                      <a:br>
                        <a:rPr lang="en-US" b="0" dirty="0" smtClean="0">
                          <a:latin typeface="Times New Roman" panose="02020603050405020304" pitchFamily="18" charset="0"/>
                          <a:cs typeface="Times New Roman" panose="02020603050405020304" pitchFamily="18" charset="0"/>
                        </a:rPr>
                      </a:br>
                      <a:r>
                        <a:rPr lang="en-US" b="0" dirty="0" smtClean="0">
                          <a:latin typeface="Times New Roman" panose="02020603050405020304" pitchFamily="18" charset="0"/>
                          <a:cs typeface="Times New Roman" panose="02020603050405020304" pitchFamily="18" charset="0"/>
                        </a:rPr>
                        <a:t>        </a:t>
                      </a:r>
                      <a:r>
                        <a:rPr lang="en-US" b="0" dirty="0" err="1" smtClean="0">
                          <a:latin typeface="Times New Roman" panose="02020603050405020304" pitchFamily="18" charset="0"/>
                          <a:cs typeface="Times New Roman" panose="02020603050405020304" pitchFamily="18" charset="0"/>
                        </a:rPr>
                        <a:t>arr</a:t>
                      </a:r>
                      <a:r>
                        <a:rPr lang="en-US" b="0" dirty="0" smtClean="0">
                          <a:latin typeface="Times New Roman" panose="02020603050405020304" pitchFamily="18" charset="0"/>
                          <a:cs typeface="Times New Roman" panose="02020603050405020304" pitchFamily="18" charset="0"/>
                        </a:rPr>
                        <a:t>[1] = new Student(2, "</a:t>
                      </a:r>
                      <a:r>
                        <a:rPr lang="en-US" b="0" dirty="0" err="1" smtClean="0">
                          <a:latin typeface="Times New Roman" panose="02020603050405020304" pitchFamily="18" charset="0"/>
                          <a:cs typeface="Times New Roman" panose="02020603050405020304" pitchFamily="18" charset="0"/>
                        </a:rPr>
                        <a:t>vaibhav</a:t>
                      </a:r>
                      <a:r>
                        <a:rPr lang="en-US" b="0" dirty="0" smtClean="0">
                          <a:latin typeface="Times New Roman" panose="02020603050405020304" pitchFamily="18" charset="0"/>
                          <a:cs typeface="Times New Roman" panose="02020603050405020304" pitchFamily="18" charset="0"/>
                        </a:rPr>
                        <a:t>");</a:t>
                      </a:r>
                      <a:br>
                        <a:rPr lang="en-US" b="0" dirty="0" smtClean="0">
                          <a:latin typeface="Times New Roman" panose="02020603050405020304" pitchFamily="18" charset="0"/>
                          <a:cs typeface="Times New Roman" panose="02020603050405020304" pitchFamily="18" charset="0"/>
                        </a:rPr>
                      </a:br>
                      <a:r>
                        <a:rPr lang="en-US" b="0" dirty="0" smtClean="0">
                          <a:latin typeface="Times New Roman" panose="02020603050405020304" pitchFamily="18" charset="0"/>
                          <a:cs typeface="Times New Roman" panose="02020603050405020304" pitchFamily="18" charset="0"/>
                        </a:rPr>
                        <a:t>        </a:t>
                      </a:r>
                      <a:r>
                        <a:rPr lang="en-US" b="0" dirty="0" err="1" smtClean="0">
                          <a:latin typeface="Times New Roman" panose="02020603050405020304" pitchFamily="18" charset="0"/>
                          <a:cs typeface="Times New Roman" panose="02020603050405020304" pitchFamily="18" charset="0"/>
                        </a:rPr>
                        <a:t>arr</a:t>
                      </a:r>
                      <a:r>
                        <a:rPr lang="en-US" b="0" dirty="0" smtClean="0">
                          <a:latin typeface="Times New Roman" panose="02020603050405020304" pitchFamily="18" charset="0"/>
                          <a:cs typeface="Times New Roman" panose="02020603050405020304" pitchFamily="18" charset="0"/>
                        </a:rPr>
                        <a:t>[2] = new Student(3, "</a:t>
                      </a:r>
                      <a:r>
                        <a:rPr lang="en-US" b="0" dirty="0" err="1" smtClean="0">
                          <a:latin typeface="Times New Roman" panose="02020603050405020304" pitchFamily="18" charset="0"/>
                          <a:cs typeface="Times New Roman" panose="02020603050405020304" pitchFamily="18" charset="0"/>
                        </a:rPr>
                        <a:t>shikar</a:t>
                      </a:r>
                      <a:r>
                        <a:rPr lang="en-US" b="0" dirty="0" smtClean="0">
                          <a:latin typeface="Times New Roman" panose="02020603050405020304" pitchFamily="18" charset="0"/>
                          <a:cs typeface="Times New Roman" panose="02020603050405020304" pitchFamily="18" charset="0"/>
                        </a:rPr>
                        <a:t>");</a:t>
                      </a:r>
                      <a:br>
                        <a:rPr lang="en-US" b="0" dirty="0" smtClean="0">
                          <a:latin typeface="Times New Roman" panose="02020603050405020304" pitchFamily="18" charset="0"/>
                          <a:cs typeface="Times New Roman" panose="02020603050405020304" pitchFamily="18" charset="0"/>
                        </a:rPr>
                      </a:br>
                      <a:r>
                        <a:rPr lang="en-US" b="0" dirty="0" smtClean="0">
                          <a:latin typeface="Times New Roman" panose="02020603050405020304" pitchFamily="18" charset="0"/>
                          <a:cs typeface="Times New Roman" panose="02020603050405020304" pitchFamily="18" charset="0"/>
                        </a:rPr>
                        <a:t>        </a:t>
                      </a:r>
                      <a:r>
                        <a:rPr lang="en-US" b="0" dirty="0" err="1" smtClean="0">
                          <a:latin typeface="Times New Roman" panose="02020603050405020304" pitchFamily="18" charset="0"/>
                          <a:cs typeface="Times New Roman" panose="02020603050405020304" pitchFamily="18" charset="0"/>
                        </a:rPr>
                        <a:t>arr</a:t>
                      </a:r>
                      <a:r>
                        <a:rPr lang="en-US" b="0" dirty="0" smtClean="0">
                          <a:latin typeface="Times New Roman" panose="02020603050405020304" pitchFamily="18" charset="0"/>
                          <a:cs typeface="Times New Roman" panose="02020603050405020304" pitchFamily="18" charset="0"/>
                        </a:rPr>
                        <a:t>[3] = new Student(4, "</a:t>
                      </a:r>
                      <a:r>
                        <a:rPr lang="en-US" b="0" dirty="0" err="1" smtClean="0">
                          <a:latin typeface="Times New Roman" panose="02020603050405020304" pitchFamily="18" charset="0"/>
                          <a:cs typeface="Times New Roman" panose="02020603050405020304" pitchFamily="18" charset="0"/>
                        </a:rPr>
                        <a:t>dharmesh</a:t>
                      </a:r>
                      <a:r>
                        <a:rPr lang="en-US" b="0" dirty="0" smtClean="0">
                          <a:latin typeface="Times New Roman" panose="02020603050405020304" pitchFamily="18" charset="0"/>
                          <a:cs typeface="Times New Roman" panose="02020603050405020304" pitchFamily="18" charset="0"/>
                        </a:rPr>
                        <a:t>");</a:t>
                      </a:r>
                      <a:br>
                        <a:rPr lang="en-US" b="0" dirty="0" smtClean="0">
                          <a:latin typeface="Times New Roman" panose="02020603050405020304" pitchFamily="18" charset="0"/>
                          <a:cs typeface="Times New Roman" panose="02020603050405020304" pitchFamily="18" charset="0"/>
                        </a:rPr>
                      </a:br>
                      <a:r>
                        <a:rPr lang="en-US" b="0" dirty="0" smtClean="0">
                          <a:latin typeface="Times New Roman" panose="02020603050405020304" pitchFamily="18" charset="0"/>
                          <a:cs typeface="Times New Roman" panose="02020603050405020304" pitchFamily="18" charset="0"/>
                        </a:rPr>
                        <a:t>        </a:t>
                      </a:r>
                      <a:r>
                        <a:rPr lang="en-US" b="0" dirty="0" err="1" smtClean="0">
                          <a:latin typeface="Times New Roman" panose="02020603050405020304" pitchFamily="18" charset="0"/>
                          <a:cs typeface="Times New Roman" panose="02020603050405020304" pitchFamily="18" charset="0"/>
                        </a:rPr>
                        <a:t>arr</a:t>
                      </a:r>
                      <a:r>
                        <a:rPr lang="en-US" b="0" dirty="0" smtClean="0">
                          <a:latin typeface="Times New Roman" panose="02020603050405020304" pitchFamily="18" charset="0"/>
                          <a:cs typeface="Times New Roman" panose="02020603050405020304" pitchFamily="18" charset="0"/>
                        </a:rPr>
                        <a:t>[4] = new Student(5, "</a:t>
                      </a:r>
                      <a:r>
                        <a:rPr lang="en-US" b="0" dirty="0" err="1" smtClean="0">
                          <a:latin typeface="Times New Roman" panose="02020603050405020304" pitchFamily="18" charset="0"/>
                          <a:cs typeface="Times New Roman" panose="02020603050405020304" pitchFamily="18" charset="0"/>
                        </a:rPr>
                        <a:t>mohit</a:t>
                      </a:r>
                      <a:r>
                        <a:rPr lang="en-US" b="0" dirty="0" smtClean="0">
                          <a:latin typeface="Times New Roman" panose="02020603050405020304" pitchFamily="18" charset="0"/>
                          <a:cs typeface="Times New Roman" panose="02020603050405020304" pitchFamily="18" charset="0"/>
                        </a:rPr>
                        <a:t>");</a:t>
                      </a:r>
                      <a:br>
                        <a:rPr lang="en-US" b="0" dirty="0" smtClean="0">
                          <a:latin typeface="Times New Roman" panose="02020603050405020304" pitchFamily="18" charset="0"/>
                          <a:cs typeface="Times New Roman" panose="02020603050405020304" pitchFamily="18" charset="0"/>
                        </a:rPr>
                      </a:br>
                      <a:r>
                        <a:rPr lang="en-US" b="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accessing the elements of the specified array</a:t>
                      </a:r>
                      <a:r>
                        <a:rPr lang="en-US" b="0" dirty="0" smtClean="0">
                          <a:latin typeface="Times New Roman" panose="02020603050405020304" pitchFamily="18" charset="0"/>
                          <a:cs typeface="Times New Roman" panose="02020603050405020304" pitchFamily="18" charset="0"/>
                        </a:rPr>
                        <a:t/>
                      </a:r>
                      <a:br>
                        <a:rPr lang="en-US" b="0" dirty="0" smtClean="0">
                          <a:latin typeface="Times New Roman" panose="02020603050405020304" pitchFamily="18" charset="0"/>
                          <a:cs typeface="Times New Roman" panose="02020603050405020304" pitchFamily="18" charset="0"/>
                        </a:rPr>
                      </a:br>
                      <a:r>
                        <a:rPr lang="en-US" b="0" dirty="0" smtClean="0">
                          <a:latin typeface="Times New Roman" panose="02020603050405020304" pitchFamily="18" charset="0"/>
                          <a:cs typeface="Times New Roman" panose="02020603050405020304" pitchFamily="18" charset="0"/>
                        </a:rPr>
                        <a:t>        </a:t>
                      </a:r>
                    </a:p>
                    <a:p>
                      <a:r>
                        <a:rPr lang="en-US" b="0" dirty="0" smtClean="0">
                          <a:latin typeface="Times New Roman" panose="02020603050405020304" pitchFamily="18" charset="0"/>
                          <a:cs typeface="Times New Roman" panose="02020603050405020304" pitchFamily="18" charset="0"/>
                        </a:rPr>
                        <a:t>for (</a:t>
                      </a:r>
                      <a:r>
                        <a:rPr lang="en-US" b="0" dirty="0" err="1" smtClean="0">
                          <a:latin typeface="Times New Roman" panose="02020603050405020304" pitchFamily="18" charset="0"/>
                          <a:cs typeface="Times New Roman" panose="02020603050405020304" pitchFamily="18" charset="0"/>
                        </a:rPr>
                        <a:t>int</a:t>
                      </a:r>
                      <a:r>
                        <a:rPr lang="en-US" b="0" dirty="0" smtClean="0">
                          <a:latin typeface="Times New Roman" panose="02020603050405020304" pitchFamily="18" charset="0"/>
                          <a:cs typeface="Times New Roman" panose="02020603050405020304" pitchFamily="18" charset="0"/>
                        </a:rPr>
                        <a:t> </a:t>
                      </a:r>
                      <a:r>
                        <a:rPr lang="en-US" b="0" dirty="0" err="1" smtClean="0">
                          <a:latin typeface="Times New Roman" panose="02020603050405020304" pitchFamily="18" charset="0"/>
                          <a:cs typeface="Times New Roman" panose="02020603050405020304" pitchFamily="18" charset="0"/>
                        </a:rPr>
                        <a:t>i</a:t>
                      </a:r>
                      <a:r>
                        <a:rPr lang="en-US" b="0" dirty="0" smtClean="0">
                          <a:latin typeface="Times New Roman" panose="02020603050405020304" pitchFamily="18" charset="0"/>
                          <a:cs typeface="Times New Roman" panose="02020603050405020304" pitchFamily="18" charset="0"/>
                        </a:rPr>
                        <a:t> = 0; </a:t>
                      </a:r>
                      <a:r>
                        <a:rPr lang="en-US" b="0" dirty="0" err="1" smtClean="0">
                          <a:latin typeface="Times New Roman" panose="02020603050405020304" pitchFamily="18" charset="0"/>
                          <a:cs typeface="Times New Roman" panose="02020603050405020304" pitchFamily="18" charset="0"/>
                        </a:rPr>
                        <a:t>i</a:t>
                      </a:r>
                      <a:r>
                        <a:rPr lang="en-US" b="0" dirty="0" smtClean="0">
                          <a:latin typeface="Times New Roman" panose="02020603050405020304" pitchFamily="18" charset="0"/>
                          <a:cs typeface="Times New Roman" panose="02020603050405020304" pitchFamily="18" charset="0"/>
                        </a:rPr>
                        <a:t> &lt; </a:t>
                      </a:r>
                      <a:r>
                        <a:rPr lang="en-US" b="0" dirty="0" err="1" smtClean="0">
                          <a:latin typeface="Times New Roman" panose="02020603050405020304" pitchFamily="18" charset="0"/>
                          <a:cs typeface="Times New Roman" panose="02020603050405020304" pitchFamily="18" charset="0"/>
                        </a:rPr>
                        <a:t>arr.length</a:t>
                      </a:r>
                      <a:r>
                        <a:rPr lang="en-US" b="0" dirty="0" smtClean="0">
                          <a:latin typeface="Times New Roman" panose="02020603050405020304" pitchFamily="18" charset="0"/>
                          <a:cs typeface="Times New Roman" panose="02020603050405020304" pitchFamily="18" charset="0"/>
                        </a:rPr>
                        <a:t>; </a:t>
                      </a:r>
                      <a:r>
                        <a:rPr lang="en-US" b="0" dirty="0" err="1" smtClean="0">
                          <a:latin typeface="Times New Roman" panose="02020603050405020304" pitchFamily="18" charset="0"/>
                          <a:cs typeface="Times New Roman" panose="02020603050405020304" pitchFamily="18" charset="0"/>
                        </a:rPr>
                        <a:t>i</a:t>
                      </a:r>
                      <a:r>
                        <a:rPr lang="en-US" b="0" dirty="0" smtClean="0">
                          <a:latin typeface="Times New Roman" panose="02020603050405020304" pitchFamily="18" charset="0"/>
                          <a:cs typeface="Times New Roman" panose="02020603050405020304" pitchFamily="18" charset="0"/>
                        </a:rPr>
                        <a:t>++)</a:t>
                      </a:r>
                      <a:br>
                        <a:rPr lang="en-US" b="0" dirty="0" smtClean="0">
                          <a:latin typeface="Times New Roman" panose="02020603050405020304" pitchFamily="18" charset="0"/>
                          <a:cs typeface="Times New Roman" panose="02020603050405020304" pitchFamily="18" charset="0"/>
                        </a:rPr>
                      </a:br>
                      <a:r>
                        <a:rPr lang="en-US" b="0" dirty="0" smtClean="0">
                          <a:latin typeface="Times New Roman" panose="02020603050405020304" pitchFamily="18" charset="0"/>
                          <a:cs typeface="Times New Roman" panose="02020603050405020304" pitchFamily="18" charset="0"/>
                        </a:rPr>
                        <a:t>            </a:t>
                      </a:r>
                      <a:r>
                        <a:rPr lang="en-US" b="0" dirty="0" err="1" smtClean="0">
                          <a:latin typeface="Times New Roman" panose="02020603050405020304" pitchFamily="18" charset="0"/>
                          <a:cs typeface="Times New Roman" panose="02020603050405020304" pitchFamily="18" charset="0"/>
                        </a:rPr>
                        <a:t>System.out.println</a:t>
                      </a:r>
                      <a:r>
                        <a:rPr lang="en-US" b="0" dirty="0" smtClean="0">
                          <a:latin typeface="Times New Roman" panose="02020603050405020304" pitchFamily="18" charset="0"/>
                          <a:cs typeface="Times New Roman" panose="02020603050405020304" pitchFamily="18" charset="0"/>
                        </a:rPr>
                        <a:t>("Element at " + </a:t>
                      </a:r>
                      <a:r>
                        <a:rPr lang="en-US" b="0" dirty="0" err="1" smtClean="0">
                          <a:latin typeface="Times New Roman" panose="02020603050405020304" pitchFamily="18" charset="0"/>
                          <a:cs typeface="Times New Roman" panose="02020603050405020304" pitchFamily="18" charset="0"/>
                        </a:rPr>
                        <a:t>i</a:t>
                      </a:r>
                      <a:r>
                        <a:rPr lang="en-US" b="0" dirty="0" smtClean="0">
                          <a:latin typeface="Times New Roman" panose="02020603050405020304" pitchFamily="18" charset="0"/>
                          <a:cs typeface="Times New Roman" panose="02020603050405020304" pitchFamily="18" charset="0"/>
                        </a:rPr>
                        <a:t> + " : { "</a:t>
                      </a:r>
                      <a:br>
                        <a:rPr lang="en-US" b="0" dirty="0" smtClean="0">
                          <a:latin typeface="Times New Roman" panose="02020603050405020304" pitchFamily="18" charset="0"/>
                          <a:cs typeface="Times New Roman" panose="02020603050405020304" pitchFamily="18" charset="0"/>
                        </a:rPr>
                      </a:br>
                      <a:r>
                        <a:rPr lang="en-US" b="0" dirty="0" smtClean="0">
                          <a:latin typeface="Times New Roman" panose="02020603050405020304" pitchFamily="18" charset="0"/>
                          <a:cs typeface="Times New Roman" panose="02020603050405020304" pitchFamily="18" charset="0"/>
                        </a:rPr>
                        <a:t>                               + </a:t>
                      </a:r>
                      <a:r>
                        <a:rPr lang="en-US" b="0" dirty="0" err="1" smtClean="0">
                          <a:latin typeface="Times New Roman" panose="02020603050405020304" pitchFamily="18" charset="0"/>
                          <a:cs typeface="Times New Roman" panose="02020603050405020304" pitchFamily="18" charset="0"/>
                        </a:rPr>
                        <a:t>arr</a:t>
                      </a:r>
                      <a:r>
                        <a:rPr lang="en-US" b="0" dirty="0" smtClean="0">
                          <a:latin typeface="Times New Roman" panose="02020603050405020304" pitchFamily="18" charset="0"/>
                          <a:cs typeface="Times New Roman" panose="02020603050405020304" pitchFamily="18" charset="0"/>
                        </a:rPr>
                        <a:t>[</a:t>
                      </a:r>
                      <a:r>
                        <a:rPr lang="en-US" b="0" dirty="0" err="1" smtClean="0">
                          <a:latin typeface="Times New Roman" panose="02020603050405020304" pitchFamily="18" charset="0"/>
                          <a:cs typeface="Times New Roman" panose="02020603050405020304" pitchFamily="18" charset="0"/>
                        </a:rPr>
                        <a:t>i</a:t>
                      </a:r>
                      <a:r>
                        <a:rPr lang="en-US" b="0" dirty="0" smtClean="0">
                          <a:latin typeface="Times New Roman" panose="02020603050405020304" pitchFamily="18" charset="0"/>
                          <a:cs typeface="Times New Roman" panose="02020603050405020304" pitchFamily="18" charset="0"/>
                        </a:rPr>
                        <a:t>].</a:t>
                      </a:r>
                      <a:r>
                        <a:rPr lang="en-US" b="0" dirty="0" err="1" smtClean="0">
                          <a:latin typeface="Times New Roman" panose="02020603050405020304" pitchFamily="18" charset="0"/>
                          <a:cs typeface="Times New Roman" panose="02020603050405020304" pitchFamily="18" charset="0"/>
                        </a:rPr>
                        <a:t>roll_no</a:t>
                      </a:r>
                      <a:r>
                        <a:rPr lang="en-US" b="0" dirty="0" smtClean="0">
                          <a:latin typeface="Times New Roman" panose="02020603050405020304" pitchFamily="18" charset="0"/>
                          <a:cs typeface="Times New Roman" panose="02020603050405020304" pitchFamily="18" charset="0"/>
                        </a:rPr>
                        <a:t> + " "</a:t>
                      </a:r>
                      <a:br>
                        <a:rPr lang="en-US" b="0" dirty="0" smtClean="0">
                          <a:latin typeface="Times New Roman" panose="02020603050405020304" pitchFamily="18" charset="0"/>
                          <a:cs typeface="Times New Roman" panose="02020603050405020304" pitchFamily="18" charset="0"/>
                        </a:rPr>
                      </a:br>
                      <a:r>
                        <a:rPr lang="en-US" b="0" dirty="0" smtClean="0">
                          <a:latin typeface="Times New Roman" panose="02020603050405020304" pitchFamily="18" charset="0"/>
                          <a:cs typeface="Times New Roman" panose="02020603050405020304" pitchFamily="18" charset="0"/>
                        </a:rPr>
                        <a:t>                               + </a:t>
                      </a:r>
                      <a:r>
                        <a:rPr lang="en-US" b="0" dirty="0" err="1" smtClean="0">
                          <a:latin typeface="Times New Roman" panose="02020603050405020304" pitchFamily="18" charset="0"/>
                          <a:cs typeface="Times New Roman" panose="02020603050405020304" pitchFamily="18" charset="0"/>
                        </a:rPr>
                        <a:t>arr</a:t>
                      </a:r>
                      <a:r>
                        <a:rPr lang="en-US" b="0" dirty="0" smtClean="0">
                          <a:latin typeface="Times New Roman" panose="02020603050405020304" pitchFamily="18" charset="0"/>
                          <a:cs typeface="Times New Roman" panose="02020603050405020304" pitchFamily="18" charset="0"/>
                        </a:rPr>
                        <a:t>[</a:t>
                      </a:r>
                      <a:r>
                        <a:rPr lang="en-US" b="0" dirty="0" err="1" smtClean="0">
                          <a:latin typeface="Times New Roman" panose="02020603050405020304" pitchFamily="18" charset="0"/>
                          <a:cs typeface="Times New Roman" panose="02020603050405020304" pitchFamily="18" charset="0"/>
                        </a:rPr>
                        <a:t>i</a:t>
                      </a:r>
                      <a:r>
                        <a:rPr lang="en-US" b="0" dirty="0" smtClean="0">
                          <a:latin typeface="Times New Roman" panose="02020603050405020304" pitchFamily="18" charset="0"/>
                          <a:cs typeface="Times New Roman" panose="02020603050405020304" pitchFamily="18" charset="0"/>
                        </a:rPr>
                        <a:t>].name+" }");    }}</a:t>
                      </a:r>
                      <a:endParaRPr lang="en-US"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29995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9"/>
          <p:cNvSpPr txBox="1">
            <a:spLocks noGrp="1"/>
          </p:cNvSpPr>
          <p:nvPr>
            <p:ph type="ctrTitle"/>
          </p:nvPr>
        </p:nvSpPr>
        <p:spPr>
          <a:xfrm>
            <a:off x="592618" y="1509132"/>
            <a:ext cx="7416600" cy="1381252"/>
          </a:xfrm>
          <a:prstGeom prst="rect">
            <a:avLst/>
          </a:prstGeom>
        </p:spPr>
        <p:txBody>
          <a:bodyPr spcFirstLastPara="1" wrap="square" lIns="91425" tIns="91425" rIns="91425" bIns="91425" anchor="b" anchorCtr="0">
            <a:noAutofit/>
          </a:bodyPr>
          <a:lstStyle/>
          <a:p>
            <a:pPr lvl="0">
              <a:lnSpc>
                <a:spcPct val="115000"/>
              </a:lnSpc>
              <a:spcBef>
                <a:spcPts val="1200"/>
              </a:spcBef>
              <a:buSzPts val="1100"/>
            </a:pPr>
            <a:r>
              <a:rPr lang="en-US" sz="2400" dirty="0"/>
              <a:t>Basics of objects and classes in java, Visibility modifiers</a:t>
            </a:r>
            <a:endParaRPr sz="1490" b="1" dirty="0"/>
          </a:p>
        </p:txBody>
      </p:sp>
    </p:spTree>
    <p:extLst>
      <p:ext uri="{BB962C8B-B14F-4D97-AF65-F5344CB8AC3E}">
        <p14:creationId xmlns:p14="http://schemas.microsoft.com/office/powerpoint/2010/main" val="242762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9"/>
          <p:cNvSpPr txBox="1">
            <a:spLocks noGrp="1"/>
          </p:cNvSpPr>
          <p:nvPr>
            <p:ph type="ctrTitle"/>
          </p:nvPr>
        </p:nvSpPr>
        <p:spPr>
          <a:xfrm>
            <a:off x="889984" y="379141"/>
            <a:ext cx="7416600" cy="4429253"/>
          </a:xfrm>
          <a:prstGeom prst="rect">
            <a:avLst/>
          </a:prstGeom>
        </p:spPr>
        <p:txBody>
          <a:bodyPr spcFirstLastPara="1" wrap="square" lIns="91425" tIns="91425" rIns="91425" bIns="91425" anchor="b" anchorCtr="0">
            <a:noAutofit/>
          </a:bodyPr>
          <a:lstStyle/>
          <a:p>
            <a:pPr lvl="0" algn="l">
              <a:lnSpc>
                <a:spcPct val="115000"/>
              </a:lnSpc>
              <a:spcBef>
                <a:spcPts val="1200"/>
              </a:spcBef>
              <a:buSzPts val="1100"/>
            </a:pPr>
            <a:r>
              <a:rPr lang="en-US" sz="1600" dirty="0">
                <a:latin typeface="Times New Roman" panose="02020603050405020304" pitchFamily="18" charset="0"/>
                <a:cs typeface="Times New Roman" panose="02020603050405020304" pitchFamily="18" charset="0"/>
              </a:rPr>
              <a:t>Objects and classes are fundamental concepts in Java. A class serves as a blueprint for creating objects, which are instances of that class. </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b="1" dirty="0" smtClean="0">
                <a:latin typeface="Times New Roman" panose="02020603050405020304" pitchFamily="18" charset="0"/>
                <a:cs typeface="Times New Roman" panose="02020603050405020304" pitchFamily="18" charset="0"/>
              </a:rPr>
              <a:t>Classes</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class defines properties (attributes) and behaviors (</a:t>
            </a:r>
            <a:r>
              <a:rPr lang="en-US" sz="1600" dirty="0">
                <a:solidFill>
                  <a:srgbClr val="FFC000"/>
                </a:solidFill>
                <a:latin typeface="Times New Roman" panose="02020603050405020304" pitchFamily="18" charset="0"/>
                <a:cs typeface="Times New Roman" panose="02020603050405020304" pitchFamily="18" charset="0"/>
              </a:rPr>
              <a:t>methods</a:t>
            </a:r>
            <a:r>
              <a:rPr lang="en-US" sz="1600" dirty="0">
                <a:latin typeface="Times New Roman" panose="02020603050405020304" pitchFamily="18" charset="0"/>
                <a:cs typeface="Times New Roman" panose="02020603050405020304" pitchFamily="18" charset="0"/>
              </a:rPr>
              <a:t>) that its objects will have.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Syntax example:</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t>
            </a:r>
            <a:r>
              <a:rPr lang="en-US" sz="1600" dirty="0" smtClean="0">
                <a:solidFill>
                  <a:srgbClr val="0070C0"/>
                </a:solidFill>
                <a:latin typeface="Times New Roman" panose="02020603050405020304" pitchFamily="18" charset="0"/>
                <a:cs typeface="Times New Roman" panose="02020603050405020304" pitchFamily="18" charset="0"/>
              </a:rPr>
              <a:t>public </a:t>
            </a:r>
            <a:r>
              <a:rPr lang="en-US" sz="1600" dirty="0">
                <a:solidFill>
                  <a:srgbClr val="0070C0"/>
                </a:solidFill>
                <a:latin typeface="Times New Roman" panose="02020603050405020304" pitchFamily="18" charset="0"/>
                <a:cs typeface="Times New Roman" panose="02020603050405020304" pitchFamily="18" charset="0"/>
              </a:rPr>
              <a:t>class Car {String color</a:t>
            </a:r>
            <a:r>
              <a:rPr lang="en-US" sz="1600" dirty="0" smtClean="0">
                <a:solidFill>
                  <a:srgbClr val="0070C0"/>
                </a:solidFill>
                <a:latin typeface="Times New Roman" panose="02020603050405020304" pitchFamily="18" charset="0"/>
                <a:cs typeface="Times New Roman" panose="02020603050405020304" pitchFamily="18" charset="0"/>
              </a:rPr>
              <a:t>;</a:t>
            </a:r>
            <a:br>
              <a:rPr lang="en-US" sz="1600" dirty="0" smtClean="0">
                <a:solidFill>
                  <a:srgbClr val="0070C0"/>
                </a:solidFill>
                <a:latin typeface="Times New Roman" panose="02020603050405020304" pitchFamily="18" charset="0"/>
                <a:cs typeface="Times New Roman" panose="02020603050405020304" pitchFamily="18" charset="0"/>
              </a:rPr>
            </a:br>
            <a:r>
              <a:rPr lang="en-US" sz="1600" dirty="0" smtClean="0">
                <a:solidFill>
                  <a:srgbClr val="0070C0"/>
                </a:solidFill>
                <a:latin typeface="Times New Roman" panose="02020603050405020304" pitchFamily="18" charset="0"/>
                <a:cs typeface="Times New Roman" panose="02020603050405020304" pitchFamily="18" charset="0"/>
              </a:rPr>
              <a:t>	void </a:t>
            </a:r>
            <a:r>
              <a:rPr lang="en-US" sz="1600" dirty="0">
                <a:solidFill>
                  <a:srgbClr val="0070C0"/>
                </a:solidFill>
                <a:latin typeface="Times New Roman" panose="02020603050405020304" pitchFamily="18" charset="0"/>
                <a:cs typeface="Times New Roman" panose="02020603050405020304" pitchFamily="18" charset="0"/>
              </a:rPr>
              <a:t>drive() </a:t>
            </a:r>
            <a:r>
              <a:rPr lang="en-US" sz="1600" dirty="0" smtClean="0">
                <a:solidFill>
                  <a:srgbClr val="0070C0"/>
                </a:solidFill>
                <a:latin typeface="Times New Roman" panose="02020603050405020304" pitchFamily="18" charset="0"/>
                <a:cs typeface="Times New Roman" panose="02020603050405020304" pitchFamily="18" charset="0"/>
              </a:rPr>
              <a:t/>
            </a:r>
            <a:br>
              <a:rPr lang="en-US" sz="1600" dirty="0" smtClean="0">
                <a:solidFill>
                  <a:srgbClr val="0070C0"/>
                </a:solidFill>
                <a:latin typeface="Times New Roman" panose="02020603050405020304" pitchFamily="18" charset="0"/>
                <a:cs typeface="Times New Roman" panose="02020603050405020304" pitchFamily="18" charset="0"/>
              </a:rPr>
            </a:b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err="1">
                <a:solidFill>
                  <a:srgbClr val="0070C0"/>
                </a:solidFill>
                <a:latin typeface="Times New Roman" panose="02020603050405020304" pitchFamily="18" charset="0"/>
                <a:cs typeface="Times New Roman" panose="02020603050405020304" pitchFamily="18" charset="0"/>
              </a:rPr>
              <a:t>System.out.println</a:t>
            </a:r>
            <a:r>
              <a:rPr lang="en-US" sz="1600" dirty="0">
                <a:solidFill>
                  <a:srgbClr val="0070C0"/>
                </a:solidFill>
                <a:latin typeface="Times New Roman" panose="02020603050405020304" pitchFamily="18" charset="0"/>
                <a:cs typeface="Times New Roman" panose="02020603050405020304" pitchFamily="18" charset="0"/>
              </a:rPr>
              <a:t>("Driving</a:t>
            </a:r>
            <a:r>
              <a:rPr lang="en-US" sz="1600" dirty="0" smtClean="0">
                <a:solidFill>
                  <a:srgbClr val="0070C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Objects</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An </a:t>
            </a:r>
            <a:r>
              <a:rPr lang="en-US" sz="1600" dirty="0">
                <a:latin typeface="Times New Roman" panose="02020603050405020304" pitchFamily="18" charset="0"/>
                <a:cs typeface="Times New Roman" panose="02020603050405020304" pitchFamily="18" charset="0"/>
              </a:rPr>
              <a:t>object is created from a class and represents a specific instance with its own state.</a:t>
            </a:r>
            <a:br>
              <a:rPr lang="en-US" sz="1600" dirty="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t>
            </a:r>
            <a:r>
              <a:rPr lang="en-US" sz="1600" dirty="0" smtClean="0">
                <a:solidFill>
                  <a:srgbClr val="0070C0"/>
                </a:solidFill>
                <a:latin typeface="Times New Roman" panose="02020603050405020304" pitchFamily="18" charset="0"/>
                <a:cs typeface="Times New Roman" panose="02020603050405020304" pitchFamily="18" charset="0"/>
              </a:rPr>
              <a:t>Syntax </a:t>
            </a:r>
            <a:r>
              <a:rPr lang="en-US" sz="1600" dirty="0">
                <a:solidFill>
                  <a:srgbClr val="0070C0"/>
                </a:solidFill>
                <a:latin typeface="Times New Roman" panose="02020603050405020304" pitchFamily="18" charset="0"/>
                <a:cs typeface="Times New Roman" panose="02020603050405020304" pitchFamily="18" charset="0"/>
              </a:rPr>
              <a:t>example:</a:t>
            </a:r>
            <a:br>
              <a:rPr lang="en-US" sz="1600" dirty="0">
                <a:solidFill>
                  <a:srgbClr val="0070C0"/>
                </a:solidFill>
                <a:latin typeface="Times New Roman" panose="02020603050405020304" pitchFamily="18" charset="0"/>
                <a:cs typeface="Times New Roman" panose="02020603050405020304" pitchFamily="18" charset="0"/>
              </a:rPr>
            </a:br>
            <a:r>
              <a:rPr lang="en-US" sz="1600" dirty="0" smtClean="0">
                <a:solidFill>
                  <a:srgbClr val="0070C0"/>
                </a:solidFill>
                <a:latin typeface="Times New Roman" panose="02020603050405020304" pitchFamily="18" charset="0"/>
                <a:cs typeface="Times New Roman" panose="02020603050405020304" pitchFamily="18" charset="0"/>
              </a:rPr>
              <a:t>	Car </a:t>
            </a:r>
            <a:r>
              <a:rPr lang="en-US" sz="1600" dirty="0" err="1">
                <a:solidFill>
                  <a:srgbClr val="0070C0"/>
                </a:solidFill>
                <a:latin typeface="Times New Roman" panose="02020603050405020304" pitchFamily="18" charset="0"/>
                <a:cs typeface="Times New Roman" panose="02020603050405020304" pitchFamily="18" charset="0"/>
              </a:rPr>
              <a:t>myCar</a:t>
            </a:r>
            <a:r>
              <a:rPr lang="en-US" sz="1600" dirty="0">
                <a:solidFill>
                  <a:srgbClr val="0070C0"/>
                </a:solidFill>
                <a:latin typeface="Times New Roman" panose="02020603050405020304" pitchFamily="18" charset="0"/>
                <a:cs typeface="Times New Roman" panose="02020603050405020304" pitchFamily="18" charset="0"/>
              </a:rPr>
              <a:t> = </a:t>
            </a:r>
            <a:r>
              <a:rPr lang="en-US" sz="1600" dirty="0">
                <a:solidFill>
                  <a:srgbClr val="FFC000"/>
                </a:solidFill>
                <a:latin typeface="Times New Roman" panose="02020603050405020304" pitchFamily="18" charset="0"/>
                <a:cs typeface="Times New Roman" panose="02020603050405020304" pitchFamily="18" charset="0"/>
              </a:rPr>
              <a:t>new</a:t>
            </a:r>
            <a:r>
              <a:rPr lang="en-US" sz="1600" dirty="0">
                <a:solidFill>
                  <a:srgbClr val="0070C0"/>
                </a:solidFill>
                <a:latin typeface="Times New Roman" panose="02020603050405020304" pitchFamily="18" charset="0"/>
                <a:cs typeface="Times New Roman" panose="02020603050405020304" pitchFamily="18" charset="0"/>
              </a:rPr>
              <a:t> Car();</a:t>
            </a:r>
            <a:br>
              <a:rPr lang="en-US" sz="1600" dirty="0">
                <a:solidFill>
                  <a:srgbClr val="0070C0"/>
                </a:solidFill>
                <a:latin typeface="Times New Roman" panose="02020603050405020304" pitchFamily="18" charset="0"/>
                <a:cs typeface="Times New Roman" panose="02020603050405020304" pitchFamily="18" charset="0"/>
              </a:rPr>
            </a:b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err="1" smtClean="0">
                <a:solidFill>
                  <a:srgbClr val="0070C0"/>
                </a:solidFill>
                <a:latin typeface="Times New Roman" panose="02020603050405020304" pitchFamily="18" charset="0"/>
                <a:cs typeface="Times New Roman" panose="02020603050405020304" pitchFamily="18" charset="0"/>
              </a:rPr>
              <a:t>myCar.</a:t>
            </a:r>
            <a:r>
              <a:rPr lang="en-US" sz="1600" dirty="0" err="1" smtClean="0">
                <a:solidFill>
                  <a:srgbClr val="FFC000"/>
                </a:solidFill>
                <a:latin typeface="Times New Roman" panose="02020603050405020304" pitchFamily="18" charset="0"/>
                <a:cs typeface="Times New Roman" panose="02020603050405020304" pitchFamily="18" charset="0"/>
              </a:rPr>
              <a:t>color</a:t>
            </a: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a:solidFill>
                  <a:srgbClr val="0070C0"/>
                </a:solidFill>
                <a:latin typeface="Times New Roman" panose="02020603050405020304" pitchFamily="18" charset="0"/>
                <a:cs typeface="Times New Roman" panose="02020603050405020304" pitchFamily="18" charset="0"/>
              </a:rPr>
              <a:t>= "Red";</a:t>
            </a:r>
            <a:br>
              <a:rPr lang="en-US" sz="1600" dirty="0">
                <a:solidFill>
                  <a:srgbClr val="0070C0"/>
                </a:solidFill>
                <a:latin typeface="Times New Roman" panose="02020603050405020304" pitchFamily="18" charset="0"/>
                <a:cs typeface="Times New Roman" panose="02020603050405020304" pitchFamily="18" charset="0"/>
              </a:rPr>
            </a:br>
            <a:r>
              <a:rPr lang="en-US" sz="1600" dirty="0" smtClean="0">
                <a:solidFill>
                  <a:srgbClr val="0070C0"/>
                </a:solidFill>
                <a:latin typeface="Times New Roman" panose="02020603050405020304" pitchFamily="18" charset="0"/>
                <a:cs typeface="Times New Roman" panose="02020603050405020304" pitchFamily="18" charset="0"/>
              </a:rPr>
              <a:t>	</a:t>
            </a:r>
            <a:r>
              <a:rPr lang="en-US" sz="1600" dirty="0" err="1" smtClean="0">
                <a:solidFill>
                  <a:srgbClr val="0070C0"/>
                </a:solidFill>
                <a:latin typeface="Times New Roman" panose="02020603050405020304" pitchFamily="18" charset="0"/>
                <a:cs typeface="Times New Roman" panose="02020603050405020304" pitchFamily="18" charset="0"/>
              </a:rPr>
              <a:t>myCar.drive</a:t>
            </a:r>
            <a:r>
              <a:rPr lang="en-US" sz="1600" dirty="0">
                <a:solidFill>
                  <a:srgbClr val="0070C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38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9"/>
          <p:cNvSpPr txBox="1">
            <a:spLocks noGrp="1"/>
          </p:cNvSpPr>
          <p:nvPr>
            <p:ph type="ctrTitle"/>
          </p:nvPr>
        </p:nvSpPr>
        <p:spPr>
          <a:xfrm>
            <a:off x="964325" y="408878"/>
            <a:ext cx="7416600" cy="4273136"/>
          </a:xfrm>
          <a:prstGeom prst="rect">
            <a:avLst/>
          </a:prstGeom>
        </p:spPr>
        <p:txBody>
          <a:bodyPr spcFirstLastPara="1" wrap="square" lIns="91425" tIns="91425" rIns="91425" bIns="91425" anchor="b" anchorCtr="0">
            <a:noAutofit/>
          </a:bodyPr>
          <a:lstStyle/>
          <a:p>
            <a:pPr lvl="0" algn="l">
              <a:lnSpc>
                <a:spcPct val="115000"/>
              </a:lnSpc>
              <a:spcBef>
                <a:spcPts val="1200"/>
              </a:spcBef>
              <a:buSzPts val="1100"/>
            </a:pP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Visibility </a:t>
            </a:r>
            <a:r>
              <a:rPr lang="en-US" sz="1800" b="1" dirty="0">
                <a:latin typeface="Times New Roman" panose="02020603050405020304" pitchFamily="18" charset="0"/>
                <a:cs typeface="Times New Roman" panose="02020603050405020304" pitchFamily="18" charset="0"/>
              </a:rPr>
              <a:t>Modifiers</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Visibility modifiers control access to classes, methods, and variables. The main types are</a:t>
            </a:r>
            <a:r>
              <a:rPr lang="en-US" sz="1800" dirty="0" smtClean="0">
                <a:latin typeface="Times New Roman" panose="02020603050405020304" pitchFamily="18" charset="0"/>
                <a:cs typeface="Times New Roman" panose="02020603050405020304" pitchFamily="18" charset="0"/>
              </a:rPr>
              <a:t>:</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solidFill>
                  <a:srgbClr val="FFC000"/>
                </a:solidFill>
                <a:latin typeface="Times New Roman" panose="02020603050405020304" pitchFamily="18" charset="0"/>
                <a:cs typeface="Times New Roman" panose="02020603050405020304" pitchFamily="18" charset="0"/>
              </a:rPr>
              <a:t>public</a:t>
            </a:r>
            <a:r>
              <a:rPr lang="en-US" sz="1800" dirty="0">
                <a:latin typeface="Times New Roman" panose="02020603050405020304" pitchFamily="18" charset="0"/>
                <a:cs typeface="Times New Roman" panose="02020603050405020304" pitchFamily="18" charset="0"/>
              </a:rPr>
              <a:t>: Accessible from any other class.</a:t>
            </a:r>
            <a:br>
              <a:rPr lang="en-US" sz="1800" dirty="0">
                <a:latin typeface="Times New Roman" panose="02020603050405020304" pitchFamily="18" charset="0"/>
                <a:cs typeface="Times New Roman" panose="02020603050405020304" pitchFamily="18" charset="0"/>
              </a:rPr>
            </a:br>
            <a:r>
              <a:rPr lang="en-US" sz="1800" dirty="0">
                <a:solidFill>
                  <a:srgbClr val="FFC000"/>
                </a:solidFill>
                <a:latin typeface="Times New Roman" panose="02020603050405020304" pitchFamily="18" charset="0"/>
                <a:cs typeface="Times New Roman" panose="02020603050405020304" pitchFamily="18" charset="0"/>
              </a:rPr>
              <a:t>private</a:t>
            </a:r>
            <a:r>
              <a:rPr lang="en-US" sz="1800" dirty="0">
                <a:latin typeface="Times New Roman" panose="02020603050405020304" pitchFamily="18" charset="0"/>
                <a:cs typeface="Times New Roman" panose="02020603050405020304" pitchFamily="18" charset="0"/>
              </a:rPr>
              <a:t>: Accessible only within the same class.</a:t>
            </a:r>
            <a:br>
              <a:rPr lang="en-US" sz="1800" dirty="0">
                <a:latin typeface="Times New Roman" panose="02020603050405020304" pitchFamily="18" charset="0"/>
                <a:cs typeface="Times New Roman" panose="02020603050405020304" pitchFamily="18" charset="0"/>
              </a:rPr>
            </a:br>
            <a:r>
              <a:rPr lang="en-US" sz="1800" dirty="0">
                <a:solidFill>
                  <a:srgbClr val="FFC000"/>
                </a:solidFill>
                <a:latin typeface="Times New Roman" panose="02020603050405020304" pitchFamily="18" charset="0"/>
                <a:cs typeface="Times New Roman" panose="02020603050405020304" pitchFamily="18" charset="0"/>
              </a:rPr>
              <a:t>protected</a:t>
            </a:r>
            <a:r>
              <a:rPr lang="en-US" sz="1800" dirty="0">
                <a:latin typeface="Times New Roman" panose="02020603050405020304" pitchFamily="18" charset="0"/>
                <a:cs typeface="Times New Roman" panose="02020603050405020304" pitchFamily="18" charset="0"/>
              </a:rPr>
              <a:t>: Accessible within the same package and subclasses.</a:t>
            </a:r>
            <a:br>
              <a:rPr lang="en-US" sz="1800" dirty="0">
                <a:latin typeface="Times New Roman" panose="02020603050405020304" pitchFamily="18" charset="0"/>
                <a:cs typeface="Times New Roman" panose="02020603050405020304" pitchFamily="18" charset="0"/>
              </a:rPr>
            </a:br>
            <a:r>
              <a:rPr lang="en-US" sz="1800" dirty="0">
                <a:solidFill>
                  <a:srgbClr val="FFC000"/>
                </a:solidFill>
                <a:latin typeface="Times New Roman" panose="02020603050405020304" pitchFamily="18" charset="0"/>
                <a:cs typeface="Times New Roman" panose="02020603050405020304" pitchFamily="18" charset="0"/>
              </a:rPr>
              <a:t>default</a:t>
            </a:r>
            <a:r>
              <a:rPr lang="en-US" sz="1800" dirty="0">
                <a:latin typeface="Times New Roman" panose="02020603050405020304" pitchFamily="18" charset="0"/>
                <a:cs typeface="Times New Roman" panose="02020603050405020304" pitchFamily="18" charset="0"/>
              </a:rPr>
              <a:t> (no modifier): Accessible only within the same package.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Understanding these concepts is crucial for effective object-oriented programming in Java.</a:t>
            </a:r>
            <a:endParaRPr sz="1100" b="1" dirty="0">
              <a:latin typeface="Times New Roman" panose="02020603050405020304" pitchFamily="18" charset="0"/>
              <a:cs typeface="Times New Roman" panose="02020603050405020304" pitchFamily="18" charset="0"/>
            </a:endParaRPr>
          </a:p>
        </p:txBody>
      </p:sp>
      <p:sp>
        <p:nvSpPr>
          <p:cNvPr id="2" name="AutoShape 2" descr="Light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stretch>
            <a:fillRect/>
          </a:stretch>
        </p:blipFill>
        <p:spPr>
          <a:xfrm>
            <a:off x="5419492" y="1760382"/>
            <a:ext cx="2907016" cy="1473472"/>
          </a:xfrm>
          <a:prstGeom prst="rect">
            <a:avLst/>
          </a:prstGeom>
        </p:spPr>
      </p:pic>
    </p:spTree>
    <p:extLst>
      <p:ext uri="{BB962C8B-B14F-4D97-AF65-F5344CB8AC3E}">
        <p14:creationId xmlns:p14="http://schemas.microsoft.com/office/powerpoint/2010/main" val="1662994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9"/>
          <p:cNvSpPr txBox="1">
            <a:spLocks noGrp="1"/>
          </p:cNvSpPr>
          <p:nvPr>
            <p:ph type="ctrTitle"/>
          </p:nvPr>
        </p:nvSpPr>
        <p:spPr>
          <a:xfrm>
            <a:off x="964325" y="408878"/>
            <a:ext cx="7416600" cy="4273136"/>
          </a:xfrm>
          <a:prstGeom prst="rect">
            <a:avLst/>
          </a:prstGeom>
        </p:spPr>
        <p:txBody>
          <a:bodyPr spcFirstLastPara="1" wrap="square" lIns="91425" tIns="91425" rIns="91425" bIns="91425" anchor="b" anchorCtr="0">
            <a:noAutofit/>
          </a:bodyPr>
          <a:lstStyle/>
          <a:p>
            <a:pPr lvl="0" algn="l">
              <a:lnSpc>
                <a:spcPct val="115000"/>
              </a:lnSpc>
              <a:spcBef>
                <a:spcPts val="1200"/>
              </a:spcBef>
              <a:buSzPts val="1100"/>
            </a:pP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Visibility </a:t>
            </a:r>
            <a:r>
              <a:rPr lang="en-US" sz="1800" b="1" dirty="0">
                <a:latin typeface="Times New Roman" panose="02020603050405020304" pitchFamily="18" charset="0"/>
                <a:cs typeface="Times New Roman" panose="02020603050405020304" pitchFamily="18" charset="0"/>
              </a:rPr>
              <a:t>Modifiers</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Visibility modifiers control access to classes, methods, and variables. The main types are</a:t>
            </a:r>
            <a:r>
              <a:rPr lang="en-US" sz="1800" dirty="0" smtClean="0">
                <a:latin typeface="Times New Roman" panose="02020603050405020304" pitchFamily="18" charset="0"/>
                <a:cs typeface="Times New Roman" panose="02020603050405020304" pitchFamily="18" charset="0"/>
              </a:rPr>
              <a:t>:</a:t>
            </a:r>
            <a:br>
              <a:rPr lang="en-US" sz="1800" dirty="0" smtClean="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solidFill>
                  <a:srgbClr val="FFC000"/>
                </a:solidFill>
                <a:latin typeface="Times New Roman" panose="02020603050405020304" pitchFamily="18" charset="0"/>
                <a:cs typeface="Times New Roman" panose="02020603050405020304" pitchFamily="18" charset="0"/>
              </a:rPr>
              <a:t>public</a:t>
            </a:r>
            <a:r>
              <a:rPr lang="en-US" sz="1800" dirty="0">
                <a:latin typeface="Times New Roman" panose="02020603050405020304" pitchFamily="18" charset="0"/>
                <a:cs typeface="Times New Roman" panose="02020603050405020304" pitchFamily="18" charset="0"/>
              </a:rPr>
              <a:t>: Accessible from any other class.</a:t>
            </a:r>
            <a:br>
              <a:rPr lang="en-US" sz="1800" dirty="0">
                <a:latin typeface="Times New Roman" panose="02020603050405020304" pitchFamily="18" charset="0"/>
                <a:cs typeface="Times New Roman" panose="02020603050405020304" pitchFamily="18" charset="0"/>
              </a:rPr>
            </a:br>
            <a:r>
              <a:rPr lang="en-US" sz="1800" dirty="0">
                <a:solidFill>
                  <a:srgbClr val="FFC000"/>
                </a:solidFill>
                <a:latin typeface="Times New Roman" panose="02020603050405020304" pitchFamily="18" charset="0"/>
                <a:cs typeface="Times New Roman" panose="02020603050405020304" pitchFamily="18" charset="0"/>
              </a:rPr>
              <a:t>private</a:t>
            </a:r>
            <a:r>
              <a:rPr lang="en-US" sz="1800" dirty="0">
                <a:latin typeface="Times New Roman" panose="02020603050405020304" pitchFamily="18" charset="0"/>
                <a:cs typeface="Times New Roman" panose="02020603050405020304" pitchFamily="18" charset="0"/>
              </a:rPr>
              <a:t>: Accessible only within the same class.</a:t>
            </a:r>
            <a:br>
              <a:rPr lang="en-US" sz="1800" dirty="0">
                <a:latin typeface="Times New Roman" panose="02020603050405020304" pitchFamily="18" charset="0"/>
                <a:cs typeface="Times New Roman" panose="02020603050405020304" pitchFamily="18" charset="0"/>
              </a:rPr>
            </a:br>
            <a:r>
              <a:rPr lang="en-US" sz="1800" dirty="0">
                <a:solidFill>
                  <a:srgbClr val="FFC000"/>
                </a:solidFill>
                <a:latin typeface="Times New Roman" panose="02020603050405020304" pitchFamily="18" charset="0"/>
                <a:cs typeface="Times New Roman" panose="02020603050405020304" pitchFamily="18" charset="0"/>
              </a:rPr>
              <a:t>protected</a:t>
            </a:r>
            <a:r>
              <a:rPr lang="en-US" sz="1800" dirty="0">
                <a:latin typeface="Times New Roman" panose="02020603050405020304" pitchFamily="18" charset="0"/>
                <a:cs typeface="Times New Roman" panose="02020603050405020304" pitchFamily="18" charset="0"/>
              </a:rPr>
              <a:t>: Accessible within the same package and subclasses.</a:t>
            </a:r>
            <a:br>
              <a:rPr lang="en-US" sz="1800" dirty="0">
                <a:latin typeface="Times New Roman" panose="02020603050405020304" pitchFamily="18" charset="0"/>
                <a:cs typeface="Times New Roman" panose="02020603050405020304" pitchFamily="18" charset="0"/>
              </a:rPr>
            </a:br>
            <a:r>
              <a:rPr lang="en-US" sz="1800" dirty="0">
                <a:solidFill>
                  <a:srgbClr val="FFC000"/>
                </a:solidFill>
                <a:latin typeface="Times New Roman" panose="02020603050405020304" pitchFamily="18" charset="0"/>
                <a:cs typeface="Times New Roman" panose="02020603050405020304" pitchFamily="18" charset="0"/>
              </a:rPr>
              <a:t>default</a:t>
            </a:r>
            <a:r>
              <a:rPr lang="en-US" sz="1800" dirty="0">
                <a:latin typeface="Times New Roman" panose="02020603050405020304" pitchFamily="18" charset="0"/>
                <a:cs typeface="Times New Roman" panose="02020603050405020304" pitchFamily="18" charset="0"/>
              </a:rPr>
              <a:t> (no modifier): Accessible only within the same package.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Understanding these concepts is crucial for effective object-oriented programming in Java.</a:t>
            </a:r>
            <a:endParaRPr sz="1100" b="1" dirty="0">
              <a:latin typeface="Times New Roman" panose="02020603050405020304" pitchFamily="18" charset="0"/>
              <a:cs typeface="Times New Roman" panose="02020603050405020304" pitchFamily="18" charset="0"/>
            </a:endParaRPr>
          </a:p>
        </p:txBody>
      </p:sp>
      <p:sp>
        <p:nvSpPr>
          <p:cNvPr id="2" name="AutoShape 2" descr="Light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stretch>
            <a:fillRect/>
          </a:stretch>
        </p:blipFill>
        <p:spPr>
          <a:xfrm>
            <a:off x="5419492" y="1760382"/>
            <a:ext cx="2907016" cy="1473472"/>
          </a:xfrm>
          <a:prstGeom prst="rect">
            <a:avLst/>
          </a:prstGeom>
        </p:spPr>
      </p:pic>
    </p:spTree>
    <p:extLst>
      <p:ext uri="{BB962C8B-B14F-4D97-AF65-F5344CB8AC3E}">
        <p14:creationId xmlns:p14="http://schemas.microsoft.com/office/powerpoint/2010/main" val="263774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35151" y="1128404"/>
            <a:ext cx="6426820" cy="2308324"/>
          </a:xfrm>
          <a:prstGeom prst="rect">
            <a:avLst/>
          </a:prstGeom>
        </p:spPr>
        <p:txBody>
          <a:bodyPr wrap="square">
            <a:spAutoFit/>
          </a:bodyPr>
          <a:lstStyle/>
          <a:p>
            <a:r>
              <a:rPr lang="en-US" sz="2400" dirty="0"/>
              <a:t>package </a:t>
            </a:r>
            <a:r>
              <a:rPr lang="en-US" sz="2400" dirty="0" err="1"/>
              <a:t>defaultPackage</a:t>
            </a:r>
            <a:r>
              <a:rPr lang="en-US" sz="2400" dirty="0"/>
              <a:t>;</a:t>
            </a:r>
          </a:p>
          <a:p>
            <a:r>
              <a:rPr lang="en-US" sz="2400" dirty="0"/>
              <a:t>class </a:t>
            </a:r>
            <a:r>
              <a:rPr lang="en-US" sz="2400" dirty="0" smtClean="0"/>
              <a:t>Demo{</a:t>
            </a:r>
            <a:endParaRPr lang="en-US" sz="2400" dirty="0"/>
          </a:p>
          <a:p>
            <a:r>
              <a:rPr lang="en-US" sz="2400" dirty="0"/>
              <a:t>    void message(){</a:t>
            </a:r>
          </a:p>
          <a:p>
            <a:r>
              <a:rPr lang="en-US" sz="2400" dirty="0"/>
              <a:t>        </a:t>
            </a:r>
            <a:r>
              <a:rPr lang="en-US" sz="2400" dirty="0" err="1"/>
              <a:t>System.out.println</a:t>
            </a:r>
            <a:r>
              <a:rPr lang="en-US" sz="2400" dirty="0"/>
              <a:t>("This is a message");</a:t>
            </a:r>
          </a:p>
          <a:p>
            <a:r>
              <a:rPr lang="en-US" sz="2400" dirty="0"/>
              <a:t>    }</a:t>
            </a:r>
          </a:p>
          <a:p>
            <a:r>
              <a:rPr lang="en-US" sz="2400" dirty="0"/>
              <a:t>}</a:t>
            </a:r>
          </a:p>
        </p:txBody>
      </p:sp>
      <p:sp>
        <p:nvSpPr>
          <p:cNvPr id="4" name="Rectangle 3"/>
          <p:cNvSpPr/>
          <p:nvPr/>
        </p:nvSpPr>
        <p:spPr>
          <a:xfrm>
            <a:off x="3850328" y="484984"/>
            <a:ext cx="769763" cy="307777"/>
          </a:xfrm>
          <a:prstGeom prst="rect">
            <a:avLst/>
          </a:prstGeom>
        </p:spPr>
        <p:txBody>
          <a:bodyPr wrap="none">
            <a:spAutoFit/>
          </a:bodyPr>
          <a:lstStyle/>
          <a:p>
            <a:r>
              <a:rPr lang="en-US" b="1" dirty="0"/>
              <a:t>default</a:t>
            </a:r>
          </a:p>
        </p:txBody>
      </p:sp>
    </p:spTree>
    <p:extLst>
      <p:ext uri="{BB962C8B-B14F-4D97-AF65-F5344CB8AC3E}">
        <p14:creationId xmlns:p14="http://schemas.microsoft.com/office/powerpoint/2010/main" val="3936621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AutoShape 2" descr="Light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1393902" y="680033"/>
            <a:ext cx="5817220" cy="3754874"/>
          </a:xfrm>
          <a:prstGeom prst="rect">
            <a:avLst/>
          </a:prstGeom>
        </p:spPr>
        <p:txBody>
          <a:bodyPr wrap="square">
            <a:spAutoFit/>
          </a:bodyPr>
          <a:lstStyle/>
          <a:p>
            <a:r>
              <a:rPr lang="en-US" b="1" dirty="0"/>
              <a:t>// Animal.java file</a:t>
            </a:r>
          </a:p>
          <a:p>
            <a:r>
              <a:rPr lang="en-US" b="1" dirty="0"/>
              <a:t>// public class</a:t>
            </a:r>
          </a:p>
          <a:p>
            <a:r>
              <a:rPr lang="en-US" dirty="0"/>
              <a:t>public class Animal </a:t>
            </a:r>
            <a:r>
              <a:rPr lang="en-US" dirty="0" smtClean="0"/>
              <a:t>{    </a:t>
            </a:r>
            <a:r>
              <a:rPr lang="en-US" b="1" dirty="0"/>
              <a:t>// public variable</a:t>
            </a:r>
          </a:p>
          <a:p>
            <a:r>
              <a:rPr lang="en-US" dirty="0"/>
              <a:t>    public </a:t>
            </a:r>
            <a:r>
              <a:rPr lang="en-US" dirty="0" err="1"/>
              <a:t>int</a:t>
            </a:r>
            <a:r>
              <a:rPr lang="en-US" dirty="0"/>
              <a:t> </a:t>
            </a:r>
            <a:r>
              <a:rPr lang="en-US" dirty="0" err="1"/>
              <a:t>legCount</a:t>
            </a:r>
            <a:r>
              <a:rPr lang="en-US" dirty="0"/>
              <a:t>;</a:t>
            </a:r>
          </a:p>
          <a:p>
            <a:r>
              <a:rPr lang="en-US" dirty="0" smtClean="0"/>
              <a:t>    </a:t>
            </a:r>
            <a:r>
              <a:rPr lang="en-US" b="1" dirty="0"/>
              <a:t>// public method</a:t>
            </a:r>
          </a:p>
          <a:p>
            <a:r>
              <a:rPr lang="en-US" dirty="0"/>
              <a:t>    public void display() </a:t>
            </a:r>
            <a:r>
              <a:rPr lang="en-US" dirty="0" smtClean="0"/>
              <a:t>{ </a:t>
            </a:r>
          </a:p>
          <a:p>
            <a:r>
              <a:rPr lang="en-US" dirty="0" smtClean="0"/>
              <a:t> </a:t>
            </a:r>
            <a:r>
              <a:rPr lang="en-US" dirty="0" err="1"/>
              <a:t>System.out.println</a:t>
            </a:r>
            <a:r>
              <a:rPr lang="en-US" dirty="0"/>
              <a:t>("I am an animal.");</a:t>
            </a:r>
          </a:p>
          <a:p>
            <a:r>
              <a:rPr lang="en-US" dirty="0"/>
              <a:t>        </a:t>
            </a:r>
            <a:r>
              <a:rPr lang="en-US" dirty="0" err="1"/>
              <a:t>System.out.println</a:t>
            </a:r>
            <a:r>
              <a:rPr lang="en-US" dirty="0"/>
              <a:t>("I have " + </a:t>
            </a:r>
            <a:r>
              <a:rPr lang="en-US" dirty="0" err="1"/>
              <a:t>legCount</a:t>
            </a:r>
            <a:r>
              <a:rPr lang="en-US" dirty="0"/>
              <a:t> + " legs</a:t>
            </a:r>
            <a:r>
              <a:rPr lang="en-US" dirty="0" smtClean="0"/>
              <a:t>."); }}</a:t>
            </a:r>
            <a:endParaRPr lang="en-US" dirty="0"/>
          </a:p>
          <a:p>
            <a:r>
              <a:rPr lang="en-US" b="1" dirty="0" smtClean="0"/>
              <a:t>// </a:t>
            </a:r>
            <a:r>
              <a:rPr lang="en-US" b="1" dirty="0"/>
              <a:t>Main.java</a:t>
            </a:r>
          </a:p>
          <a:p>
            <a:r>
              <a:rPr lang="en-US" dirty="0"/>
              <a:t>public class Main {</a:t>
            </a:r>
          </a:p>
          <a:p>
            <a:r>
              <a:rPr lang="en-US" dirty="0"/>
              <a:t>    public static void main( String[] </a:t>
            </a:r>
            <a:r>
              <a:rPr lang="en-US" dirty="0" err="1"/>
              <a:t>args</a:t>
            </a:r>
            <a:r>
              <a:rPr lang="en-US" dirty="0"/>
              <a:t> ) {</a:t>
            </a:r>
          </a:p>
          <a:p>
            <a:r>
              <a:rPr lang="en-US" dirty="0"/>
              <a:t>        </a:t>
            </a:r>
            <a:r>
              <a:rPr lang="en-US" b="1" dirty="0"/>
              <a:t>// accessing the public class</a:t>
            </a:r>
          </a:p>
          <a:p>
            <a:r>
              <a:rPr lang="en-US" dirty="0"/>
              <a:t>        Animal </a:t>
            </a:r>
            <a:r>
              <a:rPr lang="en-US" dirty="0" err="1"/>
              <a:t>animal</a:t>
            </a:r>
            <a:r>
              <a:rPr lang="en-US" dirty="0"/>
              <a:t> = new Animal();</a:t>
            </a:r>
          </a:p>
          <a:p>
            <a:r>
              <a:rPr lang="en-US" dirty="0" smtClean="0"/>
              <a:t>        </a:t>
            </a:r>
            <a:r>
              <a:rPr lang="en-US" b="1" dirty="0"/>
              <a:t>// accessing the public variable</a:t>
            </a:r>
          </a:p>
          <a:p>
            <a:r>
              <a:rPr lang="en-US" dirty="0"/>
              <a:t>        </a:t>
            </a:r>
            <a:r>
              <a:rPr lang="en-US" dirty="0" err="1"/>
              <a:t>animal.legCount</a:t>
            </a:r>
            <a:r>
              <a:rPr lang="en-US" dirty="0"/>
              <a:t> = 4;</a:t>
            </a:r>
          </a:p>
          <a:p>
            <a:r>
              <a:rPr lang="en-US" dirty="0"/>
              <a:t>        </a:t>
            </a:r>
            <a:r>
              <a:rPr lang="en-US" b="1" dirty="0"/>
              <a:t>// accessing the public method</a:t>
            </a:r>
          </a:p>
          <a:p>
            <a:r>
              <a:rPr lang="en-US" dirty="0"/>
              <a:t>        </a:t>
            </a:r>
            <a:r>
              <a:rPr lang="en-US" dirty="0" err="1"/>
              <a:t>animal.display</a:t>
            </a:r>
            <a:r>
              <a:rPr lang="en-US" dirty="0" smtClean="0"/>
              <a:t>();}}</a:t>
            </a:r>
            <a:endParaRPr lang="en-US" dirty="0"/>
          </a:p>
        </p:txBody>
      </p:sp>
      <p:sp>
        <p:nvSpPr>
          <p:cNvPr id="6" name="Rectangle 5"/>
          <p:cNvSpPr/>
          <p:nvPr/>
        </p:nvSpPr>
        <p:spPr>
          <a:xfrm>
            <a:off x="3596602" y="160338"/>
            <a:ext cx="1207382" cy="307777"/>
          </a:xfrm>
          <a:prstGeom prst="rect">
            <a:avLst/>
          </a:prstGeom>
        </p:spPr>
        <p:txBody>
          <a:bodyPr wrap="none">
            <a:spAutoFit/>
          </a:bodyPr>
          <a:lstStyle/>
          <a:p>
            <a:r>
              <a:rPr lang="en-US" b="1" dirty="0"/>
              <a:t>public class</a:t>
            </a:r>
          </a:p>
        </p:txBody>
      </p:sp>
    </p:spTree>
    <p:extLst>
      <p:ext uri="{BB962C8B-B14F-4D97-AF65-F5344CB8AC3E}">
        <p14:creationId xmlns:p14="http://schemas.microsoft.com/office/powerpoint/2010/main" val="276737165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805</Words>
  <Application>Microsoft Office PowerPoint</Application>
  <PresentationFormat>On-screen Show (16:9)</PresentationFormat>
  <Paragraphs>132</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Times New Roman</vt:lpstr>
      <vt:lpstr>Arial</vt:lpstr>
      <vt:lpstr>Roboto Mono</vt:lpstr>
      <vt:lpstr>Simple Light</vt:lpstr>
      <vt:lpstr>Unit 1 Lecture 4</vt:lpstr>
      <vt:lpstr>Key Characteristics of Java Arrays: Homogeneous: All elements within an array must be of the same data type (e.g., int, String, Object). Fixed Size: The length of an array is determined at the time of its creation and cannot be changed afterward. Zero-Based Indexing: Elements are accessed using a numerical index, starting from 0 for the first element. Objects: Arrays in Java are objects themselves, implicitly inheriting from java.lang.Object. This means they have methods like toString(), equals(), and a length property to get the number of elements. </vt:lpstr>
      <vt:lpstr>PowerPoint Presentation</vt:lpstr>
      <vt:lpstr>Basics of objects and classes in java, Visibility modifiers</vt:lpstr>
      <vt:lpstr>Objects and classes are fundamental concepts in Java. A class serves as a blueprint for creating objects, which are instances of that class.  Classes A class defines properties (attributes) and behaviors (methods) that its objects will have. Syntax example:  public class Car {String color;  void drive()   {System.out.println("Driving");}} Objects An object is created from a class and represents a specific instance with its own state.  Syntax example:  Car myCar = new Car();  myCar.color = "Red";  myCar.drive(); </vt:lpstr>
      <vt:lpstr>    Visibility Modifiers  Visibility modifiers control access to classes, methods, and variables. The main types are:   public: Accessible from any other class. private: Accessible only within the same class. protected: Accessible within the same package and subclasses. default (no modifier): Accessible only within the same package. Understanding these concepts is crucial for effective object-oriented programming in Java.</vt:lpstr>
      <vt:lpstr>    Visibility Modifiers  Visibility modifiers control access to classes, methods, and variables. The main types are:   public: Accessible from any other class. private: Accessible only within the same class. protected: Accessible within the same package and subclasses. default (no modifier): Accessible only within the same package. Understanding these concepts is crucial for effective object-oriented programming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Lecture 4</dc:title>
  <dc:creator>Mushtaq Ah Dar</dc:creator>
  <cp:lastModifiedBy>Microsoft account</cp:lastModifiedBy>
  <cp:revision>19</cp:revision>
  <dcterms:modified xsi:type="dcterms:W3CDTF">2025-09-16T04:47:09Z</dcterms:modified>
</cp:coreProperties>
</file>