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Mon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2EB720-52F0-442C-87CF-A325ABD0C4D6}" styleName="Table_0">
    <a:wholeTbl>
      <a:tcTxStyle>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3"/>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3"/>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6" d="100"/>
          <a:sy n="86" d="100"/>
        </p:scale>
        <p:origin x="7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1777266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820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962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802320652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g3802320652f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4867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802320652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3802320652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058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802320652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3802320652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124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Arrays of Objects in Java</a:t>
            </a: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An array of objects is created like an array of primitive-type data items</a:t>
            </a: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panose="020B0604020202020204"/>
                <a:ea typeface="Arial" panose="020B0604020202020204"/>
                <a:cs typeface="Arial" panose="020B0604020202020204"/>
                <a:sym typeface="Arial" panose="020B0604020202020204"/>
              </a:rPr>
              <a:t>Example</a:t>
            </a:r>
            <a:r>
              <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rPr>
              <a:t>: Here we are taking a student class and creating an array of Student with five Student objects stored in the array. The Student objects have to be instantiated using the constructor of the Student class and their references should be assigned to the array elements.</a:t>
            </a:r>
          </a:p>
          <a:p>
            <a:pPr marL="0" lvl="0" indent="0" algn="l" rtl="0">
              <a:lnSpc>
                <a:spcPct val="100000"/>
              </a:lnSpc>
              <a:spcBef>
                <a:spcPts val="0"/>
              </a:spcBef>
              <a:spcAft>
                <a:spcPts val="0"/>
              </a:spcAft>
              <a:buSzPts val="1100"/>
              <a:buNone/>
            </a:pPr>
            <a:endParaRPr lang="en-US" sz="1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415394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06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t>Unit 2</a:t>
            </a:r>
          </a:p>
          <a:p>
            <a:pPr marL="0" lvl="0" indent="0" algn="ctr" rtl="0">
              <a:lnSpc>
                <a:spcPct val="100000"/>
              </a:lnSpc>
              <a:spcBef>
                <a:spcPts val="0"/>
              </a:spcBef>
              <a:spcAft>
                <a:spcPts val="0"/>
              </a:spcAft>
              <a:buSzPts val="5200"/>
              <a:buNone/>
            </a:pPr>
            <a:r>
              <a:rPr lang="en-US"/>
              <a:t>Lecture 1</a:t>
            </a: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55000" lnSpcReduction="20000"/>
          </a:bodyPr>
          <a:lstStyle/>
          <a:p>
            <a:pPr marL="0" lvl="0" indent="0" algn="ctr" rtl="0">
              <a:lnSpc>
                <a:spcPct val="100000"/>
              </a:lnSpc>
              <a:spcBef>
                <a:spcPts val="0"/>
              </a:spcBef>
              <a:spcAft>
                <a:spcPts val="0"/>
              </a:spcAft>
              <a:buSzPct val="118000"/>
              <a:buNone/>
            </a:pPr>
            <a:r>
              <a:rPr lang="en-US"/>
              <a:t>Inheritance in java, Overriding, Use of super, Abstract class, Interfaces, Packages, Importing packages, Exception handling in java, Use of try, catch, finally, throw in exception handling. Multithreaded programming, Thread life cycle, Thread priorities, Thread synchronization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90240" y="815340"/>
            <a:ext cx="2352040" cy="337185"/>
          </a:xfrm>
          <a:prstGeom prst="rect">
            <a:avLst/>
          </a:prstGeom>
          <a:noFill/>
        </p:spPr>
        <p:txBody>
          <a:bodyPr wrap="square" rtlCol="0" anchor="t">
            <a:spAutoFit/>
          </a:bodyPr>
          <a:lstStyle/>
          <a:p>
            <a:r>
              <a:rPr lang="en-US" altLang="zh-CN" sz="1600" b="1">
                <a:solidFill>
                  <a:srgbClr val="001D35"/>
                </a:solidFill>
                <a:latin typeface="Google Sans"/>
                <a:ea typeface="Google Sans"/>
                <a:sym typeface="+mn-ea"/>
              </a:rPr>
              <a:t>Method overriding</a:t>
            </a:r>
          </a:p>
        </p:txBody>
      </p:sp>
      <p:sp>
        <p:nvSpPr>
          <p:cNvPr id="2" name="Rectangle 1"/>
          <p:cNvSpPr>
            <a:spLocks noChangeArrowheads="1"/>
          </p:cNvSpPr>
          <p:nvPr/>
        </p:nvSpPr>
        <p:spPr bwMode="auto">
          <a:xfrm>
            <a:off x="544067" y="775415"/>
            <a:ext cx="8237284" cy="4083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lgn="just">
              <a:buClrTx/>
              <a:buFontTx/>
              <a:buChar char="•"/>
            </a:pPr>
            <a:r>
              <a:rPr lang="en-US" altLang="en-US" sz="1600" b="1" dirty="0"/>
              <a:t>Exceptions:</a:t>
            </a:r>
            <a:r>
              <a:rPr lang="en-US" altLang="en-US" sz="1600" dirty="0"/>
              <a:t> </a:t>
            </a:r>
            <a:endParaRPr lang="en-US" altLang="en-US" sz="800" dirty="0"/>
          </a:p>
          <a:p>
            <a:pPr lvl="0" algn="just">
              <a:buClrTx/>
            </a:pPr>
            <a:r>
              <a:rPr lang="en-US" altLang="en-US" sz="1600" dirty="0">
                <a:solidFill>
                  <a:srgbClr val="001D35"/>
                </a:solidFill>
              </a:rPr>
              <a:t>The overriding method can declare fewer or the same checked exceptions as the overridden method, or it can declare a subclass of the checked exceptions. It cannot declare new, broader checked exceptions.</a:t>
            </a:r>
            <a:endParaRPr lang="en-US" altLang="en-US" sz="800" dirty="0"/>
          </a:p>
          <a:p>
            <a:pPr lvl="0" algn="just">
              <a:buClrTx/>
              <a:buFontTx/>
              <a:buChar char="•"/>
            </a:pPr>
            <a:r>
              <a:rPr lang="en-US" altLang="en-US" sz="1100" dirty="0">
                <a:latin typeface="Courier New" panose="02070309020205020404" pitchFamily="49" charset="0"/>
                <a:cs typeface="Courier New" panose="02070309020205020404" pitchFamily="49" charset="0"/>
              </a:rPr>
              <a:t>final</a:t>
            </a:r>
            <a:r>
              <a:rPr lang="en-US" altLang="en-US" sz="1600" dirty="0"/>
              <a:t> methods cannot be overridden: </a:t>
            </a:r>
            <a:endParaRPr lang="en-US" altLang="en-US" sz="800" dirty="0"/>
          </a:p>
          <a:p>
            <a:pPr lvl="0" algn="just">
              <a:buClrTx/>
            </a:pPr>
            <a:r>
              <a:rPr lang="en-US" altLang="en-US" sz="1600" dirty="0">
                <a:solidFill>
                  <a:srgbClr val="001D35"/>
                </a:solidFill>
              </a:rPr>
              <a:t>Methods declared as </a:t>
            </a:r>
            <a:r>
              <a:rPr lang="en-US" altLang="en-US" sz="1100" dirty="0">
                <a:solidFill>
                  <a:srgbClr val="001D35"/>
                </a:solidFill>
                <a:latin typeface="Courier New" panose="02070309020205020404" pitchFamily="49" charset="0"/>
                <a:cs typeface="Courier New" panose="02070309020205020404" pitchFamily="49" charset="0"/>
              </a:rPr>
              <a:t>final</a:t>
            </a:r>
            <a:r>
              <a:rPr lang="en-US" altLang="en-US" sz="1600" dirty="0">
                <a:solidFill>
                  <a:srgbClr val="001D35"/>
                </a:solidFill>
              </a:rPr>
              <a:t> in the superclass cannot be overridden by subclasses.</a:t>
            </a:r>
            <a:endParaRPr lang="en-US" altLang="en-US" sz="800" dirty="0"/>
          </a:p>
          <a:p>
            <a:pPr lvl="0" algn="just">
              <a:buClrTx/>
              <a:buFontTx/>
              <a:buChar char="•"/>
            </a:pPr>
            <a:r>
              <a:rPr lang="en-US" altLang="en-US" sz="1100" dirty="0">
                <a:latin typeface="Courier New" panose="02070309020205020404" pitchFamily="49" charset="0"/>
                <a:cs typeface="Courier New" panose="02070309020205020404" pitchFamily="49" charset="0"/>
              </a:rPr>
              <a:t>static</a:t>
            </a:r>
            <a:r>
              <a:rPr lang="en-US" altLang="en-US" sz="1600" dirty="0"/>
              <a:t> methods cannot be overridden: </a:t>
            </a:r>
            <a:endParaRPr lang="en-US" altLang="en-US" sz="800" dirty="0"/>
          </a:p>
          <a:p>
            <a:pPr lvl="0" algn="just">
              <a:buClrTx/>
            </a:pPr>
            <a:r>
              <a:rPr lang="en-US" altLang="en-US" sz="1100" dirty="0">
                <a:solidFill>
                  <a:srgbClr val="001D35"/>
                </a:solidFill>
                <a:latin typeface="Courier New" panose="02070309020205020404" pitchFamily="49" charset="0"/>
                <a:cs typeface="Courier New" panose="02070309020205020404" pitchFamily="49" charset="0"/>
              </a:rPr>
              <a:t>static</a:t>
            </a:r>
            <a:r>
              <a:rPr lang="en-US" altLang="en-US" sz="1600" dirty="0">
                <a:solidFill>
                  <a:srgbClr val="001D35"/>
                </a:solidFill>
              </a:rPr>
              <a:t> methods belong to the class, not an object, and therefore cannot be overridden. If a subclass defines a </a:t>
            </a:r>
            <a:r>
              <a:rPr lang="en-US" altLang="en-US" sz="1100" dirty="0">
                <a:solidFill>
                  <a:srgbClr val="001D35"/>
                </a:solidFill>
                <a:latin typeface="Courier New" panose="02070309020205020404" pitchFamily="49" charset="0"/>
                <a:cs typeface="Courier New" panose="02070309020205020404" pitchFamily="49" charset="0"/>
              </a:rPr>
              <a:t>static</a:t>
            </a:r>
            <a:r>
              <a:rPr lang="en-US" altLang="en-US" sz="1600" dirty="0">
                <a:solidFill>
                  <a:srgbClr val="001D35"/>
                </a:solidFill>
              </a:rPr>
              <a:t> method with the same signature as a </a:t>
            </a:r>
            <a:r>
              <a:rPr lang="en-US" altLang="en-US" sz="1100" dirty="0">
                <a:solidFill>
                  <a:srgbClr val="001D35"/>
                </a:solidFill>
                <a:latin typeface="Courier New" panose="02070309020205020404" pitchFamily="49" charset="0"/>
                <a:cs typeface="Courier New" panose="02070309020205020404" pitchFamily="49" charset="0"/>
              </a:rPr>
              <a:t>static</a:t>
            </a:r>
            <a:r>
              <a:rPr lang="en-US" altLang="en-US" sz="1600" dirty="0">
                <a:solidFill>
                  <a:srgbClr val="001D35"/>
                </a:solidFill>
              </a:rPr>
              <a:t> method in the superclass, it is called "method hiding," not overriding.</a:t>
            </a:r>
            <a:endParaRPr lang="en-US" altLang="en-US" sz="800" dirty="0"/>
          </a:p>
          <a:p>
            <a:pPr lvl="0" algn="just">
              <a:buClrTx/>
              <a:buFontTx/>
              <a:buChar char="•"/>
            </a:pPr>
            <a:r>
              <a:rPr lang="en-US" altLang="en-US" sz="1100" dirty="0">
                <a:latin typeface="Courier New" panose="02070309020205020404" pitchFamily="49" charset="0"/>
                <a:cs typeface="Courier New" panose="02070309020205020404" pitchFamily="49" charset="0"/>
              </a:rPr>
              <a:t>private</a:t>
            </a:r>
            <a:r>
              <a:rPr lang="en-US" altLang="en-US" sz="1600" dirty="0"/>
              <a:t> methods cannot be overridden: </a:t>
            </a:r>
            <a:endParaRPr lang="en-US" altLang="en-US" sz="800" dirty="0"/>
          </a:p>
          <a:p>
            <a:pPr lvl="0" algn="just">
              <a:buClrTx/>
            </a:pPr>
            <a:r>
              <a:rPr lang="en-US" altLang="en-US" sz="1100" dirty="0">
                <a:solidFill>
                  <a:srgbClr val="001D35"/>
                </a:solidFill>
                <a:latin typeface="Courier New" panose="02070309020205020404" pitchFamily="49" charset="0"/>
                <a:cs typeface="Courier New" panose="02070309020205020404" pitchFamily="49" charset="0"/>
              </a:rPr>
              <a:t>private</a:t>
            </a:r>
            <a:r>
              <a:rPr lang="en-US" altLang="en-US" sz="1600" dirty="0">
                <a:solidFill>
                  <a:srgbClr val="001D35"/>
                </a:solidFill>
              </a:rPr>
              <a:t> methods are not inherited by subclasses and thus cannot be overridden.</a:t>
            </a:r>
            <a:endParaRPr lang="en-US" altLang="en-US" sz="800" dirty="0"/>
          </a:p>
          <a:p>
            <a:pPr lvl="0" algn="just">
              <a:buClrTx/>
              <a:buFontTx/>
              <a:buChar char="•"/>
            </a:pPr>
            <a:r>
              <a:rPr lang="en-US" altLang="en-US" sz="1100" dirty="0">
                <a:latin typeface="Courier New" panose="02070309020205020404" pitchFamily="49" charset="0"/>
                <a:cs typeface="Courier New" panose="02070309020205020404" pitchFamily="49" charset="0"/>
              </a:rPr>
              <a:t>@Override</a:t>
            </a:r>
            <a:r>
              <a:rPr lang="en-US" altLang="en-US" sz="1600" dirty="0"/>
              <a:t> Annotation: </a:t>
            </a:r>
            <a:endParaRPr lang="en-US" altLang="en-US" sz="800" dirty="0"/>
          </a:p>
          <a:p>
            <a:pPr lvl="0" algn="just">
              <a:buClrTx/>
            </a:pPr>
            <a:r>
              <a:rPr lang="en-US" altLang="en-US" sz="1600" dirty="0">
                <a:solidFill>
                  <a:srgbClr val="001D35"/>
                </a:solidFill>
              </a:rPr>
              <a:t>It is good practice to use the </a:t>
            </a:r>
            <a:r>
              <a:rPr lang="en-US" altLang="en-US" sz="1100" dirty="0">
                <a:solidFill>
                  <a:srgbClr val="001D35"/>
                </a:solidFill>
                <a:latin typeface="Courier New" panose="02070309020205020404" pitchFamily="49" charset="0"/>
                <a:cs typeface="Courier New" panose="02070309020205020404" pitchFamily="49" charset="0"/>
              </a:rPr>
              <a:t>@Override</a:t>
            </a:r>
            <a:r>
              <a:rPr lang="en-US" altLang="en-US" sz="1600" dirty="0">
                <a:solidFill>
                  <a:srgbClr val="001D35"/>
                </a:solidFill>
              </a:rPr>
              <a:t> annotation when overriding a method. This annotation helps the compiler verify that the method is indeed overriding a method from the superclass, preventing potential errors due to typos or incorrect signatures.</a:t>
            </a:r>
            <a:endParaRPr lang="en-US" altLang="en-US" sz="2400" dirty="0"/>
          </a:p>
        </p:txBody>
      </p:sp>
    </p:spTree>
    <p:extLst>
      <p:ext uri="{BB962C8B-B14F-4D97-AF65-F5344CB8AC3E}">
        <p14:creationId xmlns:p14="http://schemas.microsoft.com/office/powerpoint/2010/main" val="1405547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28010" y="209529"/>
            <a:ext cx="6793434" cy="4576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a:buClrTx/>
            </a:pPr>
            <a:r>
              <a:rPr lang="en-US" altLang="en-US" sz="1800" dirty="0">
                <a:solidFill>
                  <a:schemeClr val="accent1"/>
                </a:solidFill>
                <a:latin typeface="Times New Roman" panose="02020603050405020304" pitchFamily="18" charset="0"/>
                <a:cs typeface="Times New Roman" panose="02020603050405020304" pitchFamily="18" charset="0"/>
              </a:rPr>
              <a:t>class Animal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public void </a:t>
            </a:r>
            <a:r>
              <a:rPr lang="en-US" altLang="en-US" sz="1800" dirty="0" err="1">
                <a:solidFill>
                  <a:schemeClr val="accent1"/>
                </a:solidFill>
                <a:latin typeface="Times New Roman" panose="02020603050405020304" pitchFamily="18" charset="0"/>
                <a:cs typeface="Times New Roman" panose="02020603050405020304" pitchFamily="18" charset="0"/>
              </a:rPr>
              <a:t>makeSound</a:t>
            </a:r>
            <a:r>
              <a:rPr lang="en-US" altLang="en-US" sz="1800" dirty="0">
                <a:solidFill>
                  <a:schemeClr val="accent1"/>
                </a:solidFill>
                <a:latin typeface="Times New Roman" panose="02020603050405020304" pitchFamily="18" charset="0"/>
                <a:cs typeface="Times New Roman" panose="02020603050405020304" pitchFamily="18" charset="0"/>
              </a:rPr>
              <a:t>()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err="1">
                <a:solidFill>
                  <a:schemeClr val="accent1"/>
                </a:solidFill>
                <a:latin typeface="Times New Roman" panose="02020603050405020304" pitchFamily="18" charset="0"/>
                <a:cs typeface="Times New Roman" panose="02020603050405020304" pitchFamily="18" charset="0"/>
              </a:rPr>
              <a:t>System.out.println</a:t>
            </a:r>
            <a:r>
              <a:rPr lang="en-US" altLang="en-US" sz="1800" dirty="0">
                <a:solidFill>
                  <a:schemeClr val="accent1"/>
                </a:solidFill>
                <a:latin typeface="Times New Roman" panose="02020603050405020304" pitchFamily="18" charset="0"/>
                <a:cs typeface="Times New Roman" panose="02020603050405020304" pitchFamily="18" charset="0"/>
              </a:rPr>
              <a:t>("Animal makes a sound.");    </a:t>
            </a:r>
            <a:r>
              <a:rPr lang="en-US" altLang="en-US" sz="1800" dirty="0" smtClean="0">
                <a:solidFill>
                  <a:schemeClr val="accent1"/>
                </a:solidFill>
                <a:latin typeface="Times New Roman" panose="02020603050405020304" pitchFamily="18" charset="0"/>
                <a:cs typeface="Times New Roman" panose="02020603050405020304" pitchFamily="18" charset="0"/>
              </a:rPr>
              <a:t>}}</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class </a:t>
            </a:r>
            <a:r>
              <a:rPr lang="en-US" altLang="en-US" sz="1800" dirty="0">
                <a:solidFill>
                  <a:srgbClr val="00B050"/>
                </a:solidFill>
                <a:latin typeface="Times New Roman" panose="02020603050405020304" pitchFamily="18" charset="0"/>
                <a:cs typeface="Times New Roman" panose="02020603050405020304" pitchFamily="18" charset="0"/>
              </a:rPr>
              <a:t>Dog</a:t>
            </a:r>
            <a:r>
              <a:rPr lang="en-US" altLang="en-US" sz="1800" dirty="0">
                <a:solidFill>
                  <a:schemeClr val="accent1"/>
                </a:solidFill>
                <a:latin typeface="Times New Roman" panose="02020603050405020304" pitchFamily="18" charset="0"/>
                <a:cs typeface="Times New Roman" panose="02020603050405020304" pitchFamily="18" charset="0"/>
              </a:rPr>
              <a:t> extends Animal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a:solidFill>
                  <a:srgbClr val="00B050"/>
                </a:solidFill>
                <a:latin typeface="Times New Roman" panose="02020603050405020304" pitchFamily="18" charset="0"/>
                <a:cs typeface="Times New Roman" panose="02020603050405020304" pitchFamily="18" charset="0"/>
              </a:rPr>
              <a:t>@Override</a:t>
            </a:r>
            <a:r>
              <a:rPr lang="en-US" altLang="en-US" sz="1800" dirty="0">
                <a:solidFill>
                  <a:schemeClr val="accent1"/>
                </a:solidFill>
                <a:latin typeface="Times New Roman" panose="02020603050405020304" pitchFamily="18" charset="0"/>
                <a:cs typeface="Times New Roman" panose="02020603050405020304" pitchFamily="18" charset="0"/>
              </a:rPr>
              <a:t>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public </a:t>
            </a:r>
            <a:r>
              <a:rPr lang="en-US" altLang="en-US" sz="1800" dirty="0">
                <a:solidFill>
                  <a:schemeClr val="accent1"/>
                </a:solidFill>
                <a:latin typeface="Times New Roman" panose="02020603050405020304" pitchFamily="18" charset="0"/>
                <a:cs typeface="Times New Roman" panose="02020603050405020304" pitchFamily="18" charset="0"/>
              </a:rPr>
              <a:t>void </a:t>
            </a:r>
            <a:r>
              <a:rPr lang="en-US" altLang="en-US" sz="1800" dirty="0" err="1">
                <a:solidFill>
                  <a:schemeClr val="accent1"/>
                </a:solidFill>
                <a:latin typeface="Times New Roman" panose="02020603050405020304" pitchFamily="18" charset="0"/>
                <a:cs typeface="Times New Roman" panose="02020603050405020304" pitchFamily="18" charset="0"/>
              </a:rPr>
              <a:t>makeSound</a:t>
            </a:r>
            <a:r>
              <a:rPr lang="en-US" altLang="en-US" sz="1800" dirty="0">
                <a:solidFill>
                  <a:schemeClr val="accent1"/>
                </a:solidFill>
                <a:latin typeface="Times New Roman" panose="02020603050405020304" pitchFamily="18" charset="0"/>
                <a:cs typeface="Times New Roman" panose="02020603050405020304" pitchFamily="18" charset="0"/>
              </a:rPr>
              <a:t>()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err="1">
                <a:solidFill>
                  <a:schemeClr val="accent1"/>
                </a:solidFill>
                <a:latin typeface="Times New Roman" panose="02020603050405020304" pitchFamily="18" charset="0"/>
                <a:cs typeface="Times New Roman" panose="02020603050405020304" pitchFamily="18" charset="0"/>
              </a:rPr>
              <a:t>System.out.println</a:t>
            </a:r>
            <a:r>
              <a:rPr lang="en-US" altLang="en-US" sz="1800" dirty="0">
                <a:solidFill>
                  <a:schemeClr val="accent1"/>
                </a:solidFill>
                <a:latin typeface="Times New Roman" panose="02020603050405020304" pitchFamily="18" charset="0"/>
                <a:cs typeface="Times New Roman" panose="02020603050405020304" pitchFamily="18" charset="0"/>
              </a:rPr>
              <a:t>("Dog barks.");    </a:t>
            </a:r>
            <a:r>
              <a:rPr lang="en-US" altLang="en-US" sz="1800" dirty="0" smtClean="0">
                <a:solidFill>
                  <a:schemeClr val="accent1"/>
                </a:solidFill>
                <a:latin typeface="Times New Roman" panose="02020603050405020304" pitchFamily="18" charset="0"/>
                <a:cs typeface="Times New Roman" panose="02020603050405020304" pitchFamily="18" charset="0"/>
              </a:rPr>
              <a:t>}}</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public </a:t>
            </a:r>
            <a:r>
              <a:rPr lang="en-US" altLang="en-US" sz="1800" dirty="0">
                <a:solidFill>
                  <a:schemeClr val="accent1"/>
                </a:solidFill>
                <a:latin typeface="Times New Roman" panose="02020603050405020304" pitchFamily="18" charset="0"/>
                <a:cs typeface="Times New Roman" panose="02020603050405020304" pitchFamily="18" charset="0"/>
              </a:rPr>
              <a:t>class </a:t>
            </a:r>
            <a:r>
              <a:rPr lang="en-US" altLang="en-US" sz="1800" dirty="0" err="1" smtClean="0">
                <a:solidFill>
                  <a:srgbClr val="00B050"/>
                </a:solidFill>
                <a:latin typeface="Times New Roman" panose="02020603050405020304" pitchFamily="18" charset="0"/>
                <a:cs typeface="Times New Roman" panose="02020603050405020304" pitchFamily="18" charset="0"/>
              </a:rPr>
              <a:t>OverrideEg</a:t>
            </a:r>
            <a:r>
              <a:rPr lang="en-US" altLang="en-US" sz="1800" dirty="0" smtClean="0">
                <a:solidFill>
                  <a:schemeClr val="accent1"/>
                </a:solidFill>
                <a:latin typeface="Times New Roman" panose="02020603050405020304" pitchFamily="18" charset="0"/>
                <a:cs typeface="Times New Roman" panose="02020603050405020304" pitchFamily="18" charset="0"/>
              </a:rPr>
              <a:t>{    </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public </a:t>
            </a:r>
            <a:r>
              <a:rPr lang="en-US" altLang="en-US" sz="1800" dirty="0">
                <a:solidFill>
                  <a:schemeClr val="accent1"/>
                </a:solidFill>
                <a:latin typeface="Times New Roman" panose="02020603050405020304" pitchFamily="18" charset="0"/>
                <a:cs typeface="Times New Roman" panose="02020603050405020304" pitchFamily="18" charset="0"/>
              </a:rPr>
              <a:t>static void main(String[] </a:t>
            </a:r>
            <a:r>
              <a:rPr lang="en-US" altLang="en-US" sz="1800" dirty="0" err="1">
                <a:solidFill>
                  <a:schemeClr val="accent1"/>
                </a:solidFill>
                <a:latin typeface="Times New Roman" panose="02020603050405020304" pitchFamily="18" charset="0"/>
                <a:cs typeface="Times New Roman" panose="02020603050405020304" pitchFamily="18" charset="0"/>
              </a:rPr>
              <a:t>args</a:t>
            </a:r>
            <a:r>
              <a:rPr lang="en-US" altLang="en-US" sz="1800" dirty="0" smtClean="0">
                <a:solidFill>
                  <a:schemeClr val="accent1"/>
                </a:solidFill>
                <a:latin typeface="Times New Roman" panose="02020603050405020304" pitchFamily="18" charset="0"/>
                <a:cs typeface="Times New Roman" panose="02020603050405020304" pitchFamily="18" charset="0"/>
              </a:rPr>
              <a:t>)</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a:solidFill>
                  <a:schemeClr val="accent1"/>
                </a:solidFill>
                <a:latin typeface="Times New Roman" panose="02020603050405020304" pitchFamily="18" charset="0"/>
                <a:cs typeface="Times New Roman" panose="02020603050405020304" pitchFamily="18" charset="0"/>
              </a:rPr>
              <a:t>{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Animal </a:t>
            </a:r>
            <a:r>
              <a:rPr lang="en-US" altLang="en-US" sz="1800" dirty="0" err="1">
                <a:solidFill>
                  <a:schemeClr val="accent1"/>
                </a:solidFill>
                <a:latin typeface="Times New Roman" panose="02020603050405020304" pitchFamily="18" charset="0"/>
                <a:cs typeface="Times New Roman" panose="02020603050405020304" pitchFamily="18" charset="0"/>
              </a:rPr>
              <a:t>myAnimal</a:t>
            </a:r>
            <a:r>
              <a:rPr lang="en-US" altLang="en-US" sz="1800" dirty="0">
                <a:solidFill>
                  <a:schemeClr val="accent1"/>
                </a:solidFill>
                <a:latin typeface="Times New Roman" panose="02020603050405020304" pitchFamily="18" charset="0"/>
                <a:cs typeface="Times New Roman" panose="02020603050405020304" pitchFamily="18" charset="0"/>
              </a:rPr>
              <a:t> = new Animal();     </a:t>
            </a:r>
            <a:endParaRPr lang="en-US" altLang="en-US" sz="1800" dirty="0" smtClean="0">
              <a:solidFill>
                <a:schemeClr val="accent1"/>
              </a:solidFill>
              <a:latin typeface="Times New Roman" panose="02020603050405020304" pitchFamily="18" charset="0"/>
              <a:cs typeface="Times New Roman" panose="02020603050405020304" pitchFamily="18" charset="0"/>
            </a:endParaRP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Animal </a:t>
            </a:r>
            <a:r>
              <a:rPr lang="en-US" altLang="en-US" sz="1800" dirty="0" err="1">
                <a:solidFill>
                  <a:schemeClr val="accent1"/>
                </a:solidFill>
                <a:latin typeface="Times New Roman" panose="02020603050405020304" pitchFamily="18" charset="0"/>
                <a:cs typeface="Times New Roman" panose="02020603050405020304" pitchFamily="18" charset="0"/>
              </a:rPr>
              <a:t>myDog</a:t>
            </a:r>
            <a:r>
              <a:rPr lang="en-US" altLang="en-US" sz="1800" dirty="0">
                <a:solidFill>
                  <a:schemeClr val="accent1"/>
                </a:solidFill>
                <a:latin typeface="Times New Roman" panose="02020603050405020304" pitchFamily="18" charset="0"/>
                <a:cs typeface="Times New Roman" panose="02020603050405020304" pitchFamily="18" charset="0"/>
              </a:rPr>
              <a:t> = new Dog(); </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Polymorphism</a:t>
            </a:r>
          </a:p>
          <a:p>
            <a:pPr lvl="0">
              <a:buClrTx/>
            </a:pPr>
            <a:r>
              <a:rPr lang="en-US" altLang="en-US" sz="1800" dirty="0" smtClean="0">
                <a:solidFill>
                  <a:schemeClr val="accent1"/>
                </a:solidFill>
                <a:latin typeface="Times New Roman" panose="02020603050405020304" pitchFamily="18" charset="0"/>
                <a:cs typeface="Times New Roman" panose="02020603050405020304" pitchFamily="18" charset="0"/>
              </a:rPr>
              <a:t>        </a:t>
            </a:r>
            <a:r>
              <a:rPr lang="en-US" altLang="en-US" sz="1800" dirty="0" err="1">
                <a:solidFill>
                  <a:schemeClr val="accent1"/>
                </a:solidFill>
                <a:latin typeface="Times New Roman" panose="02020603050405020304" pitchFamily="18" charset="0"/>
                <a:cs typeface="Times New Roman" panose="02020603050405020304" pitchFamily="18" charset="0"/>
              </a:rPr>
              <a:t>myAnimal.makeSound</a:t>
            </a:r>
            <a:r>
              <a:rPr lang="en-US" altLang="en-US" sz="1800" dirty="0">
                <a:solidFill>
                  <a:schemeClr val="accent1"/>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Output: Animal makes a sound.        </a:t>
            </a:r>
            <a:r>
              <a:rPr lang="en-US" altLang="en-US" sz="1800" dirty="0" err="1">
                <a:solidFill>
                  <a:schemeClr val="accent1"/>
                </a:solidFill>
                <a:latin typeface="Times New Roman" panose="02020603050405020304" pitchFamily="18" charset="0"/>
                <a:cs typeface="Times New Roman" panose="02020603050405020304" pitchFamily="18" charset="0"/>
              </a:rPr>
              <a:t>myDog.makeSound</a:t>
            </a:r>
            <a:r>
              <a:rPr lang="en-US" altLang="en-US" sz="1800" dirty="0">
                <a:solidFill>
                  <a:schemeClr val="accent1"/>
                </a:solidFill>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Output: Dog barks. </a:t>
            </a:r>
            <a:endParaRPr lang="en-US" altLang="en-US" sz="1800" dirty="0" smtClean="0">
              <a:latin typeface="Times New Roman" panose="02020603050405020304" pitchFamily="18" charset="0"/>
              <a:cs typeface="Times New Roman" panose="02020603050405020304" pitchFamily="18" charset="0"/>
            </a:endParaRPr>
          </a:p>
          <a:p>
            <a:pPr lvl="0">
              <a:buClrTx/>
            </a:pPr>
            <a:r>
              <a:rPr lang="en-US" altLang="en-US" sz="1800" dirty="0" smtClean="0">
                <a:solidFill>
                  <a:srgbClr val="00B050"/>
                </a:solidFill>
                <a:latin typeface="Times New Roman" panose="02020603050405020304" pitchFamily="18" charset="0"/>
                <a:cs typeface="Times New Roman" panose="02020603050405020304" pitchFamily="18" charset="0"/>
              </a:rPr>
              <a:t>(</a:t>
            </a:r>
            <a:r>
              <a:rPr lang="en-US" altLang="en-US" sz="1800" dirty="0">
                <a:solidFill>
                  <a:srgbClr val="00B050"/>
                </a:solidFill>
                <a:latin typeface="Times New Roman" panose="02020603050405020304" pitchFamily="18" charset="0"/>
                <a:cs typeface="Times New Roman" panose="02020603050405020304" pitchFamily="18" charset="0"/>
              </a:rPr>
              <a:t>Overridden method is called)    </a:t>
            </a:r>
            <a:r>
              <a:rPr lang="en-US" altLang="en-US" sz="1800" dirty="0">
                <a:solidFill>
                  <a:schemeClr val="accent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05869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ctrTitle"/>
          </p:nvPr>
        </p:nvSpPr>
        <p:spPr>
          <a:xfrm>
            <a:off x="254032" y="1148864"/>
            <a:ext cx="8476500" cy="2845800"/>
          </a:xfrm>
          <a:prstGeom prst="rect">
            <a:avLst/>
          </a:prstGeom>
          <a:noFill/>
          <a:ln>
            <a:noFill/>
          </a:ln>
        </p:spPr>
        <p:txBody>
          <a:bodyPr spcFirstLastPara="1" wrap="square" lIns="91425" tIns="91425" rIns="91425" bIns="91425" anchor="b"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2200"/>
              <a:t>Inheritance in Java is a cornerstone of object-oriented programming (OOP), allowing one class to acquire the properties and behaviors of another. It promotes </a:t>
            </a:r>
            <a:r>
              <a:rPr lang="en-US" sz="2200" b="1"/>
              <a:t>code reusability</a:t>
            </a:r>
            <a:r>
              <a:rPr lang="en-US" sz="2200"/>
              <a:t>, </a:t>
            </a:r>
            <a:r>
              <a:rPr lang="en-US" sz="2200" b="1"/>
              <a:t>extensibility</a:t>
            </a:r>
            <a:r>
              <a:rPr lang="en-US" sz="2200"/>
              <a:t>, and </a:t>
            </a:r>
            <a:r>
              <a:rPr lang="en-US" sz="2200" b="1"/>
              <a:t>polymorphism</a:t>
            </a:r>
            <a:r>
              <a:rPr lang="en-US" sz="2200"/>
              <a:t>—making your programs cleaner and more modular.</a:t>
            </a:r>
            <a:endParaRPr sz="2200"/>
          </a:p>
          <a:p>
            <a:pPr marL="457200" lvl="0" indent="-228600" algn="just" rtl="0">
              <a:lnSpc>
                <a:spcPct val="138000"/>
              </a:lnSpc>
              <a:spcBef>
                <a:spcPts val="1200"/>
              </a:spcBef>
              <a:spcAft>
                <a:spcPts val="0"/>
              </a:spcAft>
              <a:buClr>
                <a:srgbClr val="001D35"/>
              </a:buClr>
              <a:buSzPts val="1200"/>
              <a:buNone/>
            </a:pPr>
            <a:endParaRPr sz="35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3802320652f_0_1"/>
          <p:cNvSpPr txBox="1">
            <a:spLocks noGrp="1"/>
          </p:cNvSpPr>
          <p:nvPr>
            <p:ph type="ctrTitle"/>
          </p:nvPr>
        </p:nvSpPr>
        <p:spPr>
          <a:xfrm>
            <a:off x="457275" y="1683249"/>
            <a:ext cx="7943400" cy="2501400"/>
          </a:xfrm>
          <a:prstGeom prst="rect">
            <a:avLst/>
          </a:prstGeom>
          <a:noFill/>
          <a:ln>
            <a:noFill/>
          </a:ln>
        </p:spPr>
        <p:txBody>
          <a:bodyPr spcFirstLastPara="1" wrap="square" lIns="91425" tIns="91425" rIns="91425" bIns="91425" anchor="b" anchorCtr="0">
            <a:noAutofit/>
          </a:bodyPr>
          <a:lstStyle/>
          <a:p>
            <a:pPr marL="0" lvl="0" indent="457200" algn="l" rtl="0">
              <a:lnSpc>
                <a:spcPct val="115000"/>
              </a:lnSpc>
              <a:spcBef>
                <a:spcPts val="1200"/>
              </a:spcBef>
              <a:spcAft>
                <a:spcPts val="0"/>
              </a:spcAft>
              <a:buClr>
                <a:schemeClr val="dk1"/>
              </a:buClr>
              <a:buSzPts val="1100"/>
              <a:buFont typeface="Arial" panose="020B0604020202020204"/>
              <a:buNone/>
            </a:pPr>
            <a:r>
              <a:rPr lang="en-US" sz="1900" b="1"/>
              <a:t>Key Concepts of Inheritance</a:t>
            </a:r>
            <a:endParaRPr sz="1900" b="1"/>
          </a:p>
          <a:p>
            <a:pPr marL="457200" marR="0" lvl="0" indent="-336550" algn="l" rtl="0">
              <a:lnSpc>
                <a:spcPct val="115000"/>
              </a:lnSpc>
              <a:spcBef>
                <a:spcPts val="1200"/>
              </a:spcBef>
              <a:spcAft>
                <a:spcPts val="0"/>
              </a:spcAft>
              <a:buSzPts val="1700"/>
              <a:buChar char="●"/>
            </a:pPr>
            <a:r>
              <a:rPr lang="en-US" sz="1700" b="1"/>
              <a:t>Superclass (Parent Class):</a:t>
            </a:r>
            <a:r>
              <a:rPr lang="en-US" sz="1700"/>
              <a:t> The class whose properties are inherited.</a:t>
            </a:r>
            <a:endParaRPr sz="1700"/>
          </a:p>
          <a:p>
            <a:pPr marL="457200" marR="0" lvl="0" indent="-336550" algn="l" rtl="0">
              <a:lnSpc>
                <a:spcPct val="115000"/>
              </a:lnSpc>
              <a:spcBef>
                <a:spcPts val="0"/>
              </a:spcBef>
              <a:spcAft>
                <a:spcPts val="0"/>
              </a:spcAft>
              <a:buSzPts val="1700"/>
              <a:buChar char="●"/>
            </a:pPr>
            <a:r>
              <a:rPr lang="en-US" sz="1700" b="1"/>
              <a:t>Subclass (Child Class):</a:t>
            </a:r>
            <a:r>
              <a:rPr lang="en-US" sz="1700"/>
              <a:t> The class that inherits from the superclass.</a:t>
            </a:r>
            <a:endParaRPr sz="1700"/>
          </a:p>
          <a:p>
            <a:pPr marL="457200" marR="0" lvl="0" indent="-336550" algn="l" rtl="0">
              <a:lnSpc>
                <a:spcPct val="115000"/>
              </a:lnSpc>
              <a:spcBef>
                <a:spcPts val="0"/>
              </a:spcBef>
              <a:spcAft>
                <a:spcPts val="0"/>
              </a:spcAft>
              <a:buSzPts val="1700"/>
              <a:buChar char="●"/>
            </a:pPr>
            <a:r>
              <a:rPr lang="en-US" sz="1700" b="1">
                <a:solidFill>
                  <a:srgbClr val="188038"/>
                </a:solidFill>
                <a:latin typeface="Roboto Mono" panose="00000009000000000000"/>
                <a:ea typeface="Roboto Mono" panose="00000009000000000000"/>
                <a:cs typeface="Roboto Mono" panose="00000009000000000000"/>
                <a:sym typeface="Roboto Mono" panose="00000009000000000000"/>
              </a:rPr>
              <a:t>extends</a:t>
            </a:r>
            <a:r>
              <a:rPr lang="en-US" sz="1700" b="1"/>
              <a:t> Keyword:</a:t>
            </a:r>
            <a:r>
              <a:rPr lang="en-US" sz="1700"/>
              <a:t> Used to establish inheritance.</a:t>
            </a:r>
            <a:endParaRPr sz="1700"/>
          </a:p>
          <a:p>
            <a:pPr marL="457200" marR="0" lvl="0" indent="-336550" algn="l" rtl="0">
              <a:lnSpc>
                <a:spcPct val="115000"/>
              </a:lnSpc>
              <a:spcBef>
                <a:spcPts val="0"/>
              </a:spcBef>
              <a:spcAft>
                <a:spcPts val="0"/>
              </a:spcAft>
              <a:buSzPts val="1700"/>
              <a:buChar char="●"/>
            </a:pPr>
            <a:r>
              <a:rPr lang="en-US" sz="1700" b="1"/>
              <a:t>Method Overriding:</a:t>
            </a:r>
            <a:r>
              <a:rPr lang="en-US" sz="1700"/>
              <a:t> Subclass can redefine methods of the superclass.</a:t>
            </a:r>
            <a:endParaRPr sz="1700"/>
          </a:p>
          <a:p>
            <a:pPr marL="457200" marR="0" lvl="0" indent="-336550" algn="l" rtl="0">
              <a:lnSpc>
                <a:spcPct val="115000"/>
              </a:lnSpc>
              <a:spcBef>
                <a:spcPts val="0"/>
              </a:spcBef>
              <a:spcAft>
                <a:spcPts val="0"/>
              </a:spcAft>
              <a:buSzPts val="1700"/>
              <a:buChar char="●"/>
            </a:pPr>
            <a:r>
              <a:rPr lang="en-US" sz="1700" b="1"/>
              <a:t>"is-a" Relationship:</a:t>
            </a:r>
            <a:r>
              <a:rPr lang="en-US" sz="1700"/>
              <a:t> Inheritance should reflect a logical hierarchy (e.g., Dog is an Animal).</a:t>
            </a:r>
            <a:endParaRPr sz="3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g3802320652f_0_6"/>
          <p:cNvPicPr preferRelativeResize="0"/>
          <p:nvPr/>
        </p:nvPicPr>
        <p:blipFill>
          <a:blip r:embed="rId3"/>
          <a:stretch>
            <a:fillRect/>
          </a:stretch>
        </p:blipFill>
        <p:spPr>
          <a:xfrm>
            <a:off x="1121700" y="409575"/>
            <a:ext cx="6286500" cy="432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3802320652f_0_12"/>
          <p:cNvSpPr txBox="1"/>
          <p:nvPr/>
        </p:nvSpPr>
        <p:spPr>
          <a:xfrm>
            <a:off x="1954200" y="1203800"/>
            <a:ext cx="6508800" cy="164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rPr>
              <a:t>class </a:t>
            </a:r>
            <a:r>
              <a:rPr lang="en-US" sz="1900" b="1">
                <a:solidFill>
                  <a:srgbClr val="00FF00"/>
                </a:solidFill>
              </a:rPr>
              <a:t>ChildClass </a:t>
            </a:r>
            <a:r>
              <a:rPr lang="en-US" sz="1900" b="1">
                <a:solidFill>
                  <a:schemeClr val="dk1"/>
                </a:solidFill>
              </a:rPr>
              <a:t>extends </a:t>
            </a:r>
            <a:r>
              <a:rPr lang="en-US" sz="1900" b="1">
                <a:solidFill>
                  <a:srgbClr val="9900FF"/>
                </a:solidFill>
              </a:rPr>
              <a:t>ParentClass</a:t>
            </a:r>
            <a:endParaRPr sz="1900" b="1">
              <a:solidFill>
                <a:srgbClr val="9900FF"/>
              </a:solidFill>
            </a:endParaRPr>
          </a:p>
          <a:p>
            <a:pPr marL="0" lvl="0" indent="0" algn="l" rtl="0">
              <a:spcBef>
                <a:spcPts val="0"/>
              </a:spcBef>
              <a:spcAft>
                <a:spcPts val="0"/>
              </a:spcAft>
              <a:buNone/>
            </a:pPr>
            <a:r>
              <a:rPr lang="en-US" sz="1900" b="1">
                <a:solidFill>
                  <a:srgbClr val="9900FF"/>
                </a:solidFill>
              </a:rPr>
              <a:t> </a:t>
            </a:r>
            <a:r>
              <a:rPr lang="en-US" sz="1900" b="1">
                <a:solidFill>
                  <a:schemeClr val="dk1"/>
                </a:solidFill>
              </a:rPr>
              <a:t>{  </a:t>
            </a:r>
            <a:endParaRPr sz="1900" b="1">
              <a:solidFill>
                <a:schemeClr val="dk1"/>
              </a:solidFill>
            </a:endParaRPr>
          </a:p>
          <a:p>
            <a:pPr marL="0" lvl="0" indent="0" algn="l" rtl="0">
              <a:spcBef>
                <a:spcPts val="0"/>
              </a:spcBef>
              <a:spcAft>
                <a:spcPts val="0"/>
              </a:spcAft>
              <a:buNone/>
            </a:pPr>
            <a:endParaRPr sz="1900" b="1">
              <a:solidFill>
                <a:schemeClr val="dk1"/>
              </a:solidFill>
            </a:endParaRPr>
          </a:p>
          <a:p>
            <a:pPr marL="0" lvl="0" indent="0" algn="l" rtl="0">
              <a:spcBef>
                <a:spcPts val="0"/>
              </a:spcBef>
              <a:spcAft>
                <a:spcPts val="0"/>
              </a:spcAft>
              <a:buNone/>
            </a:pPr>
            <a:r>
              <a:rPr lang="en-US" sz="1900" b="1">
                <a:solidFill>
                  <a:schemeClr val="dk1"/>
                </a:solidFill>
              </a:rPr>
              <a:t>    // Additional fields and methods  </a:t>
            </a:r>
            <a:endParaRPr sz="1900" b="1">
              <a:solidFill>
                <a:schemeClr val="dk1"/>
              </a:solidFill>
            </a:endParaRPr>
          </a:p>
          <a:p>
            <a:pPr marL="0" lvl="0" indent="0" algn="l" rtl="0">
              <a:spcBef>
                <a:spcPts val="0"/>
              </a:spcBef>
              <a:spcAft>
                <a:spcPts val="0"/>
              </a:spcAft>
              <a:buNone/>
            </a:pPr>
            <a:r>
              <a:rPr lang="en-US" sz="1900" b="1">
                <a:solidFill>
                  <a:schemeClr val="dk1"/>
                </a:solidFill>
              </a:rPr>
              <a:t>}</a:t>
            </a:r>
            <a:endParaRPr sz="19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descr="Lightbox"/>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81" name="Google Shape;81;p3"/>
          <p:cNvGraphicFramePr/>
          <p:nvPr/>
        </p:nvGraphicFramePr>
        <p:xfrm>
          <a:off x="1917476" y="353138"/>
          <a:ext cx="6546975" cy="4577275"/>
        </p:xfrm>
        <a:graphic>
          <a:graphicData uri="http://schemas.openxmlformats.org/drawingml/2006/table">
            <a:tbl>
              <a:tblPr firstRow="1" bandRow="1">
                <a:noFill/>
                <a:tableStyleId>{682EB720-52F0-442C-87CF-A325ABD0C4D6}</a:tableStyleId>
              </a:tblPr>
              <a:tblGrid>
                <a:gridCol w="6546975"/>
              </a:tblGrid>
              <a:tr h="4577275">
                <a:tc>
                  <a:txBody>
                    <a:bodyPr/>
                    <a:lstStyle/>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class Animal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void sound()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System.out.println("Animal makes a sound");</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class Dog extends Animal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void sound()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System.out.println("Dog barks");</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class Cat extends Animal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void sound()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System.out.println("Cat meows");</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public class Main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public static void main(String[] args)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Animal a;</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 = new Dog();</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a.sound();  </a:t>
                      </a:r>
                      <a:r>
                        <a:rPr lang="en-US" sz="1200" b="0"/>
                        <a:t>// Output: Dog barks</a:t>
                      </a:r>
                      <a:endParaRPr sz="1200" b="0"/>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 = new Cat();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a.sound(); </a:t>
                      </a:r>
                      <a:r>
                        <a:rPr lang="en-US" sz="1200" b="0"/>
                        <a:t> // Output: Cat meows</a:t>
                      </a:r>
                      <a:endParaRPr sz="1200" b="0"/>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    }</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r>
                        <a:rPr lang="en-US" sz="1200" b="0">
                          <a:solidFill>
                            <a:srgbClr val="4A86E8"/>
                          </a:solidFill>
                        </a:rPr>
                        <a:t>}</a:t>
                      </a:r>
                      <a:endParaRPr sz="1200" b="0">
                        <a:solidFill>
                          <a:srgbClr val="4A86E8"/>
                        </a:solidFill>
                      </a:endParaRPr>
                    </a:p>
                    <a:p>
                      <a:pPr marL="514350" lvl="0" indent="0" algn="l" rtl="0">
                        <a:lnSpc>
                          <a:spcPct val="115000"/>
                        </a:lnSpc>
                        <a:spcBef>
                          <a:spcPts val="0"/>
                        </a:spcBef>
                        <a:spcAft>
                          <a:spcPts val="0"/>
                        </a:spcAft>
                        <a:buClr>
                          <a:schemeClr val="dk1"/>
                        </a:buClr>
                        <a:buSzPts val="1100"/>
                        <a:buFont typeface="Arial" panose="020B0604020202020204"/>
                        <a:buNone/>
                      </a:pPr>
                      <a:endParaRPr sz="1100" b="0">
                        <a:solidFill>
                          <a:srgbClr val="4A86E8"/>
                        </a:solidFill>
                      </a:endParaRPr>
                    </a:p>
                    <a:p>
                      <a:pPr marL="0" marR="0" lvl="0" indent="0" algn="l" rtl="0">
                        <a:lnSpc>
                          <a:spcPct val="100000"/>
                        </a:lnSpc>
                        <a:spcBef>
                          <a:spcPts val="0"/>
                        </a:spcBef>
                        <a:spcAft>
                          <a:spcPts val="0"/>
                        </a:spcAft>
                        <a:buNone/>
                      </a:pPr>
                      <a:endParaRPr b="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4"/>
          <p:cNvSpPr txBox="1">
            <a:spLocks noGrp="1"/>
          </p:cNvSpPr>
          <p:nvPr>
            <p:ph type="ctrTitle"/>
          </p:nvPr>
        </p:nvSpPr>
        <p:spPr>
          <a:xfrm>
            <a:off x="983475" y="977575"/>
            <a:ext cx="7948500" cy="3634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1900" b="1"/>
              <a:t>Why Use Inheritance?</a:t>
            </a:r>
            <a:endParaRPr sz="1900" b="1"/>
          </a:p>
          <a:p>
            <a:pPr marL="457200" lvl="0" indent="-349250" algn="l" rtl="0">
              <a:lnSpc>
                <a:spcPct val="115000"/>
              </a:lnSpc>
              <a:spcBef>
                <a:spcPts val="1200"/>
              </a:spcBef>
              <a:spcAft>
                <a:spcPts val="0"/>
              </a:spcAft>
              <a:buSzPts val="1900"/>
              <a:buChar char="●"/>
            </a:pPr>
            <a:r>
              <a:rPr lang="en-US" sz="1900" b="1"/>
              <a:t>Code Reusability:</a:t>
            </a:r>
            <a:r>
              <a:rPr lang="en-US" sz="1900"/>
              <a:t> Common logic lives in the parent class.</a:t>
            </a:r>
            <a:endParaRPr sz="1900"/>
          </a:p>
          <a:p>
            <a:pPr marL="457200" lvl="0" indent="-349250" algn="l" rtl="0">
              <a:lnSpc>
                <a:spcPct val="115000"/>
              </a:lnSpc>
              <a:spcBef>
                <a:spcPts val="0"/>
              </a:spcBef>
              <a:spcAft>
                <a:spcPts val="0"/>
              </a:spcAft>
              <a:buSzPts val="1900"/>
              <a:buChar char="●"/>
            </a:pPr>
            <a:r>
              <a:rPr lang="en-US" sz="1900" b="1"/>
              <a:t>Extensibility:</a:t>
            </a:r>
            <a:r>
              <a:rPr lang="en-US" sz="1900"/>
              <a:t> Add new features in child classes without modifying the parent.</a:t>
            </a:r>
            <a:endParaRPr sz="1900"/>
          </a:p>
          <a:p>
            <a:pPr marL="457200" lvl="0" indent="-349250" algn="l" rtl="0">
              <a:lnSpc>
                <a:spcPct val="115000"/>
              </a:lnSpc>
              <a:spcBef>
                <a:spcPts val="0"/>
              </a:spcBef>
              <a:spcAft>
                <a:spcPts val="0"/>
              </a:spcAft>
              <a:buSzPts val="1900"/>
              <a:buChar char="●"/>
            </a:pPr>
            <a:r>
              <a:rPr lang="en-US" sz="1900" b="1"/>
              <a:t>Polymorphism:</a:t>
            </a:r>
            <a:r>
              <a:rPr lang="en-US" sz="1900"/>
              <a:t> Enables dynamic method dispatch.</a:t>
            </a:r>
            <a:endParaRPr sz="1900"/>
          </a:p>
          <a:p>
            <a:pPr marL="457200" lvl="0" indent="-349250" algn="l" rtl="0">
              <a:lnSpc>
                <a:spcPct val="115000"/>
              </a:lnSpc>
              <a:spcBef>
                <a:spcPts val="0"/>
              </a:spcBef>
              <a:spcAft>
                <a:spcPts val="0"/>
              </a:spcAft>
              <a:buSzPts val="1900"/>
              <a:buChar char="●"/>
            </a:pPr>
            <a:r>
              <a:rPr lang="en-US" sz="1900" b="1"/>
              <a:t>Abstraction:</a:t>
            </a:r>
            <a:r>
              <a:rPr lang="en-US" sz="1900"/>
              <a:t> Hide implementation details and expose behavior.</a:t>
            </a:r>
            <a:endParaRPr sz="1900"/>
          </a:p>
          <a:p>
            <a:pPr marL="0" lvl="0" indent="0" algn="ctr" rtl="0">
              <a:lnSpc>
                <a:spcPct val="115000"/>
              </a:lnSpc>
              <a:spcBef>
                <a:spcPts val="1200"/>
              </a:spcBef>
              <a:spcAft>
                <a:spcPts val="0"/>
              </a:spcAft>
              <a:buSzPts val="1100"/>
              <a:buNone/>
            </a:pP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32000" y="1541145"/>
            <a:ext cx="6324600" cy="1920240"/>
          </a:xfrm>
          <a:prstGeom prst="rect">
            <a:avLst/>
          </a:prstGeom>
        </p:spPr>
        <p:txBody>
          <a:bodyPr>
            <a:noAutofit/>
          </a:bodyPr>
          <a:lstStyle/>
          <a:p>
            <a:pPr marL="0" indent="0" algn="just"/>
            <a:r>
              <a:rPr lang="en-US" altLang="zh-CN" sz="1600" b="1" i="0">
                <a:solidFill>
                  <a:srgbClr val="001D35"/>
                </a:solidFill>
                <a:latin typeface="Google Sans"/>
                <a:ea typeface="Google Sans"/>
              </a:rPr>
              <a:t>Method overriding</a:t>
            </a:r>
            <a:r>
              <a:rPr lang="en-US" altLang="zh-CN" sz="1600" b="0" i="0">
                <a:solidFill>
                  <a:srgbClr val="001D35"/>
                </a:solidFill>
                <a:latin typeface="Google Sans"/>
                <a:ea typeface="Google Sans"/>
              </a:rPr>
              <a:t> in Java is a feature that allows a subclass (child class) to provide a specific implementation for a method that is already defined in its superclass (parent class). This is a core concept of polymorphism and enables runtime polymorphism, where the method executed is determined at runtime based on the actual object type. </a:t>
            </a:r>
          </a:p>
        </p:txBody>
      </p:sp>
      <p:sp>
        <p:nvSpPr>
          <p:cNvPr id="5" name="Text Box 4"/>
          <p:cNvSpPr txBox="1"/>
          <p:nvPr/>
        </p:nvSpPr>
        <p:spPr>
          <a:xfrm>
            <a:off x="3190240" y="815340"/>
            <a:ext cx="2352040" cy="337185"/>
          </a:xfrm>
          <a:prstGeom prst="rect">
            <a:avLst/>
          </a:prstGeom>
          <a:noFill/>
        </p:spPr>
        <p:txBody>
          <a:bodyPr wrap="square" rtlCol="0" anchor="t">
            <a:spAutoFit/>
          </a:bodyPr>
          <a:lstStyle/>
          <a:p>
            <a:r>
              <a:rPr lang="en-US" altLang="zh-CN" sz="1600" b="1">
                <a:solidFill>
                  <a:srgbClr val="001D35"/>
                </a:solidFill>
                <a:latin typeface="Google Sans"/>
                <a:ea typeface="Google Sans"/>
                <a:sym typeface="+mn-ea"/>
              </a:rPr>
              <a:t>Method overriding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190240" y="815340"/>
            <a:ext cx="2352040" cy="337185"/>
          </a:xfrm>
          <a:prstGeom prst="rect">
            <a:avLst/>
          </a:prstGeom>
          <a:noFill/>
        </p:spPr>
        <p:txBody>
          <a:bodyPr wrap="square" rtlCol="0" anchor="t">
            <a:spAutoFit/>
          </a:bodyPr>
          <a:lstStyle/>
          <a:p>
            <a:r>
              <a:rPr lang="en-US" altLang="zh-CN" sz="1600" b="1">
                <a:solidFill>
                  <a:srgbClr val="001D35"/>
                </a:solidFill>
                <a:latin typeface="Google Sans"/>
                <a:ea typeface="Google Sans"/>
                <a:sym typeface="+mn-ea"/>
              </a:rPr>
              <a:t>Method overriding</a:t>
            </a:r>
          </a:p>
        </p:txBody>
      </p:sp>
      <p:sp>
        <p:nvSpPr>
          <p:cNvPr id="2" name="Rectangle 1"/>
          <p:cNvSpPr>
            <a:spLocks noChangeArrowheads="1"/>
          </p:cNvSpPr>
          <p:nvPr/>
        </p:nvSpPr>
        <p:spPr bwMode="auto">
          <a:xfrm>
            <a:off x="544067" y="1891100"/>
            <a:ext cx="8237284" cy="1852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001D35"/>
                </a:solidFill>
                <a:effectLst/>
                <a:latin typeface="Google Sans"/>
              </a:rPr>
              <a:t>Key characteristics and rules of method overriding:</a:t>
            </a:r>
            <a:endParaRPr kumimoji="0" lang="en-US" altLang="en-US" sz="6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rgbClr val="001D35"/>
                </a:solidFill>
                <a:effectLst/>
                <a:latin typeface="Google Sans"/>
              </a:rPr>
              <a:t>Inheritance:</a:t>
            </a:r>
            <a:r>
              <a:rPr kumimoji="0" lang="en-US" altLang="en-US" sz="1200" b="0" i="0" u="none" strike="noStrike" cap="none" normalizeH="0" baseline="0" dirty="0" smtClean="0">
                <a:ln>
                  <a:noFill/>
                </a:ln>
                <a:solidFill>
                  <a:srgbClr val="001D35"/>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1D35"/>
                </a:solidFill>
                <a:effectLst/>
                <a:latin typeface="Google Sans"/>
              </a:rPr>
              <a:t>Overriding requires an "is-a" relationship, meaning a subclass must inherit from a superclass.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rPr>
              <a:t>Same Signature:</a:t>
            </a:r>
            <a:r>
              <a:rPr kumimoji="0" lang="en-US" altLang="en-US" sz="1200" b="0" i="0" u="none" strike="noStrike" cap="none" normalizeH="0" baseline="0" dirty="0" smtClean="0">
                <a:ln>
                  <a:noFill/>
                </a:ln>
                <a:solidFill>
                  <a:schemeClr val="tx1"/>
                </a:solidFill>
                <a:effectLst/>
                <a:latin typeface="Arial" panose="020B0604020202020204" pitchFamily="34" charset="0"/>
              </a:rPr>
              <a:t> </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1D35"/>
                </a:solidFill>
                <a:effectLst/>
                <a:latin typeface="Arial" panose="020B0604020202020204" pitchFamily="34" charset="0"/>
              </a:rPr>
              <a:t>The overriding method in the subclass must have the exact same name, number and type of parameters, and return type (or a covariant return type) as the method in the superclass.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Access Modifiers:</a:t>
            </a:r>
            <a:r>
              <a:rPr kumimoji="0" lang="en-US" altLang="en-US" sz="1200" b="0" i="0" u="none" strike="noStrike" cap="none" normalizeH="0" baseline="0" dirty="0" smtClean="0">
                <a:ln>
                  <a:noFill/>
                </a:ln>
                <a:solidFill>
                  <a:schemeClr val="tx1"/>
                </a:solidFill>
                <a:effectLst/>
                <a:latin typeface="Arial" panose="020B0604020202020204" pitchFamily="34" charset="0"/>
              </a:rPr>
              <a:t> </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1D35"/>
                </a:solidFill>
                <a:effectLst/>
                <a:latin typeface="Arial" panose="020B0604020202020204" pitchFamily="34" charset="0"/>
              </a:rPr>
              <a:t>The access modifier of the overriding method cannot be more restrictive than the overridden method. For example, a </a:t>
            </a:r>
            <a:r>
              <a:rPr kumimoji="0" lang="en-US" altLang="en-US" sz="1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protected</a:t>
            </a:r>
            <a:r>
              <a:rPr kumimoji="0" lang="en-US" altLang="en-US" sz="1200" b="0" i="0" u="none" strike="noStrike" cap="none" normalizeH="0" baseline="0" dirty="0" smtClean="0">
                <a:ln>
                  <a:noFill/>
                </a:ln>
                <a:solidFill>
                  <a:srgbClr val="001D35"/>
                </a:solidFill>
                <a:effectLst/>
              </a:rPr>
              <a:t> </a:t>
            </a:r>
            <a:r>
              <a:rPr kumimoji="0" lang="en-US" altLang="en-US" sz="1200" b="0" i="0" u="none" strike="noStrike" cap="none" normalizeH="0" baseline="0" dirty="0" smtClean="0">
                <a:ln>
                  <a:noFill/>
                </a:ln>
                <a:solidFill>
                  <a:srgbClr val="001D35"/>
                </a:solidFill>
                <a:effectLst/>
                <a:latin typeface="Arial" panose="020B0604020202020204" pitchFamily="34" charset="0"/>
              </a:rPr>
              <a:t>method in the superclass can be overridden as </a:t>
            </a:r>
            <a:r>
              <a:rPr kumimoji="0" lang="en-US" altLang="en-US" sz="1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protected</a:t>
            </a:r>
            <a:r>
              <a:rPr kumimoji="0" lang="en-US" altLang="en-US" sz="1200" b="0" i="0" u="none" strike="noStrike" cap="none" normalizeH="0" baseline="0" dirty="0" smtClean="0">
                <a:ln>
                  <a:noFill/>
                </a:ln>
                <a:solidFill>
                  <a:srgbClr val="001D35"/>
                </a:solidFill>
                <a:effectLst/>
              </a:rPr>
              <a:t> </a:t>
            </a:r>
            <a:r>
              <a:rPr kumimoji="0" lang="en-US" altLang="en-US" sz="1200" b="0" i="0" u="none" strike="noStrike" cap="none" normalizeH="0" baseline="0" dirty="0" smtClean="0">
                <a:ln>
                  <a:noFill/>
                </a:ln>
                <a:solidFill>
                  <a:srgbClr val="001D35"/>
                </a:solidFill>
                <a:effectLst/>
                <a:latin typeface="Arial" panose="020B0604020202020204" pitchFamily="34" charset="0"/>
              </a:rPr>
              <a:t>or </a:t>
            </a:r>
            <a:r>
              <a:rPr kumimoji="0" lang="en-US" altLang="en-US" sz="1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public</a:t>
            </a:r>
            <a:r>
              <a:rPr kumimoji="0" lang="en-US" altLang="en-US" sz="1200" b="0" i="0" u="none" strike="noStrike" cap="none" normalizeH="0" baseline="0" dirty="0" smtClean="0">
                <a:ln>
                  <a:noFill/>
                </a:ln>
                <a:solidFill>
                  <a:srgbClr val="001D35"/>
                </a:solidFill>
                <a:effectLst/>
              </a:rPr>
              <a:t> </a:t>
            </a:r>
            <a:r>
              <a:rPr kumimoji="0" lang="en-US" altLang="en-US" sz="1200" b="0" i="0" u="none" strike="noStrike" cap="none" normalizeH="0" baseline="0" dirty="0" smtClean="0">
                <a:ln>
                  <a:noFill/>
                </a:ln>
                <a:solidFill>
                  <a:srgbClr val="001D35"/>
                </a:solidFill>
                <a:effectLst/>
                <a:latin typeface="Arial" panose="020B0604020202020204" pitchFamily="34" charset="0"/>
              </a:rPr>
              <a:t>in the subclass, but not </a:t>
            </a:r>
            <a:r>
              <a:rPr kumimoji="0" lang="en-US" altLang="en-US" sz="1000" b="0" i="0" u="none" strike="noStrike" cap="none" normalizeH="0" baseline="0" dirty="0" smtClean="0">
                <a:ln>
                  <a:noFill/>
                </a:ln>
                <a:solidFill>
                  <a:srgbClr val="001D35"/>
                </a:solidFill>
                <a:effectLst/>
                <a:latin typeface="Courier New" panose="02070309020205020404" pitchFamily="49" charset="0"/>
                <a:cs typeface="Courier New" panose="02070309020205020404" pitchFamily="49" charset="0"/>
              </a:rPr>
              <a:t>private</a:t>
            </a:r>
            <a:r>
              <a:rPr kumimoji="0" lang="en-US" altLang="en-US" sz="1200" b="0" i="0" u="none" strike="noStrike" cap="none" normalizeH="0" baseline="0" dirty="0" smtClean="0">
                <a:ln>
                  <a:noFill/>
                </a:ln>
                <a:solidFill>
                  <a:srgbClr val="001D35"/>
                </a:solidFill>
                <a:effectLst/>
              </a:rPr>
              <a:t>.</a:t>
            </a:r>
            <a:endParaRPr kumimoji="0" lang="en-US" altLang="en-US" sz="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152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531</Words>
  <Application>Microsoft Office PowerPoint</Application>
  <PresentationFormat>On-screen Show (16:9)</PresentationFormat>
  <Paragraphs>83</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Google Sans</vt:lpstr>
      <vt:lpstr>Roboto Mono</vt:lpstr>
      <vt:lpstr>Times New Roman</vt:lpstr>
      <vt:lpstr>Arial</vt:lpstr>
      <vt:lpstr>Courier New</vt:lpstr>
      <vt:lpstr>Simple Light</vt:lpstr>
      <vt:lpstr>Unit 2 Lecture 1</vt:lpstr>
      <vt:lpstr>Inheritance in Java is a cornerstone of object-oriented programming (OOP), allowing one class to acquire the properties and behaviors of another. It promotes code reusability, extensibility, and polymorphism—making your programs cleaner and more modular. </vt:lpstr>
      <vt:lpstr>Key Concepts of Inheritance Superclass (Parent Class): The class whose properties are inherited. Subclass (Child Class): The class that inherits from the superclass. extends Keyword: Used to establish inheritance. Method Overriding: Subclass can redefine methods of the superclass. "is-a" Relationship: Inheritance should reflect a logical hierarchy (e.g., Dog is an Animal).</vt:lpstr>
      <vt:lpstr>PowerPoint Presentation</vt:lpstr>
      <vt:lpstr>PowerPoint Presentation</vt:lpstr>
      <vt:lpstr>PowerPoint Presentation</vt:lpstr>
      <vt:lpstr>Why Use Inheritance? Code Reusability: Common logic lives in the parent class. Extensibility: Add new features in child classes without modifying the parent. Polymorphism: Enables dynamic method dispatch. Abstraction: Hide implementation details and expose behavior.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2_x000d_Lecture 1</dc:title>
  <dc:creator>Mushtaq Ah Dar</dc:creator>
  <cp:lastModifiedBy>Microsoft account</cp:lastModifiedBy>
  <cp:revision>2</cp:revision>
  <dcterms:created xsi:type="dcterms:W3CDTF">2025-09-18T04:25:27Z</dcterms:created>
  <dcterms:modified xsi:type="dcterms:W3CDTF">2025-09-19T02:53:33Z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C560F2A48E6B4DC5A3F3AC8B61E96444_12</vt:lpwstr>
  </property>
  <property fmtid="{D5CDD505-2E9C-101B-9397-08002B2CF9AE}" pid="3" name="KSOProductBuildVer">
    <vt:lpwstr>2057-12.2.0.22556</vt:lpwstr>
  </property>
</Properties>
</file>