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57"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62" autoAdjust="0"/>
    <p:restoredTop sz="94660"/>
  </p:normalViewPr>
  <p:slideViewPr>
    <p:cSldViewPr snapToGrid="0">
      <p:cViewPr varScale="1">
        <p:scale>
          <a:sx n="69" d="100"/>
          <a:sy n="69" d="100"/>
        </p:scale>
        <p:origin x="52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BD7260D-BFEC-40E1-9467-320A0DD1EE48}"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D4CFD-D2FB-4893-B3E5-EF8BDC2B7EE9}" type="slidenum">
              <a:rPr lang="en-US" smtClean="0"/>
              <a:t>‹#›</a:t>
            </a:fld>
            <a:endParaRPr lang="en-US"/>
          </a:p>
        </p:txBody>
      </p:sp>
    </p:spTree>
    <p:extLst>
      <p:ext uri="{BB962C8B-B14F-4D97-AF65-F5344CB8AC3E}">
        <p14:creationId xmlns:p14="http://schemas.microsoft.com/office/powerpoint/2010/main" val="1280682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D7260D-BFEC-40E1-9467-320A0DD1EE48}"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D4CFD-D2FB-4893-B3E5-EF8BDC2B7EE9}" type="slidenum">
              <a:rPr lang="en-US" smtClean="0"/>
              <a:t>‹#›</a:t>
            </a:fld>
            <a:endParaRPr lang="en-US"/>
          </a:p>
        </p:txBody>
      </p:sp>
    </p:spTree>
    <p:extLst>
      <p:ext uri="{BB962C8B-B14F-4D97-AF65-F5344CB8AC3E}">
        <p14:creationId xmlns:p14="http://schemas.microsoft.com/office/powerpoint/2010/main" val="2341172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D7260D-BFEC-40E1-9467-320A0DD1EE48}"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D4CFD-D2FB-4893-B3E5-EF8BDC2B7EE9}" type="slidenum">
              <a:rPr lang="en-US" smtClean="0"/>
              <a:t>‹#›</a:t>
            </a:fld>
            <a:endParaRPr lang="en-US"/>
          </a:p>
        </p:txBody>
      </p:sp>
    </p:spTree>
    <p:extLst>
      <p:ext uri="{BB962C8B-B14F-4D97-AF65-F5344CB8AC3E}">
        <p14:creationId xmlns:p14="http://schemas.microsoft.com/office/powerpoint/2010/main" val="2129722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D7260D-BFEC-40E1-9467-320A0DD1EE48}"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D4CFD-D2FB-4893-B3E5-EF8BDC2B7EE9}" type="slidenum">
              <a:rPr lang="en-US" smtClean="0"/>
              <a:t>‹#›</a:t>
            </a:fld>
            <a:endParaRPr lang="en-US"/>
          </a:p>
        </p:txBody>
      </p:sp>
    </p:spTree>
    <p:extLst>
      <p:ext uri="{BB962C8B-B14F-4D97-AF65-F5344CB8AC3E}">
        <p14:creationId xmlns:p14="http://schemas.microsoft.com/office/powerpoint/2010/main" val="2962732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D7260D-BFEC-40E1-9467-320A0DD1EE48}" type="datetimeFigureOut">
              <a:rPr lang="en-US" smtClean="0"/>
              <a:t>5/3/2025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2D4CFD-D2FB-4893-B3E5-EF8BDC2B7EE9}" type="slidenum">
              <a:rPr lang="en-US" smtClean="0"/>
              <a:t>‹#›</a:t>
            </a:fld>
            <a:endParaRPr lang="en-US"/>
          </a:p>
        </p:txBody>
      </p:sp>
    </p:spTree>
    <p:extLst>
      <p:ext uri="{BB962C8B-B14F-4D97-AF65-F5344CB8AC3E}">
        <p14:creationId xmlns:p14="http://schemas.microsoft.com/office/powerpoint/2010/main" val="4005953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BD7260D-BFEC-40E1-9467-320A0DD1EE48}" type="datetimeFigureOut">
              <a:rPr lang="en-US" smtClean="0"/>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D4CFD-D2FB-4893-B3E5-EF8BDC2B7EE9}" type="slidenum">
              <a:rPr lang="en-US" smtClean="0"/>
              <a:t>‹#›</a:t>
            </a:fld>
            <a:endParaRPr lang="en-US"/>
          </a:p>
        </p:txBody>
      </p:sp>
    </p:spTree>
    <p:extLst>
      <p:ext uri="{BB962C8B-B14F-4D97-AF65-F5344CB8AC3E}">
        <p14:creationId xmlns:p14="http://schemas.microsoft.com/office/powerpoint/2010/main" val="11513549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D7260D-BFEC-40E1-9467-320A0DD1EE48}" type="datetimeFigureOut">
              <a:rPr lang="en-US" smtClean="0"/>
              <a:t>5/3/2025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2D4CFD-D2FB-4893-B3E5-EF8BDC2B7EE9}" type="slidenum">
              <a:rPr lang="en-US" smtClean="0"/>
              <a:t>‹#›</a:t>
            </a:fld>
            <a:endParaRPr lang="en-US"/>
          </a:p>
        </p:txBody>
      </p:sp>
    </p:spTree>
    <p:extLst>
      <p:ext uri="{BB962C8B-B14F-4D97-AF65-F5344CB8AC3E}">
        <p14:creationId xmlns:p14="http://schemas.microsoft.com/office/powerpoint/2010/main" val="1786245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D7260D-BFEC-40E1-9467-320A0DD1EE48}" type="datetimeFigureOut">
              <a:rPr lang="en-US" smtClean="0"/>
              <a:t>5/3/2025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2D4CFD-D2FB-4893-B3E5-EF8BDC2B7EE9}" type="slidenum">
              <a:rPr lang="en-US" smtClean="0"/>
              <a:t>‹#›</a:t>
            </a:fld>
            <a:endParaRPr lang="en-US"/>
          </a:p>
        </p:txBody>
      </p:sp>
    </p:spTree>
    <p:extLst>
      <p:ext uri="{BB962C8B-B14F-4D97-AF65-F5344CB8AC3E}">
        <p14:creationId xmlns:p14="http://schemas.microsoft.com/office/powerpoint/2010/main" val="3843064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D7260D-BFEC-40E1-9467-320A0DD1EE48}" type="datetimeFigureOut">
              <a:rPr lang="en-US" smtClean="0"/>
              <a:t>5/3/2025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2D4CFD-D2FB-4893-B3E5-EF8BDC2B7EE9}" type="slidenum">
              <a:rPr lang="en-US" smtClean="0"/>
              <a:t>‹#›</a:t>
            </a:fld>
            <a:endParaRPr lang="en-US"/>
          </a:p>
        </p:txBody>
      </p:sp>
    </p:spTree>
    <p:extLst>
      <p:ext uri="{BB962C8B-B14F-4D97-AF65-F5344CB8AC3E}">
        <p14:creationId xmlns:p14="http://schemas.microsoft.com/office/powerpoint/2010/main" val="2203056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7260D-BFEC-40E1-9467-320A0DD1EE48}" type="datetimeFigureOut">
              <a:rPr lang="en-US" smtClean="0"/>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D4CFD-D2FB-4893-B3E5-EF8BDC2B7EE9}" type="slidenum">
              <a:rPr lang="en-US" smtClean="0"/>
              <a:t>‹#›</a:t>
            </a:fld>
            <a:endParaRPr lang="en-US"/>
          </a:p>
        </p:txBody>
      </p:sp>
    </p:spTree>
    <p:extLst>
      <p:ext uri="{BB962C8B-B14F-4D97-AF65-F5344CB8AC3E}">
        <p14:creationId xmlns:p14="http://schemas.microsoft.com/office/powerpoint/2010/main" val="3192348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D7260D-BFEC-40E1-9467-320A0DD1EE48}" type="datetimeFigureOut">
              <a:rPr lang="en-US" smtClean="0"/>
              <a:t>5/3/2025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2D4CFD-D2FB-4893-B3E5-EF8BDC2B7EE9}" type="slidenum">
              <a:rPr lang="en-US" smtClean="0"/>
              <a:t>‹#›</a:t>
            </a:fld>
            <a:endParaRPr lang="en-US"/>
          </a:p>
        </p:txBody>
      </p:sp>
    </p:spTree>
    <p:extLst>
      <p:ext uri="{BB962C8B-B14F-4D97-AF65-F5344CB8AC3E}">
        <p14:creationId xmlns:p14="http://schemas.microsoft.com/office/powerpoint/2010/main" val="3272374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D7260D-BFEC-40E1-9467-320A0DD1EE48}" type="datetimeFigureOut">
              <a:rPr lang="en-US" smtClean="0"/>
              <a:t>5/3/2025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2D4CFD-D2FB-4893-B3E5-EF8BDC2B7EE9}" type="slidenum">
              <a:rPr lang="en-US" smtClean="0"/>
              <a:t>‹#›</a:t>
            </a:fld>
            <a:endParaRPr lang="en-US"/>
          </a:p>
        </p:txBody>
      </p:sp>
    </p:spTree>
    <p:extLst>
      <p:ext uri="{BB962C8B-B14F-4D97-AF65-F5344CB8AC3E}">
        <p14:creationId xmlns:p14="http://schemas.microsoft.com/office/powerpoint/2010/main" val="10527982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49876" y="2242349"/>
            <a:ext cx="8424160" cy="1261884"/>
          </a:xfrm>
          <a:prstGeom prst="rect">
            <a:avLst/>
          </a:prstGeom>
        </p:spPr>
        <p:txBody>
          <a:bodyPr wrap="square">
            <a:spAutoFit/>
          </a:bodyPr>
          <a:lstStyle/>
          <a:p>
            <a:endParaRPr lang="en-US" dirty="0" smtClean="0"/>
          </a:p>
          <a:p>
            <a:r>
              <a:rPr lang="en-US" sz="4000" b="1" dirty="0" smtClean="0"/>
              <a:t>               Development of C language</a:t>
            </a:r>
          </a:p>
          <a:p>
            <a:endParaRPr lang="en-US" dirty="0" smtClean="0"/>
          </a:p>
        </p:txBody>
      </p:sp>
    </p:spTree>
    <p:extLst>
      <p:ext uri="{BB962C8B-B14F-4D97-AF65-F5344CB8AC3E}">
        <p14:creationId xmlns:p14="http://schemas.microsoft.com/office/powerpoint/2010/main" val="48915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433126" y="756864"/>
            <a:ext cx="7325747" cy="5344271"/>
          </a:xfrm>
          <a:prstGeom prst="rect">
            <a:avLst/>
          </a:prstGeom>
        </p:spPr>
      </p:pic>
    </p:spTree>
    <p:extLst>
      <p:ext uri="{BB962C8B-B14F-4D97-AF65-F5344CB8AC3E}">
        <p14:creationId xmlns:p14="http://schemas.microsoft.com/office/powerpoint/2010/main" val="22251325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9767" y="367367"/>
            <a:ext cx="11208773" cy="5078313"/>
          </a:xfrm>
          <a:prstGeom prst="rect">
            <a:avLst/>
          </a:prstGeom>
        </p:spPr>
        <p:txBody>
          <a:bodyPr wrap="square">
            <a:spAutoFit/>
          </a:bodyPr>
          <a:lstStyle/>
          <a:p>
            <a:pPr algn="just"/>
            <a:r>
              <a:rPr lang="en-US" dirty="0" smtClean="0"/>
              <a:t>A large number of researchers have contributed to the development of C. For example, </a:t>
            </a:r>
            <a:r>
              <a:rPr lang="en-US" dirty="0" err="1" smtClean="0"/>
              <a:t>Lesk</a:t>
            </a:r>
            <a:r>
              <a:rPr lang="en-US" dirty="0" smtClean="0"/>
              <a:t> wrote a portable input/output package which was later modified to become C standard I/O routines. In 1978, Brian Kernighan and Ritchie authored a book entitled “The C Programming Language”, which gave the basic framework of C and remained a reference book for many years. However, in a few years following the publication of the book, the language in actual use was developed much beyond the book. It was felt that it needed formal standardization. In the year 1983, ANSI established a committee called X3J11, for the purpose. The committee produced a report (ANSI 89) towards the end of 1989. The report was accepted by ISO and became the standard ISO/IEC 9899-1990, Programming Language – C. The language according to standard is also called C-90.</a:t>
            </a:r>
          </a:p>
          <a:p>
            <a:pPr algn="just"/>
            <a:endParaRPr lang="en-US" dirty="0" smtClean="0"/>
          </a:p>
          <a:p>
            <a:pPr algn="just"/>
            <a:r>
              <a:rPr lang="en-US" dirty="0" smtClean="0"/>
              <a:t>The standardization gave another push to the development process of the language. During the same period (1983-85) another language, C++, was developed by Bjarne </a:t>
            </a:r>
            <a:r>
              <a:rPr lang="en-US" dirty="0" err="1" smtClean="0"/>
              <a:t>Stroustrup</a:t>
            </a:r>
            <a:r>
              <a:rPr lang="en-US" dirty="0" smtClean="0"/>
              <a:t>. The concept of classes was introduced into C to make it an object-oriented programming language and a new name C++ was given to the language. Some of the features introduced in C++ certainly give an advantage over the version of C-90. However, in 1999 it was again felt that C needs another revision because many new developments had taken place as well as problems with the standard became clear. A revised standard was accepted by ISO in 1999. New keywords and header files were included in the language. This document is known as ISO/IEC 9899-1999, Programming language – C. The language according to this standard is known as C-99. It is in vogue at present though many compilers are yet to be revised to the new standard and still follow C-90 language. The development of C is also illustrated in Fig</a:t>
            </a:r>
          </a:p>
        </p:txBody>
      </p:sp>
    </p:spTree>
    <p:extLst>
      <p:ext uri="{BB962C8B-B14F-4D97-AF65-F5344CB8AC3E}">
        <p14:creationId xmlns:p14="http://schemas.microsoft.com/office/powerpoint/2010/main" val="1605726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5021" y="1295102"/>
            <a:ext cx="7401958" cy="4267796"/>
          </a:xfrm>
          <a:prstGeom prst="rect">
            <a:avLst/>
          </a:prstGeom>
        </p:spPr>
      </p:pic>
    </p:spTree>
    <p:extLst>
      <p:ext uri="{BB962C8B-B14F-4D97-AF65-F5344CB8AC3E}">
        <p14:creationId xmlns:p14="http://schemas.microsoft.com/office/powerpoint/2010/main" val="1953602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99767" y="367367"/>
            <a:ext cx="11208773" cy="5632311"/>
          </a:xfrm>
          <a:prstGeom prst="rect">
            <a:avLst/>
          </a:prstGeom>
        </p:spPr>
        <p:txBody>
          <a:bodyPr wrap="square">
            <a:spAutoFit/>
          </a:bodyPr>
          <a:lstStyle/>
          <a:p>
            <a:r>
              <a:rPr lang="en-US" b="1" dirty="0" smtClean="0"/>
              <a:t>Characteristics:</a:t>
            </a:r>
          </a:p>
          <a:p>
            <a:endParaRPr lang="en-US" dirty="0" smtClean="0"/>
          </a:p>
          <a:p>
            <a:r>
              <a:rPr lang="en-US" dirty="0" smtClean="0"/>
              <a:t>Like most imperative languages in the </a:t>
            </a:r>
            <a:r>
              <a:rPr lang="en-US" b="1" dirty="0" smtClean="0"/>
              <a:t>ALGOL</a:t>
            </a:r>
            <a:r>
              <a:rPr lang="en-US" dirty="0" smtClean="0"/>
              <a:t> tradition, C has facilities for structured programming and allows lexical variable scope and recursion, while a static type system prevents many unintended operations. In C, all executable code is contained within functions. Function parameters are always passed by value. Pass-by-reference is simulated in C by explicitly passing pointer values.</a:t>
            </a:r>
          </a:p>
          <a:p>
            <a:endParaRPr lang="en-US" dirty="0" smtClean="0"/>
          </a:p>
          <a:p>
            <a:r>
              <a:rPr lang="en-US" b="1" dirty="0" smtClean="0"/>
              <a:t>Heterogeneous aggregate data types </a:t>
            </a:r>
            <a:r>
              <a:rPr lang="en-US" dirty="0" smtClean="0"/>
              <a:t>(</a:t>
            </a:r>
            <a:r>
              <a:rPr lang="en-US" dirty="0" err="1" smtClean="0"/>
              <a:t>struct</a:t>
            </a:r>
            <a:r>
              <a:rPr lang="en-US" dirty="0" smtClean="0"/>
              <a:t>) allow related data elements to be combined and manipulated as a unit. C program source text is free-format, using the semicolon as a statement terminator.</a:t>
            </a:r>
          </a:p>
          <a:p>
            <a:endParaRPr lang="en-US" dirty="0" smtClean="0"/>
          </a:p>
          <a:p>
            <a:r>
              <a:rPr lang="en-US" dirty="0" smtClean="0"/>
              <a:t>C also exhibits the following more specific characteristics:</a:t>
            </a:r>
          </a:p>
          <a:p>
            <a:endParaRPr lang="en-US" dirty="0" smtClean="0"/>
          </a:p>
          <a:p>
            <a:r>
              <a:rPr lang="en-US" b="1" dirty="0" smtClean="0"/>
              <a:t>Variables</a:t>
            </a:r>
            <a:r>
              <a:rPr lang="en-US" dirty="0" smtClean="0"/>
              <a:t> may be hidden in nested blocks Partially weak typing. for instance, characters can be used as integers. Low-level access to computer memory by converting machine addresses to typed pointers Function and data pointers supporting ad hoc run-time polymorphism array indexing as a secondary notion, defined in terms of pointer arithmetic.</a:t>
            </a:r>
          </a:p>
          <a:p>
            <a:endParaRPr lang="en-US" dirty="0" smtClean="0"/>
          </a:p>
          <a:p>
            <a:r>
              <a:rPr lang="en-US" b="1" dirty="0" smtClean="0"/>
              <a:t>A preprocessor for macro definition</a:t>
            </a:r>
            <a:r>
              <a:rPr lang="en-US" dirty="0" smtClean="0"/>
              <a:t>, source code file inclusion, and conditional compilation Complex functionality such as I/O, string manipulation, and mathematical functions consistently delegated to library routines A relatively small set of reserved keywords A large number of compound operators, such as +=, -=, *=, ++ etc.</a:t>
            </a:r>
            <a:endParaRPr lang="en-US" dirty="0"/>
          </a:p>
        </p:txBody>
      </p:sp>
    </p:spTree>
    <p:extLst>
      <p:ext uri="{BB962C8B-B14F-4D97-AF65-F5344CB8AC3E}">
        <p14:creationId xmlns:p14="http://schemas.microsoft.com/office/powerpoint/2010/main" val="2606784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4121" y="3462626"/>
            <a:ext cx="6200775"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14255" y="1064829"/>
            <a:ext cx="6096000" cy="2031325"/>
          </a:xfrm>
          <a:prstGeom prst="rect">
            <a:avLst/>
          </a:prstGeom>
        </p:spPr>
        <p:txBody>
          <a:bodyPr>
            <a:spAutoFit/>
          </a:bodyPr>
          <a:lstStyle/>
          <a:p>
            <a:pPr algn="ctr"/>
            <a:r>
              <a:rPr lang="en-US" b="1" dirty="0" smtClean="0"/>
              <a:t>Role of a Compiler</a:t>
            </a:r>
          </a:p>
          <a:p>
            <a:pPr algn="just"/>
            <a:r>
              <a:rPr lang="en-US" dirty="0" smtClean="0"/>
              <a:t>For Converting the code written in a high-level language into machine-level language so that computers can easily understand, we use a compiler. Converts basically convert high-level language to intermediate assembly language by a compiler and then assembled into machine code by an assembler.</a:t>
            </a:r>
            <a:endParaRPr lang="en-US" dirty="0"/>
          </a:p>
        </p:txBody>
      </p:sp>
    </p:spTree>
    <p:extLst>
      <p:ext uri="{BB962C8B-B14F-4D97-AF65-F5344CB8AC3E}">
        <p14:creationId xmlns:p14="http://schemas.microsoft.com/office/powerpoint/2010/main" val="4036896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14255" y="1064829"/>
            <a:ext cx="6096000" cy="2585323"/>
          </a:xfrm>
          <a:prstGeom prst="rect">
            <a:avLst/>
          </a:prstGeom>
        </p:spPr>
        <p:txBody>
          <a:bodyPr>
            <a:spAutoFit/>
          </a:bodyPr>
          <a:lstStyle/>
          <a:p>
            <a:pPr algn="ctr"/>
            <a:r>
              <a:rPr lang="en-US" b="1" dirty="0" smtClean="0"/>
              <a:t>Advantages of Compiler</a:t>
            </a:r>
          </a:p>
          <a:p>
            <a:r>
              <a:rPr lang="en-US" dirty="0" smtClean="0"/>
              <a:t>Compiled code runs faster in comparison to Interpreted code.</a:t>
            </a:r>
          </a:p>
          <a:p>
            <a:r>
              <a:rPr lang="en-US" dirty="0" smtClean="0"/>
              <a:t>Compilers help improve the security of Applications.</a:t>
            </a:r>
          </a:p>
          <a:p>
            <a:r>
              <a:rPr lang="en-US" dirty="0" smtClean="0"/>
              <a:t>Compilers give Debugging tools, which help in fixing errors easily.</a:t>
            </a:r>
          </a:p>
          <a:p>
            <a:pPr algn="ctr"/>
            <a:r>
              <a:rPr lang="en-US" b="1" dirty="0" smtClean="0"/>
              <a:t>Disadvantages of Compiler</a:t>
            </a:r>
          </a:p>
          <a:p>
            <a:r>
              <a:rPr lang="en-US" dirty="0" smtClean="0"/>
              <a:t>The compiler can catch only syntax errors and some semantic errors .</a:t>
            </a:r>
          </a:p>
          <a:p>
            <a:r>
              <a:rPr lang="en-US" dirty="0" smtClean="0"/>
              <a:t>Compilation can take more time in the case of bulky code.</a:t>
            </a:r>
            <a:endParaRPr lang="en-US" dirty="0"/>
          </a:p>
        </p:txBody>
      </p:sp>
    </p:spTree>
    <p:extLst>
      <p:ext uri="{BB962C8B-B14F-4D97-AF65-F5344CB8AC3E}">
        <p14:creationId xmlns:p14="http://schemas.microsoft.com/office/powerpoint/2010/main" val="2173796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nterpre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48220" y="368300"/>
            <a:ext cx="5324475" cy="13525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34711" y="1720850"/>
            <a:ext cx="11160125" cy="3416320"/>
          </a:xfrm>
          <a:prstGeom prst="rect">
            <a:avLst/>
          </a:prstGeom>
        </p:spPr>
        <p:txBody>
          <a:bodyPr wrap="square">
            <a:spAutoFit/>
          </a:bodyPr>
          <a:lstStyle/>
          <a:p>
            <a:r>
              <a:rPr lang="en-US" b="1" dirty="0" smtClean="0"/>
              <a:t>What is an Interpreter?</a:t>
            </a:r>
          </a:p>
          <a:p>
            <a:r>
              <a:rPr lang="en-US" dirty="0" smtClean="0"/>
              <a:t>An Interpreter is a program that translates a programming language into a comprehensible language. The interpreter converts high-level language to an intermediate language. It contains pre-compiled code, source code, etc.</a:t>
            </a:r>
          </a:p>
          <a:p>
            <a:r>
              <a:rPr lang="en-US" dirty="0" smtClean="0"/>
              <a:t>It translates only one statement of the program at a time.</a:t>
            </a:r>
          </a:p>
          <a:p>
            <a:r>
              <a:rPr lang="en-US" dirty="0" smtClean="0"/>
              <a:t>Interpreters, more often than not are smaller than compilers.</a:t>
            </a:r>
          </a:p>
          <a:p>
            <a:r>
              <a:rPr lang="en-US" b="1" dirty="0" smtClean="0"/>
              <a:t>Advantages of Interpreter</a:t>
            </a:r>
          </a:p>
          <a:p>
            <a:r>
              <a:rPr lang="en-US" dirty="0" smtClean="0"/>
              <a:t>Programs written in an Interpreted language are easier to debug.</a:t>
            </a:r>
          </a:p>
          <a:p>
            <a:r>
              <a:rPr lang="en-US" dirty="0" smtClean="0"/>
              <a:t>Interpreters allow the management of memory automatically, which reduces memory error risks.</a:t>
            </a:r>
          </a:p>
          <a:p>
            <a:r>
              <a:rPr lang="en-US" dirty="0" smtClean="0"/>
              <a:t>Interpreted Language is more flexible than a Compiled language.</a:t>
            </a:r>
          </a:p>
          <a:p>
            <a:r>
              <a:rPr lang="en-US" b="1" dirty="0" smtClean="0"/>
              <a:t>Disadvantages of Interpreter</a:t>
            </a:r>
          </a:p>
          <a:p>
            <a:r>
              <a:rPr lang="en-US" dirty="0" smtClean="0"/>
              <a:t>The interpreter can run only the corresponding Interpreted program.</a:t>
            </a:r>
          </a:p>
          <a:p>
            <a:r>
              <a:rPr lang="en-US" dirty="0" smtClean="0"/>
              <a:t>Interpreted code runs slower in comparison to Compiled code.</a:t>
            </a:r>
            <a:endParaRPr lang="en-US" dirty="0"/>
          </a:p>
        </p:txBody>
      </p:sp>
      <p:pic>
        <p:nvPicPr>
          <p:cNvPr id="5" name="Picture 4"/>
          <p:cNvPicPr>
            <a:picLocks noChangeAspect="1"/>
          </p:cNvPicPr>
          <p:nvPr/>
        </p:nvPicPr>
        <p:blipFill>
          <a:blip r:embed="rId3"/>
          <a:stretch>
            <a:fillRect/>
          </a:stretch>
        </p:blipFill>
        <p:spPr>
          <a:xfrm>
            <a:off x="7228402" y="4260364"/>
            <a:ext cx="4471328" cy="1753611"/>
          </a:xfrm>
          <a:prstGeom prst="rect">
            <a:avLst/>
          </a:prstGeom>
        </p:spPr>
      </p:pic>
    </p:spTree>
    <p:extLst>
      <p:ext uri="{BB962C8B-B14F-4D97-AF65-F5344CB8AC3E}">
        <p14:creationId xmlns:p14="http://schemas.microsoft.com/office/powerpoint/2010/main" val="40873026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4037237600"/>
              </p:ext>
            </p:extLst>
          </p:nvPr>
        </p:nvGraphicFramePr>
        <p:xfrm>
          <a:off x="1004455" y="336987"/>
          <a:ext cx="10901218" cy="5562600"/>
        </p:xfrm>
        <a:graphic>
          <a:graphicData uri="http://schemas.openxmlformats.org/drawingml/2006/table">
            <a:tbl>
              <a:tblPr/>
              <a:tblGrid>
                <a:gridCol w="5645727"/>
                <a:gridCol w="5255491"/>
              </a:tblGrid>
              <a:tr h="672609">
                <a:tc>
                  <a:txBody>
                    <a:bodyPr/>
                    <a:lstStyle/>
                    <a:p>
                      <a:pPr algn="ctr" fontAlgn="base"/>
                      <a:r>
                        <a:rPr lang="en-US" sz="2000" b="1" dirty="0">
                          <a:effectLst/>
                        </a:rPr>
                        <a:t>Compiler                                                                  </a:t>
                      </a:r>
                    </a:p>
                  </a:txBody>
                  <a:tcPr marL="38100" marR="381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9F9F9"/>
                    </a:solidFill>
                  </a:tcPr>
                </a:tc>
                <a:tc>
                  <a:txBody>
                    <a:bodyPr/>
                    <a:lstStyle/>
                    <a:p>
                      <a:pPr algn="ctr" fontAlgn="base"/>
                      <a:r>
                        <a:rPr lang="en-US" sz="2000" b="1">
                          <a:effectLst/>
                        </a:rPr>
                        <a:t>Interpreter                                                                                                             </a:t>
                      </a:r>
                    </a:p>
                  </a:txBody>
                  <a:tcPr marL="63500" marR="63500" marT="63500" marB="635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9F9F9"/>
                    </a:solidFill>
                  </a:tcPr>
                </a:tc>
              </a:tr>
              <a:tr h="1835790">
                <a:tc>
                  <a:txBody>
                    <a:bodyPr/>
                    <a:lstStyle/>
                    <a:p>
                      <a:pPr algn="just" rtl="0" fontAlgn="base"/>
                      <a:r>
                        <a:rPr lang="en-US" sz="1800" b="1" dirty="0">
                          <a:effectLst/>
                        </a:rPr>
                        <a:t>Steps of Programming:</a:t>
                      </a:r>
                      <a:endParaRPr lang="en-US" sz="1800" b="0" dirty="0">
                        <a:effectLst/>
                      </a:endParaRPr>
                    </a:p>
                    <a:p>
                      <a:pPr algn="l" fontAlgn="base">
                        <a:buFont typeface="Arial" panose="020B0604020202020204" pitchFamily="34" charset="0"/>
                        <a:buChar char="•"/>
                      </a:pPr>
                      <a:r>
                        <a:rPr lang="en-US" sz="1800" b="0" dirty="0">
                          <a:solidFill>
                            <a:srgbClr val="273239"/>
                          </a:solidFill>
                          <a:effectLst/>
                        </a:rPr>
                        <a:t>Program Creation.</a:t>
                      </a:r>
                    </a:p>
                    <a:p>
                      <a:pPr algn="l" fontAlgn="base">
                        <a:buFont typeface="Arial" panose="020B0604020202020204" pitchFamily="34" charset="0"/>
                        <a:buChar char="•"/>
                      </a:pPr>
                      <a:r>
                        <a:rPr lang="en-US" sz="1800" b="0" dirty="0">
                          <a:solidFill>
                            <a:srgbClr val="273239"/>
                          </a:solidFill>
                          <a:effectLst/>
                        </a:rPr>
                        <a:t>Analysis of language by the compiler and throws errors in case of any incorrect statement.</a:t>
                      </a:r>
                    </a:p>
                    <a:p>
                      <a:pPr algn="l" fontAlgn="base">
                        <a:buFont typeface="Arial" panose="020B0604020202020204" pitchFamily="34" charset="0"/>
                        <a:buChar char="•"/>
                      </a:pPr>
                      <a:r>
                        <a:rPr lang="en-US" sz="1800" b="0" dirty="0">
                          <a:solidFill>
                            <a:srgbClr val="273239"/>
                          </a:solidFill>
                          <a:effectLst/>
                        </a:rPr>
                        <a:t>In case of no error, the Compiler converts the source code to Machine Code.</a:t>
                      </a:r>
                    </a:p>
                    <a:p>
                      <a:pPr algn="l" fontAlgn="base">
                        <a:buFont typeface="Arial" panose="020B0604020202020204" pitchFamily="34" charset="0"/>
                        <a:buChar char="•"/>
                      </a:pPr>
                      <a:r>
                        <a:rPr lang="en-US" sz="1800" b="0" dirty="0">
                          <a:solidFill>
                            <a:srgbClr val="273239"/>
                          </a:solidFill>
                          <a:effectLst/>
                        </a:rPr>
                        <a:t>Linking of various code files into a runnable program.</a:t>
                      </a:r>
                    </a:p>
                    <a:p>
                      <a:pPr algn="l" fontAlgn="base">
                        <a:buFont typeface="Arial" panose="020B0604020202020204" pitchFamily="34" charset="0"/>
                        <a:buChar char="•"/>
                      </a:pPr>
                      <a:r>
                        <a:rPr lang="en-US" sz="1800" b="0" dirty="0">
                          <a:solidFill>
                            <a:srgbClr val="273239"/>
                          </a:solidFill>
                          <a:effectLst/>
                        </a:rPr>
                        <a:t>Finally runs a Program.</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rtl="0" fontAlgn="base"/>
                      <a:r>
                        <a:rPr lang="en-US" sz="1800" b="1" dirty="0">
                          <a:effectLst/>
                        </a:rPr>
                        <a:t>Steps of Programming:</a:t>
                      </a:r>
                      <a:endParaRPr lang="en-US" sz="1800" b="0" dirty="0">
                        <a:effectLst/>
                      </a:endParaRPr>
                    </a:p>
                    <a:p>
                      <a:pPr algn="l" fontAlgn="base">
                        <a:buFont typeface="Arial" panose="020B0604020202020204" pitchFamily="34" charset="0"/>
                        <a:buChar char="•"/>
                      </a:pPr>
                      <a:r>
                        <a:rPr lang="en-US" sz="1800" b="0" dirty="0">
                          <a:solidFill>
                            <a:srgbClr val="273239"/>
                          </a:solidFill>
                          <a:effectLst/>
                        </a:rPr>
                        <a:t>Program Creation.</a:t>
                      </a:r>
                    </a:p>
                    <a:p>
                      <a:pPr algn="l" fontAlgn="base">
                        <a:buFont typeface="Arial" panose="020B0604020202020204" pitchFamily="34" charset="0"/>
                        <a:buChar char="•"/>
                      </a:pPr>
                      <a:r>
                        <a:rPr lang="en-US" sz="1800" b="0" dirty="0">
                          <a:solidFill>
                            <a:srgbClr val="273239"/>
                          </a:solidFill>
                          <a:effectLst/>
                        </a:rPr>
                        <a:t>Linking of files or generation of Machine Code is not required by Interpreter.</a:t>
                      </a:r>
                    </a:p>
                    <a:p>
                      <a:pPr algn="l" fontAlgn="base">
                        <a:buFont typeface="Arial" panose="020B0604020202020204" pitchFamily="34" charset="0"/>
                        <a:buChar char="•"/>
                      </a:pPr>
                      <a:r>
                        <a:rPr lang="en-US" sz="1800" b="0" dirty="0">
                          <a:solidFill>
                            <a:srgbClr val="273239"/>
                          </a:solidFill>
                          <a:effectLst/>
                        </a:rPr>
                        <a:t>Execution of source statements one by one.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r>
              <a:tr h="447377">
                <a:tc>
                  <a:txBody>
                    <a:bodyPr/>
                    <a:lstStyle/>
                    <a:p>
                      <a:pPr algn="just" rtl="0" fontAlgn="base"/>
                      <a:r>
                        <a:rPr lang="en-US" sz="1800" b="0">
                          <a:effectLst/>
                        </a:rPr>
                        <a:t>The compiler saves the Machine Language in form of Machine Code on disks.</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rtl="0" fontAlgn="base"/>
                      <a:r>
                        <a:rPr lang="en-US" sz="1800" b="0">
                          <a:effectLst/>
                        </a:rPr>
                        <a:t>The Interpreter does not save the Machine Language.</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r>
              <a:tr h="447377">
                <a:tc>
                  <a:txBody>
                    <a:bodyPr/>
                    <a:lstStyle/>
                    <a:p>
                      <a:pPr algn="just" rtl="0" fontAlgn="base"/>
                      <a:r>
                        <a:rPr lang="en-US" sz="1800" b="0" dirty="0">
                          <a:effectLst/>
                        </a:rPr>
                        <a:t>Compiled codes run faster than Interpreter.</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algn="just" rtl="0" fontAlgn="base"/>
                      <a:r>
                        <a:rPr lang="en-US" sz="1800" b="0" dirty="0">
                          <a:effectLst/>
                        </a:rPr>
                        <a:t>Interpreted codes run slower than Compiler.</a:t>
                      </a: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r>
              <a:tr h="447377">
                <a:tc>
                  <a:txBody>
                    <a:bodyPr/>
                    <a:lstStyle/>
                    <a:p>
                      <a:pPr algn="just" rtl="0" fontAlgn="base"/>
                      <a:r>
                        <a:rPr lang="en-US" sz="1800" b="0" dirty="0" smtClean="0">
                          <a:effectLst/>
                        </a:rPr>
                        <a:t>CPU utilization is more in the case of a Compiler.</a:t>
                      </a:r>
                    </a:p>
                    <a:p>
                      <a:pPr algn="just" rtl="0" fontAlgn="base"/>
                      <a:r>
                        <a:rPr lang="en-US" sz="1800" b="0" dirty="0" smtClean="0">
                          <a:effectLst/>
                        </a:rPr>
                        <a:t>C, C++, C#, </a:t>
                      </a:r>
                      <a:r>
                        <a:rPr lang="en-US" sz="1800" b="0" dirty="0" err="1" smtClean="0">
                          <a:effectLst/>
                        </a:rPr>
                        <a:t>etc</a:t>
                      </a:r>
                      <a:r>
                        <a:rPr lang="en-US" sz="1800" b="0" dirty="0" smtClean="0">
                          <a:effectLst/>
                        </a:rPr>
                        <a:t> are programming languages that are compiler-based.</a:t>
                      </a:r>
                    </a:p>
                    <a:p>
                      <a:pPr algn="just" rtl="0" fontAlgn="base"/>
                      <a:endParaRPr lang="en-US" sz="1800" b="0" dirty="0" smtClean="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c>
                  <a:txBody>
                    <a:bodyPr/>
                    <a:lstStyle/>
                    <a:p>
                      <a:pPr marL="0" marR="0" lvl="0" indent="0" algn="just" defTabSz="914400" rtl="0" eaLnBrk="1" fontAlgn="base" latinLnBrk="0" hangingPunct="1">
                        <a:lnSpc>
                          <a:spcPct val="100000"/>
                        </a:lnSpc>
                        <a:spcBef>
                          <a:spcPts val="0"/>
                        </a:spcBef>
                        <a:spcAft>
                          <a:spcPts val="0"/>
                        </a:spcAft>
                        <a:buClrTx/>
                        <a:buSzTx/>
                        <a:buFontTx/>
                        <a:buNone/>
                        <a:tabLst/>
                        <a:defRPr/>
                      </a:pPr>
                      <a:r>
                        <a:rPr lang="en-US" sz="1800" b="0" dirty="0" smtClean="0">
                          <a:effectLst/>
                        </a:rPr>
                        <a:t>CPU utilization is less in the case of a Interpreter.</a:t>
                      </a:r>
                    </a:p>
                    <a:p>
                      <a:pPr marL="0" marR="0" lvl="0" indent="0" algn="just" defTabSz="914400" rtl="0" eaLnBrk="1" fontAlgn="base" latinLnBrk="0" hangingPunct="1">
                        <a:lnSpc>
                          <a:spcPct val="100000"/>
                        </a:lnSpc>
                        <a:spcBef>
                          <a:spcPts val="0"/>
                        </a:spcBef>
                        <a:spcAft>
                          <a:spcPts val="0"/>
                        </a:spcAft>
                        <a:buClrTx/>
                        <a:buSzTx/>
                        <a:buFontTx/>
                        <a:buNone/>
                        <a:tabLst/>
                        <a:defRPr/>
                      </a:pPr>
                      <a:r>
                        <a:rPr lang="en-US" sz="1800" b="0" dirty="0" smtClean="0">
                          <a:effectLst/>
                        </a:rPr>
                        <a:t>Python, Ruby, Perl, SNOBOL, MATLAB, </a:t>
                      </a:r>
                      <a:r>
                        <a:rPr lang="en-US" sz="1800" b="0" dirty="0" err="1" smtClean="0">
                          <a:effectLst/>
                        </a:rPr>
                        <a:t>etc</a:t>
                      </a:r>
                      <a:r>
                        <a:rPr lang="en-US" sz="1800" b="0" dirty="0" smtClean="0">
                          <a:effectLst/>
                        </a:rPr>
                        <a:t> are programming languages that are interpreter-based.</a:t>
                      </a:r>
                    </a:p>
                    <a:p>
                      <a:pPr algn="just" rtl="0" fontAlgn="base"/>
                      <a:endParaRPr lang="en-US" sz="1800" b="0" dirty="0">
                        <a:effectLst/>
                      </a:endParaRPr>
                    </a:p>
                  </a:txBody>
                  <a:tcPr marL="63500" marR="63500" marT="88900" marB="88900" anchor="ctr">
                    <a:lnL w="1905" cap="flat" cmpd="sng" algn="ctr">
                      <a:solidFill>
                        <a:srgbClr val="DFDFDF"/>
                      </a:solidFill>
                      <a:prstDash val="solid"/>
                      <a:round/>
                      <a:headEnd type="none" w="med" len="med"/>
                      <a:tailEnd type="none" w="med" len="med"/>
                    </a:lnL>
                    <a:lnR w="1905" cap="flat" cmpd="sng" algn="ctr">
                      <a:solidFill>
                        <a:srgbClr val="DFDFDF"/>
                      </a:solidFill>
                      <a:prstDash val="solid"/>
                      <a:round/>
                      <a:headEnd type="none" w="med" len="med"/>
                      <a:tailEnd type="none" w="med" len="med"/>
                    </a:lnR>
                    <a:lnT w="1905" cap="flat" cmpd="sng" algn="ctr">
                      <a:solidFill>
                        <a:srgbClr val="DFDFDF"/>
                      </a:solidFill>
                      <a:prstDash val="solid"/>
                      <a:round/>
                      <a:headEnd type="none" w="med" len="med"/>
                      <a:tailEnd type="none" w="med" len="med"/>
                    </a:lnT>
                    <a:lnB w="1905" cap="flat" cmpd="sng" algn="ctr">
                      <a:solidFill>
                        <a:srgbClr val="DFDFDF"/>
                      </a:solidFill>
                      <a:prstDash val="solid"/>
                      <a:round/>
                      <a:headEnd type="none" w="med" len="med"/>
                      <a:tailEnd type="none" w="med" len="med"/>
                    </a:lnB>
                    <a:solidFill>
                      <a:srgbClr val="FFFFFF"/>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77994573"/>
              </p:ext>
            </p:extLst>
          </p:nvPr>
        </p:nvGraphicFramePr>
        <p:xfrm>
          <a:off x="581891" y="336987"/>
          <a:ext cx="424873" cy="5611231"/>
        </p:xfrm>
        <a:graphic>
          <a:graphicData uri="http://schemas.openxmlformats.org/drawingml/2006/table">
            <a:tbl>
              <a:tblPr/>
              <a:tblGrid>
                <a:gridCol w="424873"/>
              </a:tblGrid>
              <a:tr h="5611231">
                <a:tc>
                  <a:txBody>
                    <a:bodyPr/>
                    <a:lstStyle/>
                    <a:p>
                      <a:endParaRPr lang="en-US" dirty="0" smtClean="0"/>
                    </a:p>
                    <a:p>
                      <a:endParaRPr lang="en-US" dirty="0" smtClean="0"/>
                    </a:p>
                    <a:p>
                      <a:endParaRPr lang="en-US" dirty="0" smtClean="0"/>
                    </a:p>
                    <a:p>
                      <a:r>
                        <a:rPr lang="en-US" dirty="0" smtClean="0"/>
                        <a:t>1.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2.</a:t>
                      </a:r>
                    </a:p>
                    <a:p>
                      <a:endParaRPr lang="en-US" dirty="0" smtClean="0"/>
                    </a:p>
                    <a:p>
                      <a:r>
                        <a:rPr lang="en-US" dirty="0" smtClean="0"/>
                        <a:t>3.</a:t>
                      </a:r>
                    </a:p>
                    <a:p>
                      <a:endParaRPr lang="en-US" dirty="0" smtClean="0"/>
                    </a:p>
                    <a:p>
                      <a:r>
                        <a:rPr lang="en-US" dirty="0" smtClean="0"/>
                        <a:t>4.</a:t>
                      </a:r>
                    </a:p>
                    <a:p>
                      <a:r>
                        <a:rPr lang="en-US" dirty="0" smtClean="0"/>
                        <a:t>5.</a:t>
                      </a:r>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tr>
            </a:tbl>
          </a:graphicData>
        </a:graphic>
      </p:graphicFrame>
    </p:spTree>
    <p:extLst>
      <p:ext uri="{BB962C8B-B14F-4D97-AF65-F5344CB8AC3E}">
        <p14:creationId xmlns:p14="http://schemas.microsoft.com/office/powerpoint/2010/main" val="8175159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11643" y="3425536"/>
            <a:ext cx="5857875" cy="838200"/>
          </a:xfrm>
          <a:prstGeom prst="rect">
            <a:avLst/>
          </a:prstGeom>
        </p:spPr>
      </p:pic>
      <p:sp>
        <p:nvSpPr>
          <p:cNvPr id="4" name="Rectangle 3"/>
          <p:cNvSpPr/>
          <p:nvPr/>
        </p:nvSpPr>
        <p:spPr>
          <a:xfrm>
            <a:off x="2873518" y="870865"/>
            <a:ext cx="6096000" cy="2031325"/>
          </a:xfrm>
          <a:prstGeom prst="rect">
            <a:avLst/>
          </a:prstGeom>
        </p:spPr>
        <p:txBody>
          <a:bodyPr>
            <a:spAutoFit/>
          </a:bodyPr>
          <a:lstStyle/>
          <a:p>
            <a:pPr algn="just"/>
            <a:r>
              <a:rPr lang="en-US" dirty="0" smtClean="0"/>
              <a:t>An assembler is a computer program that translates assembly language code into machine code. It allows you to communicate directly with a computer’s hardware. It converts human-readable instructions into binary codes that the central processing unit (CPU) can execute. Assemblers are used for low-level programming and are specific to a particular computer architecture</a:t>
            </a:r>
            <a:endParaRPr lang="en-US" dirty="0"/>
          </a:p>
        </p:txBody>
      </p:sp>
    </p:spTree>
    <p:extLst>
      <p:ext uri="{BB962C8B-B14F-4D97-AF65-F5344CB8AC3E}">
        <p14:creationId xmlns:p14="http://schemas.microsoft.com/office/powerpoint/2010/main" val="58117275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TotalTime>
  <Words>926</Words>
  <Application>Microsoft Office PowerPoint</Application>
  <PresentationFormat>Widescreen</PresentationFormat>
  <Paragraphs>75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account</dc:creator>
  <cp:lastModifiedBy>Microsoft account</cp:lastModifiedBy>
  <cp:revision>5</cp:revision>
  <dcterms:created xsi:type="dcterms:W3CDTF">2025-05-03T02:03:50Z</dcterms:created>
  <dcterms:modified xsi:type="dcterms:W3CDTF">2025-05-03T02:57:05Z</dcterms:modified>
</cp:coreProperties>
</file>