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349" r:id="rId93"/>
    <p:sldId id="350" r:id="rId94"/>
    <p:sldId id="351" r:id="rId95"/>
    <p:sldId id="352" r:id="rId96"/>
    <p:sldId id="353" r:id="rId97"/>
    <p:sldId id="354" r:id="rId98"/>
    <p:sldId id="355" r:id="rId99"/>
    <p:sldId id="356" r:id="rId100"/>
    <p:sldId id="357" r:id="rId101"/>
    <p:sldId id="358" r:id="rId102"/>
    <p:sldId id="359" r:id="rId103"/>
    <p:sldId id="360" r:id="rId104"/>
    <p:sldId id="361" r:id="rId105"/>
    <p:sldId id="362" r:id="rId106"/>
    <p:sldId id="363" r:id="rId107"/>
    <p:sldId id="364" r:id="rId108"/>
    <p:sldId id="365" r:id="rId109"/>
    <p:sldId id="366" r:id="rId110"/>
    <p:sldId id="367" r:id="rId111"/>
    <p:sldId id="368" r:id="rId112"/>
    <p:sldId id="369" r:id="rId113"/>
    <p:sldId id="370" r:id="rId114"/>
    <p:sldId id="371" r:id="rId115"/>
    <p:sldId id="372" r:id="rId116"/>
    <p:sldId id="373" r:id="rId117"/>
  </p:sldIdLst>
  <p:sldSz cx="7772400" cy="10058400"/>
  <p:notesSz cx="7772400" cy="10058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4" d="100"/>
          <a:sy n="104" d="100"/>
        </p:scale>
        <p:origin x="644" y="-37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800" y="304799"/>
            <a:ext cx="7164070" cy="9450070"/>
          </a:xfrm>
          <a:custGeom>
            <a:avLst/>
            <a:gdLst/>
            <a:ahLst/>
            <a:cxnLst/>
            <a:rect l="l" t="t" r="r" b="b"/>
            <a:pathLst>
              <a:path w="7164070" h="9450070">
                <a:moveTo>
                  <a:pt x="7146290" y="46990"/>
                </a:moveTo>
                <a:lnTo>
                  <a:pt x="7108190" y="46990"/>
                </a:lnTo>
                <a:lnTo>
                  <a:pt x="7108190" y="57150"/>
                </a:lnTo>
                <a:lnTo>
                  <a:pt x="7108190" y="9394190"/>
                </a:lnTo>
                <a:lnTo>
                  <a:pt x="56515" y="9394190"/>
                </a:lnTo>
                <a:lnTo>
                  <a:pt x="56515" y="57150"/>
                </a:lnTo>
                <a:lnTo>
                  <a:pt x="7108190" y="57150"/>
                </a:lnTo>
                <a:lnTo>
                  <a:pt x="7108190" y="46990"/>
                </a:lnTo>
                <a:lnTo>
                  <a:pt x="56515" y="46990"/>
                </a:lnTo>
                <a:lnTo>
                  <a:pt x="46990" y="46990"/>
                </a:lnTo>
                <a:lnTo>
                  <a:pt x="46990" y="9432303"/>
                </a:lnTo>
                <a:lnTo>
                  <a:pt x="56515" y="9432290"/>
                </a:lnTo>
                <a:lnTo>
                  <a:pt x="7146290" y="9432290"/>
                </a:lnTo>
                <a:lnTo>
                  <a:pt x="7146290" y="9394190"/>
                </a:lnTo>
                <a:lnTo>
                  <a:pt x="7146290" y="57150"/>
                </a:lnTo>
                <a:lnTo>
                  <a:pt x="7146290" y="46990"/>
                </a:lnTo>
                <a:close/>
              </a:path>
              <a:path w="7164070" h="9450070">
                <a:moveTo>
                  <a:pt x="7164070" y="0"/>
                </a:moveTo>
                <a:lnTo>
                  <a:pt x="7155180" y="0"/>
                </a:lnTo>
                <a:lnTo>
                  <a:pt x="7155180" y="38100"/>
                </a:lnTo>
                <a:lnTo>
                  <a:pt x="7155180" y="9441180"/>
                </a:lnTo>
                <a:lnTo>
                  <a:pt x="38100" y="9441180"/>
                </a:lnTo>
                <a:lnTo>
                  <a:pt x="38100" y="38100"/>
                </a:lnTo>
                <a:lnTo>
                  <a:pt x="7155180" y="38100"/>
                </a:lnTo>
                <a:lnTo>
                  <a:pt x="7155180" y="0"/>
                </a:lnTo>
                <a:lnTo>
                  <a:pt x="0" y="0"/>
                </a:lnTo>
                <a:lnTo>
                  <a:pt x="0" y="38100"/>
                </a:lnTo>
                <a:lnTo>
                  <a:pt x="0" y="9441180"/>
                </a:lnTo>
                <a:lnTo>
                  <a:pt x="0" y="9450070"/>
                </a:lnTo>
                <a:lnTo>
                  <a:pt x="7164070" y="9450070"/>
                </a:lnTo>
                <a:lnTo>
                  <a:pt x="7164070" y="9441180"/>
                </a:lnTo>
                <a:lnTo>
                  <a:pt x="71640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5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5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5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5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5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5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5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30.png"/><Relationship Id="rId4" Type="http://schemas.openxmlformats.org/officeDocument/2006/relationships/image" Target="../media/image1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3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java/java_file_class.htm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tutorialspoint.com/java/java_filewriter_class.htm" TargetMode="External"/><Relationship Id="rId4" Type="http://schemas.openxmlformats.org/officeDocument/2006/relationships/hyperlink" Target="http://www.tutorialspoint.com/java/java_filereader_class.htm" TargetMode="Externa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5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4800" y="304799"/>
            <a:ext cx="7164070" cy="9450070"/>
          </a:xfrm>
          <a:custGeom>
            <a:avLst/>
            <a:gdLst/>
            <a:ahLst/>
            <a:cxnLst/>
            <a:rect l="l" t="t" r="r" b="b"/>
            <a:pathLst>
              <a:path w="7164070" h="9450070">
                <a:moveTo>
                  <a:pt x="7146290" y="46990"/>
                </a:moveTo>
                <a:lnTo>
                  <a:pt x="7108190" y="46990"/>
                </a:lnTo>
                <a:lnTo>
                  <a:pt x="7108190" y="57150"/>
                </a:lnTo>
                <a:lnTo>
                  <a:pt x="7108190" y="9394190"/>
                </a:lnTo>
                <a:lnTo>
                  <a:pt x="56515" y="9394190"/>
                </a:lnTo>
                <a:lnTo>
                  <a:pt x="56515" y="57150"/>
                </a:lnTo>
                <a:lnTo>
                  <a:pt x="7108190" y="57150"/>
                </a:lnTo>
                <a:lnTo>
                  <a:pt x="7108190" y="46990"/>
                </a:lnTo>
                <a:lnTo>
                  <a:pt x="56515" y="46990"/>
                </a:lnTo>
                <a:lnTo>
                  <a:pt x="46990" y="46990"/>
                </a:lnTo>
                <a:lnTo>
                  <a:pt x="46990" y="9432303"/>
                </a:lnTo>
                <a:lnTo>
                  <a:pt x="56515" y="9432290"/>
                </a:lnTo>
                <a:lnTo>
                  <a:pt x="7146290" y="9432290"/>
                </a:lnTo>
                <a:lnTo>
                  <a:pt x="7146290" y="9394190"/>
                </a:lnTo>
                <a:lnTo>
                  <a:pt x="7146290" y="57150"/>
                </a:lnTo>
                <a:lnTo>
                  <a:pt x="7146290" y="46990"/>
                </a:lnTo>
                <a:close/>
              </a:path>
              <a:path w="7164070" h="9450070">
                <a:moveTo>
                  <a:pt x="7164070" y="0"/>
                </a:moveTo>
                <a:lnTo>
                  <a:pt x="7155180" y="0"/>
                </a:lnTo>
                <a:lnTo>
                  <a:pt x="7155180" y="38100"/>
                </a:lnTo>
                <a:lnTo>
                  <a:pt x="7155180" y="9441180"/>
                </a:lnTo>
                <a:lnTo>
                  <a:pt x="38100" y="9441180"/>
                </a:lnTo>
                <a:lnTo>
                  <a:pt x="38100" y="38100"/>
                </a:lnTo>
                <a:lnTo>
                  <a:pt x="7155180" y="38100"/>
                </a:lnTo>
                <a:lnTo>
                  <a:pt x="7155180" y="0"/>
                </a:lnTo>
                <a:lnTo>
                  <a:pt x="0" y="0"/>
                </a:lnTo>
                <a:lnTo>
                  <a:pt x="0" y="38100"/>
                </a:lnTo>
                <a:lnTo>
                  <a:pt x="0" y="9441180"/>
                </a:lnTo>
                <a:lnTo>
                  <a:pt x="0" y="9450070"/>
                </a:lnTo>
                <a:lnTo>
                  <a:pt x="7164070" y="9450070"/>
                </a:lnTo>
                <a:lnTo>
                  <a:pt x="7164070" y="9441180"/>
                </a:lnTo>
                <a:lnTo>
                  <a:pt x="71640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83335" y="508152"/>
            <a:ext cx="5074285" cy="4825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0080" marR="5080" indent="-628015" algn="ctr">
              <a:lnSpc>
                <a:spcPct val="123100"/>
              </a:lnSpc>
              <a:spcBef>
                <a:spcPts val="100"/>
              </a:spcBef>
            </a:pPr>
            <a:r>
              <a:rPr lang="en-US" sz="1300" b="1" dirty="0" smtClean="0">
                <a:latin typeface="Times New Roman"/>
                <a:cs typeface="Times New Roman"/>
              </a:rPr>
              <a:t>KASHMIR </a:t>
            </a:r>
            <a:r>
              <a:rPr sz="1300" b="1" dirty="0" smtClean="0">
                <a:latin typeface="Times New Roman"/>
                <a:cs typeface="Times New Roman"/>
              </a:rPr>
              <a:t>COLLEGE</a:t>
            </a:r>
            <a:r>
              <a:rPr sz="1300" b="1" spc="35" dirty="0" smtClean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OF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ENGINEERING</a:t>
            </a:r>
            <a:r>
              <a:rPr sz="1300" b="1" spc="-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&amp;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TECHNOLOGY </a:t>
            </a:r>
            <a:r>
              <a:rPr sz="1300" b="1" dirty="0">
                <a:latin typeface="Times New Roman"/>
                <a:cs typeface="Times New Roman"/>
              </a:rPr>
              <a:t>DEPARTMENT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OF</a:t>
            </a:r>
            <a:r>
              <a:rPr sz="1300" b="1" spc="25" dirty="0">
                <a:latin typeface="Times New Roman"/>
                <a:cs typeface="Times New Roman"/>
              </a:rPr>
              <a:t> </a:t>
            </a:r>
            <a:r>
              <a:rPr lang="en-US" sz="1300" b="1" spc="-10" dirty="0" smtClean="0">
                <a:latin typeface="Times New Roman"/>
                <a:cs typeface="Times New Roman"/>
              </a:rPr>
              <a:t>CSE</a:t>
            </a:r>
            <a:endParaRPr sz="13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1316" y="1185418"/>
            <a:ext cx="1935684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0" dirty="0" smtClean="0">
                <a:latin typeface="Calibri"/>
                <a:cs typeface="Calibri"/>
              </a:rPr>
              <a:t> </a:t>
            </a:r>
            <a:r>
              <a:rPr sz="1100" b="1" dirty="0" err="1">
                <a:latin typeface="Calibri"/>
                <a:cs typeface="Calibri"/>
              </a:rPr>
              <a:t>B.Tech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lang="en-US" sz="1100" b="1" dirty="0" smtClean="0">
                <a:latin typeface="Calibri"/>
                <a:cs typeface="Calibri"/>
              </a:rPr>
              <a:t>CSE</a:t>
            </a:r>
            <a:r>
              <a:rPr sz="1100" b="1" dirty="0" smtClean="0">
                <a:latin typeface="Calibri"/>
                <a:cs typeface="Calibri"/>
              </a:rPr>
              <a:t>–</a:t>
            </a:r>
            <a:r>
              <a:rPr sz="1100" b="1" spc="-40" dirty="0" smtClean="0">
                <a:latin typeface="Calibri"/>
                <a:cs typeface="Calibri"/>
              </a:rPr>
              <a:t> </a:t>
            </a:r>
            <a:r>
              <a:rPr sz="1100" b="1" dirty="0" smtClean="0">
                <a:latin typeface="Calibri"/>
                <a:cs typeface="Calibri"/>
              </a:rPr>
              <a:t>II</a:t>
            </a:r>
            <a:r>
              <a:rPr lang="en-US" sz="1100" b="1" dirty="0" smtClean="0">
                <a:latin typeface="Calibri"/>
                <a:cs typeface="Calibri"/>
              </a:rPr>
              <a:t>I</a:t>
            </a:r>
            <a:r>
              <a:rPr sz="1100" b="1" spc="-45" dirty="0" smtClean="0">
                <a:latin typeface="Calibri"/>
                <a:cs typeface="Calibri"/>
              </a:rPr>
              <a:t> </a:t>
            </a:r>
            <a:r>
              <a:rPr sz="1100" b="1" spc="-25" dirty="0">
                <a:latin typeface="Calibri"/>
                <a:cs typeface="Calibri"/>
              </a:rPr>
              <a:t>Sem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89550" y="1185418"/>
            <a:ext cx="923290" cy="364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5430" algn="l"/>
              </a:tabLst>
            </a:pPr>
            <a:r>
              <a:rPr sz="1100" b="1" spc="-50" dirty="0">
                <a:latin typeface="Calibri"/>
                <a:cs typeface="Calibri"/>
              </a:rPr>
              <a:t>L</a:t>
            </a:r>
            <a:r>
              <a:rPr sz="1100" b="1" dirty="0">
                <a:latin typeface="Calibri"/>
                <a:cs typeface="Calibri"/>
              </a:rPr>
              <a:t>	T</a:t>
            </a:r>
            <a:r>
              <a:rPr sz="1100" b="1" spc="-4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/P/D</a:t>
            </a:r>
            <a:r>
              <a:rPr sz="1100" b="1" spc="459" dirty="0">
                <a:latin typeface="Calibri"/>
                <a:cs typeface="Calibri"/>
              </a:rPr>
              <a:t> </a:t>
            </a:r>
            <a:r>
              <a:rPr sz="1100" b="1" spc="-50" dirty="0">
                <a:latin typeface="Calibri"/>
                <a:cs typeface="Calibri"/>
              </a:rPr>
              <a:t>C</a:t>
            </a:r>
            <a:endParaRPr sz="1100">
              <a:latin typeface="Calibri"/>
              <a:cs typeface="Calibri"/>
            </a:endParaRPr>
          </a:p>
          <a:p>
            <a:pPr marL="125730">
              <a:lnSpc>
                <a:spcPct val="100000"/>
              </a:lnSpc>
              <a:spcBef>
                <a:spcPts val="25"/>
              </a:spcBef>
              <a:tabLst>
                <a:tab pos="430530" algn="l"/>
                <a:tab pos="838835" algn="l"/>
              </a:tabLst>
            </a:pPr>
            <a:r>
              <a:rPr sz="1100" b="1" spc="-50" dirty="0">
                <a:latin typeface="Calibri"/>
                <a:cs typeface="Calibri"/>
              </a:rPr>
              <a:t>4</a:t>
            </a:r>
            <a:r>
              <a:rPr sz="1100" b="1" dirty="0">
                <a:latin typeface="Calibri"/>
                <a:cs typeface="Calibri"/>
              </a:rPr>
              <a:t>	</a:t>
            </a:r>
            <a:r>
              <a:rPr sz="1100" b="1" spc="-10" dirty="0">
                <a:latin typeface="Calibri"/>
                <a:cs typeface="Calibri"/>
              </a:rPr>
              <a:t>/-</a:t>
            </a:r>
            <a:r>
              <a:rPr sz="1100" b="1" spc="-25" dirty="0">
                <a:latin typeface="Calibri"/>
                <a:cs typeface="Calibri"/>
              </a:rPr>
              <a:t>/-</a:t>
            </a:r>
            <a:r>
              <a:rPr sz="1100" b="1" dirty="0">
                <a:latin typeface="Calibri"/>
                <a:cs typeface="Calibri"/>
              </a:rPr>
              <a:t>	</a:t>
            </a:r>
            <a:r>
              <a:rPr sz="1100" b="1" spc="-50" dirty="0">
                <a:latin typeface="Calibri"/>
                <a:cs typeface="Calibri"/>
              </a:rPr>
              <a:t>4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1316" y="1524126"/>
            <a:ext cx="6400165" cy="56125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91135" algn="ctr">
              <a:lnSpc>
                <a:spcPct val="100000"/>
              </a:lnSpc>
              <a:spcBef>
                <a:spcPts val="100"/>
              </a:spcBef>
            </a:pPr>
            <a:r>
              <a:rPr lang="en-US" sz="1100" b="1" spc="-10" dirty="0" smtClean="0">
                <a:latin typeface="Calibri"/>
                <a:cs typeface="Calibri"/>
              </a:rPr>
              <a:t>OOPS-</a:t>
            </a:r>
            <a:r>
              <a:rPr sz="1100" b="1" spc="-10" dirty="0" smtClean="0">
                <a:latin typeface="Calibri"/>
                <a:cs typeface="Calibri"/>
              </a:rPr>
              <a:t>JAVA</a:t>
            </a:r>
            <a:r>
              <a:rPr sz="1100" b="1" spc="15" dirty="0" smtClean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PROGRAMMING</a:t>
            </a:r>
            <a:endParaRPr sz="1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b="1" spc="-10" dirty="0">
                <a:latin typeface="Calibri"/>
                <a:cs typeface="Calibri"/>
              </a:rPr>
              <a:t>Objectives:</a:t>
            </a:r>
            <a:endParaRPr sz="1100" dirty="0">
              <a:latin typeface="Calibri"/>
              <a:cs typeface="Calibri"/>
            </a:endParaRPr>
          </a:p>
          <a:p>
            <a:pPr marL="12700" marR="199390" indent="457200" algn="just">
              <a:lnSpc>
                <a:spcPct val="101800"/>
              </a:lnSpc>
            </a:pPr>
            <a:r>
              <a:rPr sz="1100" dirty="0">
                <a:latin typeface="Calibri"/>
                <a:cs typeface="Calibri"/>
              </a:rPr>
              <a:t>This</a:t>
            </a:r>
            <a:r>
              <a:rPr sz="1100" spc="3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subject</a:t>
            </a:r>
            <a:r>
              <a:rPr sz="1100" spc="3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aims</a:t>
            </a:r>
            <a:r>
              <a:rPr sz="1100" spc="3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3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introduce</a:t>
            </a:r>
            <a:r>
              <a:rPr sz="1100" spc="3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students</a:t>
            </a:r>
            <a:r>
              <a:rPr sz="1100" spc="3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3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3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Java</a:t>
            </a:r>
            <a:r>
              <a:rPr sz="1100" spc="3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programming</a:t>
            </a:r>
            <a:r>
              <a:rPr sz="1100" spc="3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language.</a:t>
            </a:r>
            <a:r>
              <a:rPr sz="1100" spc="3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Upon</a:t>
            </a:r>
            <a:r>
              <a:rPr sz="1100" spc="3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successful </a:t>
            </a:r>
            <a:r>
              <a:rPr sz="1100" dirty="0">
                <a:latin typeface="Calibri"/>
                <a:cs typeface="Calibri"/>
              </a:rPr>
              <a:t>completion</a:t>
            </a:r>
            <a:r>
              <a:rPr sz="1100" spc="2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229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this</a:t>
            </a:r>
            <a:r>
              <a:rPr sz="1100" spc="2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subject,</a:t>
            </a:r>
            <a:r>
              <a:rPr sz="1100" spc="2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students</a:t>
            </a:r>
            <a:r>
              <a:rPr sz="1100" spc="2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should</a:t>
            </a:r>
            <a:r>
              <a:rPr sz="1100" spc="2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</a:t>
            </a:r>
            <a:r>
              <a:rPr sz="1100" spc="2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able</a:t>
            </a:r>
            <a:r>
              <a:rPr sz="1100" spc="2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2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create</a:t>
            </a:r>
            <a:r>
              <a:rPr sz="1100" spc="229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Java</a:t>
            </a:r>
            <a:r>
              <a:rPr sz="1100" spc="2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programs</a:t>
            </a:r>
            <a:r>
              <a:rPr sz="1100" spc="2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that</a:t>
            </a:r>
            <a:r>
              <a:rPr sz="1100" spc="2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leverage</a:t>
            </a:r>
            <a:r>
              <a:rPr sz="1100" spc="2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2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object- </a:t>
            </a:r>
            <a:r>
              <a:rPr sz="1100" dirty="0">
                <a:latin typeface="Calibri"/>
                <a:cs typeface="Calibri"/>
              </a:rPr>
              <a:t>oriented</a:t>
            </a:r>
            <a:r>
              <a:rPr sz="1100" spc="1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features</a:t>
            </a:r>
            <a:r>
              <a:rPr sz="1100" spc="17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20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1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Java</a:t>
            </a:r>
            <a:r>
              <a:rPr sz="1100" spc="17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language,</a:t>
            </a:r>
            <a:r>
              <a:rPr sz="1100" spc="1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such</a:t>
            </a:r>
            <a:r>
              <a:rPr sz="1100" spc="1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as</a:t>
            </a:r>
            <a:r>
              <a:rPr sz="1100" spc="20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encapsulation,</a:t>
            </a:r>
            <a:r>
              <a:rPr sz="1100" spc="1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inheritance</a:t>
            </a:r>
            <a:r>
              <a:rPr sz="1100" spc="18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1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polymorphism;</a:t>
            </a:r>
            <a:r>
              <a:rPr sz="1100" spc="1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use</a:t>
            </a:r>
            <a:r>
              <a:rPr sz="1100" spc="180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data </a:t>
            </a:r>
            <a:r>
              <a:rPr sz="1100" dirty="0">
                <a:latin typeface="Calibri"/>
                <a:cs typeface="Calibri"/>
              </a:rPr>
              <a:t>types,</a:t>
            </a:r>
            <a:r>
              <a:rPr sz="1100" spc="1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arrays</a:t>
            </a:r>
            <a:r>
              <a:rPr sz="1100" spc="18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1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other</a:t>
            </a:r>
            <a:r>
              <a:rPr sz="1100" spc="17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data</a:t>
            </a:r>
            <a:r>
              <a:rPr sz="1100" spc="1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collections;</a:t>
            </a:r>
            <a:r>
              <a:rPr sz="1100" spc="1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implement</a:t>
            </a:r>
            <a:r>
              <a:rPr sz="1100" spc="16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error-</a:t>
            </a:r>
            <a:r>
              <a:rPr sz="1100" dirty="0">
                <a:latin typeface="Calibri"/>
                <a:cs typeface="Calibri"/>
              </a:rPr>
              <a:t>handling</a:t>
            </a:r>
            <a:r>
              <a:rPr sz="1100" spc="1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techniques</a:t>
            </a:r>
            <a:r>
              <a:rPr sz="1100" spc="17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using</a:t>
            </a:r>
            <a:r>
              <a:rPr sz="1100" spc="18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exception</a:t>
            </a:r>
            <a:r>
              <a:rPr sz="1100" spc="17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handling,</a:t>
            </a:r>
            <a:endParaRPr sz="11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30"/>
              </a:spcBef>
            </a:pPr>
            <a:r>
              <a:rPr sz="1100" dirty="0">
                <a:latin typeface="Calibri"/>
                <a:cs typeface="Calibri"/>
              </a:rPr>
              <a:t>create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10" dirty="0">
                <a:latin typeface="Calibri"/>
                <a:cs typeface="Calibri"/>
              </a:rPr>
              <a:t> event-</a:t>
            </a:r>
            <a:r>
              <a:rPr sz="1100" dirty="0">
                <a:latin typeface="Calibri"/>
                <a:cs typeface="Calibri"/>
              </a:rPr>
              <a:t>driven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GUI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using Swing </a:t>
            </a:r>
            <a:r>
              <a:rPr sz="1100" spc="-10" dirty="0">
                <a:latin typeface="Calibri"/>
                <a:cs typeface="Calibri"/>
              </a:rPr>
              <a:t>components.</a:t>
            </a:r>
            <a:endParaRPr sz="1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1100" b="1" spc="-10" dirty="0" smtClean="0">
                <a:latin typeface="Calibri"/>
                <a:cs typeface="Calibri"/>
              </a:rPr>
              <a:t>UNIT-I No. of Lectures: 10</a:t>
            </a:r>
          </a:p>
          <a:p>
            <a:pPr marL="12700">
              <a:lnSpc>
                <a:spcPct val="100000"/>
              </a:lnSpc>
            </a:pPr>
            <a:r>
              <a:rPr lang="en-US" sz="1100" b="1" spc="-10" dirty="0" smtClean="0">
                <a:latin typeface="Calibri"/>
                <a:cs typeface="Calibri"/>
              </a:rPr>
              <a:t>Introduction to object-oriented programming, Basics of java programming, features of java</a:t>
            </a:r>
          </a:p>
          <a:p>
            <a:pPr marL="12700">
              <a:lnSpc>
                <a:spcPct val="100000"/>
              </a:lnSpc>
            </a:pPr>
            <a:r>
              <a:rPr lang="en-US" sz="1100" b="1" spc="-10" dirty="0" smtClean="0">
                <a:latin typeface="Calibri"/>
                <a:cs typeface="Calibri"/>
              </a:rPr>
              <a:t>programming, Data types, Variables, Operators, Control statements, Arrays in java, Basics of objects and</a:t>
            </a:r>
          </a:p>
          <a:p>
            <a:pPr marL="12700">
              <a:lnSpc>
                <a:spcPct val="100000"/>
              </a:lnSpc>
            </a:pPr>
            <a:r>
              <a:rPr lang="en-US" sz="1100" b="1" spc="-10" dirty="0" smtClean="0">
                <a:latin typeface="Calibri"/>
                <a:cs typeface="Calibri"/>
              </a:rPr>
              <a:t>classes in java, Visibility modifiers, Methods, Constructors, Method overloading, Static members, Use</a:t>
            </a:r>
          </a:p>
          <a:p>
            <a:pPr marL="12700">
              <a:lnSpc>
                <a:spcPct val="100000"/>
              </a:lnSpc>
            </a:pPr>
            <a:r>
              <a:rPr lang="en-US" sz="1100" b="1" spc="-10" dirty="0" smtClean="0">
                <a:latin typeface="Calibri"/>
                <a:cs typeface="Calibri"/>
              </a:rPr>
              <a:t>of this reference.</a:t>
            </a:r>
          </a:p>
          <a:p>
            <a:pPr marL="12700">
              <a:lnSpc>
                <a:spcPct val="100000"/>
              </a:lnSpc>
            </a:pPr>
            <a:r>
              <a:rPr lang="en-US" sz="1100" b="1" spc="-10" dirty="0" smtClean="0">
                <a:latin typeface="Calibri"/>
                <a:cs typeface="Calibri"/>
              </a:rPr>
              <a:t>UNIT-II No. of Lectures: 12</a:t>
            </a:r>
          </a:p>
          <a:p>
            <a:pPr marL="12700">
              <a:lnSpc>
                <a:spcPct val="100000"/>
              </a:lnSpc>
            </a:pPr>
            <a:r>
              <a:rPr lang="en-US" sz="1100" b="1" spc="-10" dirty="0" smtClean="0">
                <a:latin typeface="Calibri"/>
                <a:cs typeface="Calibri"/>
              </a:rPr>
              <a:t>Inheritance in java, Overriding, Use of super, Abstract class, Interfaces, Packages, Importing packages,</a:t>
            </a:r>
          </a:p>
          <a:p>
            <a:pPr marL="12700">
              <a:lnSpc>
                <a:spcPct val="100000"/>
              </a:lnSpc>
            </a:pPr>
            <a:r>
              <a:rPr lang="en-US" sz="1100" b="1" spc="-10" dirty="0" smtClean="0">
                <a:latin typeface="Calibri"/>
                <a:cs typeface="Calibri"/>
              </a:rPr>
              <a:t>Exception handling in java, Use of try, catch, finally, throw in exception handling. Multithreaded</a:t>
            </a:r>
          </a:p>
          <a:p>
            <a:pPr marL="12700">
              <a:lnSpc>
                <a:spcPct val="100000"/>
              </a:lnSpc>
            </a:pPr>
            <a:r>
              <a:rPr lang="en-US" sz="1100" b="1" spc="-10" dirty="0" smtClean="0">
                <a:latin typeface="Calibri"/>
                <a:cs typeface="Calibri"/>
              </a:rPr>
              <a:t>programming, Thread life cycle, Thread priorities, Thread synchronization.</a:t>
            </a:r>
          </a:p>
          <a:p>
            <a:pPr marL="12700">
              <a:lnSpc>
                <a:spcPct val="100000"/>
              </a:lnSpc>
            </a:pPr>
            <a:r>
              <a:rPr lang="en-US" sz="1100" b="1" spc="-10" dirty="0" smtClean="0">
                <a:latin typeface="Calibri"/>
                <a:cs typeface="Calibri"/>
              </a:rPr>
              <a:t>UNIT-III No. of Lectures: 12</a:t>
            </a:r>
          </a:p>
          <a:p>
            <a:pPr marL="12700">
              <a:lnSpc>
                <a:spcPct val="100000"/>
              </a:lnSpc>
            </a:pPr>
            <a:r>
              <a:rPr lang="en-US" sz="1100" b="1" spc="-10" dirty="0" smtClean="0">
                <a:latin typeface="Calibri"/>
                <a:cs typeface="Calibri"/>
              </a:rPr>
              <a:t>Event handling in java, Event types, Mouse and key events, GUI Basics, Panels, Frames, Layout</a:t>
            </a:r>
          </a:p>
          <a:p>
            <a:pPr marL="12700">
              <a:lnSpc>
                <a:spcPct val="100000"/>
              </a:lnSpc>
            </a:pPr>
            <a:r>
              <a:rPr lang="en-US" sz="1100" b="1" spc="-10" dirty="0" smtClean="0">
                <a:latin typeface="Calibri"/>
                <a:cs typeface="Calibri"/>
              </a:rPr>
              <a:t>Managers: Flow Layout, Border Layout, Grid Layout, GUI components like Buttons, Check Boxes,</a:t>
            </a:r>
          </a:p>
          <a:p>
            <a:pPr marL="12700">
              <a:lnSpc>
                <a:spcPct val="100000"/>
              </a:lnSpc>
            </a:pPr>
            <a:r>
              <a:rPr lang="en-US" sz="1100" b="1" spc="-10" dirty="0" smtClean="0">
                <a:latin typeface="Calibri"/>
                <a:cs typeface="Calibri"/>
              </a:rPr>
              <a:t>Radio Buttons, Labels, Text Fields, Text Areas, Combo Boxes, Lists, Scroll Bars, Sliders, Windows,</a:t>
            </a:r>
          </a:p>
          <a:p>
            <a:pPr marL="12700">
              <a:lnSpc>
                <a:spcPct val="100000"/>
              </a:lnSpc>
            </a:pPr>
            <a:r>
              <a:rPr lang="en-US" sz="1100" b="1" spc="-10" dirty="0" smtClean="0">
                <a:latin typeface="Calibri"/>
                <a:cs typeface="Calibri"/>
              </a:rPr>
              <a:t>Menus, Dialog Box, Introduction to swing, Swing vs AWT, Hierarchy of swing components, Containers,</a:t>
            </a:r>
          </a:p>
          <a:p>
            <a:pPr marL="12700">
              <a:lnSpc>
                <a:spcPct val="100000"/>
              </a:lnSpc>
            </a:pPr>
            <a:r>
              <a:rPr lang="en-US" sz="1100" b="1" spc="-10" dirty="0" err="1" smtClean="0">
                <a:latin typeface="Calibri"/>
                <a:cs typeface="Calibri"/>
              </a:rPr>
              <a:t>JFrame</a:t>
            </a:r>
            <a:r>
              <a:rPr lang="en-US" sz="1100" b="1" spc="-10" dirty="0" smtClean="0">
                <a:latin typeface="Calibri"/>
                <a:cs typeface="Calibri"/>
              </a:rPr>
              <a:t>, </a:t>
            </a:r>
            <a:r>
              <a:rPr lang="en-US" sz="1100" b="1" spc="-10" dirty="0" err="1" smtClean="0">
                <a:latin typeface="Calibri"/>
                <a:cs typeface="Calibri"/>
              </a:rPr>
              <a:t>JApplet</a:t>
            </a:r>
            <a:r>
              <a:rPr lang="en-US" sz="1100" b="1" spc="-10" dirty="0" smtClean="0">
                <a:latin typeface="Calibri"/>
                <a:cs typeface="Calibri"/>
              </a:rPr>
              <a:t>, </a:t>
            </a:r>
            <a:r>
              <a:rPr lang="en-US" sz="1100" b="1" spc="-10" dirty="0" err="1" smtClean="0">
                <a:latin typeface="Calibri"/>
                <a:cs typeface="Calibri"/>
              </a:rPr>
              <a:t>JDialog</a:t>
            </a:r>
            <a:r>
              <a:rPr lang="en-US" sz="1100" b="1" spc="-10" dirty="0" smtClean="0">
                <a:latin typeface="Calibri"/>
                <a:cs typeface="Calibri"/>
              </a:rPr>
              <a:t>, </a:t>
            </a:r>
            <a:r>
              <a:rPr lang="en-US" sz="1100" b="1" spc="-10" dirty="0" err="1" smtClean="0">
                <a:latin typeface="Calibri"/>
                <a:cs typeface="Calibri"/>
              </a:rPr>
              <a:t>JPanel</a:t>
            </a:r>
            <a:r>
              <a:rPr lang="en-US" sz="1100" b="1" spc="-10" dirty="0" smtClean="0">
                <a:latin typeface="Calibri"/>
                <a:cs typeface="Calibri"/>
              </a:rPr>
              <a:t>.</a:t>
            </a:r>
          </a:p>
          <a:p>
            <a:pPr marL="12700">
              <a:lnSpc>
                <a:spcPct val="100000"/>
              </a:lnSpc>
            </a:pPr>
            <a:r>
              <a:rPr lang="en-US" sz="1100" b="1" spc="-10" dirty="0" smtClean="0">
                <a:latin typeface="Calibri"/>
                <a:cs typeface="Calibri"/>
              </a:rPr>
              <a:t>UNIT-IV No. of Lectures: 12</a:t>
            </a:r>
          </a:p>
          <a:p>
            <a:pPr marL="12700">
              <a:lnSpc>
                <a:spcPct val="100000"/>
              </a:lnSpc>
            </a:pPr>
            <a:r>
              <a:rPr lang="en-US" sz="1100" b="1" spc="-10" dirty="0" smtClean="0">
                <a:latin typeface="Calibri"/>
                <a:cs typeface="Calibri"/>
              </a:rPr>
              <a:t>Java Files and I/O, Streams, I/O classes, Scanner class, Text and Binary I/O.</a:t>
            </a:r>
          </a:p>
          <a:p>
            <a:pPr marL="12700">
              <a:lnSpc>
                <a:spcPct val="100000"/>
              </a:lnSpc>
            </a:pPr>
            <a:r>
              <a:rPr lang="en-US" sz="1100" b="1" spc="-10" dirty="0" smtClean="0">
                <a:latin typeface="Calibri"/>
                <a:cs typeface="Calibri"/>
              </a:rPr>
              <a:t>Introduction to java collections, Collection classes, Array list, Tree list, Hash table, Enumeration, String</a:t>
            </a:r>
          </a:p>
          <a:p>
            <a:pPr marL="12700">
              <a:lnSpc>
                <a:spcPct val="100000"/>
              </a:lnSpc>
            </a:pPr>
            <a:r>
              <a:rPr lang="en-US" sz="1100" b="1" spc="-10" dirty="0" smtClean="0">
                <a:latin typeface="Calibri"/>
                <a:cs typeface="Calibri"/>
              </a:rPr>
              <a:t>tokenizer.</a:t>
            </a:r>
          </a:p>
          <a:p>
            <a:pPr marL="12700">
              <a:lnSpc>
                <a:spcPct val="100000"/>
              </a:lnSpc>
            </a:pPr>
            <a:r>
              <a:rPr lang="en-US" sz="1100" b="1" spc="-10" dirty="0" smtClean="0">
                <a:latin typeface="Calibri"/>
                <a:cs typeface="Calibri"/>
              </a:rPr>
              <a:t>JDBC introduction, JDBC drivers, connecting to database, querying a database.</a:t>
            </a:r>
          </a:p>
          <a:p>
            <a:pPr marL="12700">
              <a:lnSpc>
                <a:spcPct val="100000"/>
              </a:lnSpc>
            </a:pPr>
            <a:r>
              <a:rPr lang="en-US" sz="1100" b="1" spc="-10" dirty="0" smtClean="0">
                <a:latin typeface="Calibri"/>
                <a:cs typeface="Calibri"/>
              </a:rPr>
              <a:t>List of Books</a:t>
            </a:r>
          </a:p>
          <a:p>
            <a:pPr marL="12700">
              <a:lnSpc>
                <a:spcPct val="100000"/>
              </a:lnSpc>
            </a:pPr>
            <a:r>
              <a:rPr lang="en-US" sz="1100" b="1" spc="-10" dirty="0" smtClean="0">
                <a:latin typeface="Calibri"/>
                <a:cs typeface="Calibri"/>
              </a:rPr>
              <a:t>1. Head First Java, </a:t>
            </a:r>
            <a:r>
              <a:rPr lang="en-US" sz="1100" b="1" spc="-10" dirty="0" err="1" smtClean="0">
                <a:latin typeface="Calibri"/>
                <a:cs typeface="Calibri"/>
              </a:rPr>
              <a:t>O’rielly</a:t>
            </a:r>
            <a:r>
              <a:rPr lang="en-US" sz="1100" b="1" spc="-10" dirty="0" smtClean="0">
                <a:latin typeface="Calibri"/>
                <a:cs typeface="Calibri"/>
              </a:rPr>
              <a:t> publications.</a:t>
            </a:r>
          </a:p>
          <a:p>
            <a:pPr marL="12700">
              <a:lnSpc>
                <a:spcPct val="100000"/>
              </a:lnSpc>
            </a:pPr>
            <a:r>
              <a:rPr lang="en-US" sz="1100" b="1" spc="-10" dirty="0" smtClean="0">
                <a:latin typeface="Calibri"/>
                <a:cs typeface="Calibri"/>
              </a:rPr>
              <a:t>2. Introduction to Java Programming (Comprehensive Version), Daniel Liang, Pearson.</a:t>
            </a:r>
          </a:p>
          <a:p>
            <a:pPr marL="12700">
              <a:lnSpc>
                <a:spcPct val="100000"/>
              </a:lnSpc>
            </a:pPr>
            <a:r>
              <a:rPr lang="en-US" sz="1100" b="1" spc="-10" dirty="0" smtClean="0">
                <a:latin typeface="Calibri"/>
                <a:cs typeface="Calibri"/>
              </a:rPr>
              <a:t>3. Java: The complete reference, 12th edition, Herbert </a:t>
            </a:r>
            <a:r>
              <a:rPr lang="en-US" sz="1100" b="1" spc="-10" dirty="0" err="1" smtClean="0">
                <a:latin typeface="Calibri"/>
                <a:cs typeface="Calibri"/>
              </a:rPr>
              <a:t>Schildt</a:t>
            </a:r>
            <a:r>
              <a:rPr lang="en-US" sz="1100" b="1" spc="-10" dirty="0" smtClean="0">
                <a:latin typeface="Calibri"/>
                <a:cs typeface="Calibri"/>
              </a:rPr>
              <a:t>. McGraw Hill.</a:t>
            </a:r>
          </a:p>
          <a:p>
            <a:pPr marL="12700">
              <a:lnSpc>
                <a:spcPct val="100000"/>
              </a:lnSpc>
            </a:pPr>
            <a:r>
              <a:rPr lang="en-US" sz="1100" b="1" spc="-10" dirty="0" smtClean="0">
                <a:latin typeface="Calibri"/>
                <a:cs typeface="Calibri"/>
              </a:rPr>
              <a:t>4. Thinking in Java by Bruce </a:t>
            </a:r>
            <a:r>
              <a:rPr lang="en-US" sz="1100" b="1" spc="-10" dirty="0" err="1" smtClean="0">
                <a:latin typeface="Calibri"/>
                <a:cs typeface="Calibri"/>
              </a:rPr>
              <a:t>Eikel</a:t>
            </a:r>
            <a:r>
              <a:rPr lang="en-US" sz="1100" b="1" spc="-10" dirty="0" smtClean="0">
                <a:latin typeface="Calibri"/>
                <a:cs typeface="Calibri"/>
              </a:rPr>
              <a:t>.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9916" y="9161474"/>
            <a:ext cx="14255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mbria"/>
                <a:cs typeface="Cambria"/>
              </a:rPr>
              <a:t>[JAVA</a:t>
            </a:r>
            <a:r>
              <a:rPr sz="1100" spc="-15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PROGRAMMING]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15481" y="9161474"/>
            <a:ext cx="4171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mbria"/>
                <a:cs typeface="Cambria"/>
              </a:rPr>
              <a:t>Page</a:t>
            </a:r>
            <a:r>
              <a:rPr sz="1100" spc="-25" dirty="0">
                <a:latin typeface="Cambria"/>
                <a:cs typeface="Cambria"/>
              </a:rPr>
              <a:t> </a:t>
            </a:r>
            <a:r>
              <a:rPr sz="1100" spc="-50" dirty="0">
                <a:latin typeface="Cambria"/>
                <a:cs typeface="Cambria"/>
              </a:rPr>
              <a:t>2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54405" y="9128125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46990"/>
                </a:moveTo>
                <a:lnTo>
                  <a:pt x="0" y="46990"/>
                </a:lnTo>
                <a:lnTo>
                  <a:pt x="0" y="56515"/>
                </a:lnTo>
                <a:lnTo>
                  <a:pt x="5981065" y="56515"/>
                </a:lnTo>
                <a:lnTo>
                  <a:pt x="5981065" y="46990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38100"/>
                </a:lnTo>
                <a:lnTo>
                  <a:pt x="5981065" y="38100"/>
                </a:lnTo>
                <a:lnTo>
                  <a:pt x="5981065" y="0"/>
                </a:lnTo>
                <a:close/>
              </a:path>
            </a:pathLst>
          </a:custGeom>
          <a:solidFill>
            <a:srgbClr val="60222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9510" y="2702378"/>
            <a:ext cx="69850" cy="8565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8875" y="2901695"/>
            <a:ext cx="61409" cy="8255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8875" y="3087751"/>
            <a:ext cx="61409" cy="825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8875" y="3272537"/>
            <a:ext cx="61409" cy="8254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8875" y="3458846"/>
            <a:ext cx="61409" cy="8254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8875" y="3644900"/>
            <a:ext cx="61409" cy="8255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8875" y="3829050"/>
            <a:ext cx="61409" cy="8255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8875" y="4015104"/>
            <a:ext cx="61409" cy="8255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8875" y="4201159"/>
            <a:ext cx="61409" cy="8255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8875" y="4383023"/>
            <a:ext cx="61409" cy="8255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8875" y="4568444"/>
            <a:ext cx="61409" cy="82550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304800" y="304799"/>
            <a:ext cx="7164070" cy="9450070"/>
          </a:xfrm>
          <a:custGeom>
            <a:avLst/>
            <a:gdLst/>
            <a:ahLst/>
            <a:cxnLst/>
            <a:rect l="l" t="t" r="r" b="b"/>
            <a:pathLst>
              <a:path w="7164070" h="9450070">
                <a:moveTo>
                  <a:pt x="7146290" y="46990"/>
                </a:moveTo>
                <a:lnTo>
                  <a:pt x="7108190" y="46990"/>
                </a:lnTo>
                <a:lnTo>
                  <a:pt x="7108190" y="57150"/>
                </a:lnTo>
                <a:lnTo>
                  <a:pt x="7108190" y="9394190"/>
                </a:lnTo>
                <a:lnTo>
                  <a:pt x="56515" y="9394190"/>
                </a:lnTo>
                <a:lnTo>
                  <a:pt x="56515" y="57150"/>
                </a:lnTo>
                <a:lnTo>
                  <a:pt x="7108190" y="57150"/>
                </a:lnTo>
                <a:lnTo>
                  <a:pt x="7108190" y="46990"/>
                </a:lnTo>
                <a:lnTo>
                  <a:pt x="56515" y="46990"/>
                </a:lnTo>
                <a:lnTo>
                  <a:pt x="46990" y="46990"/>
                </a:lnTo>
                <a:lnTo>
                  <a:pt x="46990" y="9432303"/>
                </a:lnTo>
                <a:lnTo>
                  <a:pt x="56515" y="9432290"/>
                </a:lnTo>
                <a:lnTo>
                  <a:pt x="7146290" y="9432290"/>
                </a:lnTo>
                <a:lnTo>
                  <a:pt x="7146290" y="9394190"/>
                </a:lnTo>
                <a:lnTo>
                  <a:pt x="7146290" y="57150"/>
                </a:lnTo>
                <a:lnTo>
                  <a:pt x="7146290" y="46990"/>
                </a:lnTo>
                <a:close/>
              </a:path>
              <a:path w="7164070" h="9450070">
                <a:moveTo>
                  <a:pt x="7164070" y="0"/>
                </a:moveTo>
                <a:lnTo>
                  <a:pt x="7155180" y="0"/>
                </a:lnTo>
                <a:lnTo>
                  <a:pt x="7155180" y="38100"/>
                </a:lnTo>
                <a:lnTo>
                  <a:pt x="7155180" y="9441180"/>
                </a:lnTo>
                <a:lnTo>
                  <a:pt x="38100" y="9441180"/>
                </a:lnTo>
                <a:lnTo>
                  <a:pt x="38100" y="38100"/>
                </a:lnTo>
                <a:lnTo>
                  <a:pt x="7155180" y="38100"/>
                </a:lnTo>
                <a:lnTo>
                  <a:pt x="7155180" y="0"/>
                </a:lnTo>
                <a:lnTo>
                  <a:pt x="0" y="0"/>
                </a:lnTo>
                <a:lnTo>
                  <a:pt x="0" y="38100"/>
                </a:lnTo>
                <a:lnTo>
                  <a:pt x="0" y="9441180"/>
                </a:lnTo>
                <a:lnTo>
                  <a:pt x="0" y="9450070"/>
                </a:lnTo>
                <a:lnTo>
                  <a:pt x="7164070" y="9450070"/>
                </a:lnTo>
                <a:lnTo>
                  <a:pt x="7164070" y="9441180"/>
                </a:lnTo>
                <a:lnTo>
                  <a:pt x="71640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05052" y="420369"/>
            <a:ext cx="6120130" cy="89465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148590" indent="454025" algn="just">
              <a:lnSpc>
                <a:spcPct val="92000"/>
              </a:lnSpc>
              <a:spcBef>
                <a:spcPts val="21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</a:t>
            </a:r>
            <a:r>
              <a:rPr sz="1200" spc="1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mentioned</a:t>
            </a:r>
            <a:r>
              <a:rPr sz="1200" spc="1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earlier,</a:t>
            </a:r>
            <a:r>
              <a:rPr sz="1200" spc="1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Java</a:t>
            </a:r>
            <a:r>
              <a:rPr sz="1200" spc="1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derives</a:t>
            </a:r>
            <a:r>
              <a:rPr sz="1200" spc="1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much</a:t>
            </a:r>
            <a:r>
              <a:rPr sz="1200" spc="1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1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its</a:t>
            </a:r>
            <a:r>
              <a:rPr sz="1200" spc="1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character</a:t>
            </a:r>
            <a:r>
              <a:rPr sz="1200" spc="1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from</a:t>
            </a:r>
            <a:r>
              <a:rPr sz="1200" spc="11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</a:t>
            </a:r>
            <a:r>
              <a:rPr sz="1200" spc="1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1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C++.</a:t>
            </a:r>
            <a:r>
              <a:rPr sz="1200" spc="1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1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1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by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intent.</a:t>
            </a:r>
            <a:r>
              <a:rPr sz="1200" spc="1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Java</a:t>
            </a:r>
            <a:r>
              <a:rPr sz="1200" spc="1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designers</a:t>
            </a:r>
            <a:r>
              <a:rPr sz="1200" spc="1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knew</a:t>
            </a:r>
            <a:r>
              <a:rPr sz="1200" spc="1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2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using</a:t>
            </a:r>
            <a:r>
              <a:rPr sz="1200" spc="1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2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familiar</a:t>
            </a:r>
            <a:r>
              <a:rPr sz="1200" spc="2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syntax</a:t>
            </a:r>
            <a:r>
              <a:rPr sz="1200" spc="1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1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</a:t>
            </a:r>
            <a:r>
              <a:rPr sz="1200" spc="1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1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echoing</a:t>
            </a:r>
            <a:r>
              <a:rPr sz="1200" spc="1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object-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oriented</a:t>
            </a:r>
            <a:r>
              <a:rPr sz="1200" spc="1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features</a:t>
            </a:r>
            <a:r>
              <a:rPr sz="1200" spc="1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1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C++</a:t>
            </a:r>
            <a:r>
              <a:rPr sz="1200" spc="1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would</a:t>
            </a:r>
            <a:r>
              <a:rPr sz="1200" spc="1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make</a:t>
            </a:r>
            <a:r>
              <a:rPr sz="1200" spc="1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their</a:t>
            </a:r>
            <a:r>
              <a:rPr sz="1200" spc="1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language</a:t>
            </a:r>
            <a:r>
              <a:rPr sz="1200" spc="1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appealing</a:t>
            </a:r>
            <a:r>
              <a:rPr sz="1200" spc="1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1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legions</a:t>
            </a:r>
            <a:r>
              <a:rPr sz="1200" spc="1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1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experienced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C/C++</a:t>
            </a:r>
            <a:r>
              <a:rPr sz="1200" spc="2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programmers.</a:t>
            </a:r>
            <a:r>
              <a:rPr sz="1200" spc="2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2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addition</a:t>
            </a:r>
            <a:r>
              <a:rPr sz="1200" spc="25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2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2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surface</a:t>
            </a:r>
            <a:r>
              <a:rPr sz="1200" spc="2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similarities,</a:t>
            </a:r>
            <a:r>
              <a:rPr sz="1200" spc="2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Java</a:t>
            </a:r>
            <a:r>
              <a:rPr sz="1200" spc="2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shares</a:t>
            </a:r>
            <a:r>
              <a:rPr sz="1200" spc="2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some</a:t>
            </a:r>
            <a:r>
              <a:rPr sz="1200" spc="2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229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2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other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attributes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helped</a:t>
            </a:r>
            <a:r>
              <a:rPr sz="1200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make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C++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successful.</a:t>
            </a:r>
            <a:r>
              <a:rPr sz="1200" spc="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First,</a:t>
            </a:r>
            <a:r>
              <a:rPr sz="1200" spc="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Java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was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designed,</a:t>
            </a:r>
            <a:r>
              <a:rPr sz="1200" spc="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tested,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refined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by</a:t>
            </a:r>
            <a:r>
              <a:rPr sz="1200" spc="-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real,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working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programmers.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u="heavy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The Java</a:t>
            </a:r>
            <a:r>
              <a:rPr sz="1200" b="1" u="heavy" spc="-25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10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Buzzwords: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158750" indent="228600" algn="just">
              <a:lnSpc>
                <a:spcPct val="91200"/>
              </a:lnSpc>
              <a:spcBef>
                <a:spcPts val="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No</a:t>
            </a:r>
            <a:r>
              <a:rPr sz="1200" spc="2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discussion</a:t>
            </a:r>
            <a:r>
              <a:rPr sz="1200" spc="1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1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20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genesis</a:t>
            </a:r>
            <a:r>
              <a:rPr sz="1200" spc="1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1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Java</a:t>
            </a:r>
            <a:r>
              <a:rPr sz="1200" spc="2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2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complete</a:t>
            </a:r>
            <a:r>
              <a:rPr sz="1200" spc="2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without</a:t>
            </a:r>
            <a:r>
              <a:rPr sz="1200" spc="229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2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look</a:t>
            </a:r>
            <a:r>
              <a:rPr sz="1200" spc="2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at</a:t>
            </a:r>
            <a:r>
              <a:rPr sz="1200" spc="20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20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Java</a:t>
            </a:r>
            <a:r>
              <a:rPr sz="1200" spc="2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buzzwords.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Although</a:t>
            </a:r>
            <a:r>
              <a:rPr sz="1200" spc="229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2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fundamental</a:t>
            </a:r>
            <a:r>
              <a:rPr sz="1200" spc="2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forces</a:t>
            </a:r>
            <a:r>
              <a:rPr sz="1200" spc="2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2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necessitated</a:t>
            </a:r>
            <a:r>
              <a:rPr sz="1200" spc="229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2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invention</a:t>
            </a:r>
            <a:r>
              <a:rPr sz="1200" spc="229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2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Java</a:t>
            </a:r>
            <a:r>
              <a:rPr sz="1200" spc="2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2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portability</a:t>
            </a:r>
            <a:r>
              <a:rPr sz="1200" spc="2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and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security,</a:t>
            </a:r>
            <a:r>
              <a:rPr sz="1200" spc="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other</a:t>
            </a:r>
            <a:r>
              <a:rPr sz="1200" spc="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factors</a:t>
            </a:r>
            <a:r>
              <a:rPr sz="1200" spc="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also</a:t>
            </a:r>
            <a:r>
              <a:rPr sz="1200" spc="10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played</a:t>
            </a:r>
            <a:r>
              <a:rPr sz="1200" spc="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</a:t>
            </a:r>
            <a:r>
              <a:rPr sz="1200" spc="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important</a:t>
            </a:r>
            <a:r>
              <a:rPr sz="1200" spc="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role</a:t>
            </a:r>
            <a:r>
              <a:rPr sz="1200" spc="10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molding</a:t>
            </a:r>
            <a:r>
              <a:rPr sz="1200" spc="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final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form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language.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key</a:t>
            </a:r>
            <a:r>
              <a:rPr sz="1200" spc="-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considerations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were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summed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up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by</a:t>
            </a:r>
            <a:r>
              <a:rPr sz="1200" spc="-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Java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team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Following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list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buzzwords:</a:t>
            </a:r>
            <a:endParaRPr sz="1200">
              <a:latin typeface="Times New Roman"/>
              <a:cs typeface="Times New Roman"/>
            </a:endParaRPr>
          </a:p>
          <a:p>
            <a:pPr marL="506730">
              <a:lnSpc>
                <a:spcPct val="100000"/>
              </a:lnSpc>
              <a:spcBef>
                <a:spcPts val="370"/>
              </a:spcBef>
            </a:pPr>
            <a:r>
              <a:rPr sz="950" spc="-10" dirty="0">
                <a:solidFill>
                  <a:srgbClr val="1D1D1E"/>
                </a:solidFill>
                <a:latin typeface="Times New Roman"/>
                <a:cs typeface="Times New Roman"/>
              </a:rPr>
              <a:t>Simple</a:t>
            </a:r>
            <a:endParaRPr sz="950">
              <a:latin typeface="Times New Roman"/>
              <a:cs typeface="Times New Roman"/>
            </a:endParaRPr>
          </a:p>
          <a:p>
            <a:pPr marL="506730" marR="4886325">
              <a:lnSpc>
                <a:spcPct val="135100"/>
              </a:lnSpc>
              <a:spcBef>
                <a:spcPts val="15"/>
              </a:spcBef>
            </a:pPr>
            <a:r>
              <a:rPr sz="900" spc="-10" dirty="0">
                <a:solidFill>
                  <a:srgbClr val="1D1D1E"/>
                </a:solidFill>
                <a:latin typeface="Times New Roman"/>
                <a:cs typeface="Times New Roman"/>
              </a:rPr>
              <a:t>Secure</a:t>
            </a:r>
            <a:r>
              <a:rPr sz="900" spc="5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900" spc="-10" dirty="0">
                <a:solidFill>
                  <a:srgbClr val="1D1D1E"/>
                </a:solidFill>
                <a:latin typeface="Times New Roman"/>
                <a:cs typeface="Times New Roman"/>
              </a:rPr>
              <a:t>Portable</a:t>
            </a:r>
            <a:r>
              <a:rPr sz="900" spc="5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900" spc="-10" dirty="0">
                <a:solidFill>
                  <a:srgbClr val="1D1D1E"/>
                </a:solidFill>
                <a:latin typeface="Times New Roman"/>
                <a:cs typeface="Times New Roman"/>
              </a:rPr>
              <a:t>Object-oriented Robust Multithreaded</a:t>
            </a:r>
            <a:endParaRPr sz="900">
              <a:latin typeface="Times New Roman"/>
              <a:cs typeface="Times New Roman"/>
            </a:endParaRPr>
          </a:p>
          <a:p>
            <a:pPr marL="506730" marR="4677410">
              <a:lnSpc>
                <a:spcPts val="1460"/>
              </a:lnSpc>
              <a:spcBef>
                <a:spcPts val="95"/>
              </a:spcBef>
            </a:pPr>
            <a:r>
              <a:rPr sz="900" spc="-10" dirty="0">
                <a:solidFill>
                  <a:srgbClr val="1D1D1E"/>
                </a:solidFill>
                <a:latin typeface="Times New Roman"/>
                <a:cs typeface="Times New Roman"/>
              </a:rPr>
              <a:t>Architecture-neutral Interpreted</a:t>
            </a:r>
            <a:endParaRPr sz="900">
              <a:latin typeface="Times New Roman"/>
              <a:cs typeface="Times New Roman"/>
            </a:endParaRPr>
          </a:p>
          <a:p>
            <a:pPr marL="506730" marR="4773930">
              <a:lnSpc>
                <a:spcPts val="1440"/>
              </a:lnSpc>
              <a:spcBef>
                <a:spcPts val="25"/>
              </a:spcBef>
            </a:pPr>
            <a:r>
              <a:rPr sz="900" dirty="0">
                <a:solidFill>
                  <a:srgbClr val="1D1D1E"/>
                </a:solidFill>
                <a:latin typeface="Times New Roman"/>
                <a:cs typeface="Times New Roman"/>
              </a:rPr>
              <a:t>High</a:t>
            </a:r>
            <a:r>
              <a:rPr sz="9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900" spc="-10" dirty="0">
                <a:solidFill>
                  <a:srgbClr val="1D1D1E"/>
                </a:solidFill>
                <a:latin typeface="Times New Roman"/>
                <a:cs typeface="Times New Roman"/>
              </a:rPr>
              <a:t>performance Distributed</a:t>
            </a:r>
            <a:endParaRPr sz="900">
              <a:latin typeface="Times New Roman"/>
              <a:cs typeface="Times New Roman"/>
            </a:endParaRPr>
          </a:p>
          <a:p>
            <a:pPr marL="506730">
              <a:lnSpc>
                <a:spcPct val="100000"/>
              </a:lnSpc>
              <a:spcBef>
                <a:spcPts val="275"/>
              </a:spcBef>
            </a:pPr>
            <a:r>
              <a:rPr sz="900" spc="-10" dirty="0">
                <a:solidFill>
                  <a:srgbClr val="1D1D1E"/>
                </a:solidFill>
                <a:latin typeface="Times New Roman"/>
                <a:cs typeface="Times New Roman"/>
              </a:rPr>
              <a:t>Dynamic</a:t>
            </a: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75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</a:pPr>
            <a:r>
              <a:rPr sz="1200" b="1" spc="-10" dirty="0">
                <a:solidFill>
                  <a:srgbClr val="1D1D1E"/>
                </a:solidFill>
                <a:latin typeface="Times New Roman"/>
                <a:cs typeface="Times New Roman"/>
              </a:rPr>
              <a:t>Simple</a:t>
            </a:r>
            <a:endParaRPr sz="1200">
              <a:latin typeface="Times New Roman"/>
              <a:cs typeface="Times New Roman"/>
            </a:endParaRPr>
          </a:p>
          <a:p>
            <a:pPr marL="12700" marR="148590" indent="457200" algn="just">
              <a:lnSpc>
                <a:spcPct val="91400"/>
              </a:lnSpc>
              <a:spcBef>
                <a:spcPts val="7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Java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was</a:t>
            </a:r>
            <a:r>
              <a:rPr sz="1200" spc="3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designed</a:t>
            </a:r>
            <a:r>
              <a:rPr sz="1200" spc="409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4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</a:t>
            </a:r>
            <a:r>
              <a:rPr sz="1200" spc="4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easy</a:t>
            </a:r>
            <a:r>
              <a:rPr sz="1200" spc="3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</a:t>
            </a:r>
            <a:r>
              <a:rPr sz="1200" spc="3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40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professional</a:t>
            </a:r>
            <a:r>
              <a:rPr sz="1200" spc="3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programmer</a:t>
            </a:r>
            <a:r>
              <a:rPr sz="1200" spc="4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4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learn</a:t>
            </a:r>
            <a:r>
              <a:rPr sz="1200" spc="3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40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use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effectively.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Assuming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have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some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programming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experience,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will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not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find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Java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hard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 master.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If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already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understand the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basic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concepts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object-oriented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programming,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learning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Java will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 even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easier.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Best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all,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if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 an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experienced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C++ programmer,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moving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Java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will</a:t>
            </a:r>
            <a:r>
              <a:rPr sz="1200" spc="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require</a:t>
            </a:r>
            <a:r>
              <a:rPr sz="1200" spc="1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very</a:t>
            </a:r>
            <a:r>
              <a:rPr sz="1200" spc="10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little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effort.</a:t>
            </a:r>
            <a:r>
              <a:rPr sz="1200" spc="11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Because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Java</a:t>
            </a:r>
            <a:r>
              <a:rPr sz="1200" spc="1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inherits</a:t>
            </a:r>
            <a:r>
              <a:rPr sz="1200" spc="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C/C++</a:t>
            </a:r>
            <a:r>
              <a:rPr sz="1200" spc="1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syntax</a:t>
            </a:r>
            <a:r>
              <a:rPr sz="1200" spc="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1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many</a:t>
            </a:r>
            <a:r>
              <a:rPr sz="1200" spc="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object-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oriented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features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C++, most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programmers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have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little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trouble learning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Java..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Object-Oriented</a:t>
            </a:r>
            <a:endParaRPr sz="1200">
              <a:latin typeface="Times New Roman"/>
              <a:cs typeface="Times New Roman"/>
            </a:endParaRPr>
          </a:p>
          <a:p>
            <a:pPr marL="12700" marR="431165" indent="454025">
              <a:lnSpc>
                <a:spcPts val="1250"/>
              </a:lnSpc>
              <a:spcBef>
                <a:spcPts val="32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Although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influenced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by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its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predecessors,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Java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was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not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designed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source-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code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compatible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with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any</a:t>
            </a:r>
            <a:r>
              <a:rPr sz="1200" spc="-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other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language.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Borrowing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liberally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from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many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seminal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object-software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800"/>
              </a:lnSpc>
              <a:spcBef>
                <a:spcPts val="105"/>
              </a:spcBef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environments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last few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decades,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Java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manages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strike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balance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between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everything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an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object‖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paradigm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programming.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275"/>
              </a:lnSpc>
            </a:pPr>
            <a:r>
              <a:rPr sz="1200" b="1" spc="-10" dirty="0">
                <a:solidFill>
                  <a:srgbClr val="1D1D1E"/>
                </a:solidFill>
                <a:latin typeface="Times New Roman"/>
                <a:cs typeface="Times New Roman"/>
              </a:rPr>
              <a:t>Robust</a:t>
            </a:r>
            <a:endParaRPr sz="1200">
              <a:latin typeface="Times New Roman"/>
              <a:cs typeface="Times New Roman"/>
            </a:endParaRPr>
          </a:p>
          <a:p>
            <a:pPr marL="12700" marR="161925" indent="454025" algn="just">
              <a:lnSpc>
                <a:spcPts val="1270"/>
              </a:lnSpc>
              <a:spcBef>
                <a:spcPts val="33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3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multi</a:t>
            </a:r>
            <a:r>
              <a:rPr sz="1200" spc="2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platformed</a:t>
            </a:r>
            <a:r>
              <a:rPr sz="1200" spc="3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environment</a:t>
            </a:r>
            <a:r>
              <a:rPr sz="1200" spc="3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2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3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Web</a:t>
            </a:r>
            <a:r>
              <a:rPr sz="1200" spc="3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places</a:t>
            </a:r>
            <a:r>
              <a:rPr sz="1200" spc="3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extraordinary</a:t>
            </a:r>
            <a:r>
              <a:rPr sz="1200" spc="3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demands</a:t>
            </a:r>
            <a:r>
              <a:rPr sz="1200" spc="3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on</a:t>
            </a:r>
            <a:r>
              <a:rPr sz="1200" spc="30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a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program,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because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program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must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execute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reliably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variety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systems.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Thus,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ability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to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create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robust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programs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was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given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high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priority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design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Java.</a:t>
            </a:r>
            <a:endParaRPr sz="1200">
              <a:latin typeface="Times New Roman"/>
              <a:cs typeface="Times New Roman"/>
            </a:endParaRPr>
          </a:p>
          <a:p>
            <a:pPr marL="469900" algn="just">
              <a:lnSpc>
                <a:spcPct val="100000"/>
              </a:lnSpc>
              <a:spcBef>
                <a:spcPts val="126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better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understand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how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Java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robust,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consider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two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main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reasons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for</a:t>
            </a:r>
            <a:endParaRPr sz="1200">
              <a:latin typeface="Times New Roman"/>
              <a:cs typeface="Times New Roman"/>
            </a:endParaRPr>
          </a:p>
          <a:p>
            <a:pPr marL="12700" marR="153670" algn="just">
              <a:lnSpc>
                <a:spcPct val="92800"/>
              </a:lnSpc>
              <a:spcBef>
                <a:spcPts val="29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program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failure: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memory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management</a:t>
            </a:r>
            <a:r>
              <a:rPr sz="1200" spc="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mistakes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mishandled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exceptional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conditions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(that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is,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run-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time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errors).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Memory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management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can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difficult,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tedious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ask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traditional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programming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environments.</a:t>
            </a:r>
            <a:r>
              <a:rPr sz="1200" spc="1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</a:t>
            </a:r>
            <a:r>
              <a:rPr sz="1200" spc="1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example,</a:t>
            </a:r>
            <a:r>
              <a:rPr sz="1200" spc="2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1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C/C++,</a:t>
            </a:r>
            <a:r>
              <a:rPr sz="1200" spc="1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pro</a:t>
            </a:r>
            <a:r>
              <a:rPr sz="1200" spc="1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grammer</a:t>
            </a:r>
            <a:r>
              <a:rPr sz="1200" spc="20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must</a:t>
            </a:r>
            <a:r>
              <a:rPr sz="1200" spc="2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manually</a:t>
            </a:r>
            <a:r>
              <a:rPr sz="1200" spc="1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allocate</a:t>
            </a:r>
            <a:r>
              <a:rPr sz="1200" spc="1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2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free</a:t>
            </a:r>
            <a:r>
              <a:rPr sz="1200" spc="1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all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dynamic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memory.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sometimes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leads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problems,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because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programmers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will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either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forget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to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free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memory that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has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been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previously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allocated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or,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worse,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try to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free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some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memory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another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part</a:t>
            </a:r>
            <a:r>
              <a:rPr sz="1200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their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code</a:t>
            </a:r>
            <a:r>
              <a:rPr sz="1200" spc="11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10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still</a:t>
            </a:r>
            <a:r>
              <a:rPr sz="1200" spc="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using.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Java</a:t>
            </a:r>
            <a:r>
              <a:rPr sz="1200" spc="11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virtually</a:t>
            </a:r>
            <a:r>
              <a:rPr sz="1200" spc="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eliminates</a:t>
            </a:r>
            <a:r>
              <a:rPr sz="1200" spc="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these</a:t>
            </a:r>
            <a:r>
              <a:rPr sz="1200" spc="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problems</a:t>
            </a:r>
            <a:r>
              <a:rPr sz="1200" spc="10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by</a:t>
            </a:r>
            <a:r>
              <a:rPr sz="1200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managing</a:t>
            </a:r>
            <a:r>
              <a:rPr sz="1200" spc="11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memory allocation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deallocation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you.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4084" y="432815"/>
            <a:ext cx="3272282" cy="192620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05052" y="2661284"/>
            <a:ext cx="5975350" cy="601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200" u="sng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Text</a:t>
            </a:r>
            <a:r>
              <a:rPr sz="1200" u="sng" spc="-5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10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Fields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120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40" dirty="0">
                <a:solidFill>
                  <a:srgbClr val="1D1D1E"/>
                </a:solidFill>
                <a:latin typeface="Times New Roman"/>
                <a:cs typeface="Times New Roman"/>
              </a:rPr>
              <a:t> 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Swing</a:t>
            </a:r>
            <a:r>
              <a:rPr sz="1200" spc="140" dirty="0">
                <a:solidFill>
                  <a:srgbClr val="1D1D1E"/>
                </a:solidFill>
                <a:latin typeface="Times New Roman"/>
                <a:cs typeface="Times New Roman"/>
              </a:rPr>
              <a:t> 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text</a:t>
            </a:r>
            <a:r>
              <a:rPr sz="1200" spc="165" dirty="0">
                <a:solidFill>
                  <a:srgbClr val="1D1D1E"/>
                </a:solidFill>
                <a:latin typeface="Times New Roman"/>
                <a:cs typeface="Times New Roman"/>
              </a:rPr>
              <a:t> 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field</a:t>
            </a:r>
            <a:r>
              <a:rPr sz="1200" spc="150" dirty="0">
                <a:solidFill>
                  <a:srgbClr val="1D1D1E"/>
                </a:solidFill>
                <a:latin typeface="Times New Roman"/>
                <a:cs typeface="Times New Roman"/>
              </a:rPr>
              <a:t> 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150" dirty="0">
                <a:solidFill>
                  <a:srgbClr val="1D1D1E"/>
                </a:solidFill>
                <a:latin typeface="Times New Roman"/>
                <a:cs typeface="Times New Roman"/>
              </a:rPr>
              <a:t> 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encapsulated</a:t>
            </a:r>
            <a:r>
              <a:rPr sz="1200" spc="155" dirty="0">
                <a:solidFill>
                  <a:srgbClr val="1D1D1E"/>
                </a:solidFill>
                <a:latin typeface="Times New Roman"/>
                <a:cs typeface="Times New Roman"/>
              </a:rPr>
              <a:t> 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by</a:t>
            </a:r>
            <a:r>
              <a:rPr sz="1200" spc="130" dirty="0">
                <a:solidFill>
                  <a:srgbClr val="1D1D1E"/>
                </a:solidFill>
                <a:latin typeface="Times New Roman"/>
                <a:cs typeface="Times New Roman"/>
              </a:rPr>
              <a:t> 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35" dirty="0">
                <a:solidFill>
                  <a:srgbClr val="1D1D1E"/>
                </a:solidFill>
                <a:latin typeface="Times New Roman"/>
                <a:cs typeface="Times New Roman"/>
              </a:rPr>
              <a:t> 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JTextComponent</a:t>
            </a:r>
            <a:r>
              <a:rPr sz="1200" b="1" spc="150" dirty="0">
                <a:solidFill>
                  <a:srgbClr val="1D1D1E"/>
                </a:solidFill>
                <a:latin typeface="Times New Roman"/>
                <a:cs typeface="Times New Roman"/>
              </a:rPr>
              <a:t> 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class,</a:t>
            </a:r>
            <a:r>
              <a:rPr sz="1200" spc="150" dirty="0">
                <a:solidFill>
                  <a:srgbClr val="1D1D1E"/>
                </a:solidFill>
                <a:latin typeface="Times New Roman"/>
                <a:cs typeface="Times New Roman"/>
              </a:rPr>
              <a:t> 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which</a:t>
            </a:r>
            <a:r>
              <a:rPr sz="1200" spc="130" dirty="0">
                <a:solidFill>
                  <a:srgbClr val="1D1D1E"/>
                </a:solidFill>
                <a:latin typeface="Times New Roman"/>
                <a:cs typeface="Times New Roman"/>
              </a:rPr>
              <a:t> 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extends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JComponent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.</a:t>
            </a:r>
            <a:r>
              <a:rPr sz="1200" spc="1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</a:t>
            </a:r>
            <a:r>
              <a:rPr sz="1200" spc="1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provides</a:t>
            </a:r>
            <a:r>
              <a:rPr sz="1200" spc="1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functionality</a:t>
            </a:r>
            <a:r>
              <a:rPr sz="1200" spc="11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1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1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common</a:t>
            </a:r>
            <a:r>
              <a:rPr sz="1200" spc="11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1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Swing</a:t>
            </a:r>
            <a:r>
              <a:rPr sz="1200" spc="1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text</a:t>
            </a:r>
            <a:r>
              <a:rPr sz="1200" spc="1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components.</a:t>
            </a:r>
            <a:r>
              <a:rPr sz="1200" spc="1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One</a:t>
            </a:r>
            <a:r>
              <a:rPr sz="1200" spc="1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1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its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subclasses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JTextField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,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which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allows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edit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one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line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text.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Some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its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constructors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are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shown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here:</a:t>
            </a:r>
            <a:endParaRPr sz="1200">
              <a:latin typeface="Times New Roman"/>
              <a:cs typeface="Times New Roman"/>
            </a:endParaRPr>
          </a:p>
          <a:p>
            <a:pPr marL="12700" marR="4775200">
              <a:lnSpc>
                <a:spcPts val="1370"/>
              </a:lnSpc>
              <a:spcBef>
                <a:spcPts val="1375"/>
              </a:spcBef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JTextField(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)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JTextField(int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spc="-20" dirty="0">
                <a:solidFill>
                  <a:srgbClr val="1D1D1E"/>
                </a:solidFill>
                <a:latin typeface="Times New Roman"/>
                <a:cs typeface="Times New Roman"/>
              </a:rPr>
              <a:t>cols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12700" marR="4229735">
              <a:lnSpc>
                <a:spcPts val="1370"/>
              </a:lnSpc>
              <a:spcBef>
                <a:spcPts val="20"/>
              </a:spcBef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JTextField(String</a:t>
            </a:r>
            <a:r>
              <a:rPr sz="1200" spc="-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s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,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spc="-10" dirty="0">
                <a:solidFill>
                  <a:srgbClr val="1D1D1E"/>
                </a:solidFill>
                <a:latin typeface="Times New Roman"/>
                <a:cs typeface="Times New Roman"/>
              </a:rPr>
              <a:t>cols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) JTextField(String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spc="-25" dirty="0">
                <a:solidFill>
                  <a:srgbClr val="1D1D1E"/>
                </a:solidFill>
                <a:latin typeface="Times New Roman"/>
                <a:cs typeface="Times New Roman"/>
              </a:rPr>
              <a:t>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31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Here,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s</a:t>
            </a:r>
            <a:r>
              <a:rPr sz="1200" i="1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string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 be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presented,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cols</a:t>
            </a:r>
            <a:r>
              <a:rPr sz="1200" i="1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number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columns in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text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field.</a:t>
            </a:r>
            <a:endParaRPr sz="1200">
              <a:latin typeface="Times New Roman"/>
              <a:cs typeface="Times New Roman"/>
            </a:endParaRPr>
          </a:p>
          <a:p>
            <a:pPr marL="12700" marR="9525" algn="just">
              <a:lnSpc>
                <a:spcPts val="1270"/>
              </a:lnSpc>
              <a:spcBef>
                <a:spcPts val="35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following</a:t>
            </a:r>
            <a:r>
              <a:rPr sz="1200" spc="1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example</a:t>
            </a:r>
            <a:r>
              <a:rPr sz="1200" spc="1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illustrates</a:t>
            </a:r>
            <a:r>
              <a:rPr sz="1200" spc="1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how</a:t>
            </a:r>
            <a:r>
              <a:rPr sz="1200" spc="11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1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create</a:t>
            </a:r>
            <a:r>
              <a:rPr sz="1200" spc="1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1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text</a:t>
            </a:r>
            <a:r>
              <a:rPr sz="1200" spc="1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field.</a:t>
            </a:r>
            <a:r>
              <a:rPr sz="1200" spc="1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applet</a:t>
            </a:r>
            <a:r>
              <a:rPr sz="1200" spc="1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begins</a:t>
            </a:r>
            <a:r>
              <a:rPr sz="1200" spc="1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by</a:t>
            </a:r>
            <a:r>
              <a:rPr sz="1200" spc="11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getting</a:t>
            </a:r>
            <a:r>
              <a:rPr sz="1200" spc="1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its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content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pane, and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then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flow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layout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assigned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its layout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manager.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Next, a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JTextField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object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created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 is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added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content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pane.</a:t>
            </a:r>
            <a:endParaRPr sz="1200">
              <a:latin typeface="Times New Roman"/>
              <a:cs typeface="Times New Roman"/>
            </a:endParaRPr>
          </a:p>
          <a:p>
            <a:pPr marL="12700" marR="4632325">
              <a:lnSpc>
                <a:spcPts val="1270"/>
              </a:lnSpc>
              <a:spcBef>
                <a:spcPts val="55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import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java.awt.*;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import</a:t>
            </a:r>
            <a:r>
              <a:rPr sz="1200" spc="-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javax.swing.*;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00"/>
              </a:lnSpc>
            </a:pP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/*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&lt;applet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code="JTextFieldDemo"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width=300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height=50&gt;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&lt;/applet&gt;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*/</a:t>
            </a:r>
            <a:endParaRPr sz="1200">
              <a:latin typeface="Times New Roman"/>
              <a:cs typeface="Times New Roman"/>
            </a:endParaRPr>
          </a:p>
          <a:p>
            <a:pPr marL="12700" marR="3052445">
              <a:lnSpc>
                <a:spcPts val="1250"/>
              </a:lnSpc>
              <a:spcBef>
                <a:spcPts val="27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public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JTextFieldDemo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extends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JApplet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JTextField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jtf;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  <a:spcBef>
                <a:spcPts val="1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public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void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init()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Get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content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pane</a:t>
            </a:r>
            <a:endParaRPr sz="1200">
              <a:latin typeface="Times New Roman"/>
              <a:cs typeface="Times New Roman"/>
            </a:endParaRPr>
          </a:p>
          <a:p>
            <a:pPr marL="12700" marR="3300729">
              <a:lnSpc>
                <a:spcPts val="1250"/>
              </a:lnSpc>
              <a:spcBef>
                <a:spcPts val="27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Container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contentPane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getContentPane(); contentPane.setLayout(new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FlowLayout());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3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Add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text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field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content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pane</a:t>
            </a:r>
            <a:endParaRPr sz="1200">
              <a:latin typeface="Times New Roman"/>
              <a:cs typeface="Times New Roman"/>
            </a:endParaRPr>
          </a:p>
          <a:p>
            <a:pPr marL="12700" marR="4485005">
              <a:lnSpc>
                <a:spcPts val="1220"/>
              </a:lnSpc>
              <a:spcBef>
                <a:spcPts val="275"/>
              </a:spcBef>
            </a:pP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jtf</a:t>
            </a:r>
            <a:r>
              <a:rPr sz="115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= new</a:t>
            </a:r>
            <a:r>
              <a:rPr sz="115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JTextField(15); contentPane.add(jtf);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Output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from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applet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shown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here: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4084" y="432815"/>
            <a:ext cx="2943225" cy="114185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05052" y="1667382"/>
            <a:ext cx="5980430" cy="7245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u="sng" spc="-10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Buttons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indent="454025" algn="just">
              <a:lnSpc>
                <a:spcPct val="9280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Swing</a:t>
            </a:r>
            <a:r>
              <a:rPr sz="1200" spc="3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buttons</a:t>
            </a:r>
            <a:r>
              <a:rPr sz="1200" spc="3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provide</a:t>
            </a:r>
            <a:r>
              <a:rPr sz="1200" spc="3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features</a:t>
            </a:r>
            <a:r>
              <a:rPr sz="1200" spc="3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3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30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not</a:t>
            </a:r>
            <a:r>
              <a:rPr sz="1200" spc="3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found</a:t>
            </a:r>
            <a:r>
              <a:rPr sz="1200" spc="3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2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30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Button</a:t>
            </a:r>
            <a:r>
              <a:rPr sz="1200" b="1" spc="3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2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defined</a:t>
            </a:r>
            <a:r>
              <a:rPr sz="1200" spc="150" dirty="0">
                <a:solidFill>
                  <a:srgbClr val="1D1D1E"/>
                </a:solidFill>
                <a:latin typeface="Times New Roman"/>
                <a:cs typeface="Times New Roman"/>
              </a:rPr>
              <a:t> 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by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theAWT.</a:t>
            </a:r>
            <a:r>
              <a:rPr sz="1200" spc="2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</a:t>
            </a:r>
            <a:r>
              <a:rPr sz="1200" spc="2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example,</a:t>
            </a:r>
            <a:r>
              <a:rPr sz="1200" spc="3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</a:t>
            </a:r>
            <a:r>
              <a:rPr sz="1200" spc="2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can</a:t>
            </a:r>
            <a:r>
              <a:rPr sz="1200" spc="2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associate</a:t>
            </a:r>
            <a:r>
              <a:rPr sz="1200" spc="25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</a:t>
            </a:r>
            <a:r>
              <a:rPr sz="1200" spc="2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icon</a:t>
            </a:r>
            <a:r>
              <a:rPr sz="1200" spc="2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with</a:t>
            </a:r>
            <a:r>
              <a:rPr sz="1200" spc="2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2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Swing</a:t>
            </a:r>
            <a:r>
              <a:rPr sz="1200" spc="2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button.</a:t>
            </a:r>
            <a:r>
              <a:rPr sz="1200" spc="2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Swing</a:t>
            </a:r>
            <a:r>
              <a:rPr sz="1200" spc="2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buttons</a:t>
            </a:r>
            <a:r>
              <a:rPr sz="1200" spc="2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are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subclasses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AbstractButton</a:t>
            </a:r>
            <a:r>
              <a:rPr sz="1200" b="1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class,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which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extends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JComponent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.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AbstractButton</a:t>
            </a:r>
            <a:r>
              <a:rPr sz="1200" b="1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contains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many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methods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allow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 to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control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behavior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buttons,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check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boxes,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radio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buttons.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</a:t>
            </a:r>
            <a:r>
              <a:rPr sz="1200" spc="1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example,</a:t>
            </a:r>
            <a:r>
              <a:rPr sz="1200" spc="1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</a:t>
            </a:r>
            <a:r>
              <a:rPr sz="1200" spc="1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can</a:t>
            </a:r>
            <a:r>
              <a:rPr sz="1200" spc="1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define</a:t>
            </a:r>
            <a:r>
              <a:rPr sz="1200" spc="1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different</a:t>
            </a:r>
            <a:r>
              <a:rPr sz="1200" spc="2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icons</a:t>
            </a:r>
            <a:r>
              <a:rPr sz="1200" spc="1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1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1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displayed</a:t>
            </a:r>
            <a:r>
              <a:rPr sz="1200" spc="1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</a:t>
            </a:r>
            <a:r>
              <a:rPr sz="1200" spc="1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component</a:t>
            </a:r>
            <a:r>
              <a:rPr sz="1200" spc="2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when</a:t>
            </a:r>
            <a:r>
              <a:rPr sz="1200" spc="1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</a:t>
            </a:r>
            <a:r>
              <a:rPr sz="1200" spc="2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is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disabled,</a:t>
            </a:r>
            <a:r>
              <a:rPr sz="1200" spc="1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pressed,</a:t>
            </a:r>
            <a:r>
              <a:rPr sz="1200" spc="1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or</a:t>
            </a:r>
            <a:r>
              <a:rPr sz="1200" spc="10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selected.</a:t>
            </a:r>
            <a:r>
              <a:rPr sz="1200" spc="1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Another</a:t>
            </a:r>
            <a:r>
              <a:rPr sz="1200" spc="10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icon</a:t>
            </a:r>
            <a:r>
              <a:rPr sz="1200" spc="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can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used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</a:t>
            </a:r>
            <a:r>
              <a:rPr sz="1200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1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rollover</a:t>
            </a:r>
            <a:r>
              <a:rPr sz="1200" i="1" spc="1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icon,</a:t>
            </a:r>
            <a:r>
              <a:rPr sz="1200" spc="11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which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displayed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when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mouse is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positioned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over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component.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5"/>
              </a:lnSpc>
              <a:spcBef>
                <a:spcPts val="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following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methods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control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behavior: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void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setDisabledIcon(Icon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spc="-25" dirty="0">
                <a:solidFill>
                  <a:srgbClr val="1D1D1E"/>
                </a:solidFill>
                <a:latin typeface="Times New Roman"/>
                <a:cs typeface="Times New Roman"/>
              </a:rPr>
              <a:t>di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12700" marR="4139565">
              <a:lnSpc>
                <a:spcPct val="99100"/>
              </a:lnSpc>
              <a:spcBef>
                <a:spcPts val="15"/>
              </a:spcBef>
            </a:pP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void</a:t>
            </a:r>
            <a:r>
              <a:rPr sz="1150" spc="120" dirty="0">
                <a:solidFill>
                  <a:srgbClr val="1D1D1E"/>
                </a:solidFill>
                <a:latin typeface="Times New Roman"/>
                <a:cs typeface="Times New Roman"/>
              </a:rPr>
              <a:t> 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setPressedIcon(Icon</a:t>
            </a:r>
            <a:r>
              <a:rPr sz="1150" spc="114" dirty="0">
                <a:solidFill>
                  <a:srgbClr val="1D1D1E"/>
                </a:solidFill>
                <a:latin typeface="Times New Roman"/>
                <a:cs typeface="Times New Roman"/>
              </a:rPr>
              <a:t>  </a:t>
            </a:r>
            <a:r>
              <a:rPr sz="1150" i="1" spc="-25" dirty="0">
                <a:solidFill>
                  <a:srgbClr val="1D1D1E"/>
                </a:solidFill>
                <a:latin typeface="Times New Roman"/>
                <a:cs typeface="Times New Roman"/>
              </a:rPr>
              <a:t>pi</a:t>
            </a:r>
            <a:r>
              <a:rPr sz="1150" spc="-25" dirty="0">
                <a:solidFill>
                  <a:srgbClr val="1D1D1E"/>
                </a:solidFill>
                <a:latin typeface="Times New Roman"/>
                <a:cs typeface="Times New Roman"/>
              </a:rPr>
              <a:t>)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void</a:t>
            </a:r>
            <a:r>
              <a:rPr sz="115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setSelectedIcon(Icon</a:t>
            </a:r>
            <a:r>
              <a:rPr sz="115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i="1" spc="-25" dirty="0">
                <a:solidFill>
                  <a:srgbClr val="1D1D1E"/>
                </a:solidFill>
                <a:latin typeface="Times New Roman"/>
                <a:cs typeface="Times New Roman"/>
              </a:rPr>
              <a:t>si</a:t>
            </a:r>
            <a:r>
              <a:rPr sz="1150" spc="-25" dirty="0">
                <a:solidFill>
                  <a:srgbClr val="1D1D1E"/>
                </a:solidFill>
                <a:latin typeface="Times New Roman"/>
                <a:cs typeface="Times New Roman"/>
              </a:rPr>
              <a:t>)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void</a:t>
            </a:r>
            <a:r>
              <a:rPr sz="115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setRolloverIcon(Icon</a:t>
            </a:r>
            <a:r>
              <a:rPr sz="115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i="1" spc="-25" dirty="0">
                <a:solidFill>
                  <a:srgbClr val="1D1D1E"/>
                </a:solidFill>
                <a:latin typeface="Times New Roman"/>
                <a:cs typeface="Times New Roman"/>
              </a:rPr>
              <a:t>ri</a:t>
            </a:r>
            <a:r>
              <a:rPr sz="1150" spc="-25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  <a:spcBef>
                <a:spcPts val="121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Here,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di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,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pi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,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si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,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ri</a:t>
            </a:r>
            <a:r>
              <a:rPr sz="1200" i="1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icons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used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these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different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conditions.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text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associated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with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button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can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read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 written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via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following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methods:</a:t>
            </a:r>
            <a:endParaRPr sz="1200">
              <a:latin typeface="Times New Roman"/>
              <a:cs typeface="Times New Roman"/>
            </a:endParaRPr>
          </a:p>
          <a:p>
            <a:pPr marL="12700" marR="4648835">
              <a:lnSpc>
                <a:spcPts val="1250"/>
              </a:lnSpc>
              <a:spcBef>
                <a:spcPts val="60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String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getText(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void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setText(String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spc="-25" dirty="0">
                <a:solidFill>
                  <a:srgbClr val="1D1D1E"/>
                </a:solidFill>
                <a:latin typeface="Times New Roman"/>
                <a:cs typeface="Times New Roman"/>
              </a:rPr>
              <a:t>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Here,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s</a:t>
            </a:r>
            <a:r>
              <a:rPr sz="1200" i="1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text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associated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with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button.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113664">
              <a:lnSpc>
                <a:spcPts val="125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Concrete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subclasses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AbstractButton</a:t>
            </a:r>
            <a:r>
              <a:rPr sz="1200" b="1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generate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action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events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when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they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pressed.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Listeners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register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unregister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these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events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via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methods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shown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here:</a:t>
            </a:r>
            <a:endParaRPr sz="1200">
              <a:latin typeface="Times New Roman"/>
              <a:cs typeface="Times New Roman"/>
            </a:endParaRPr>
          </a:p>
          <a:p>
            <a:pPr marL="12700" marR="3106420">
              <a:lnSpc>
                <a:spcPts val="1270"/>
              </a:lnSpc>
              <a:spcBef>
                <a:spcPts val="29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void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addActionListener(ActionListener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spc="-25" dirty="0">
                <a:solidFill>
                  <a:srgbClr val="1D1D1E"/>
                </a:solidFill>
                <a:latin typeface="Times New Roman"/>
                <a:cs typeface="Times New Roman"/>
              </a:rPr>
              <a:t>al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)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void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removeActionListener(ActionListener</a:t>
            </a:r>
            <a:r>
              <a:rPr sz="1200" spc="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spc="-25" dirty="0">
                <a:solidFill>
                  <a:srgbClr val="1D1D1E"/>
                </a:solidFill>
                <a:latin typeface="Times New Roman"/>
                <a:cs typeface="Times New Roman"/>
              </a:rPr>
              <a:t>al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)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Here,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al</a:t>
            </a:r>
            <a:r>
              <a:rPr sz="1200" i="1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action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listener.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1014730">
              <a:lnSpc>
                <a:spcPts val="1220"/>
              </a:lnSpc>
            </a:pP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AbstractButton</a:t>
            </a:r>
            <a:r>
              <a:rPr sz="1200" b="1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superclass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push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buttons,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check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boxes,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radio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buttons.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Each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examined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next.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8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u="sng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The</a:t>
            </a:r>
            <a:r>
              <a:rPr sz="1200" u="sng" spc="-35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JButton</a:t>
            </a:r>
            <a:r>
              <a:rPr sz="1200" u="sng" spc="-30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20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Class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1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149860">
              <a:lnSpc>
                <a:spcPct val="8920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JButton</a:t>
            </a:r>
            <a:r>
              <a:rPr sz="1200" b="1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provides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functionality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push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button.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JButton</a:t>
            </a:r>
            <a:r>
              <a:rPr sz="1200" b="1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allows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icon,a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string,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or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both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associated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with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push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button.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Some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constructors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shown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here: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JButton(Icon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spc="-25" dirty="0">
                <a:solidFill>
                  <a:srgbClr val="1D1D1E"/>
                </a:solidFill>
                <a:latin typeface="Times New Roman"/>
                <a:cs typeface="Times New Roman"/>
              </a:rPr>
              <a:t>i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12700" marR="4559935">
              <a:lnSpc>
                <a:spcPts val="1250"/>
              </a:lnSpc>
              <a:spcBef>
                <a:spcPts val="270"/>
              </a:spcBef>
            </a:pP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JButton(String</a:t>
            </a:r>
            <a:r>
              <a:rPr sz="115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i="1" spc="-25" dirty="0">
                <a:solidFill>
                  <a:srgbClr val="1D1D1E"/>
                </a:solidFill>
                <a:latin typeface="Times New Roman"/>
                <a:cs typeface="Times New Roman"/>
              </a:rPr>
              <a:t>s</a:t>
            </a:r>
            <a:r>
              <a:rPr sz="1150" spc="-25" dirty="0">
                <a:solidFill>
                  <a:srgbClr val="1D1D1E"/>
                </a:solidFill>
                <a:latin typeface="Times New Roman"/>
                <a:cs typeface="Times New Roman"/>
              </a:rPr>
              <a:t>) 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JButton(String</a:t>
            </a:r>
            <a:r>
              <a:rPr sz="115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1D1D1E"/>
                </a:solidFill>
                <a:latin typeface="Times New Roman"/>
                <a:cs typeface="Times New Roman"/>
              </a:rPr>
              <a:t>s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,</a:t>
            </a:r>
            <a:r>
              <a:rPr sz="115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Icon</a:t>
            </a:r>
            <a:r>
              <a:rPr sz="115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i="1" spc="-25" dirty="0">
                <a:solidFill>
                  <a:srgbClr val="1D1D1E"/>
                </a:solidFill>
                <a:latin typeface="Times New Roman"/>
                <a:cs typeface="Times New Roman"/>
              </a:rPr>
              <a:t>i</a:t>
            </a:r>
            <a:r>
              <a:rPr sz="1150" spc="-25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Here,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s</a:t>
            </a:r>
            <a:r>
              <a:rPr sz="1200" i="1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i</a:t>
            </a:r>
            <a:r>
              <a:rPr sz="1200" i="1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string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icon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used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button.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5052" y="533145"/>
            <a:ext cx="5977255" cy="9154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u="sng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Check</a:t>
            </a:r>
            <a:r>
              <a:rPr sz="1200" u="sng" spc="-25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10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Boxes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1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7620" algn="just">
              <a:lnSpc>
                <a:spcPct val="8920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4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JCheckBox</a:t>
            </a:r>
            <a:r>
              <a:rPr sz="1200" b="1" spc="4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class,</a:t>
            </a:r>
            <a:r>
              <a:rPr sz="1200" spc="4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which</a:t>
            </a:r>
            <a:r>
              <a:rPr sz="1200" spc="4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provides</a:t>
            </a:r>
            <a:r>
              <a:rPr sz="1200" spc="43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4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functionality</a:t>
            </a:r>
            <a:r>
              <a:rPr sz="1200" spc="4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4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43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check</a:t>
            </a:r>
            <a:r>
              <a:rPr sz="1200" spc="4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box,</a:t>
            </a:r>
            <a:r>
              <a:rPr sz="1200" spc="4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43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43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concrete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implementation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AbstractButton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.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immediate superclass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JToggleButton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,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which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provides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support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two-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state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buttons.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Some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constructors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shown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here:</a:t>
            </a:r>
            <a:endParaRPr sz="1200">
              <a:latin typeface="Times New Roman"/>
              <a:cs typeface="Times New Roman"/>
            </a:endParaRPr>
          </a:p>
          <a:p>
            <a:pPr marL="12700" marR="3798570">
              <a:lnSpc>
                <a:spcPct val="95400"/>
              </a:lnSpc>
              <a:spcBef>
                <a:spcPts val="136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JCheckBox(Icon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spc="-25" dirty="0">
                <a:solidFill>
                  <a:srgbClr val="1D1D1E"/>
                </a:solidFill>
                <a:latin typeface="Times New Roman"/>
                <a:cs typeface="Times New Roman"/>
              </a:rPr>
              <a:t>i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)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JCheckBox(Icon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i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,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boolean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spc="-10" dirty="0">
                <a:solidFill>
                  <a:srgbClr val="1D1D1E"/>
                </a:solidFill>
                <a:latin typeface="Times New Roman"/>
                <a:cs typeface="Times New Roman"/>
              </a:rPr>
              <a:t>state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) JCheckBox(String</a:t>
            </a:r>
            <a:r>
              <a:rPr sz="1200" spc="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spc="-25" dirty="0">
                <a:solidFill>
                  <a:srgbClr val="1D1D1E"/>
                </a:solidFill>
                <a:latin typeface="Times New Roman"/>
                <a:cs typeface="Times New Roman"/>
              </a:rPr>
              <a:t>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)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JCheckBox(String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s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,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boolean </a:t>
            </a:r>
            <a:r>
              <a:rPr sz="1200" i="1" spc="-10" dirty="0">
                <a:solidFill>
                  <a:srgbClr val="1D1D1E"/>
                </a:solidFill>
                <a:latin typeface="Times New Roman"/>
                <a:cs typeface="Times New Roman"/>
              </a:rPr>
              <a:t>state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) JCheckBox(String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s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,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Icon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spc="-25" dirty="0">
                <a:solidFill>
                  <a:srgbClr val="1D1D1E"/>
                </a:solidFill>
                <a:latin typeface="Times New Roman"/>
                <a:cs typeface="Times New Roman"/>
              </a:rPr>
              <a:t>i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20"/>
              </a:lnSpc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JCheckBox(String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s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,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Icon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i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, boolean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spc="-10" dirty="0">
                <a:solidFill>
                  <a:srgbClr val="1D1D1E"/>
                </a:solidFill>
                <a:latin typeface="Times New Roman"/>
                <a:cs typeface="Times New Roman"/>
              </a:rPr>
              <a:t>state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3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408305">
              <a:lnSpc>
                <a:spcPts val="122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Here,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i</a:t>
            </a:r>
            <a:r>
              <a:rPr sz="1200" i="1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icon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button.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text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specified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by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s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.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If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state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true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,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check box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is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initially</a:t>
            </a:r>
            <a:r>
              <a:rPr sz="1200" spc="-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selected.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Otherwise,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not.</a:t>
            </a:r>
            <a:endParaRPr sz="1200">
              <a:latin typeface="Times New Roman"/>
              <a:cs typeface="Times New Roman"/>
            </a:endParaRPr>
          </a:p>
          <a:p>
            <a:pPr marL="12700" marR="2310130">
              <a:lnSpc>
                <a:spcPts val="1250"/>
              </a:lnSpc>
              <a:spcBef>
                <a:spcPts val="27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state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check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box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can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changed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via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following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method: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void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setSelected(boolean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spc="-10" dirty="0">
                <a:solidFill>
                  <a:srgbClr val="1D1D1E"/>
                </a:solidFill>
                <a:latin typeface="Times New Roman"/>
                <a:cs typeface="Times New Roman"/>
              </a:rPr>
              <a:t>state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3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Here,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state</a:t>
            </a:r>
            <a:r>
              <a:rPr sz="1200" i="1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true</a:t>
            </a:r>
            <a:r>
              <a:rPr sz="1200" b="1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if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check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box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should be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checked.</a:t>
            </a:r>
            <a:endParaRPr sz="1200">
              <a:latin typeface="Times New Roman"/>
              <a:cs typeface="Times New Roman"/>
            </a:endParaRPr>
          </a:p>
          <a:p>
            <a:pPr marL="12700" marR="155575" indent="454025">
              <a:lnSpc>
                <a:spcPts val="1250"/>
              </a:lnSpc>
              <a:spcBef>
                <a:spcPts val="56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following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example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illustrates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how</a:t>
            </a:r>
            <a:r>
              <a:rPr sz="1200" spc="-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create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applet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displays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four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checkboxes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text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field.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When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check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box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pressed,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its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text is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displayed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text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field.</a:t>
            </a:r>
            <a:endParaRPr sz="1200">
              <a:latin typeface="Times New Roman"/>
              <a:cs typeface="Times New Roman"/>
            </a:endParaRPr>
          </a:p>
          <a:p>
            <a:pPr marL="12700" marR="14604" algn="just">
              <a:lnSpc>
                <a:spcPct val="91700"/>
              </a:lnSpc>
              <a:spcBef>
                <a:spcPts val="254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content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pane</a:t>
            </a:r>
            <a:r>
              <a:rPr sz="1200" spc="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</a:t>
            </a:r>
            <a:r>
              <a:rPr sz="1200" spc="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JApplet</a:t>
            </a:r>
            <a:r>
              <a:rPr sz="1200" b="1" spc="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object</a:t>
            </a:r>
            <a:r>
              <a:rPr sz="1200" spc="1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obtained,</a:t>
            </a:r>
            <a:r>
              <a:rPr sz="1200" spc="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flow</a:t>
            </a:r>
            <a:r>
              <a:rPr sz="1200" spc="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layout</a:t>
            </a:r>
            <a:r>
              <a:rPr sz="1200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assigned</a:t>
            </a:r>
            <a:r>
              <a:rPr sz="1200" spc="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</a:t>
            </a:r>
            <a:r>
              <a:rPr sz="1200" spc="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itslayout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manager.</a:t>
            </a:r>
            <a:r>
              <a:rPr sz="1200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Next,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four</a:t>
            </a:r>
            <a:r>
              <a:rPr sz="1200" spc="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check</a:t>
            </a:r>
            <a:r>
              <a:rPr sz="1200" spc="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boxes</a:t>
            </a:r>
            <a:r>
              <a:rPr sz="1200" spc="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1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added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content</a:t>
            </a:r>
            <a:r>
              <a:rPr sz="1200" spc="1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pane,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icons</a:t>
            </a:r>
            <a:r>
              <a:rPr sz="1200" spc="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assigned</a:t>
            </a:r>
            <a:r>
              <a:rPr sz="1200" spc="10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</a:t>
            </a:r>
            <a:r>
              <a:rPr sz="1200" spc="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the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normal,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rollover, and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selected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states.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applet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then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registered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receive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item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events.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Finally,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text field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added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content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pane.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110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When</a:t>
            </a:r>
            <a:r>
              <a:rPr sz="1200" spc="1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1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check</a:t>
            </a:r>
            <a:r>
              <a:rPr sz="1200" spc="2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box</a:t>
            </a:r>
            <a:r>
              <a:rPr sz="1200" spc="1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1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selected</a:t>
            </a:r>
            <a:r>
              <a:rPr sz="1200" spc="1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or</a:t>
            </a:r>
            <a:r>
              <a:rPr sz="1200" spc="1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deselected,</a:t>
            </a:r>
            <a:r>
              <a:rPr sz="1200" spc="20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</a:t>
            </a:r>
            <a:r>
              <a:rPr sz="1200" spc="1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item</a:t>
            </a:r>
            <a:r>
              <a:rPr sz="1200" spc="1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event</a:t>
            </a:r>
            <a:r>
              <a:rPr sz="1200" spc="2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1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generated.</a:t>
            </a:r>
            <a:r>
              <a:rPr sz="1200" spc="1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2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1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handled</a:t>
            </a:r>
            <a:r>
              <a:rPr sz="1200" spc="2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by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itemStateChanged( )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.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Inside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itemStateChanged(</a:t>
            </a:r>
            <a:r>
              <a:rPr sz="1200" b="1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,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getItem(</a:t>
            </a:r>
            <a:r>
              <a:rPr sz="1200" b="1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r>
              <a:rPr sz="1200" b="1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method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gets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1D1D1E"/>
                </a:solidFill>
                <a:latin typeface="Times New Roman"/>
                <a:cs typeface="Times New Roman"/>
              </a:rPr>
              <a:t>JCheckBox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object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generated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event.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getText(</a:t>
            </a:r>
            <a:r>
              <a:rPr sz="1200" b="1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r>
              <a:rPr sz="1200" b="1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method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gets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text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check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box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uses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it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set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text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inside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text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field.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4536440">
              <a:lnSpc>
                <a:spcPts val="1320"/>
              </a:lnSpc>
            </a:pP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import</a:t>
            </a:r>
            <a:r>
              <a:rPr sz="115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java.awt.*;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import</a:t>
            </a:r>
            <a:r>
              <a:rPr sz="115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java.awt.event.*; import javax.swing.*;</a:t>
            </a:r>
            <a:r>
              <a:rPr sz="115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25" dirty="0">
                <a:solidFill>
                  <a:srgbClr val="1D1D1E"/>
                </a:solidFill>
                <a:latin typeface="Times New Roman"/>
                <a:cs typeface="Times New Roman"/>
              </a:rPr>
              <a:t>/*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  <a:spcBef>
                <a:spcPts val="129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&lt;applet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code="JCheckBoxDemo"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width=400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height=50&gt;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&lt;/applet&gt;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*/</a:t>
            </a:r>
            <a:endParaRPr sz="1200">
              <a:latin typeface="Times New Roman"/>
              <a:cs typeface="Times New Roman"/>
            </a:endParaRPr>
          </a:p>
          <a:p>
            <a:pPr marL="12700" marR="3118485">
              <a:lnSpc>
                <a:spcPts val="1250"/>
              </a:lnSpc>
              <a:spcBef>
                <a:spcPts val="27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public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JCheckBoxDemo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extends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JApplet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implements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ItemListener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 marR="4876800">
              <a:lnSpc>
                <a:spcPts val="1220"/>
              </a:lnSpc>
              <a:spcBef>
                <a:spcPts val="284"/>
              </a:spcBef>
            </a:pP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JTextField</a:t>
            </a:r>
            <a:r>
              <a:rPr sz="1150" spc="-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20" dirty="0">
                <a:solidFill>
                  <a:srgbClr val="1D1D1E"/>
                </a:solidFill>
                <a:latin typeface="Times New Roman"/>
                <a:cs typeface="Times New Roman"/>
              </a:rPr>
              <a:t>jtf;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public</a:t>
            </a:r>
            <a:r>
              <a:rPr sz="115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void</a:t>
            </a:r>
            <a:r>
              <a:rPr sz="115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init()</a:t>
            </a:r>
            <a:r>
              <a:rPr sz="1150" spc="-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5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Get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content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pane</a:t>
            </a:r>
            <a:endParaRPr sz="1200">
              <a:latin typeface="Times New Roman"/>
              <a:cs typeface="Times New Roman"/>
            </a:endParaRPr>
          </a:p>
          <a:p>
            <a:pPr marL="12700" marR="3302635">
              <a:lnSpc>
                <a:spcPts val="1270"/>
              </a:lnSpc>
              <a:spcBef>
                <a:spcPts val="33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Container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contentPane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getContentPane(); contentPane.setLayout(new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FlowLayout());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1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Create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icons</a:t>
            </a:r>
            <a:endParaRPr sz="1200">
              <a:latin typeface="Times New Roman"/>
              <a:cs typeface="Times New Roman"/>
            </a:endParaRPr>
          </a:p>
          <a:p>
            <a:pPr marL="12700" marR="2723515">
              <a:lnSpc>
                <a:spcPct val="95100"/>
              </a:lnSpc>
              <a:spcBef>
                <a:spcPts val="190"/>
              </a:spcBef>
            </a:pP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ImageIcon</a:t>
            </a:r>
            <a:r>
              <a:rPr sz="115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normal</a:t>
            </a:r>
            <a:r>
              <a:rPr sz="115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15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new</a:t>
            </a:r>
            <a:r>
              <a:rPr sz="115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ImageIcon("normal.gif"); ImageIcon</a:t>
            </a:r>
            <a:r>
              <a:rPr sz="115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rollover</a:t>
            </a:r>
            <a:r>
              <a:rPr sz="115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15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new 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ImageIcon("rollover.gif"); ImageIcon</a:t>
            </a:r>
            <a:r>
              <a:rPr sz="115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selected =</a:t>
            </a:r>
            <a:r>
              <a:rPr sz="115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new</a:t>
            </a:r>
            <a:r>
              <a:rPr sz="115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ImageIcon("selected.gif");</a:t>
            </a:r>
            <a:r>
              <a:rPr sz="115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25" dirty="0">
                <a:solidFill>
                  <a:srgbClr val="1D1D1E"/>
                </a:solidFill>
                <a:latin typeface="Times New Roman"/>
                <a:cs typeface="Times New Roman"/>
              </a:rPr>
              <a:t>//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Add</a:t>
            </a:r>
            <a:r>
              <a:rPr sz="115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check</a:t>
            </a:r>
            <a:r>
              <a:rPr sz="115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boxes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150" spc="-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15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content</a:t>
            </a:r>
            <a:r>
              <a:rPr sz="115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20" dirty="0">
                <a:solidFill>
                  <a:srgbClr val="1D1D1E"/>
                </a:solidFill>
                <a:latin typeface="Times New Roman"/>
                <a:cs typeface="Times New Roman"/>
              </a:rPr>
              <a:t>pane</a:t>
            </a:r>
            <a:endParaRPr sz="1150">
              <a:latin typeface="Times New Roman"/>
              <a:cs typeface="Times New Roman"/>
            </a:endParaRPr>
          </a:p>
          <a:p>
            <a:pPr marL="12700" marR="3048635">
              <a:lnSpc>
                <a:spcPts val="1320"/>
              </a:lnSpc>
              <a:spcBef>
                <a:spcPts val="29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JCheckBox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cb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new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JCheckBox("C",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normal); cb.setRolloverIcon(rollover);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5052" y="405130"/>
            <a:ext cx="2861310" cy="498284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1083945">
              <a:lnSpc>
                <a:spcPct val="92500"/>
              </a:lnSpc>
              <a:spcBef>
                <a:spcPts val="204"/>
              </a:spcBef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cb.setSelectedIcon(selected); cb.addItemListener(this); contentPane.add(cb);</a:t>
            </a:r>
            <a:endParaRPr sz="1200">
              <a:latin typeface="Times New Roman"/>
              <a:cs typeface="Times New Roman"/>
            </a:endParaRPr>
          </a:p>
          <a:p>
            <a:pPr marL="12700" marR="520065">
              <a:lnSpc>
                <a:spcPct val="91300"/>
              </a:lnSpc>
              <a:spcBef>
                <a:spcPts val="32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cb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new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JCheckBox("C++",</a:t>
            </a:r>
            <a:r>
              <a:rPr sz="1200" spc="5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normal);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cb.setRolloverIcon(rollover); cb.setSelectedIcon(selected); cb.addItemListener(this); contentPane.add(cb);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cb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new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JCheckBox("Java",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normal);</a:t>
            </a:r>
            <a:endParaRPr sz="1200">
              <a:latin typeface="Times New Roman"/>
              <a:cs typeface="Times New Roman"/>
            </a:endParaRPr>
          </a:p>
          <a:p>
            <a:pPr marL="12700" marR="1078230">
              <a:lnSpc>
                <a:spcPct val="96200"/>
              </a:lnSpc>
              <a:spcBef>
                <a:spcPts val="434"/>
              </a:spcBef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cb.setRolloverIcon(rollover); cb.setSelectedIcon(selected); cb.addItemListener(this); contentPane.add(cb);</a:t>
            </a:r>
            <a:endParaRPr sz="1200">
              <a:latin typeface="Times New Roman"/>
              <a:cs typeface="Times New Roman"/>
            </a:endParaRPr>
          </a:p>
          <a:p>
            <a:pPr marL="12700" marR="536575">
              <a:lnSpc>
                <a:spcPct val="91300"/>
              </a:lnSpc>
              <a:spcBef>
                <a:spcPts val="32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cb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new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JCheckBox("Perl",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normal); cb.setRolloverIcon(rollover); cb.setSelectedIcon(selected); cb.addItemListener(this); contentPane.add(cb);</a:t>
            </a:r>
            <a:endParaRPr sz="1200">
              <a:latin typeface="Times New Roman"/>
              <a:cs typeface="Times New Roman"/>
            </a:endParaRPr>
          </a:p>
          <a:p>
            <a:pPr marL="12700" marR="977265" algn="just">
              <a:lnSpc>
                <a:spcPts val="1270"/>
              </a:lnSpc>
              <a:spcBef>
                <a:spcPts val="38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Add text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field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content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pane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jtf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new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JTextField(15); contentPane.add(jtf);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60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89200"/>
              </a:lnSpc>
              <a:spcBef>
                <a:spcPts val="30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public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void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itemStateChanged(ItemEvent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ie)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JCheckBox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cb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(JCheckBox)ie.getItem(); jtf.setText(cb.getText());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Here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output: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5052" y="6749922"/>
            <a:ext cx="5976620" cy="2833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200" u="sng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Radio</a:t>
            </a:r>
            <a:r>
              <a:rPr sz="1200" u="sng" spc="-20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10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Buttons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270"/>
              </a:lnSpc>
              <a:spcBef>
                <a:spcPts val="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Radio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buttons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supported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by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JRadioButton</a:t>
            </a:r>
            <a:r>
              <a:rPr sz="1200" b="1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class,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which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concrete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implementation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of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AbstractButton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.</a:t>
            </a:r>
            <a:r>
              <a:rPr sz="1200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Its</a:t>
            </a:r>
            <a:r>
              <a:rPr sz="1200" spc="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immediate</a:t>
            </a:r>
            <a:r>
              <a:rPr sz="1200" spc="10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superclass</a:t>
            </a:r>
            <a:r>
              <a:rPr sz="1200" spc="1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1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JToggleButton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,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which</a:t>
            </a:r>
            <a:r>
              <a:rPr sz="1200" spc="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provides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support</a:t>
            </a:r>
            <a:r>
              <a:rPr sz="1200" spc="1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</a:t>
            </a:r>
            <a:r>
              <a:rPr sz="1200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two-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state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buttons.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Some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its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constructors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shown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here: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7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663315">
              <a:lnSpc>
                <a:spcPct val="9120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JRadioButton(Icon</a:t>
            </a:r>
            <a:r>
              <a:rPr sz="1200" spc="-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spc="-25" dirty="0">
                <a:solidFill>
                  <a:srgbClr val="1D1D1E"/>
                </a:solidFill>
                <a:latin typeface="Times New Roman"/>
                <a:cs typeface="Times New Roman"/>
              </a:rPr>
              <a:t>i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)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JRadioButton(Icon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i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,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boolean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spc="-10" dirty="0">
                <a:solidFill>
                  <a:srgbClr val="1D1D1E"/>
                </a:solidFill>
                <a:latin typeface="Times New Roman"/>
                <a:cs typeface="Times New Roman"/>
              </a:rPr>
              <a:t>state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) JRadioButton(String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spc="-25" dirty="0">
                <a:solidFill>
                  <a:srgbClr val="1D1D1E"/>
                </a:solidFill>
                <a:latin typeface="Times New Roman"/>
                <a:cs typeface="Times New Roman"/>
              </a:rPr>
              <a:t>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)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JRadioButton(String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s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,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boolean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spc="-10" dirty="0">
                <a:solidFill>
                  <a:srgbClr val="1D1D1E"/>
                </a:solidFill>
                <a:latin typeface="Times New Roman"/>
                <a:cs typeface="Times New Roman"/>
              </a:rPr>
              <a:t>state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) JRadioButton(String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s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,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Icon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spc="-25" dirty="0">
                <a:solidFill>
                  <a:srgbClr val="1D1D1E"/>
                </a:solidFill>
                <a:latin typeface="Times New Roman"/>
                <a:cs typeface="Times New Roman"/>
              </a:rPr>
              <a:t>i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JRadioButton(String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s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,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Icon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i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, boolean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spc="-10" dirty="0">
                <a:solidFill>
                  <a:srgbClr val="1D1D1E"/>
                </a:solidFill>
                <a:latin typeface="Times New Roman"/>
                <a:cs typeface="Times New Roman"/>
              </a:rPr>
              <a:t>state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12700" marR="770255">
              <a:lnSpc>
                <a:spcPts val="1220"/>
              </a:lnSpc>
              <a:spcBef>
                <a:spcPts val="37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Here,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i</a:t>
            </a:r>
            <a:r>
              <a:rPr sz="1200" i="1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 icon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button.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text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specified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by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s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.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If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state</a:t>
            </a:r>
            <a:r>
              <a:rPr sz="1200" i="1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true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,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button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initially</a:t>
            </a:r>
            <a:r>
              <a:rPr sz="1200" spc="-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selected.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Otherwise,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not.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29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Radio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buttons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must be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configured into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group.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Only</a:t>
            </a:r>
            <a:r>
              <a:rPr sz="1200" spc="-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one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buttons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group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can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selected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at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any</a:t>
            </a:r>
            <a:r>
              <a:rPr sz="1200" spc="-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time.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example,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if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user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presses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radio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button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4085" y="5395595"/>
            <a:ext cx="3888104" cy="1276223"/>
          </a:xfrm>
          <a:prstGeom prst="rect">
            <a:avLst/>
          </a:prstGeom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5052" y="392938"/>
            <a:ext cx="5953125" cy="869378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group,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any</a:t>
            </a:r>
            <a:r>
              <a:rPr sz="1200" spc="-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previously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selected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button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group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automatically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deselected.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220"/>
              </a:lnSpc>
              <a:spcBef>
                <a:spcPts val="37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ButtonGroup</a:t>
            </a:r>
            <a:r>
              <a:rPr sz="1200" b="1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instantiated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create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button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group.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default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constructor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invoked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purpose.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Elements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then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added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button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group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via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 following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method: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2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void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add(AbstractButton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spc="-25" dirty="0">
                <a:solidFill>
                  <a:srgbClr val="1D1D1E"/>
                </a:solidFill>
                <a:latin typeface="Times New Roman"/>
                <a:cs typeface="Times New Roman"/>
              </a:rPr>
              <a:t>ab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Here,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ab</a:t>
            </a:r>
            <a:r>
              <a:rPr sz="1200" i="1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reference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 to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button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added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group.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4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749935">
              <a:lnSpc>
                <a:spcPct val="8920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Radio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button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presses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generate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action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events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handled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by </a:t>
            </a:r>
            <a:r>
              <a:rPr sz="1200" b="1" spc="-10" dirty="0">
                <a:solidFill>
                  <a:srgbClr val="1D1D1E"/>
                </a:solidFill>
                <a:latin typeface="Times New Roman"/>
                <a:cs typeface="Times New Roman"/>
              </a:rPr>
              <a:t>actionPerformed(</a:t>
            </a:r>
            <a:r>
              <a:rPr sz="1200" b="1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.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getActionCommand(</a:t>
            </a:r>
            <a:r>
              <a:rPr sz="1200" b="1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r>
              <a:rPr sz="1200" b="1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method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gets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text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 is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associated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with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radio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button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uses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set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text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field.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4512310">
              <a:lnSpc>
                <a:spcPts val="1320"/>
              </a:lnSpc>
            </a:pP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import</a:t>
            </a:r>
            <a:r>
              <a:rPr sz="115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java.awt.*;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import</a:t>
            </a:r>
            <a:r>
              <a:rPr sz="115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java.awt.event.*; import javax.swing.*;</a:t>
            </a:r>
            <a:r>
              <a:rPr sz="115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25" dirty="0">
                <a:solidFill>
                  <a:srgbClr val="1D1D1E"/>
                </a:solidFill>
                <a:latin typeface="Times New Roman"/>
                <a:cs typeface="Times New Roman"/>
              </a:rPr>
              <a:t>/*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3041650">
              <a:lnSpc>
                <a:spcPts val="1250"/>
              </a:lnSpc>
              <a:spcBef>
                <a:spcPts val="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&lt;applet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code="JRadioButtonDemo"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width=300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height=50&gt;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&lt;/applet&gt;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</a:pP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*/</a:t>
            </a:r>
            <a:endParaRPr sz="1200">
              <a:latin typeface="Times New Roman"/>
              <a:cs typeface="Times New Roman"/>
            </a:endParaRPr>
          </a:p>
          <a:p>
            <a:pPr marL="12700" marR="2957195">
              <a:lnSpc>
                <a:spcPts val="1250"/>
              </a:lnSpc>
              <a:spcBef>
                <a:spcPts val="27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public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JRadioButtonDemo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extends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JApplet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implements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ActionListener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 marR="4800600">
              <a:lnSpc>
                <a:spcPts val="1270"/>
              </a:lnSpc>
              <a:spcBef>
                <a:spcPts val="295"/>
              </a:spcBef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JTextField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tf;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public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void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init()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3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Get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content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pane</a:t>
            </a:r>
            <a:endParaRPr sz="1200">
              <a:latin typeface="Times New Roman"/>
              <a:cs typeface="Times New Roman"/>
            </a:endParaRPr>
          </a:p>
          <a:p>
            <a:pPr marL="12700" marR="3279140">
              <a:lnSpc>
                <a:spcPts val="1250"/>
              </a:lnSpc>
              <a:spcBef>
                <a:spcPts val="22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Container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contentPane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getContentPane(); contentPane.setLayout(new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FlowLayout());</a:t>
            </a:r>
            <a:endParaRPr sz="1200">
              <a:latin typeface="Times New Roman"/>
              <a:cs typeface="Times New Roman"/>
            </a:endParaRPr>
          </a:p>
          <a:p>
            <a:pPr marL="12700" marR="3347720">
              <a:lnSpc>
                <a:spcPct val="94500"/>
              </a:lnSpc>
              <a:spcBef>
                <a:spcPts val="235"/>
              </a:spcBef>
            </a:pP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15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Add</a:t>
            </a:r>
            <a:r>
              <a:rPr sz="115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radio</a:t>
            </a:r>
            <a:r>
              <a:rPr sz="115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buttons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15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content</a:t>
            </a:r>
            <a:r>
              <a:rPr sz="115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20" dirty="0">
                <a:solidFill>
                  <a:srgbClr val="1D1D1E"/>
                </a:solidFill>
                <a:latin typeface="Times New Roman"/>
                <a:cs typeface="Times New Roman"/>
              </a:rPr>
              <a:t>pane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JRadioButton</a:t>
            </a:r>
            <a:r>
              <a:rPr sz="115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b1</a:t>
            </a:r>
            <a:r>
              <a:rPr sz="115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15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new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 JRadioButton("A"); b1.addActionListener(this); contentPane.add(b1);</a:t>
            </a:r>
            <a:endParaRPr sz="1150">
              <a:latin typeface="Times New Roman"/>
              <a:cs typeface="Times New Roman"/>
            </a:endParaRPr>
          </a:p>
          <a:p>
            <a:pPr marL="12700" marR="3264535">
              <a:lnSpc>
                <a:spcPts val="1270"/>
              </a:lnSpc>
              <a:spcBef>
                <a:spcPts val="360"/>
              </a:spcBef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JRadioButton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b2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new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JRadioButton("B"); b2.addActionListener(this); contentPane.add(b2);</a:t>
            </a:r>
            <a:endParaRPr sz="1200">
              <a:latin typeface="Times New Roman"/>
              <a:cs typeface="Times New Roman"/>
            </a:endParaRPr>
          </a:p>
          <a:p>
            <a:pPr marL="12700" marR="3264535">
              <a:lnSpc>
                <a:spcPct val="89200"/>
              </a:lnSpc>
              <a:spcBef>
                <a:spcPts val="295"/>
              </a:spcBef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JRadioButton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b3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new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JRadioButton("C"); b3.addActionListener(this); contentPane.add(b3);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Define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button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group</a:t>
            </a:r>
            <a:endParaRPr sz="1200">
              <a:latin typeface="Times New Roman"/>
              <a:cs typeface="Times New Roman"/>
            </a:endParaRPr>
          </a:p>
          <a:p>
            <a:pPr marL="12700" marR="3545840">
              <a:lnSpc>
                <a:spcPts val="1230"/>
              </a:lnSpc>
              <a:spcBef>
                <a:spcPts val="310"/>
              </a:spcBef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ButtonGroup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bg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new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ButtonGroup(); bg.add(b1);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25"/>
              </a:lnSpc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bg.add(b2);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bg.add(b3);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Create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text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field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 and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add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it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content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pane</a:t>
            </a:r>
            <a:endParaRPr sz="1200">
              <a:latin typeface="Times New Roman"/>
              <a:cs typeface="Times New Roman"/>
            </a:endParaRPr>
          </a:p>
          <a:p>
            <a:pPr marL="12700" marR="4512945">
              <a:lnSpc>
                <a:spcPts val="1250"/>
              </a:lnSpc>
              <a:spcBef>
                <a:spcPts val="32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tf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 new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JTextField(5); contentPane.add(tf);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35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  <a:spcBef>
                <a:spcPts val="7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public void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actionPerformed(ActionEvent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ae)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tf.setText(ae.getActionCommand());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  <a:spcBef>
                <a:spcPts val="340"/>
              </a:spcBef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0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Output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from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applet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shown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here: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5034" y="432815"/>
            <a:ext cx="2940050" cy="114172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05052" y="1850263"/>
            <a:ext cx="5973445" cy="7720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200" u="sng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Combo</a:t>
            </a:r>
            <a:r>
              <a:rPr sz="1200" u="sng" spc="-10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 Boxes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8840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Swing</a:t>
            </a:r>
            <a:r>
              <a:rPr sz="1200" spc="1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provides</a:t>
            </a:r>
            <a:r>
              <a:rPr sz="1200" spc="11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1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combo</a:t>
            </a:r>
            <a:r>
              <a:rPr sz="1200" i="1" spc="1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box</a:t>
            </a:r>
            <a:r>
              <a:rPr sz="1200" i="1" spc="1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(a</a:t>
            </a:r>
            <a:r>
              <a:rPr sz="1200" spc="1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combination</a:t>
            </a:r>
            <a:r>
              <a:rPr sz="1200" spc="10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1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text</a:t>
            </a:r>
            <a:r>
              <a:rPr sz="1200" spc="1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field</a:t>
            </a:r>
            <a:r>
              <a:rPr sz="1200" spc="1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1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1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drop-down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list)</a:t>
            </a:r>
            <a:r>
              <a:rPr sz="1200" spc="1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through</a:t>
            </a:r>
            <a:r>
              <a:rPr sz="1200" spc="1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the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JComboBox</a:t>
            </a:r>
            <a:r>
              <a:rPr sz="1200" b="1" spc="1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class,</a:t>
            </a:r>
            <a:r>
              <a:rPr sz="1200" spc="2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which</a:t>
            </a:r>
            <a:r>
              <a:rPr sz="1200" spc="1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extends</a:t>
            </a:r>
            <a:r>
              <a:rPr sz="1200" spc="20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JComponent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.</a:t>
            </a:r>
            <a:r>
              <a:rPr sz="1200" spc="2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1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combo</a:t>
            </a:r>
            <a:r>
              <a:rPr sz="1200" spc="2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box</a:t>
            </a:r>
            <a:r>
              <a:rPr sz="1200" spc="1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normally</a:t>
            </a:r>
            <a:r>
              <a:rPr sz="1200" spc="1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displays</a:t>
            </a:r>
            <a:r>
              <a:rPr sz="1200" spc="1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one</a:t>
            </a:r>
            <a:r>
              <a:rPr sz="1200" spc="1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entry.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However,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can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also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display</a:t>
            </a:r>
            <a:r>
              <a:rPr sz="1200" spc="-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drop-down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list that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allows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user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select a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different entry.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You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21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can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also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type your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selection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into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text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field.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 Two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JComboBox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’s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constructors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here: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4638040">
              <a:lnSpc>
                <a:spcPts val="1220"/>
              </a:lnSpc>
            </a:pP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JComboBox(</a:t>
            </a:r>
            <a:r>
              <a:rPr sz="1150" spc="-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50" dirty="0">
                <a:solidFill>
                  <a:srgbClr val="1D1D1E"/>
                </a:solidFill>
                <a:latin typeface="Times New Roman"/>
                <a:cs typeface="Times New Roman"/>
              </a:rPr>
              <a:t>) 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JComboBox(Vector</a:t>
            </a:r>
            <a:r>
              <a:rPr sz="115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i="1" spc="-25" dirty="0">
                <a:solidFill>
                  <a:srgbClr val="1D1D1E"/>
                </a:solidFill>
                <a:latin typeface="Times New Roman"/>
                <a:cs typeface="Times New Roman"/>
              </a:rPr>
              <a:t>v</a:t>
            </a:r>
            <a:r>
              <a:rPr sz="1150" spc="-25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Here,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v</a:t>
            </a:r>
            <a:r>
              <a:rPr sz="1200" i="1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vector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initializes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combo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box.</a:t>
            </a:r>
            <a:endParaRPr sz="1200">
              <a:latin typeface="Times New Roman"/>
              <a:cs typeface="Times New Roman"/>
            </a:endParaRPr>
          </a:p>
          <a:p>
            <a:pPr marL="12700" marR="852169">
              <a:lnSpc>
                <a:spcPts val="1220"/>
              </a:lnSpc>
              <a:spcBef>
                <a:spcPts val="14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Items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added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list of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choices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via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addItem(</a:t>
            </a:r>
            <a:r>
              <a:rPr sz="1200" b="1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r>
              <a:rPr sz="1200" b="1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method,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whose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signature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is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shown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here: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1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void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addItem(Object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spc="-20" dirty="0">
                <a:solidFill>
                  <a:srgbClr val="1D1D1E"/>
                </a:solidFill>
                <a:latin typeface="Times New Roman"/>
                <a:cs typeface="Times New Roman"/>
              </a:rPr>
              <a:t>obj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Here,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obj</a:t>
            </a:r>
            <a:r>
              <a:rPr sz="1200" i="1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object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added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combo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box.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43180">
              <a:lnSpc>
                <a:spcPts val="1370"/>
              </a:lnSpc>
              <a:tabLst>
                <a:tab pos="610235" algn="l"/>
              </a:tabLst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following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example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contains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combo box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label.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label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displays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icon.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combo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box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	contains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entries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―France‖,.</a:t>
            </a:r>
            <a:r>
              <a:rPr sz="1200" spc="2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―Germany‖,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6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When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country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selected,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label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updated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display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flag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country.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4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4538345">
              <a:lnSpc>
                <a:spcPts val="1320"/>
              </a:lnSpc>
            </a:pP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import</a:t>
            </a:r>
            <a:r>
              <a:rPr sz="115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java.awt.*; import</a:t>
            </a:r>
            <a:r>
              <a:rPr sz="115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java.awt.event.*; import</a:t>
            </a:r>
            <a:r>
              <a:rPr sz="115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javax.swing.*;</a:t>
            </a:r>
            <a:r>
              <a:rPr sz="115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25" dirty="0">
                <a:solidFill>
                  <a:srgbClr val="1D1D1E"/>
                </a:solidFill>
                <a:latin typeface="Times New Roman"/>
                <a:cs typeface="Times New Roman"/>
              </a:rPr>
              <a:t>/*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3144520">
              <a:lnSpc>
                <a:spcPts val="1250"/>
              </a:lnSpc>
              <a:spcBef>
                <a:spcPts val="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&lt;applet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code="JComboBoxDemo"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width=300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height=100&gt;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&lt;/applet&gt;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</a:pP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*/</a:t>
            </a:r>
            <a:endParaRPr sz="1200">
              <a:latin typeface="Times New Roman"/>
              <a:cs typeface="Times New Roman"/>
            </a:endParaRPr>
          </a:p>
          <a:p>
            <a:pPr marL="12700" marR="3053715">
              <a:lnSpc>
                <a:spcPts val="1220"/>
              </a:lnSpc>
              <a:spcBef>
                <a:spcPts val="32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public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JComboBoxDemo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extends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JApplet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implements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ItemListener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JLabel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jl;</a:t>
            </a:r>
            <a:endParaRPr sz="1200">
              <a:latin typeface="Times New Roman"/>
              <a:cs typeface="Times New Roman"/>
            </a:endParaRPr>
          </a:p>
          <a:p>
            <a:pPr marL="12700" marR="3492500">
              <a:lnSpc>
                <a:spcPts val="1250"/>
              </a:lnSpc>
              <a:spcBef>
                <a:spcPts val="560"/>
              </a:spcBef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ImageIcon</a:t>
            </a:r>
            <a:r>
              <a:rPr sz="1200" spc="-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france,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germany,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italy, japan;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public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void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init()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Get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content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pane</a:t>
            </a:r>
            <a:endParaRPr sz="1200">
              <a:latin typeface="Times New Roman"/>
              <a:cs typeface="Times New Roman"/>
            </a:endParaRPr>
          </a:p>
          <a:p>
            <a:pPr marL="12700" marR="3298825">
              <a:lnSpc>
                <a:spcPts val="1250"/>
              </a:lnSpc>
              <a:spcBef>
                <a:spcPts val="29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Container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contentPane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getContentPane(); contentPane.setLayout(new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FlowLayout());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2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Create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combo box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add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it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panel</a:t>
            </a:r>
            <a:endParaRPr sz="1200">
              <a:latin typeface="Times New Roman"/>
              <a:cs typeface="Times New Roman"/>
            </a:endParaRPr>
          </a:p>
          <a:p>
            <a:pPr marL="12700" marR="3683635">
              <a:lnSpc>
                <a:spcPct val="92800"/>
              </a:lnSpc>
              <a:spcBef>
                <a:spcPts val="27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JComboBox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jc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new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JComboBox(); jc.addItem("France"); jc.addItem("Germany"); jc.addItem("Italy"); jc.addItem("Japan"); jc.addItemListener(this); contentPane.add(jc);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Create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label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5034" y="2322829"/>
            <a:ext cx="2934969" cy="161886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05052" y="408178"/>
            <a:ext cx="2863850" cy="1729739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30480">
              <a:lnSpc>
                <a:spcPts val="1220"/>
              </a:lnSpc>
              <a:spcBef>
                <a:spcPts val="32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jl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new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JLabel(new</a:t>
            </a:r>
            <a:r>
              <a:rPr sz="1200" spc="5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ImageIcon("france.gif"));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contentPane.add(jl);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220"/>
              </a:lnSpc>
              <a:spcBef>
                <a:spcPts val="34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public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void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itemStateChanged(ItemEvent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ie)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String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(String)ie.getItem();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20"/>
              </a:lnSpc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jl.setIcon(new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ImageIcon(s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+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".gif"));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0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5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Output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from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applet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shown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here: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4207002"/>
            <a:ext cx="5977890" cy="4879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 algn="just">
              <a:lnSpc>
                <a:spcPct val="100000"/>
              </a:lnSpc>
              <a:spcBef>
                <a:spcPts val="100"/>
              </a:spcBef>
            </a:pPr>
            <a:r>
              <a:rPr sz="1200" u="sng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Tabbed</a:t>
            </a:r>
            <a:r>
              <a:rPr sz="1200" u="sng" spc="-60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10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Panes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10"/>
              </a:spcBef>
            </a:pPr>
            <a:endParaRPr sz="1200">
              <a:latin typeface="Times New Roman"/>
              <a:cs typeface="Times New Roman"/>
            </a:endParaRPr>
          </a:p>
          <a:p>
            <a:pPr marL="15240" marR="16510" algn="just">
              <a:lnSpc>
                <a:spcPct val="8920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tabbed</a:t>
            </a:r>
            <a:r>
              <a:rPr sz="1200" i="1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pane</a:t>
            </a:r>
            <a:r>
              <a:rPr sz="1200" i="1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component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appears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group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folders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file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cabinet.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Each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folder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has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title.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When a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user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selects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folder,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its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contents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become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visible.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Only one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folders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may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be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selected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at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time.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Tabbed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panes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commonly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used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setting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configuration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options.</a:t>
            </a:r>
            <a:endParaRPr sz="1200">
              <a:latin typeface="Times New Roman"/>
              <a:cs typeface="Times New Roman"/>
            </a:endParaRPr>
          </a:p>
          <a:p>
            <a:pPr marL="15240" marR="5080" algn="just">
              <a:lnSpc>
                <a:spcPts val="1250"/>
              </a:lnSpc>
              <a:spcBef>
                <a:spcPts val="27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Tabbed</a:t>
            </a:r>
            <a:r>
              <a:rPr sz="1200" spc="1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panes</a:t>
            </a:r>
            <a:r>
              <a:rPr sz="1200" spc="1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1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encapsulated</a:t>
            </a:r>
            <a:r>
              <a:rPr sz="1200" spc="1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by</a:t>
            </a:r>
            <a:r>
              <a:rPr sz="1200" spc="10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JTabbedPane</a:t>
            </a:r>
            <a:r>
              <a:rPr sz="1200" b="1" spc="1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class,</a:t>
            </a:r>
            <a:r>
              <a:rPr sz="1200" spc="1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which</a:t>
            </a:r>
            <a:r>
              <a:rPr sz="1200" spc="1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extends</a:t>
            </a:r>
            <a:r>
              <a:rPr sz="1200" spc="4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JComponent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.</a:t>
            </a:r>
            <a:r>
              <a:rPr sz="1200" spc="1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We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will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use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default constructor.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Tabs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defined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via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following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method:</a:t>
            </a:r>
            <a:endParaRPr sz="1200">
              <a:latin typeface="Times New Roman"/>
              <a:cs typeface="Times New Roman"/>
            </a:endParaRPr>
          </a:p>
          <a:p>
            <a:pPr marL="15240" algn="just">
              <a:lnSpc>
                <a:spcPct val="100000"/>
              </a:lnSpc>
              <a:spcBef>
                <a:spcPts val="35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void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addTab(String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str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, Component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spc="-20" dirty="0">
                <a:solidFill>
                  <a:srgbClr val="1D1D1E"/>
                </a:solidFill>
                <a:latin typeface="Times New Roman"/>
                <a:cs typeface="Times New Roman"/>
              </a:rPr>
              <a:t>comp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15240" marR="697230" algn="just">
              <a:lnSpc>
                <a:spcPts val="1220"/>
              </a:lnSpc>
              <a:spcBef>
                <a:spcPts val="37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Here,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str</a:t>
            </a:r>
            <a:r>
              <a:rPr sz="1200" i="1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title for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tab,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comp</a:t>
            </a:r>
            <a:r>
              <a:rPr sz="1200" i="1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component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 should be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added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the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tab.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Typically,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JPanel</a:t>
            </a:r>
            <a:r>
              <a:rPr sz="1200" b="1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or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subclass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added.</a:t>
            </a:r>
            <a:endParaRPr sz="1200">
              <a:latin typeface="Times New Roman"/>
              <a:cs typeface="Times New Roman"/>
            </a:endParaRPr>
          </a:p>
          <a:p>
            <a:pPr marL="15240" algn="just">
              <a:lnSpc>
                <a:spcPct val="100000"/>
              </a:lnSpc>
              <a:spcBef>
                <a:spcPts val="127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general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procedure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tabbed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pane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applet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outlined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here:</a:t>
            </a:r>
            <a:endParaRPr sz="1200">
              <a:latin typeface="Times New Roman"/>
              <a:cs typeface="Times New Roman"/>
            </a:endParaRPr>
          </a:p>
          <a:p>
            <a:pPr marL="167640" indent="-154940">
              <a:lnSpc>
                <a:spcPct val="100000"/>
              </a:lnSpc>
              <a:spcBef>
                <a:spcPts val="25"/>
              </a:spcBef>
              <a:buFont typeface="Times New Roman"/>
              <a:buAutoNum type="arabicPeriod"/>
              <a:tabLst>
                <a:tab pos="167640" algn="l"/>
              </a:tabLst>
            </a:pP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Create</a:t>
            </a:r>
            <a:r>
              <a:rPr sz="1200" spc="-30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a</a:t>
            </a:r>
            <a:r>
              <a:rPr sz="1200" spc="-55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1D1D1E"/>
                </a:solidFill>
                <a:latin typeface="Calibri"/>
                <a:cs typeface="Calibri"/>
              </a:rPr>
              <a:t>JTabbedPane</a:t>
            </a:r>
            <a:r>
              <a:rPr sz="1200" b="1" spc="-50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Calibri"/>
                <a:cs typeface="Calibri"/>
              </a:rPr>
              <a:t>object.</a:t>
            </a:r>
            <a:endParaRPr sz="1200">
              <a:latin typeface="Calibri"/>
              <a:cs typeface="Calibri"/>
            </a:endParaRPr>
          </a:p>
          <a:p>
            <a:pPr marL="15240" marR="1437640" indent="151765">
              <a:lnSpc>
                <a:spcPts val="1300"/>
              </a:lnSpc>
              <a:spcBef>
                <a:spcPts val="375"/>
              </a:spcBef>
              <a:buFont typeface="Times New Roman"/>
              <a:buAutoNum type="arabicPeriod"/>
              <a:tabLst>
                <a:tab pos="167005" algn="l"/>
              </a:tabLst>
            </a:pP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Call</a:t>
            </a:r>
            <a:r>
              <a:rPr sz="1200" spc="-40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1D1D1E"/>
                </a:solidFill>
                <a:latin typeface="Calibri"/>
                <a:cs typeface="Calibri"/>
              </a:rPr>
              <a:t>addTab(</a:t>
            </a:r>
            <a:r>
              <a:rPr sz="1200" b="1" spc="-30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1D1D1E"/>
                </a:solidFill>
                <a:latin typeface="Calibri"/>
                <a:cs typeface="Calibri"/>
              </a:rPr>
              <a:t>)</a:t>
            </a:r>
            <a:r>
              <a:rPr sz="1200" b="1" spc="-45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to</a:t>
            </a:r>
            <a:r>
              <a:rPr sz="1200" spc="-55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add</a:t>
            </a:r>
            <a:r>
              <a:rPr sz="1200" spc="-30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a</a:t>
            </a:r>
            <a:r>
              <a:rPr sz="1200" spc="-50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tab</a:t>
            </a:r>
            <a:r>
              <a:rPr sz="1200" spc="-10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to</a:t>
            </a:r>
            <a:r>
              <a:rPr sz="1200" spc="-50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the</a:t>
            </a:r>
            <a:r>
              <a:rPr sz="1200" spc="-25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pane.</a:t>
            </a:r>
            <a:r>
              <a:rPr sz="1200" spc="-10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(The</a:t>
            </a:r>
            <a:r>
              <a:rPr sz="1200" spc="-25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arguments</a:t>
            </a:r>
            <a:r>
              <a:rPr sz="1200" spc="-30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to</a:t>
            </a:r>
            <a:r>
              <a:rPr sz="1200" spc="-55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this</a:t>
            </a:r>
            <a:r>
              <a:rPr sz="1200" spc="-20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Calibri"/>
                <a:cs typeface="Calibri"/>
              </a:rPr>
              <a:t>method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define</a:t>
            </a:r>
            <a:r>
              <a:rPr sz="1200" spc="-25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the</a:t>
            </a:r>
            <a:r>
              <a:rPr sz="1200" spc="-20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title</a:t>
            </a:r>
            <a:r>
              <a:rPr sz="1200" spc="-40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of</a:t>
            </a:r>
            <a:r>
              <a:rPr sz="1200" spc="-35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the</a:t>
            </a:r>
            <a:r>
              <a:rPr sz="1200" spc="-20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tab</a:t>
            </a:r>
            <a:r>
              <a:rPr sz="1200" spc="-30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and</a:t>
            </a:r>
            <a:r>
              <a:rPr sz="1200" spc="-35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the</a:t>
            </a:r>
            <a:r>
              <a:rPr sz="1200" spc="-20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component</a:t>
            </a:r>
            <a:r>
              <a:rPr sz="1200" spc="-20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it</a:t>
            </a:r>
            <a:r>
              <a:rPr sz="1200" spc="5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Calibri"/>
                <a:cs typeface="Calibri"/>
              </a:rPr>
              <a:t>contains.)</a:t>
            </a:r>
            <a:endParaRPr sz="1200">
              <a:latin typeface="Calibri"/>
              <a:cs typeface="Calibri"/>
            </a:endParaRPr>
          </a:p>
          <a:p>
            <a:pPr marL="167640" indent="-154940">
              <a:lnSpc>
                <a:spcPts val="1385"/>
              </a:lnSpc>
              <a:buFont typeface="Times New Roman"/>
              <a:buAutoNum type="arabicPeriod"/>
              <a:tabLst>
                <a:tab pos="167640" algn="l"/>
              </a:tabLst>
            </a:pP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Repeat</a:t>
            </a:r>
            <a:r>
              <a:rPr sz="1200" spc="-35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step</a:t>
            </a:r>
            <a:r>
              <a:rPr sz="1200" spc="-25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2</a:t>
            </a:r>
            <a:r>
              <a:rPr sz="1200" spc="-55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for</a:t>
            </a:r>
            <a:r>
              <a:rPr sz="1200" spc="-25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each</a:t>
            </a:r>
            <a:r>
              <a:rPr sz="1200" spc="-30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Calibri"/>
                <a:cs typeface="Calibri"/>
              </a:rPr>
              <a:t>tab.</a:t>
            </a:r>
            <a:endParaRPr sz="1200">
              <a:latin typeface="Calibri"/>
              <a:cs typeface="Calibri"/>
            </a:endParaRPr>
          </a:p>
          <a:p>
            <a:pPr marL="167640" indent="-154940">
              <a:lnSpc>
                <a:spcPts val="1430"/>
              </a:lnSpc>
              <a:buFont typeface="Times New Roman"/>
              <a:buAutoNum type="arabicPeriod"/>
              <a:tabLst>
                <a:tab pos="167640" algn="l"/>
              </a:tabLst>
            </a:pP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Add</a:t>
            </a:r>
            <a:r>
              <a:rPr sz="1200" spc="-60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the</a:t>
            </a:r>
            <a:r>
              <a:rPr sz="1200" spc="-30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tabbed</a:t>
            </a:r>
            <a:r>
              <a:rPr sz="1200" spc="-35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pane</a:t>
            </a:r>
            <a:r>
              <a:rPr sz="1200" spc="-30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to</a:t>
            </a:r>
            <a:r>
              <a:rPr sz="1200" spc="-40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the</a:t>
            </a:r>
            <a:r>
              <a:rPr sz="1200" spc="-30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content</a:t>
            </a:r>
            <a:r>
              <a:rPr sz="1200" spc="-25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pane</a:t>
            </a:r>
            <a:r>
              <a:rPr sz="1200" spc="-30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of</a:t>
            </a:r>
            <a:r>
              <a:rPr sz="1200" spc="-40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the</a:t>
            </a:r>
            <a:r>
              <a:rPr sz="1200" spc="-55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Calibri"/>
                <a:cs typeface="Calibri"/>
              </a:rPr>
              <a:t>applet.</a:t>
            </a:r>
            <a:endParaRPr sz="1200">
              <a:latin typeface="Calibri"/>
              <a:cs typeface="Calibri"/>
            </a:endParaRPr>
          </a:p>
          <a:p>
            <a:pPr marL="15240" algn="just">
              <a:lnSpc>
                <a:spcPct val="100000"/>
              </a:lnSpc>
              <a:spcBef>
                <a:spcPts val="1395"/>
              </a:spcBef>
            </a:pPr>
            <a:r>
              <a:rPr sz="1200" u="sng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Scroll</a:t>
            </a:r>
            <a:r>
              <a:rPr sz="1200" u="sng" spc="-60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10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Panes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30"/>
              </a:spcBef>
            </a:pPr>
            <a:endParaRPr sz="1200">
              <a:latin typeface="Times New Roman"/>
              <a:cs typeface="Times New Roman"/>
            </a:endParaRPr>
          </a:p>
          <a:p>
            <a:pPr marL="15240" marR="415925">
              <a:lnSpc>
                <a:spcPts val="1250"/>
              </a:lnSpc>
              <a:spcBef>
                <a:spcPts val="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scroll</a:t>
            </a:r>
            <a:r>
              <a:rPr sz="1200" i="1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pane</a:t>
            </a:r>
            <a:r>
              <a:rPr sz="1200" i="1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component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presents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rectangular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 area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which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componentmay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be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viewed.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Horizontal</a:t>
            </a:r>
            <a:r>
              <a:rPr sz="1200" spc="-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and/or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vertical</a:t>
            </a:r>
            <a:r>
              <a:rPr sz="1200" spc="-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scroll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bars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may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provided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if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necessary.</a:t>
            </a:r>
            <a:endParaRPr sz="1200">
              <a:latin typeface="Times New Roman"/>
              <a:cs typeface="Times New Roman"/>
            </a:endParaRPr>
          </a:p>
          <a:p>
            <a:pPr marL="15240" marR="168275">
              <a:lnSpc>
                <a:spcPts val="1220"/>
              </a:lnSpc>
              <a:spcBef>
                <a:spcPts val="28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Scroll</a:t>
            </a:r>
            <a:r>
              <a:rPr sz="1200" spc="-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panes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implemented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Swing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by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JScrollPane</a:t>
            </a:r>
            <a:r>
              <a:rPr sz="1200" b="1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class,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which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extends</a:t>
            </a:r>
            <a:r>
              <a:rPr sz="1200" b="1" spc="-10" dirty="0">
                <a:solidFill>
                  <a:srgbClr val="1D1D1E"/>
                </a:solidFill>
                <a:latin typeface="Times New Roman"/>
                <a:cs typeface="Times New Roman"/>
              </a:rPr>
              <a:t>JComponent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.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Some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constructors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shown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here:</a:t>
            </a:r>
            <a:endParaRPr sz="1200">
              <a:latin typeface="Times New Roman"/>
              <a:cs typeface="Times New Roman"/>
            </a:endParaRPr>
          </a:p>
          <a:p>
            <a:pPr marL="15240" marR="3085465" algn="just">
              <a:lnSpc>
                <a:spcPct val="89300"/>
              </a:lnSpc>
              <a:spcBef>
                <a:spcPts val="275"/>
              </a:spcBef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JScrollPane(Component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comp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JScrollPane(int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vsb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,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hsb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JScrollPane(Component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comp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,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int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vsb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,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spc="-20" dirty="0">
                <a:solidFill>
                  <a:srgbClr val="1D1D1E"/>
                </a:solidFill>
                <a:latin typeface="Times New Roman"/>
                <a:cs typeface="Times New Roman"/>
              </a:rPr>
              <a:t>hsb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386842"/>
            <a:ext cx="5975985" cy="9175115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15240" marR="5080" algn="just">
              <a:lnSpc>
                <a:spcPts val="1270"/>
              </a:lnSpc>
              <a:spcBef>
                <a:spcPts val="284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Here,</a:t>
            </a:r>
            <a:r>
              <a:rPr sz="1200" spc="11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comp</a:t>
            </a:r>
            <a:r>
              <a:rPr sz="1200" i="1" spc="1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component</a:t>
            </a:r>
            <a:r>
              <a:rPr sz="1200" spc="1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1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added</a:t>
            </a:r>
            <a:r>
              <a:rPr sz="1200" spc="10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10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scroll</a:t>
            </a:r>
            <a:r>
              <a:rPr sz="1200" spc="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pane.</a:t>
            </a:r>
            <a:r>
              <a:rPr sz="1200" spc="1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vsb</a:t>
            </a:r>
            <a:r>
              <a:rPr sz="1200" i="1" spc="1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1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hsb</a:t>
            </a:r>
            <a:r>
              <a:rPr sz="1200" i="1" spc="10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int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constants</a:t>
            </a:r>
            <a:r>
              <a:rPr sz="1200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that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define when vertical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 horizontal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scroll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bars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scroll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pane areshown.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These constants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are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defined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by</a:t>
            </a:r>
            <a:r>
              <a:rPr sz="1200" spc="-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ScrollPaneConstants</a:t>
            </a:r>
            <a:r>
              <a:rPr sz="1200" b="1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interface.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Some</a:t>
            </a:r>
            <a:endParaRPr sz="1200">
              <a:latin typeface="Times New Roman"/>
              <a:cs typeface="Times New Roman"/>
            </a:endParaRPr>
          </a:p>
          <a:p>
            <a:pPr marL="15240" algn="just">
              <a:lnSpc>
                <a:spcPts val="1405"/>
              </a:lnSpc>
              <a:spcBef>
                <a:spcPts val="1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examples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these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constants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described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follows:</a:t>
            </a:r>
            <a:endParaRPr sz="1200">
              <a:latin typeface="Times New Roman"/>
              <a:cs typeface="Times New Roman"/>
            </a:endParaRPr>
          </a:p>
          <a:p>
            <a:pPr marL="15240" algn="just">
              <a:lnSpc>
                <a:spcPts val="140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Constant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Description</a:t>
            </a:r>
            <a:endParaRPr sz="1200">
              <a:latin typeface="Times New Roman"/>
              <a:cs typeface="Times New Roman"/>
            </a:endParaRPr>
          </a:p>
          <a:p>
            <a:pPr marL="15240" marR="634365">
              <a:lnSpc>
                <a:spcPct val="91200"/>
              </a:lnSpc>
              <a:spcBef>
                <a:spcPts val="200"/>
              </a:spcBef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HORIZONTAL_SCROLLBAR_ALWAYS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Always provide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horizontal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scroll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bar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HORIZONTAL_SCROLLBAR_AS_NEEDED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Provide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horizontal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scroll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bar,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if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needed VERTICAL_SCROLLBAR_ALWAYS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Always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provide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vertical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scroll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bar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VERTICAL_SCROLLBAR_AS_NEEDED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Provide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vertical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scroll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bar,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if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needed</a:t>
            </a:r>
            <a:endParaRPr sz="1200">
              <a:latin typeface="Times New Roman"/>
              <a:cs typeface="Times New Roman"/>
            </a:endParaRPr>
          </a:p>
          <a:p>
            <a:pPr marL="15240" algn="just">
              <a:lnSpc>
                <a:spcPct val="100000"/>
              </a:lnSpc>
              <a:spcBef>
                <a:spcPts val="127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Here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steps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should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follow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use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scroll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pane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applet:</a:t>
            </a:r>
            <a:endParaRPr sz="1200">
              <a:latin typeface="Times New Roman"/>
              <a:cs typeface="Times New Roman"/>
            </a:endParaRPr>
          </a:p>
          <a:p>
            <a:pPr marL="167640" indent="-154940">
              <a:lnSpc>
                <a:spcPct val="100000"/>
              </a:lnSpc>
              <a:spcBef>
                <a:spcPts val="50"/>
              </a:spcBef>
              <a:buFont typeface="Times New Roman"/>
              <a:buAutoNum type="arabicPeriod"/>
              <a:tabLst>
                <a:tab pos="167640" algn="l"/>
              </a:tabLst>
            </a:pP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Create</a:t>
            </a:r>
            <a:r>
              <a:rPr sz="1200" spc="-25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a</a:t>
            </a:r>
            <a:r>
              <a:rPr sz="1200" spc="-30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1D1D1E"/>
                </a:solidFill>
                <a:latin typeface="Calibri"/>
                <a:cs typeface="Calibri"/>
              </a:rPr>
              <a:t>JComponent</a:t>
            </a:r>
            <a:r>
              <a:rPr sz="1200" b="1" spc="-35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Calibri"/>
                <a:cs typeface="Calibri"/>
              </a:rPr>
              <a:t>object.</a:t>
            </a:r>
            <a:endParaRPr sz="1200">
              <a:latin typeface="Calibri"/>
              <a:cs typeface="Calibri"/>
            </a:endParaRPr>
          </a:p>
          <a:p>
            <a:pPr marL="15240" marR="1443990" indent="151765">
              <a:lnSpc>
                <a:spcPts val="1300"/>
              </a:lnSpc>
              <a:spcBef>
                <a:spcPts val="355"/>
              </a:spcBef>
              <a:buFont typeface="Times New Roman"/>
              <a:buAutoNum type="arabicPeriod"/>
              <a:tabLst>
                <a:tab pos="167005" algn="l"/>
              </a:tabLst>
            </a:pP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Create</a:t>
            </a:r>
            <a:r>
              <a:rPr sz="1200" spc="-40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a</a:t>
            </a:r>
            <a:r>
              <a:rPr sz="1200" spc="-35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1D1D1E"/>
                </a:solidFill>
                <a:latin typeface="Calibri"/>
                <a:cs typeface="Calibri"/>
              </a:rPr>
              <a:t>JScrollPane</a:t>
            </a:r>
            <a:r>
              <a:rPr sz="1200" b="1" spc="-40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object.</a:t>
            </a:r>
            <a:r>
              <a:rPr sz="1200" spc="-35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(The</a:t>
            </a:r>
            <a:r>
              <a:rPr sz="1200" spc="-40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arguments</a:t>
            </a:r>
            <a:r>
              <a:rPr sz="1200" spc="-30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to</a:t>
            </a:r>
            <a:r>
              <a:rPr sz="1200" spc="-55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the</a:t>
            </a:r>
            <a:r>
              <a:rPr sz="1200" spc="-35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constructor</a:t>
            </a:r>
            <a:r>
              <a:rPr sz="1200" spc="-35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Calibri"/>
                <a:cs typeface="Calibri"/>
              </a:rPr>
              <a:t>specify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the</a:t>
            </a:r>
            <a:r>
              <a:rPr sz="1200" spc="-45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component</a:t>
            </a:r>
            <a:r>
              <a:rPr sz="1200" spc="-15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and</a:t>
            </a:r>
            <a:r>
              <a:rPr sz="1200" spc="-30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the</a:t>
            </a:r>
            <a:r>
              <a:rPr sz="1200" spc="-20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policies</a:t>
            </a:r>
            <a:r>
              <a:rPr sz="1200" spc="-5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for</a:t>
            </a:r>
            <a:r>
              <a:rPr sz="1200" spc="-35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vertical</a:t>
            </a:r>
            <a:r>
              <a:rPr sz="1200" spc="-35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and</a:t>
            </a:r>
            <a:r>
              <a:rPr sz="1200" spc="-5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Calibri"/>
                <a:cs typeface="Calibri"/>
              </a:rPr>
              <a:t>horizontal</a:t>
            </a:r>
            <a:r>
              <a:rPr sz="1200" spc="-55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scroll</a:t>
            </a:r>
            <a:r>
              <a:rPr sz="1200" spc="-35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Calibri"/>
                <a:cs typeface="Calibri"/>
              </a:rPr>
              <a:t>bars.)</a:t>
            </a:r>
            <a:endParaRPr sz="1200">
              <a:latin typeface="Calibri"/>
              <a:cs typeface="Calibri"/>
            </a:endParaRPr>
          </a:p>
          <a:p>
            <a:pPr marL="167640" indent="-154940">
              <a:lnSpc>
                <a:spcPts val="1415"/>
              </a:lnSpc>
              <a:buFont typeface="Times New Roman"/>
              <a:buAutoNum type="arabicPeriod"/>
              <a:tabLst>
                <a:tab pos="167640" algn="l"/>
              </a:tabLst>
            </a:pP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Add</a:t>
            </a:r>
            <a:r>
              <a:rPr sz="1200" spc="-50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the</a:t>
            </a:r>
            <a:r>
              <a:rPr sz="1200" spc="-20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scroll</a:t>
            </a:r>
            <a:r>
              <a:rPr sz="1200" spc="-50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pane</a:t>
            </a:r>
            <a:r>
              <a:rPr sz="1200" spc="-45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to</a:t>
            </a:r>
            <a:r>
              <a:rPr sz="1200" spc="-30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the</a:t>
            </a:r>
            <a:r>
              <a:rPr sz="1200" spc="-20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content</a:t>
            </a:r>
            <a:r>
              <a:rPr sz="1200" spc="-35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pane</a:t>
            </a:r>
            <a:r>
              <a:rPr sz="1200" spc="-40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of</a:t>
            </a:r>
            <a:r>
              <a:rPr sz="1200" spc="-30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the</a:t>
            </a:r>
            <a:r>
              <a:rPr sz="1200" spc="-40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Calibri"/>
                <a:cs typeface="Calibri"/>
              </a:rPr>
              <a:t>applet.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endParaRPr sz="1200">
              <a:latin typeface="Calibri"/>
              <a:cs typeface="Calibri"/>
            </a:endParaRPr>
          </a:p>
          <a:p>
            <a:pPr marL="15240" marR="5080" algn="just">
              <a:lnSpc>
                <a:spcPct val="9090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following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example</a:t>
            </a:r>
            <a:r>
              <a:rPr sz="1200" spc="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illustrates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scroll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pane.</a:t>
            </a:r>
            <a:r>
              <a:rPr sz="1200" spc="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First,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content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pane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1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JApplet</a:t>
            </a:r>
            <a:r>
              <a:rPr sz="1200" b="1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object</a:t>
            </a:r>
            <a:r>
              <a:rPr sz="1200" spc="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is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obtained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border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layout</a:t>
            </a:r>
            <a:r>
              <a:rPr sz="1200" spc="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assigned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its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layout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manager.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Next,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JPanel</a:t>
            </a:r>
            <a:r>
              <a:rPr sz="1200" b="1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object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created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four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hundred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buttons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added to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it,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arranged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into twenty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columns.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panel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then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added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2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1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scroll</a:t>
            </a:r>
            <a:r>
              <a:rPr sz="1200" spc="1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pane,</a:t>
            </a:r>
            <a:r>
              <a:rPr sz="1200" spc="2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2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2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scroll</a:t>
            </a:r>
            <a:r>
              <a:rPr sz="1200" spc="20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pane</a:t>
            </a:r>
            <a:r>
              <a:rPr sz="1200" spc="2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2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added</a:t>
            </a:r>
            <a:r>
              <a:rPr sz="1200" spc="2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2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2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content</a:t>
            </a:r>
            <a:r>
              <a:rPr sz="1200" spc="2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pane.</a:t>
            </a:r>
            <a:r>
              <a:rPr sz="1200" spc="2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2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causes</a:t>
            </a:r>
            <a:r>
              <a:rPr sz="1200" spc="2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vertical</a:t>
            </a:r>
            <a:r>
              <a:rPr sz="1200" spc="2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and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horizontal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scroll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bars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appear.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can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scroll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bars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scroll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buttons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into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view.</a:t>
            </a:r>
            <a:endParaRPr sz="1200">
              <a:latin typeface="Times New Roman"/>
              <a:cs typeface="Times New Roman"/>
            </a:endParaRPr>
          </a:p>
          <a:p>
            <a:pPr marL="15240" marR="4630420">
              <a:lnSpc>
                <a:spcPts val="1270"/>
              </a:lnSpc>
              <a:spcBef>
                <a:spcPts val="54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import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java.awt.*;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import</a:t>
            </a:r>
            <a:r>
              <a:rPr sz="1200" spc="-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javax.swing.*;</a:t>
            </a:r>
            <a:endParaRPr sz="1200">
              <a:latin typeface="Times New Roman"/>
              <a:cs typeface="Times New Roman"/>
            </a:endParaRPr>
          </a:p>
          <a:p>
            <a:pPr marL="15240">
              <a:lnSpc>
                <a:spcPts val="1295"/>
              </a:lnSpc>
            </a:pP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/*</a:t>
            </a:r>
            <a:endParaRPr sz="1200">
              <a:latin typeface="Times New Roman"/>
              <a:cs typeface="Times New Roman"/>
            </a:endParaRPr>
          </a:p>
          <a:p>
            <a:pPr marL="15240">
              <a:lnSpc>
                <a:spcPts val="137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&lt;applet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code="JScrollPaneDemo"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width=300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height=250&gt;</a:t>
            </a:r>
            <a:endParaRPr sz="1200">
              <a:latin typeface="Times New Roman"/>
              <a:cs typeface="Times New Roman"/>
            </a:endParaRPr>
          </a:p>
          <a:p>
            <a:pPr marL="15240">
              <a:lnSpc>
                <a:spcPts val="1355"/>
              </a:lnSpc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&lt;/applet&gt;</a:t>
            </a:r>
            <a:endParaRPr sz="1200">
              <a:latin typeface="Times New Roman"/>
              <a:cs typeface="Times New Roman"/>
            </a:endParaRPr>
          </a:p>
          <a:p>
            <a:pPr marL="15240">
              <a:lnSpc>
                <a:spcPts val="1415"/>
              </a:lnSpc>
            </a:pP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*/</a:t>
            </a:r>
            <a:endParaRPr sz="1200">
              <a:latin typeface="Times New Roman"/>
              <a:cs typeface="Times New Roman"/>
            </a:endParaRPr>
          </a:p>
          <a:p>
            <a:pPr marL="15240">
              <a:lnSpc>
                <a:spcPts val="138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public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JScrollPaneDemo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extends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JApplet</a:t>
            </a:r>
            <a:endParaRPr sz="1200">
              <a:latin typeface="Times New Roman"/>
              <a:cs typeface="Times New Roman"/>
            </a:endParaRPr>
          </a:p>
          <a:p>
            <a:pPr marL="15240">
              <a:lnSpc>
                <a:spcPts val="134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public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void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init()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5240">
              <a:lnSpc>
                <a:spcPts val="140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Get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content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pane</a:t>
            </a:r>
            <a:endParaRPr sz="1200">
              <a:latin typeface="Times New Roman"/>
              <a:cs typeface="Times New Roman"/>
            </a:endParaRPr>
          </a:p>
          <a:p>
            <a:pPr marL="15240" marR="3302000">
              <a:lnSpc>
                <a:spcPts val="1220"/>
              </a:lnSpc>
              <a:spcBef>
                <a:spcPts val="300"/>
              </a:spcBef>
            </a:pP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Container</a:t>
            </a:r>
            <a:r>
              <a:rPr sz="115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contentPane</a:t>
            </a:r>
            <a:r>
              <a:rPr sz="115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15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getContentPane(); contentPane.setLayout(new</a:t>
            </a:r>
            <a:r>
              <a:rPr sz="115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BorderLayout());</a:t>
            </a:r>
            <a:endParaRPr sz="1150">
              <a:latin typeface="Times New Roman"/>
              <a:cs typeface="Times New Roman"/>
            </a:endParaRPr>
          </a:p>
          <a:p>
            <a:pPr marL="15240" marR="4257675">
              <a:lnSpc>
                <a:spcPts val="1250"/>
              </a:lnSpc>
              <a:spcBef>
                <a:spcPts val="270"/>
              </a:spcBef>
            </a:pP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15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Add</a:t>
            </a:r>
            <a:r>
              <a:rPr sz="115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400</a:t>
            </a:r>
            <a:r>
              <a:rPr sz="115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buttons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15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15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20" dirty="0">
                <a:solidFill>
                  <a:srgbClr val="1D1D1E"/>
                </a:solidFill>
                <a:latin typeface="Times New Roman"/>
                <a:cs typeface="Times New Roman"/>
              </a:rPr>
              <a:t>panel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JPanel</a:t>
            </a:r>
            <a:r>
              <a:rPr sz="115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jp</a:t>
            </a:r>
            <a:r>
              <a:rPr sz="115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15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new</a:t>
            </a:r>
            <a:r>
              <a:rPr sz="115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JPanel();</a:t>
            </a:r>
            <a:endParaRPr sz="1150">
              <a:latin typeface="Times New Roman"/>
              <a:cs typeface="Times New Roman"/>
            </a:endParaRPr>
          </a:p>
          <a:p>
            <a:pPr marL="15240" marR="3574415">
              <a:lnSpc>
                <a:spcPts val="1220"/>
              </a:lnSpc>
              <a:spcBef>
                <a:spcPts val="310"/>
              </a:spcBef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jp.setLayout(new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GridLayout(20,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20));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0;</a:t>
            </a:r>
            <a:endParaRPr sz="1200">
              <a:latin typeface="Times New Roman"/>
              <a:cs typeface="Times New Roman"/>
            </a:endParaRPr>
          </a:p>
          <a:p>
            <a:pPr marL="15240" marR="4418965">
              <a:lnSpc>
                <a:spcPts val="1220"/>
              </a:lnSpc>
              <a:spcBef>
                <a:spcPts val="300"/>
              </a:spcBef>
            </a:pP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for(int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i</a:t>
            </a:r>
            <a:r>
              <a:rPr sz="115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15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0;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i</a:t>
            </a:r>
            <a:r>
              <a:rPr sz="115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&lt;</a:t>
            </a:r>
            <a:r>
              <a:rPr sz="115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20;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i++)</a:t>
            </a:r>
            <a:r>
              <a:rPr sz="115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50" dirty="0">
                <a:solidFill>
                  <a:srgbClr val="1D1D1E"/>
                </a:solidFill>
                <a:latin typeface="Times New Roman"/>
                <a:cs typeface="Times New Roman"/>
              </a:rPr>
              <a:t>{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for(int</a:t>
            </a:r>
            <a:r>
              <a:rPr sz="115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j</a:t>
            </a:r>
            <a:r>
              <a:rPr sz="115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15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0;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j</a:t>
            </a:r>
            <a:r>
              <a:rPr sz="1150" spc="-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&lt;</a:t>
            </a:r>
            <a:r>
              <a:rPr sz="115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20;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j++)</a:t>
            </a:r>
            <a:r>
              <a:rPr sz="115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5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endParaRPr sz="1150">
              <a:latin typeface="Times New Roman"/>
              <a:cs typeface="Times New Roman"/>
            </a:endParaRPr>
          </a:p>
          <a:p>
            <a:pPr marL="15240">
              <a:lnSpc>
                <a:spcPts val="1380"/>
              </a:lnSpc>
              <a:spcBef>
                <a:spcPts val="2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jp.add(new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JButton("Button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"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+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b));</a:t>
            </a:r>
            <a:endParaRPr sz="1200">
              <a:latin typeface="Times New Roman"/>
              <a:cs typeface="Times New Roman"/>
            </a:endParaRPr>
          </a:p>
          <a:p>
            <a:pPr marL="15240">
              <a:lnSpc>
                <a:spcPts val="1330"/>
              </a:lnSpc>
            </a:pP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++b;</a:t>
            </a:r>
            <a:endParaRPr sz="1200">
              <a:latin typeface="Times New Roman"/>
              <a:cs typeface="Times New Roman"/>
            </a:endParaRPr>
          </a:p>
          <a:p>
            <a:pPr marL="15240">
              <a:lnSpc>
                <a:spcPts val="1355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5240">
              <a:lnSpc>
                <a:spcPts val="1355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5240">
              <a:lnSpc>
                <a:spcPts val="137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Add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panel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 a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scroll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pane</a:t>
            </a:r>
            <a:endParaRPr sz="1200">
              <a:latin typeface="Times New Roman"/>
              <a:cs typeface="Times New Roman"/>
            </a:endParaRPr>
          </a:p>
          <a:p>
            <a:pPr marL="15240">
              <a:lnSpc>
                <a:spcPts val="141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ScrollPaneConstants.VERTICAL_SCROLLBAR_AS_NEEDED;</a:t>
            </a:r>
            <a:endParaRPr sz="1200">
              <a:latin typeface="Times New Roman"/>
              <a:cs typeface="Times New Roman"/>
            </a:endParaRPr>
          </a:p>
          <a:p>
            <a:pPr marL="15240" marR="1457960">
              <a:lnSpc>
                <a:spcPts val="1220"/>
              </a:lnSpc>
              <a:spcBef>
                <a:spcPts val="345"/>
              </a:spcBef>
            </a:pP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int h</a:t>
            </a:r>
            <a:r>
              <a:rPr sz="115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 ScrollPaneConstants.HORIZONTAL_SCROLLBAR_AS_NEEDED;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JScrollPane</a:t>
            </a:r>
            <a:r>
              <a:rPr sz="115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jsp</a:t>
            </a:r>
            <a:r>
              <a:rPr sz="115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15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new</a:t>
            </a:r>
            <a:r>
              <a:rPr sz="115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JScrollPane(jp,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 v,</a:t>
            </a:r>
            <a:r>
              <a:rPr sz="115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25" dirty="0">
                <a:solidFill>
                  <a:srgbClr val="1D1D1E"/>
                </a:solidFill>
                <a:latin typeface="Times New Roman"/>
                <a:cs typeface="Times New Roman"/>
              </a:rPr>
              <a:t>h);</a:t>
            </a:r>
            <a:endParaRPr sz="1150">
              <a:latin typeface="Times New Roman"/>
              <a:cs typeface="Times New Roman"/>
            </a:endParaRPr>
          </a:p>
          <a:p>
            <a:pPr marL="15240" marR="3195955">
              <a:lnSpc>
                <a:spcPts val="1250"/>
              </a:lnSpc>
              <a:spcBef>
                <a:spcPts val="295"/>
              </a:spcBef>
            </a:pP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15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Add</a:t>
            </a:r>
            <a:r>
              <a:rPr sz="115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scroll</a:t>
            </a:r>
            <a:r>
              <a:rPr sz="115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pane</a:t>
            </a:r>
            <a:r>
              <a:rPr sz="115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15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15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content</a:t>
            </a:r>
            <a:r>
              <a:rPr sz="115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20" dirty="0">
                <a:solidFill>
                  <a:srgbClr val="1D1D1E"/>
                </a:solidFill>
                <a:latin typeface="Times New Roman"/>
                <a:cs typeface="Times New Roman"/>
              </a:rPr>
              <a:t>pane 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contentPane.add(jsp,</a:t>
            </a:r>
            <a:r>
              <a:rPr sz="115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BorderLayout.CENTER);</a:t>
            </a:r>
            <a:endParaRPr sz="1150">
              <a:latin typeface="Times New Roman"/>
              <a:cs typeface="Times New Roman"/>
            </a:endParaRPr>
          </a:p>
          <a:p>
            <a:pPr marL="15240">
              <a:lnSpc>
                <a:spcPts val="1320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5240">
              <a:lnSpc>
                <a:spcPts val="1405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Output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from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applet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shown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here: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4084" y="597408"/>
            <a:ext cx="2933700" cy="304698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05052" y="3929634"/>
            <a:ext cx="5971540" cy="462343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200" u="sng" spc="-10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Trees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89200"/>
              </a:lnSpc>
              <a:spcBef>
                <a:spcPts val="32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tree</a:t>
            </a:r>
            <a:r>
              <a:rPr sz="1200" i="1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component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presents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hierarchical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view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data.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user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has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ability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expand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or</a:t>
            </a:r>
            <a:r>
              <a:rPr sz="1200" spc="1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collapse</a:t>
            </a:r>
            <a:r>
              <a:rPr sz="1200" spc="1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individual</a:t>
            </a:r>
            <a:r>
              <a:rPr sz="1200" spc="1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subtrees</a:t>
            </a:r>
            <a:r>
              <a:rPr sz="1200" spc="1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1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1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display.</a:t>
            </a:r>
            <a:r>
              <a:rPr sz="1200" spc="1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Trees</a:t>
            </a:r>
            <a:r>
              <a:rPr sz="1200" spc="1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1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implemented</a:t>
            </a:r>
            <a:r>
              <a:rPr sz="1200" spc="1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1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Swing</a:t>
            </a:r>
            <a:r>
              <a:rPr sz="1200" spc="1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by</a:t>
            </a:r>
            <a:r>
              <a:rPr sz="1200" spc="11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20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1D1D1E"/>
                </a:solidFill>
                <a:latin typeface="Times New Roman"/>
                <a:cs typeface="Times New Roman"/>
              </a:rPr>
              <a:t>JTree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class,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which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extends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JComponent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.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Some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constructors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shown</a:t>
            </a:r>
            <a:r>
              <a:rPr sz="1200" spc="-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here:</a:t>
            </a:r>
            <a:endParaRPr sz="1200">
              <a:latin typeface="Times New Roman"/>
              <a:cs typeface="Times New Roman"/>
            </a:endParaRPr>
          </a:p>
          <a:p>
            <a:pPr marL="12700" marR="4723130" algn="just">
              <a:lnSpc>
                <a:spcPct val="91100"/>
              </a:lnSpc>
              <a:spcBef>
                <a:spcPts val="27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JTree(Hashtable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spc="-25" dirty="0">
                <a:solidFill>
                  <a:srgbClr val="1D1D1E"/>
                </a:solidFill>
                <a:latin typeface="Times New Roman"/>
                <a:cs typeface="Times New Roman"/>
              </a:rPr>
              <a:t>ht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)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JTree(Object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obj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[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])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JTree(TreeNode</a:t>
            </a:r>
            <a:r>
              <a:rPr sz="1200" spc="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spc="-25" dirty="0">
                <a:solidFill>
                  <a:srgbClr val="1D1D1E"/>
                </a:solidFill>
                <a:latin typeface="Times New Roman"/>
                <a:cs typeface="Times New Roman"/>
              </a:rPr>
              <a:t>tn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)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JTree(Vector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spc="-25" dirty="0">
                <a:solidFill>
                  <a:srgbClr val="1D1D1E"/>
                </a:solidFill>
                <a:latin typeface="Times New Roman"/>
                <a:cs typeface="Times New Roman"/>
              </a:rPr>
              <a:t>v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6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first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form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creates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tree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which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each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element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hash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table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ht</a:t>
            </a:r>
            <a:r>
              <a:rPr sz="1200" i="1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child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node.</a:t>
            </a:r>
            <a:endParaRPr sz="1200">
              <a:latin typeface="Times New Roman"/>
              <a:cs typeface="Times New Roman"/>
            </a:endParaRPr>
          </a:p>
          <a:p>
            <a:pPr marL="12700" marR="165735" algn="just">
              <a:lnSpc>
                <a:spcPts val="1250"/>
              </a:lnSpc>
              <a:spcBef>
                <a:spcPts val="32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Each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element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array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obj</a:t>
            </a:r>
            <a:r>
              <a:rPr sz="1200" i="1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child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node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 second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form.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tree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node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tn</a:t>
            </a:r>
            <a:r>
              <a:rPr sz="1200" i="1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root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of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tree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third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form.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Finally, the last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form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uses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elements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vector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v</a:t>
            </a:r>
            <a:r>
              <a:rPr sz="1200" i="1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child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nodes.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7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7620" algn="just">
              <a:lnSpc>
                <a:spcPct val="9120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250" dirty="0">
                <a:solidFill>
                  <a:srgbClr val="1D1D1E"/>
                </a:solidFill>
                <a:latin typeface="Times New Roman"/>
                <a:cs typeface="Times New Roman"/>
              </a:rPr>
              <a:t> 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JTree</a:t>
            </a:r>
            <a:r>
              <a:rPr sz="1200" b="1" spc="260" dirty="0">
                <a:solidFill>
                  <a:srgbClr val="1D1D1E"/>
                </a:solidFill>
                <a:latin typeface="Times New Roman"/>
                <a:cs typeface="Times New Roman"/>
              </a:rPr>
              <a:t> 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object</a:t>
            </a:r>
            <a:r>
              <a:rPr sz="1200" spc="280" dirty="0">
                <a:solidFill>
                  <a:srgbClr val="1D1D1E"/>
                </a:solidFill>
                <a:latin typeface="Times New Roman"/>
                <a:cs typeface="Times New Roman"/>
              </a:rPr>
              <a:t> 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generates</a:t>
            </a:r>
            <a:r>
              <a:rPr sz="1200" spc="260" dirty="0">
                <a:solidFill>
                  <a:srgbClr val="1D1D1E"/>
                </a:solidFill>
                <a:latin typeface="Times New Roman"/>
                <a:cs typeface="Times New Roman"/>
              </a:rPr>
              <a:t> 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events</a:t>
            </a:r>
            <a:r>
              <a:rPr sz="1200" spc="260" dirty="0">
                <a:solidFill>
                  <a:srgbClr val="1D1D1E"/>
                </a:solidFill>
                <a:latin typeface="Times New Roman"/>
                <a:cs typeface="Times New Roman"/>
              </a:rPr>
              <a:t> 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when</a:t>
            </a:r>
            <a:r>
              <a:rPr sz="1200" spc="265" dirty="0">
                <a:solidFill>
                  <a:srgbClr val="1D1D1E"/>
                </a:solidFill>
                <a:latin typeface="Times New Roman"/>
                <a:cs typeface="Times New Roman"/>
              </a:rPr>
              <a:t> 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270" dirty="0">
                <a:solidFill>
                  <a:srgbClr val="1D1D1E"/>
                </a:solidFill>
                <a:latin typeface="Times New Roman"/>
                <a:cs typeface="Times New Roman"/>
              </a:rPr>
              <a:t> 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node</a:t>
            </a:r>
            <a:r>
              <a:rPr sz="1200" spc="275" dirty="0">
                <a:solidFill>
                  <a:srgbClr val="1D1D1E"/>
                </a:solidFill>
                <a:latin typeface="Times New Roman"/>
                <a:cs typeface="Times New Roman"/>
              </a:rPr>
              <a:t> 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254" dirty="0">
                <a:solidFill>
                  <a:srgbClr val="1D1D1E"/>
                </a:solidFill>
                <a:latin typeface="Times New Roman"/>
                <a:cs typeface="Times New Roman"/>
              </a:rPr>
              <a:t> 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expanded</a:t>
            </a:r>
            <a:r>
              <a:rPr sz="1200" spc="265" dirty="0">
                <a:solidFill>
                  <a:srgbClr val="1D1D1E"/>
                </a:solidFill>
                <a:latin typeface="Times New Roman"/>
                <a:cs typeface="Times New Roman"/>
              </a:rPr>
              <a:t> 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or</a:t>
            </a:r>
            <a:r>
              <a:rPr sz="1200" spc="270" dirty="0">
                <a:solidFill>
                  <a:srgbClr val="1D1D1E"/>
                </a:solidFill>
                <a:latin typeface="Times New Roman"/>
                <a:cs typeface="Times New Roman"/>
              </a:rPr>
              <a:t> 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collapsed.</a:t>
            </a:r>
            <a:r>
              <a:rPr sz="1200" spc="270" dirty="0">
                <a:solidFill>
                  <a:srgbClr val="1D1D1E"/>
                </a:solidFill>
                <a:latin typeface="Times New Roman"/>
                <a:cs typeface="Times New Roman"/>
              </a:rPr>
              <a:t> 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The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addTreeExpansionListener(</a:t>
            </a:r>
            <a:r>
              <a:rPr sz="1200" b="1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r>
              <a:rPr sz="1200" b="1" spc="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removeTreeExpansionListener(</a:t>
            </a:r>
            <a:r>
              <a:rPr sz="1200" b="1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r>
              <a:rPr sz="1200" b="1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methods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allow</a:t>
            </a:r>
            <a:r>
              <a:rPr sz="1200" spc="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listeners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register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unregister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these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notifications.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signatures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these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methods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shown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here: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void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addTreeExpansionListener(TreeExpansionListener</a:t>
            </a:r>
            <a:r>
              <a:rPr sz="1200" spc="11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spc="-20" dirty="0">
                <a:solidFill>
                  <a:srgbClr val="1D1D1E"/>
                </a:solidFill>
                <a:latin typeface="Times New Roman"/>
                <a:cs typeface="Times New Roman"/>
              </a:rPr>
              <a:t>tel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ts val="134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void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removeTreeExpansionListener(TreeExpansionListener</a:t>
            </a:r>
            <a:r>
              <a:rPr sz="1200" spc="1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spc="-20" dirty="0">
                <a:solidFill>
                  <a:srgbClr val="1D1D1E"/>
                </a:solidFill>
                <a:latin typeface="Times New Roman"/>
                <a:cs typeface="Times New Roman"/>
              </a:rPr>
              <a:t>tel)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Here,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tel</a:t>
            </a:r>
            <a:r>
              <a:rPr sz="1200" i="1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listener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object.</a:t>
            </a:r>
            <a:endParaRPr sz="1200">
              <a:latin typeface="Times New Roman"/>
              <a:cs typeface="Times New Roman"/>
            </a:endParaRPr>
          </a:p>
          <a:p>
            <a:pPr marL="12700" marR="142240">
              <a:lnSpc>
                <a:spcPts val="1250"/>
              </a:lnSpc>
              <a:spcBef>
                <a:spcPts val="32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getPathForLocation( )</a:t>
            </a:r>
            <a:r>
              <a:rPr sz="1200" b="1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method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used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translate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mouse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click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on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specific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point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the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tree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tree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path.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signature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shown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here: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6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TreePath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getPathForLocation(int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x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, int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spc="-25" dirty="0">
                <a:solidFill>
                  <a:srgbClr val="1D1D1E"/>
                </a:solidFill>
                <a:latin typeface="Times New Roman"/>
                <a:cs typeface="Times New Roman"/>
              </a:rPr>
              <a:t>y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  <a:spcBef>
                <a:spcPts val="2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Here,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x</a:t>
            </a:r>
            <a:r>
              <a:rPr sz="1200" i="1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y</a:t>
            </a:r>
            <a:r>
              <a:rPr sz="1200" i="1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coordinates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at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which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mouse is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clicked. The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value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1D1D1E"/>
                </a:solidFill>
                <a:latin typeface="Times New Roman"/>
                <a:cs typeface="Times New Roman"/>
              </a:rPr>
              <a:t>TreePath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object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encapsulates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information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about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tree</a:t>
            </a:r>
            <a:r>
              <a:rPr sz="1200" spc="-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node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was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selected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by</a:t>
            </a:r>
            <a:r>
              <a:rPr sz="1200" spc="-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user.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11226"/>
            <a:ext cx="5982970" cy="9231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z="1200" u="sng" spc="-10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Tables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35"/>
              </a:spcBef>
            </a:pPr>
            <a:endParaRPr sz="1200">
              <a:latin typeface="Times New Roman"/>
              <a:cs typeface="Times New Roman"/>
            </a:endParaRPr>
          </a:p>
          <a:p>
            <a:pPr marL="15240" marR="20955" algn="just">
              <a:lnSpc>
                <a:spcPct val="8920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1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table</a:t>
            </a:r>
            <a:r>
              <a:rPr sz="1200" i="1" spc="1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1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1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component</a:t>
            </a:r>
            <a:r>
              <a:rPr sz="1200" spc="1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1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displays</a:t>
            </a:r>
            <a:r>
              <a:rPr sz="1200" spc="1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rows</a:t>
            </a:r>
            <a:r>
              <a:rPr sz="1200" spc="1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1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columns</a:t>
            </a:r>
            <a:r>
              <a:rPr sz="1200" spc="1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1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data.</a:t>
            </a:r>
            <a:r>
              <a:rPr sz="1200" spc="1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</a:t>
            </a:r>
            <a:r>
              <a:rPr sz="1200" spc="1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can</a:t>
            </a:r>
            <a:r>
              <a:rPr sz="1200" spc="1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drag</a:t>
            </a:r>
            <a:r>
              <a:rPr sz="1200" spc="1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cursor</a:t>
            </a:r>
            <a:r>
              <a:rPr sz="1200" spc="1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on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column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boundaries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resize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columns.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can also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drag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column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new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position.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Tables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are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implemented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by</a:t>
            </a:r>
            <a:r>
              <a:rPr sz="1200" spc="-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JTable</a:t>
            </a:r>
            <a:r>
              <a:rPr sz="1200" b="1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class,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which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extends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1D1D1E"/>
                </a:solidFill>
                <a:latin typeface="Times New Roman"/>
                <a:cs typeface="Times New Roman"/>
              </a:rPr>
              <a:t>JComponent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15240">
              <a:lnSpc>
                <a:spcPts val="1395"/>
              </a:lnSpc>
              <a:spcBef>
                <a:spcPts val="4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One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its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constructors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shown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here:</a:t>
            </a:r>
            <a:endParaRPr sz="1200">
              <a:latin typeface="Times New Roman"/>
              <a:cs typeface="Times New Roman"/>
            </a:endParaRPr>
          </a:p>
          <a:p>
            <a:pPr marL="15240">
              <a:lnSpc>
                <a:spcPts val="138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JTable(Object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data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[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][</a:t>
            </a:r>
            <a:r>
              <a:rPr sz="1200" spc="-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],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Object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colHeads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[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])</a:t>
            </a:r>
            <a:endParaRPr sz="1200">
              <a:latin typeface="Times New Roman"/>
              <a:cs typeface="Times New Roman"/>
            </a:endParaRPr>
          </a:p>
          <a:p>
            <a:pPr marL="15240">
              <a:lnSpc>
                <a:spcPts val="137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Here,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data</a:t>
            </a:r>
            <a:r>
              <a:rPr sz="1200" i="1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two-dimensional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array</a:t>
            </a:r>
            <a:r>
              <a:rPr sz="1200" spc="-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information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presented,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spc="-10" dirty="0">
                <a:solidFill>
                  <a:srgbClr val="1D1D1E"/>
                </a:solidFill>
                <a:latin typeface="Times New Roman"/>
                <a:cs typeface="Times New Roman"/>
              </a:rPr>
              <a:t>colHeads</a:t>
            </a:r>
            <a:endParaRPr sz="1200">
              <a:latin typeface="Times New Roman"/>
              <a:cs typeface="Times New Roman"/>
            </a:endParaRPr>
          </a:p>
          <a:p>
            <a:pPr marL="15240" marR="2707640">
              <a:lnSpc>
                <a:spcPts val="1320"/>
              </a:lnSpc>
              <a:spcBef>
                <a:spcPts val="8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one-dimensional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array</a:t>
            </a:r>
            <a:r>
              <a:rPr sz="1200" spc="-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with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column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headings.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Here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steps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using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table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applet:</a:t>
            </a:r>
            <a:endParaRPr sz="1200">
              <a:latin typeface="Times New Roman"/>
              <a:cs typeface="Times New Roman"/>
            </a:endParaRPr>
          </a:p>
          <a:p>
            <a:pPr marL="167640" indent="-154940">
              <a:lnSpc>
                <a:spcPct val="100000"/>
              </a:lnSpc>
              <a:spcBef>
                <a:spcPts val="1370"/>
              </a:spcBef>
              <a:buFont typeface="Times New Roman"/>
              <a:buAutoNum type="arabicPeriod"/>
              <a:tabLst>
                <a:tab pos="167640" algn="l"/>
              </a:tabLst>
            </a:pP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Create</a:t>
            </a:r>
            <a:r>
              <a:rPr sz="1200" spc="-20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a</a:t>
            </a:r>
            <a:r>
              <a:rPr sz="1200" spc="-55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1D1D1E"/>
                </a:solidFill>
                <a:latin typeface="Calibri"/>
                <a:cs typeface="Calibri"/>
              </a:rPr>
              <a:t>JTable</a:t>
            </a:r>
            <a:r>
              <a:rPr sz="1200" b="1" spc="-45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Calibri"/>
                <a:cs typeface="Calibri"/>
              </a:rPr>
              <a:t>object.</a:t>
            </a:r>
            <a:endParaRPr sz="1200">
              <a:latin typeface="Calibri"/>
              <a:cs typeface="Calibri"/>
            </a:endParaRPr>
          </a:p>
          <a:p>
            <a:pPr marL="15240" marR="1229995" indent="151765">
              <a:lnSpc>
                <a:spcPts val="1300"/>
              </a:lnSpc>
              <a:spcBef>
                <a:spcPts val="330"/>
              </a:spcBef>
              <a:buFont typeface="Times New Roman"/>
              <a:buAutoNum type="arabicPeriod"/>
              <a:tabLst>
                <a:tab pos="167005" algn="l"/>
              </a:tabLst>
            </a:pP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Create</a:t>
            </a:r>
            <a:r>
              <a:rPr sz="1200" spc="-30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a</a:t>
            </a:r>
            <a:r>
              <a:rPr sz="1200" spc="-40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1D1D1E"/>
                </a:solidFill>
                <a:latin typeface="Calibri"/>
                <a:cs typeface="Calibri"/>
              </a:rPr>
              <a:t>JScrollPane</a:t>
            </a:r>
            <a:r>
              <a:rPr sz="1200" b="1" spc="-5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Calibri"/>
                <a:cs typeface="Calibri"/>
              </a:rPr>
              <a:t>object.</a:t>
            </a:r>
            <a:r>
              <a:rPr sz="1200" spc="-30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Calibri"/>
                <a:cs typeface="Calibri"/>
              </a:rPr>
              <a:t>(The</a:t>
            </a:r>
            <a:r>
              <a:rPr sz="1200" spc="-30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Calibri"/>
                <a:cs typeface="Calibri"/>
              </a:rPr>
              <a:t>arguments</a:t>
            </a:r>
            <a:r>
              <a:rPr sz="1200" spc="-20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to</a:t>
            </a:r>
            <a:r>
              <a:rPr sz="1200" spc="-20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the</a:t>
            </a:r>
            <a:r>
              <a:rPr sz="1200" spc="-35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Calibri"/>
                <a:cs typeface="Calibri"/>
              </a:rPr>
              <a:t>constructor</a:t>
            </a:r>
            <a:r>
              <a:rPr sz="1200" spc="-15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specify</a:t>
            </a:r>
            <a:r>
              <a:rPr sz="1200" spc="-25" dirty="0">
                <a:solidFill>
                  <a:srgbClr val="1D1D1E"/>
                </a:solidFill>
                <a:latin typeface="Calibri"/>
                <a:cs typeface="Calibri"/>
              </a:rPr>
              <a:t> the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table</a:t>
            </a:r>
            <a:r>
              <a:rPr sz="1200" spc="-40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and</a:t>
            </a:r>
            <a:r>
              <a:rPr sz="1200" spc="-25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the</a:t>
            </a:r>
            <a:r>
              <a:rPr sz="1200" spc="-20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policies</a:t>
            </a:r>
            <a:r>
              <a:rPr sz="1200" spc="-10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for</a:t>
            </a:r>
            <a:r>
              <a:rPr sz="1200" spc="-25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vertical</a:t>
            </a:r>
            <a:r>
              <a:rPr sz="1200" spc="-30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and </a:t>
            </a:r>
            <a:r>
              <a:rPr sz="1200" spc="-10" dirty="0">
                <a:solidFill>
                  <a:srgbClr val="1D1D1E"/>
                </a:solidFill>
                <a:latin typeface="Calibri"/>
                <a:cs typeface="Calibri"/>
              </a:rPr>
              <a:t>horizontal</a:t>
            </a:r>
            <a:r>
              <a:rPr sz="1200" spc="-30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scroll</a:t>
            </a:r>
            <a:r>
              <a:rPr sz="1200" spc="-5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Calibri"/>
                <a:cs typeface="Calibri"/>
              </a:rPr>
              <a:t>bars.)</a:t>
            </a:r>
            <a:endParaRPr sz="1200">
              <a:latin typeface="Calibri"/>
              <a:cs typeface="Calibri"/>
            </a:endParaRPr>
          </a:p>
          <a:p>
            <a:pPr marL="167640" indent="-154940">
              <a:lnSpc>
                <a:spcPct val="100000"/>
              </a:lnSpc>
              <a:buFont typeface="Times New Roman"/>
              <a:buAutoNum type="arabicPeriod"/>
              <a:tabLst>
                <a:tab pos="167640" algn="l"/>
              </a:tabLst>
            </a:pP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Add</a:t>
            </a:r>
            <a:r>
              <a:rPr sz="1200" spc="-35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the</a:t>
            </a:r>
            <a:r>
              <a:rPr sz="1200" spc="-25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table</a:t>
            </a:r>
            <a:r>
              <a:rPr sz="1200" spc="-25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to</a:t>
            </a:r>
            <a:r>
              <a:rPr sz="1200" spc="-35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the</a:t>
            </a:r>
            <a:r>
              <a:rPr sz="1200" spc="-45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scroll</a:t>
            </a:r>
            <a:r>
              <a:rPr sz="1200" spc="-35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Calibri"/>
                <a:cs typeface="Calibri"/>
              </a:rPr>
              <a:t>pane.</a:t>
            </a:r>
            <a:endParaRPr sz="1200">
              <a:latin typeface="Calibri"/>
              <a:cs typeface="Calibri"/>
            </a:endParaRPr>
          </a:p>
          <a:p>
            <a:pPr marL="167640" indent="-154940">
              <a:lnSpc>
                <a:spcPct val="100000"/>
              </a:lnSpc>
              <a:spcBef>
                <a:spcPts val="25"/>
              </a:spcBef>
              <a:buFont typeface="Times New Roman"/>
              <a:buAutoNum type="arabicPeriod"/>
              <a:tabLst>
                <a:tab pos="167640" algn="l"/>
              </a:tabLst>
            </a:pP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Add</a:t>
            </a:r>
            <a:r>
              <a:rPr sz="1200" spc="-50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the</a:t>
            </a:r>
            <a:r>
              <a:rPr sz="1200" spc="-20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scroll</a:t>
            </a:r>
            <a:r>
              <a:rPr sz="1200" spc="-50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pane</a:t>
            </a:r>
            <a:r>
              <a:rPr sz="1200" spc="-45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to</a:t>
            </a:r>
            <a:r>
              <a:rPr sz="1200" spc="-30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the</a:t>
            </a:r>
            <a:r>
              <a:rPr sz="1200" spc="-20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content</a:t>
            </a:r>
            <a:r>
              <a:rPr sz="1200" spc="-35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pane</a:t>
            </a:r>
            <a:r>
              <a:rPr sz="1200" spc="-40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of</a:t>
            </a:r>
            <a:r>
              <a:rPr sz="1200" spc="-30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the</a:t>
            </a:r>
            <a:r>
              <a:rPr sz="1200" spc="-40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Calibri"/>
                <a:cs typeface="Calibri"/>
              </a:rPr>
              <a:t>applet.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1200">
              <a:latin typeface="Calibri"/>
              <a:cs typeface="Calibri"/>
            </a:endParaRPr>
          </a:p>
          <a:p>
            <a:pPr marL="15240" marR="5080" algn="just">
              <a:lnSpc>
                <a:spcPct val="91700"/>
              </a:lnSpc>
              <a:spcBef>
                <a:spcPts val="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following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example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illustrates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how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 create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use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table.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content pane of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1D1D1E"/>
                </a:solidFill>
                <a:latin typeface="Times New Roman"/>
                <a:cs typeface="Times New Roman"/>
              </a:rPr>
              <a:t>JApplet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object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 obtained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border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layout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 assigned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its layout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manager.A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one-dimensional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array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strings</a:t>
            </a:r>
            <a:r>
              <a:rPr sz="1200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created</a:t>
            </a:r>
            <a:r>
              <a:rPr sz="1200" spc="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column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headings.</a:t>
            </a:r>
            <a:r>
              <a:rPr sz="1200" spc="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table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has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three</a:t>
            </a:r>
            <a:r>
              <a:rPr sz="1200" spc="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columns.</a:t>
            </a:r>
            <a:r>
              <a:rPr sz="1200" spc="11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two-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dimensional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array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strings</a:t>
            </a:r>
            <a:r>
              <a:rPr sz="1200" spc="1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1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created</a:t>
            </a:r>
            <a:r>
              <a:rPr sz="1200" spc="1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</a:t>
            </a:r>
            <a:r>
              <a:rPr sz="1200" spc="1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table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cells.</a:t>
            </a:r>
            <a:r>
              <a:rPr sz="1200" spc="1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</a:t>
            </a:r>
            <a:r>
              <a:rPr sz="1200" spc="1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can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see</a:t>
            </a:r>
            <a:r>
              <a:rPr sz="1200" spc="1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1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each</a:t>
            </a:r>
            <a:r>
              <a:rPr sz="1200" spc="10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element</a:t>
            </a:r>
            <a:r>
              <a:rPr sz="1200" spc="1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10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array</a:t>
            </a:r>
            <a:r>
              <a:rPr sz="1200" spc="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1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an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array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three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strings.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These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arrays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passed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JTable</a:t>
            </a:r>
            <a:r>
              <a:rPr sz="1200" b="1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constructor.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table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added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a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scroll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pane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then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scroll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pane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added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 content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pane.</a:t>
            </a:r>
            <a:endParaRPr sz="1200">
              <a:latin typeface="Times New Roman"/>
              <a:cs typeface="Times New Roman"/>
            </a:endParaRPr>
          </a:p>
          <a:p>
            <a:pPr marL="15240" marR="4636770">
              <a:lnSpc>
                <a:spcPts val="1270"/>
              </a:lnSpc>
              <a:spcBef>
                <a:spcPts val="35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import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java.awt.*;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import</a:t>
            </a:r>
            <a:r>
              <a:rPr sz="1200" spc="-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javax.swing.*;</a:t>
            </a:r>
            <a:endParaRPr sz="1200">
              <a:latin typeface="Times New Roman"/>
              <a:cs typeface="Times New Roman"/>
            </a:endParaRPr>
          </a:p>
          <a:p>
            <a:pPr marL="15240">
              <a:lnSpc>
                <a:spcPts val="1335"/>
              </a:lnSpc>
            </a:pP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/*</a:t>
            </a:r>
            <a:endParaRPr sz="1200">
              <a:latin typeface="Times New Roman"/>
              <a:cs typeface="Times New Roman"/>
            </a:endParaRPr>
          </a:p>
          <a:p>
            <a:pPr marL="15240" marR="3498850">
              <a:lnSpc>
                <a:spcPts val="1270"/>
              </a:lnSpc>
              <a:spcBef>
                <a:spcPts val="209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&lt;applet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code="JTableDemo"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width=400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height=200&gt;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&lt;/applet&gt;</a:t>
            </a:r>
            <a:endParaRPr sz="1200">
              <a:latin typeface="Times New Roman"/>
              <a:cs typeface="Times New Roman"/>
            </a:endParaRPr>
          </a:p>
          <a:p>
            <a:pPr marL="15240">
              <a:lnSpc>
                <a:spcPts val="1320"/>
              </a:lnSpc>
            </a:pP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*/</a:t>
            </a:r>
            <a:endParaRPr sz="1200">
              <a:latin typeface="Times New Roman"/>
              <a:cs typeface="Times New Roman"/>
            </a:endParaRPr>
          </a:p>
          <a:p>
            <a:pPr marL="15240">
              <a:lnSpc>
                <a:spcPts val="140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public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JTableDemo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extends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JApplet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5240">
              <a:lnSpc>
                <a:spcPts val="138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public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void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init()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5240">
              <a:lnSpc>
                <a:spcPts val="134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Get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content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pane</a:t>
            </a:r>
            <a:endParaRPr sz="1200">
              <a:latin typeface="Times New Roman"/>
              <a:cs typeface="Times New Roman"/>
            </a:endParaRPr>
          </a:p>
          <a:p>
            <a:pPr marL="15240">
              <a:lnSpc>
                <a:spcPts val="1405"/>
              </a:lnSpc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Container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contentPane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getContentPane();</a:t>
            </a:r>
            <a:endParaRPr sz="1200">
              <a:latin typeface="Times New Roman"/>
              <a:cs typeface="Times New Roman"/>
            </a:endParaRPr>
          </a:p>
          <a:p>
            <a:pPr marL="15240" marR="3315335">
              <a:lnSpc>
                <a:spcPts val="1220"/>
              </a:lnSpc>
              <a:spcBef>
                <a:spcPts val="295"/>
              </a:spcBef>
            </a:pP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15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Set</a:t>
            </a:r>
            <a:r>
              <a:rPr sz="115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layout</a:t>
            </a:r>
            <a:r>
              <a:rPr sz="115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manager contentPane.setLayout(new BorderLayout());</a:t>
            </a:r>
            <a:endParaRPr sz="1150">
              <a:latin typeface="Times New Roman"/>
              <a:cs typeface="Times New Roman"/>
            </a:endParaRPr>
          </a:p>
          <a:p>
            <a:pPr marL="15240">
              <a:lnSpc>
                <a:spcPts val="137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Initialize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column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headings</a:t>
            </a:r>
            <a:endParaRPr sz="1200">
              <a:latin typeface="Times New Roman"/>
              <a:cs typeface="Times New Roman"/>
            </a:endParaRPr>
          </a:p>
          <a:p>
            <a:pPr marL="15240">
              <a:lnSpc>
                <a:spcPts val="1380"/>
              </a:lnSpc>
              <a:spcBef>
                <a:spcPts val="5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final</a:t>
            </a:r>
            <a:r>
              <a:rPr sz="1200" spc="-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String[]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colHeads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"Name",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"Phone",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"Fax"</a:t>
            </a:r>
            <a:endParaRPr sz="1200">
              <a:latin typeface="Times New Roman"/>
              <a:cs typeface="Times New Roman"/>
            </a:endParaRPr>
          </a:p>
          <a:p>
            <a:pPr marL="15240">
              <a:lnSpc>
                <a:spcPts val="134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};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Initialize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data</a:t>
            </a:r>
            <a:endParaRPr sz="1200">
              <a:latin typeface="Times New Roman"/>
              <a:cs typeface="Times New Roman"/>
            </a:endParaRPr>
          </a:p>
          <a:p>
            <a:pPr marL="15240">
              <a:lnSpc>
                <a:spcPts val="140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final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Object[][]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data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5240">
              <a:lnSpc>
                <a:spcPts val="1390"/>
              </a:lnSpc>
              <a:spcBef>
                <a:spcPts val="2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"Gail",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"4567",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"8675"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15240">
              <a:lnSpc>
                <a:spcPts val="139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"Ken",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"7566", "5555"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15240">
              <a:lnSpc>
                <a:spcPts val="1325"/>
              </a:lnSpc>
              <a:spcBef>
                <a:spcPts val="145"/>
              </a:spcBef>
            </a:pP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r>
              <a:rPr sz="1150" spc="2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"Viviane",</a:t>
            </a:r>
            <a:r>
              <a:rPr sz="115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"5634",</a:t>
            </a:r>
            <a:r>
              <a:rPr sz="115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"5887"</a:t>
            </a:r>
            <a:r>
              <a:rPr sz="1150" spc="3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25" dirty="0">
                <a:solidFill>
                  <a:srgbClr val="1D1D1E"/>
                </a:solidFill>
                <a:latin typeface="Times New Roman"/>
                <a:cs typeface="Times New Roman"/>
              </a:rPr>
              <a:t>},</a:t>
            </a:r>
            <a:endParaRPr sz="1150">
              <a:latin typeface="Times New Roman"/>
              <a:cs typeface="Times New Roman"/>
            </a:endParaRPr>
          </a:p>
          <a:p>
            <a:pPr marL="15240">
              <a:lnSpc>
                <a:spcPts val="1285"/>
              </a:lnSpc>
            </a:pP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r>
              <a:rPr sz="115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"Melanie",</a:t>
            </a:r>
            <a:r>
              <a:rPr sz="115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"7345",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"9222"</a:t>
            </a:r>
            <a:r>
              <a:rPr sz="1150" spc="4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25" dirty="0">
                <a:solidFill>
                  <a:srgbClr val="1D1D1E"/>
                </a:solidFill>
                <a:latin typeface="Times New Roman"/>
                <a:cs typeface="Times New Roman"/>
              </a:rPr>
              <a:t>},</a:t>
            </a:r>
            <a:endParaRPr sz="1150">
              <a:latin typeface="Times New Roman"/>
              <a:cs typeface="Times New Roman"/>
            </a:endParaRPr>
          </a:p>
          <a:p>
            <a:pPr marL="15240">
              <a:lnSpc>
                <a:spcPts val="1305"/>
              </a:lnSpc>
            </a:pP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r>
              <a:rPr sz="115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"Anne",</a:t>
            </a:r>
            <a:r>
              <a:rPr sz="115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"1237",</a:t>
            </a:r>
            <a:r>
              <a:rPr sz="115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"3333"</a:t>
            </a:r>
            <a:r>
              <a:rPr sz="115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25" dirty="0">
                <a:solidFill>
                  <a:srgbClr val="1D1D1E"/>
                </a:solidFill>
                <a:latin typeface="Times New Roman"/>
                <a:cs typeface="Times New Roman"/>
              </a:rPr>
              <a:t>},</a:t>
            </a:r>
            <a:endParaRPr sz="1150">
              <a:latin typeface="Times New Roman"/>
              <a:cs typeface="Times New Roman"/>
            </a:endParaRPr>
          </a:p>
          <a:p>
            <a:pPr marL="15240">
              <a:lnSpc>
                <a:spcPts val="141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"John",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"5656",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"3144"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15240">
              <a:lnSpc>
                <a:spcPts val="1350"/>
              </a:lnSpc>
              <a:spcBef>
                <a:spcPts val="365"/>
              </a:spcBef>
            </a:pP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r>
              <a:rPr sz="115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"Matt",</a:t>
            </a:r>
            <a:r>
              <a:rPr sz="115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"5672",</a:t>
            </a:r>
            <a:r>
              <a:rPr sz="115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"2176"</a:t>
            </a:r>
            <a:r>
              <a:rPr sz="1150" spc="-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},</a:t>
            </a:r>
            <a:r>
              <a:rPr sz="115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5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endParaRPr sz="1150">
              <a:latin typeface="Times New Roman"/>
              <a:cs typeface="Times New Roman"/>
            </a:endParaRPr>
          </a:p>
          <a:p>
            <a:pPr marL="15240">
              <a:lnSpc>
                <a:spcPts val="1320"/>
              </a:lnSpc>
            </a:pP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"Claire",</a:t>
            </a:r>
            <a:r>
              <a:rPr sz="115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"6741",</a:t>
            </a:r>
            <a:r>
              <a:rPr sz="115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"4244"</a:t>
            </a:r>
            <a:r>
              <a:rPr sz="115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},</a:t>
            </a:r>
            <a:r>
              <a:rPr sz="1150" spc="-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5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endParaRPr sz="1150">
              <a:latin typeface="Times New Roman"/>
              <a:cs typeface="Times New Roman"/>
            </a:endParaRPr>
          </a:p>
          <a:p>
            <a:pPr marL="15240">
              <a:lnSpc>
                <a:spcPts val="1310"/>
              </a:lnSpc>
            </a:pP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"Erwin",</a:t>
            </a:r>
            <a:r>
              <a:rPr sz="115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"9023",</a:t>
            </a:r>
            <a:r>
              <a:rPr sz="115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"5159"</a:t>
            </a:r>
            <a:r>
              <a:rPr sz="1150" spc="-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},</a:t>
            </a:r>
            <a:r>
              <a:rPr sz="1150" spc="-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5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endParaRPr sz="1150">
              <a:latin typeface="Times New Roman"/>
              <a:cs typeface="Times New Roman"/>
            </a:endParaRPr>
          </a:p>
          <a:p>
            <a:pPr marL="15240">
              <a:lnSpc>
                <a:spcPts val="1340"/>
              </a:lnSpc>
            </a:pP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"Ellen",</a:t>
            </a:r>
            <a:r>
              <a:rPr sz="115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"1134",</a:t>
            </a:r>
            <a:r>
              <a:rPr sz="115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"5332"</a:t>
            </a:r>
            <a:r>
              <a:rPr sz="1150" spc="-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25" dirty="0">
                <a:solidFill>
                  <a:srgbClr val="1D1D1E"/>
                </a:solidFill>
                <a:latin typeface="Times New Roman"/>
                <a:cs typeface="Times New Roman"/>
              </a:rPr>
              <a:t>},</a:t>
            </a:r>
            <a:endParaRPr sz="1150">
              <a:latin typeface="Times New Roman"/>
              <a:cs typeface="Times New Roman"/>
            </a:endParaRPr>
          </a:p>
          <a:p>
            <a:pPr marL="15240">
              <a:lnSpc>
                <a:spcPts val="1350"/>
              </a:lnSpc>
              <a:spcBef>
                <a:spcPts val="130"/>
              </a:spcBef>
            </a:pP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r>
              <a:rPr sz="115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"Jennifer",</a:t>
            </a:r>
            <a:r>
              <a:rPr sz="115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"5689",</a:t>
            </a:r>
            <a:r>
              <a:rPr sz="115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"1212"</a:t>
            </a:r>
            <a:r>
              <a:rPr sz="115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25" dirty="0">
                <a:solidFill>
                  <a:srgbClr val="1D1D1E"/>
                </a:solidFill>
                <a:latin typeface="Times New Roman"/>
                <a:cs typeface="Times New Roman"/>
              </a:rPr>
              <a:t>},</a:t>
            </a:r>
            <a:endParaRPr sz="1150">
              <a:latin typeface="Times New Roman"/>
              <a:cs typeface="Times New Roman"/>
            </a:endParaRPr>
          </a:p>
          <a:p>
            <a:pPr marL="15240">
              <a:lnSpc>
                <a:spcPts val="1350"/>
              </a:lnSpc>
            </a:pP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r>
              <a:rPr sz="115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"Ed",</a:t>
            </a:r>
            <a:r>
              <a:rPr sz="115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"9030",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"1313"</a:t>
            </a:r>
            <a:r>
              <a:rPr sz="115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25" dirty="0">
                <a:solidFill>
                  <a:srgbClr val="1D1D1E"/>
                </a:solidFill>
                <a:latin typeface="Times New Roman"/>
                <a:cs typeface="Times New Roman"/>
              </a:rPr>
              <a:t>},</a:t>
            </a:r>
            <a:endParaRPr sz="1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3319" y="7642251"/>
            <a:ext cx="86359" cy="10766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3832" y="7965052"/>
            <a:ext cx="79163" cy="10299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3754" y="8340833"/>
            <a:ext cx="78867" cy="10260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3754" y="8718391"/>
            <a:ext cx="78867" cy="102606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04800" y="304799"/>
            <a:ext cx="7164070" cy="9450070"/>
          </a:xfrm>
          <a:custGeom>
            <a:avLst/>
            <a:gdLst/>
            <a:ahLst/>
            <a:cxnLst/>
            <a:rect l="l" t="t" r="r" b="b"/>
            <a:pathLst>
              <a:path w="7164070" h="9450070">
                <a:moveTo>
                  <a:pt x="7146290" y="46990"/>
                </a:moveTo>
                <a:lnTo>
                  <a:pt x="7108190" y="46990"/>
                </a:lnTo>
                <a:lnTo>
                  <a:pt x="7108190" y="57150"/>
                </a:lnTo>
                <a:lnTo>
                  <a:pt x="7108190" y="9394190"/>
                </a:lnTo>
                <a:lnTo>
                  <a:pt x="56515" y="9394190"/>
                </a:lnTo>
                <a:lnTo>
                  <a:pt x="56515" y="57150"/>
                </a:lnTo>
                <a:lnTo>
                  <a:pt x="7108190" y="57150"/>
                </a:lnTo>
                <a:lnTo>
                  <a:pt x="7108190" y="46990"/>
                </a:lnTo>
                <a:lnTo>
                  <a:pt x="56515" y="46990"/>
                </a:lnTo>
                <a:lnTo>
                  <a:pt x="46990" y="46990"/>
                </a:lnTo>
                <a:lnTo>
                  <a:pt x="46990" y="9432303"/>
                </a:lnTo>
                <a:lnTo>
                  <a:pt x="56515" y="9432290"/>
                </a:lnTo>
                <a:lnTo>
                  <a:pt x="7146290" y="9432290"/>
                </a:lnTo>
                <a:lnTo>
                  <a:pt x="7146290" y="9394190"/>
                </a:lnTo>
                <a:lnTo>
                  <a:pt x="7146290" y="57150"/>
                </a:lnTo>
                <a:lnTo>
                  <a:pt x="7146290" y="46990"/>
                </a:lnTo>
                <a:close/>
              </a:path>
              <a:path w="7164070" h="9450070">
                <a:moveTo>
                  <a:pt x="7164070" y="0"/>
                </a:moveTo>
                <a:lnTo>
                  <a:pt x="7155180" y="0"/>
                </a:lnTo>
                <a:lnTo>
                  <a:pt x="7155180" y="38100"/>
                </a:lnTo>
                <a:lnTo>
                  <a:pt x="7155180" y="9441180"/>
                </a:lnTo>
                <a:lnTo>
                  <a:pt x="38100" y="9441180"/>
                </a:lnTo>
                <a:lnTo>
                  <a:pt x="38100" y="38100"/>
                </a:lnTo>
                <a:lnTo>
                  <a:pt x="7155180" y="38100"/>
                </a:lnTo>
                <a:lnTo>
                  <a:pt x="7155180" y="0"/>
                </a:lnTo>
                <a:lnTo>
                  <a:pt x="0" y="0"/>
                </a:lnTo>
                <a:lnTo>
                  <a:pt x="0" y="38100"/>
                </a:lnTo>
                <a:lnTo>
                  <a:pt x="0" y="9441180"/>
                </a:lnTo>
                <a:lnTo>
                  <a:pt x="0" y="9450070"/>
                </a:lnTo>
                <a:lnTo>
                  <a:pt x="7164070" y="9450070"/>
                </a:lnTo>
                <a:lnTo>
                  <a:pt x="7164070" y="9441180"/>
                </a:lnTo>
                <a:lnTo>
                  <a:pt x="71640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05052" y="380745"/>
            <a:ext cx="6078855" cy="8664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8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1D1D1E"/>
                </a:solidFill>
                <a:latin typeface="Times New Roman"/>
                <a:cs typeface="Times New Roman"/>
              </a:rPr>
              <a:t>Multithreaded</a:t>
            </a:r>
            <a:endParaRPr sz="1200">
              <a:latin typeface="Times New Roman"/>
              <a:cs typeface="Times New Roman"/>
            </a:endParaRPr>
          </a:p>
          <a:p>
            <a:pPr marL="12700" marR="113030" indent="454025" algn="just">
              <a:lnSpc>
                <a:spcPct val="91200"/>
              </a:lnSpc>
              <a:spcBef>
                <a:spcPts val="6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Java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was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designed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meet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real-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world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requirement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 creating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interactive,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networked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programs.</a:t>
            </a:r>
            <a:r>
              <a:rPr sz="1200" spc="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accomplish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this,</a:t>
            </a:r>
            <a:r>
              <a:rPr sz="1200" spc="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Java</a:t>
            </a:r>
            <a:r>
              <a:rPr sz="1200" spc="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supports</a:t>
            </a:r>
            <a:r>
              <a:rPr sz="1200" spc="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multithreaded</a:t>
            </a:r>
            <a:r>
              <a:rPr sz="1200" spc="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programming,</a:t>
            </a:r>
            <a:r>
              <a:rPr sz="1200" spc="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which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allows</a:t>
            </a:r>
            <a:r>
              <a:rPr sz="1200" spc="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</a:t>
            </a:r>
            <a:r>
              <a:rPr sz="1200" spc="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to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write</a:t>
            </a:r>
            <a:r>
              <a:rPr sz="1200" spc="1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programs</a:t>
            </a:r>
            <a:r>
              <a:rPr sz="1200" spc="1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1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do</a:t>
            </a:r>
            <a:r>
              <a:rPr sz="1200" spc="1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many</a:t>
            </a:r>
            <a:r>
              <a:rPr sz="1200" spc="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things</a:t>
            </a:r>
            <a:r>
              <a:rPr sz="1200" spc="1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simultaneously.</a:t>
            </a:r>
            <a:r>
              <a:rPr sz="1200" spc="1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Java</a:t>
            </a:r>
            <a:r>
              <a:rPr sz="1200" spc="1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run-time</a:t>
            </a:r>
            <a:r>
              <a:rPr sz="1200" spc="1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system</a:t>
            </a:r>
            <a:r>
              <a:rPr sz="1200" spc="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comes</a:t>
            </a:r>
            <a:r>
              <a:rPr sz="1200" spc="11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with</a:t>
            </a:r>
            <a:r>
              <a:rPr sz="1200" spc="1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an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elegant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yet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sophisticated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solution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multiprocess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.synchronization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 enables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construct smoothly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running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interactive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systems.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spc="-10" dirty="0">
                <a:solidFill>
                  <a:srgbClr val="1D1D1E"/>
                </a:solidFill>
                <a:latin typeface="Times New Roman"/>
                <a:cs typeface="Times New Roman"/>
              </a:rPr>
              <a:t>Architecture-Neutral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115570" indent="454025" algn="just">
              <a:lnSpc>
                <a:spcPct val="9080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central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issue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Java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designers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was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code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longevity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portability.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One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of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main</a:t>
            </a:r>
            <a:r>
              <a:rPr sz="1200" spc="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problems</a:t>
            </a:r>
            <a:r>
              <a:rPr sz="1200" spc="10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facing</a:t>
            </a:r>
            <a:r>
              <a:rPr sz="1200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programmers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1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no</a:t>
            </a:r>
            <a:r>
              <a:rPr sz="1200" spc="1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guarantee</a:t>
            </a:r>
            <a:r>
              <a:rPr sz="1200" spc="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exists</a:t>
            </a:r>
            <a:r>
              <a:rPr sz="1200" spc="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1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if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</a:t>
            </a:r>
            <a:r>
              <a:rPr sz="1200" spc="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write</a:t>
            </a:r>
            <a:r>
              <a:rPr sz="1200" spc="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program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today,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will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run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tomorrow—even on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same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machine.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Operating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system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up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grades,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processor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upgrades,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 changes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core system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resources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can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all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combine to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make a program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malfunction.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Java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designers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made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several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hard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decisions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Java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language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Java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Virtual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24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Machine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attempt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alter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situation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forever.‖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great extent,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goal</a:t>
            </a:r>
            <a:r>
              <a:rPr sz="1200" spc="-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was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accomplished.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080"/>
              </a:spcBef>
            </a:pPr>
            <a:r>
              <a:rPr sz="1200" b="1" spc="-10" dirty="0">
                <a:solidFill>
                  <a:srgbClr val="1D1D1E"/>
                </a:solidFill>
                <a:latin typeface="Times New Roman"/>
                <a:cs typeface="Times New Roman"/>
              </a:rPr>
              <a:t>Interpreted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 and</a:t>
            </a:r>
            <a:r>
              <a:rPr sz="1200" b="1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High </a:t>
            </a:r>
            <a:r>
              <a:rPr sz="1200" b="1" spc="-10" dirty="0">
                <a:solidFill>
                  <a:srgbClr val="1D1D1E"/>
                </a:solidFill>
                <a:latin typeface="Times New Roman"/>
                <a:cs typeface="Times New Roman"/>
              </a:rPr>
              <a:t>Performance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7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112395" indent="454025" algn="just">
              <a:lnSpc>
                <a:spcPct val="9170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described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earlier,</a:t>
            </a:r>
            <a:r>
              <a:rPr sz="1200" spc="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Java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enables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creation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cross-platform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programs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by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compiling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into</a:t>
            </a:r>
            <a:r>
              <a:rPr sz="1200" spc="1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</a:t>
            </a:r>
            <a:r>
              <a:rPr sz="1200" spc="1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intermediate</a:t>
            </a:r>
            <a:r>
              <a:rPr sz="1200" spc="1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representation</a:t>
            </a:r>
            <a:r>
              <a:rPr sz="1200" spc="1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called</a:t>
            </a:r>
            <a:r>
              <a:rPr sz="1200" spc="1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Java</a:t>
            </a:r>
            <a:r>
              <a:rPr sz="1200" spc="1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bytecode.</a:t>
            </a:r>
            <a:r>
              <a:rPr sz="1200" spc="1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1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code</a:t>
            </a:r>
            <a:r>
              <a:rPr sz="1200" spc="1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can</a:t>
            </a:r>
            <a:r>
              <a:rPr sz="1200" spc="1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</a:t>
            </a:r>
            <a:r>
              <a:rPr sz="1200" spc="1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interpreted</a:t>
            </a:r>
            <a:r>
              <a:rPr sz="1200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on</a:t>
            </a:r>
            <a:r>
              <a:rPr sz="1200" spc="1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any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system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provides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Java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Virtual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Machine.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Most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previous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attempts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at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cross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platform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solutions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have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done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so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at the expense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performance.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Other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interpreted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systems,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such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BASIC,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Tcl,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and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PERL,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suffer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from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almost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insurmountable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performance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deficits.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Java,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however,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was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designed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to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perform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well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on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very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low-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power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CPUs.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200" b="1" spc="-10" dirty="0">
                <a:solidFill>
                  <a:srgbClr val="1D1D1E"/>
                </a:solidFill>
                <a:latin typeface="Times New Roman"/>
                <a:cs typeface="Times New Roman"/>
              </a:rPr>
              <a:t>Distributed</a:t>
            </a:r>
            <a:endParaRPr sz="1200">
              <a:latin typeface="Times New Roman"/>
              <a:cs typeface="Times New Roman"/>
            </a:endParaRPr>
          </a:p>
          <a:p>
            <a:pPr marL="12700" marR="111125" indent="454025" algn="just">
              <a:lnSpc>
                <a:spcPts val="1320"/>
              </a:lnSpc>
              <a:spcBef>
                <a:spcPts val="50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Java</a:t>
            </a:r>
            <a:r>
              <a:rPr sz="1200" spc="2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2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designed</a:t>
            </a:r>
            <a:r>
              <a:rPr sz="1200" spc="2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</a:t>
            </a:r>
            <a:r>
              <a:rPr sz="1200" spc="2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2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distributed</a:t>
            </a:r>
            <a:r>
              <a:rPr sz="1200" spc="2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environment</a:t>
            </a:r>
            <a:r>
              <a:rPr sz="1200" spc="2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2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2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Internet,</a:t>
            </a:r>
            <a:r>
              <a:rPr sz="1200" spc="2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because</a:t>
            </a:r>
            <a:r>
              <a:rPr sz="1200" spc="2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</a:t>
            </a:r>
            <a:r>
              <a:rPr sz="1200" spc="140" dirty="0">
                <a:solidFill>
                  <a:srgbClr val="1D1D1E"/>
                </a:solidFill>
                <a:latin typeface="Times New Roman"/>
                <a:cs typeface="Times New Roman"/>
              </a:rPr>
              <a:t> 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handles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TCP/IP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protocols.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fact,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accessing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resource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using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URL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not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much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different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from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accessing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11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file.</a:t>
            </a:r>
            <a:r>
              <a:rPr sz="1200" spc="1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1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original</a:t>
            </a:r>
            <a:r>
              <a:rPr sz="1200" spc="1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version</a:t>
            </a:r>
            <a:r>
              <a:rPr sz="1200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Java</a:t>
            </a:r>
            <a:r>
              <a:rPr sz="1200" spc="11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(Oak)</a:t>
            </a:r>
            <a:r>
              <a:rPr sz="1200" spc="1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included</a:t>
            </a:r>
            <a:r>
              <a:rPr sz="1200" spc="11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features</a:t>
            </a:r>
            <a:r>
              <a:rPr sz="1200" spc="10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</a:t>
            </a:r>
            <a:r>
              <a:rPr sz="1200" spc="1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intra</a:t>
            </a:r>
            <a:r>
              <a:rPr sz="1200" spc="1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address-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space</a:t>
            </a:r>
            <a:r>
              <a:rPr sz="1200" spc="1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messaging.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allowed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objects</a:t>
            </a:r>
            <a:r>
              <a:rPr sz="1200" spc="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on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two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different</a:t>
            </a:r>
            <a:r>
              <a:rPr sz="1200" spc="1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computers</a:t>
            </a:r>
            <a:r>
              <a:rPr sz="1200" spc="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10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execute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procedures</a:t>
            </a:r>
            <a:r>
              <a:rPr sz="1200" spc="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remotely.</a:t>
            </a:r>
            <a:r>
              <a:rPr sz="1200" spc="11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Java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revived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these</a:t>
            </a:r>
            <a:r>
              <a:rPr sz="1200" spc="1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interfaces</a:t>
            </a:r>
            <a:r>
              <a:rPr sz="1200" spc="1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1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1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package</a:t>
            </a:r>
            <a:r>
              <a:rPr sz="1200" spc="1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called</a:t>
            </a:r>
            <a:r>
              <a:rPr sz="1200" spc="2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Remote</a:t>
            </a:r>
            <a:r>
              <a:rPr sz="1200" i="1" spc="1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MethodInvocation</a:t>
            </a:r>
            <a:r>
              <a:rPr sz="1200" i="1" spc="1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(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RMI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).</a:t>
            </a:r>
            <a:r>
              <a:rPr sz="1200" spc="1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1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feature</a:t>
            </a:r>
            <a:r>
              <a:rPr sz="1200" spc="1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brings</a:t>
            </a:r>
            <a:r>
              <a:rPr sz="1200" spc="1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an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unparalleled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level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abstraction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client/server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programming.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20"/>
              </a:lnSpc>
            </a:pPr>
            <a:r>
              <a:rPr sz="1200" b="1" spc="-10" dirty="0">
                <a:solidFill>
                  <a:srgbClr val="1D1D1E"/>
                </a:solidFill>
                <a:latin typeface="Times New Roman"/>
                <a:cs typeface="Times New Roman"/>
              </a:rPr>
              <a:t>Dynamic</a:t>
            </a:r>
            <a:endParaRPr sz="1200">
              <a:latin typeface="Times New Roman"/>
              <a:cs typeface="Times New Roman"/>
            </a:endParaRPr>
          </a:p>
          <a:p>
            <a:pPr marL="12700" marR="109855" indent="454025" algn="just">
              <a:lnSpc>
                <a:spcPct val="91200"/>
              </a:lnSpc>
              <a:spcBef>
                <a:spcPts val="27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Java</a:t>
            </a:r>
            <a:r>
              <a:rPr sz="1200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programs</a:t>
            </a:r>
            <a:r>
              <a:rPr sz="1200" spc="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carry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with</a:t>
            </a:r>
            <a:r>
              <a:rPr sz="1200" spc="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them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substantial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amounts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run-time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type</a:t>
            </a:r>
            <a:r>
              <a:rPr sz="1200" spc="1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information</a:t>
            </a:r>
            <a:r>
              <a:rPr sz="1200" spc="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is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used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verify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resolve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accesses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objects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at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run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time.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makes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possible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dynamically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link</a:t>
            </a:r>
            <a:r>
              <a:rPr sz="1200" spc="3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code</a:t>
            </a:r>
            <a:r>
              <a:rPr sz="1200" spc="3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2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2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safe</a:t>
            </a:r>
            <a:r>
              <a:rPr sz="1200" spc="3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3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expedient</a:t>
            </a:r>
            <a:r>
              <a:rPr sz="1200" spc="3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manner.</a:t>
            </a:r>
            <a:r>
              <a:rPr sz="1200" spc="3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3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2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crucial</a:t>
            </a:r>
            <a:r>
              <a:rPr sz="1200" spc="2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2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3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robustness</a:t>
            </a:r>
            <a:r>
              <a:rPr sz="1200" spc="2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2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3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applet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environment,</a:t>
            </a:r>
            <a:r>
              <a:rPr sz="1200" spc="10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which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small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fragments</a:t>
            </a:r>
            <a:r>
              <a:rPr sz="1200" spc="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bytecode</a:t>
            </a:r>
            <a:r>
              <a:rPr sz="1200" spc="1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may</a:t>
            </a:r>
            <a:r>
              <a:rPr sz="1200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</a:t>
            </a:r>
            <a:r>
              <a:rPr sz="1200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dynamically</a:t>
            </a:r>
            <a:r>
              <a:rPr sz="1200" spc="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updated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on</a:t>
            </a:r>
            <a:r>
              <a:rPr sz="1200" spc="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running system.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b="1" u="heavy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DATA</a:t>
            </a:r>
            <a:r>
              <a:rPr sz="1200" b="1" u="heavy" spc="-5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10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TYPES</a:t>
            </a:r>
            <a:endParaRPr sz="1200">
              <a:latin typeface="Times New Roman"/>
              <a:cs typeface="Times New Roman"/>
            </a:endParaRPr>
          </a:p>
          <a:p>
            <a:pPr marL="12700" marR="162560">
              <a:lnSpc>
                <a:spcPts val="1250"/>
              </a:lnSpc>
              <a:spcBef>
                <a:spcPts val="25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Java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defines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eight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simple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(or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elemental)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types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data: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byte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,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short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,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int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,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long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,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char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,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1D1D1E"/>
                </a:solidFill>
                <a:latin typeface="Times New Roman"/>
                <a:cs typeface="Times New Roman"/>
              </a:rPr>
              <a:t>float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,</a:t>
            </a:r>
            <a:r>
              <a:rPr sz="1200" b="1" spc="-10" dirty="0">
                <a:solidFill>
                  <a:srgbClr val="1D1D1E"/>
                </a:solidFill>
                <a:latin typeface="Times New Roman"/>
                <a:cs typeface="Times New Roman"/>
              </a:rPr>
              <a:t>double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,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boolean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.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These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can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put in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four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groups: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310"/>
              </a:spcBef>
            </a:pPr>
            <a:r>
              <a:rPr sz="1050" dirty="0">
                <a:solidFill>
                  <a:srgbClr val="1D1D1E"/>
                </a:solidFill>
                <a:latin typeface="Times New Roman"/>
                <a:cs typeface="Times New Roman"/>
              </a:rPr>
              <a:t>Integers</a:t>
            </a:r>
            <a:r>
              <a:rPr sz="105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05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05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050" dirty="0">
                <a:solidFill>
                  <a:srgbClr val="1D1D1E"/>
                </a:solidFill>
                <a:latin typeface="Times New Roman"/>
                <a:cs typeface="Times New Roman"/>
              </a:rPr>
              <a:t>group</a:t>
            </a:r>
            <a:r>
              <a:rPr sz="105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050" dirty="0">
                <a:solidFill>
                  <a:srgbClr val="1D1D1E"/>
                </a:solidFill>
                <a:latin typeface="Times New Roman"/>
                <a:cs typeface="Times New Roman"/>
              </a:rPr>
              <a:t>includes</a:t>
            </a:r>
            <a:r>
              <a:rPr sz="105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050" b="1" dirty="0">
                <a:solidFill>
                  <a:srgbClr val="1D1D1E"/>
                </a:solidFill>
                <a:latin typeface="Times New Roman"/>
                <a:cs typeface="Times New Roman"/>
              </a:rPr>
              <a:t>byte</a:t>
            </a:r>
            <a:r>
              <a:rPr sz="1050" dirty="0">
                <a:solidFill>
                  <a:srgbClr val="1D1D1E"/>
                </a:solidFill>
                <a:latin typeface="Times New Roman"/>
                <a:cs typeface="Times New Roman"/>
              </a:rPr>
              <a:t>,</a:t>
            </a:r>
            <a:r>
              <a:rPr sz="105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050" b="1" dirty="0">
                <a:solidFill>
                  <a:srgbClr val="1D1D1E"/>
                </a:solidFill>
                <a:latin typeface="Times New Roman"/>
                <a:cs typeface="Times New Roman"/>
              </a:rPr>
              <a:t>short</a:t>
            </a:r>
            <a:r>
              <a:rPr sz="1050" dirty="0">
                <a:solidFill>
                  <a:srgbClr val="1D1D1E"/>
                </a:solidFill>
                <a:latin typeface="Times New Roman"/>
                <a:cs typeface="Times New Roman"/>
              </a:rPr>
              <a:t>,</a:t>
            </a:r>
            <a:r>
              <a:rPr sz="105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050" b="1" dirty="0">
                <a:solidFill>
                  <a:srgbClr val="1D1D1E"/>
                </a:solidFill>
                <a:latin typeface="Times New Roman"/>
                <a:cs typeface="Times New Roman"/>
              </a:rPr>
              <a:t>int</a:t>
            </a:r>
            <a:r>
              <a:rPr sz="1050" dirty="0">
                <a:solidFill>
                  <a:srgbClr val="1D1D1E"/>
                </a:solidFill>
                <a:latin typeface="Times New Roman"/>
                <a:cs typeface="Times New Roman"/>
              </a:rPr>
              <a:t>,</a:t>
            </a:r>
            <a:r>
              <a:rPr sz="105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05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05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050" b="1" dirty="0">
                <a:solidFill>
                  <a:srgbClr val="1D1D1E"/>
                </a:solidFill>
                <a:latin typeface="Times New Roman"/>
                <a:cs typeface="Times New Roman"/>
              </a:rPr>
              <a:t>long</a:t>
            </a:r>
            <a:r>
              <a:rPr sz="1050" dirty="0">
                <a:solidFill>
                  <a:srgbClr val="1D1D1E"/>
                </a:solidFill>
                <a:latin typeface="Times New Roman"/>
                <a:cs typeface="Times New Roman"/>
              </a:rPr>
              <a:t>,</a:t>
            </a:r>
            <a:r>
              <a:rPr sz="105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050" dirty="0">
                <a:solidFill>
                  <a:srgbClr val="1D1D1E"/>
                </a:solidFill>
                <a:latin typeface="Times New Roman"/>
                <a:cs typeface="Times New Roman"/>
              </a:rPr>
              <a:t>which</a:t>
            </a:r>
            <a:r>
              <a:rPr sz="105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05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05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050" dirty="0">
                <a:solidFill>
                  <a:srgbClr val="1D1D1E"/>
                </a:solidFill>
                <a:latin typeface="Times New Roman"/>
                <a:cs typeface="Times New Roman"/>
              </a:rPr>
              <a:t>for</a:t>
            </a:r>
            <a:r>
              <a:rPr sz="105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050" dirty="0">
                <a:solidFill>
                  <a:srgbClr val="1D1D1E"/>
                </a:solidFill>
                <a:latin typeface="Times New Roman"/>
                <a:cs typeface="Times New Roman"/>
              </a:rPr>
              <a:t>whole</a:t>
            </a:r>
            <a:r>
              <a:rPr sz="105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050" dirty="0">
                <a:solidFill>
                  <a:srgbClr val="1D1D1E"/>
                </a:solidFill>
                <a:latin typeface="Times New Roman"/>
                <a:cs typeface="Times New Roman"/>
              </a:rPr>
              <a:t>valued</a:t>
            </a:r>
            <a:r>
              <a:rPr sz="105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050" dirty="0">
                <a:solidFill>
                  <a:srgbClr val="1D1D1E"/>
                </a:solidFill>
                <a:latin typeface="Times New Roman"/>
                <a:cs typeface="Times New Roman"/>
              </a:rPr>
              <a:t>signed</a:t>
            </a:r>
            <a:r>
              <a:rPr sz="105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050" spc="-10" dirty="0">
                <a:solidFill>
                  <a:srgbClr val="1D1D1E"/>
                </a:solidFill>
                <a:latin typeface="Times New Roman"/>
                <a:cs typeface="Times New Roman"/>
              </a:rPr>
              <a:t>numbers.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1050">
              <a:latin typeface="Times New Roman"/>
              <a:cs typeface="Times New Roman"/>
            </a:endParaRPr>
          </a:p>
          <a:p>
            <a:pPr marL="469900" marR="890269">
              <a:lnSpc>
                <a:spcPct val="74000"/>
              </a:lnSpc>
            </a:pPr>
            <a:r>
              <a:rPr sz="1000" spc="-10" dirty="0">
                <a:solidFill>
                  <a:srgbClr val="1D1D1E"/>
                </a:solidFill>
                <a:latin typeface="Times New Roman"/>
                <a:cs typeface="Times New Roman"/>
              </a:rPr>
              <a:t>Floating-</a:t>
            </a:r>
            <a:r>
              <a:rPr sz="1000" dirty="0">
                <a:solidFill>
                  <a:srgbClr val="1D1D1E"/>
                </a:solidFill>
                <a:latin typeface="Times New Roman"/>
                <a:cs typeface="Times New Roman"/>
              </a:rPr>
              <a:t>point</a:t>
            </a:r>
            <a:r>
              <a:rPr sz="10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D1D1E"/>
                </a:solidFill>
                <a:latin typeface="Times New Roman"/>
                <a:cs typeface="Times New Roman"/>
              </a:rPr>
              <a:t>numbers</a:t>
            </a:r>
            <a:r>
              <a:rPr sz="10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0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D1D1E"/>
                </a:solidFill>
                <a:latin typeface="Times New Roman"/>
                <a:cs typeface="Times New Roman"/>
              </a:rPr>
              <a:t>group</a:t>
            </a:r>
            <a:r>
              <a:rPr sz="10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D1D1E"/>
                </a:solidFill>
                <a:latin typeface="Times New Roman"/>
                <a:cs typeface="Times New Roman"/>
              </a:rPr>
              <a:t>includes</a:t>
            </a:r>
            <a:r>
              <a:rPr sz="10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000" b="1" dirty="0">
                <a:solidFill>
                  <a:srgbClr val="1D1D1E"/>
                </a:solidFill>
                <a:latin typeface="Times New Roman"/>
                <a:cs typeface="Times New Roman"/>
              </a:rPr>
              <a:t>float</a:t>
            </a:r>
            <a:r>
              <a:rPr sz="1000" b="1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0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000" b="1" dirty="0">
                <a:solidFill>
                  <a:srgbClr val="1D1D1E"/>
                </a:solidFill>
                <a:latin typeface="Times New Roman"/>
                <a:cs typeface="Times New Roman"/>
              </a:rPr>
              <a:t>double</a:t>
            </a:r>
            <a:r>
              <a:rPr sz="1000" dirty="0">
                <a:solidFill>
                  <a:srgbClr val="1D1D1E"/>
                </a:solidFill>
                <a:latin typeface="Times New Roman"/>
                <a:cs typeface="Times New Roman"/>
              </a:rPr>
              <a:t>,</a:t>
            </a:r>
            <a:r>
              <a:rPr sz="10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1D1D1E"/>
                </a:solidFill>
                <a:latin typeface="Times New Roman"/>
                <a:cs typeface="Times New Roman"/>
              </a:rPr>
              <a:t>which</a:t>
            </a:r>
            <a:r>
              <a:rPr sz="10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1D1D1E"/>
                </a:solidFill>
                <a:latin typeface="Times New Roman"/>
                <a:cs typeface="Times New Roman"/>
              </a:rPr>
              <a:t>represent</a:t>
            </a:r>
            <a:r>
              <a:rPr sz="10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D1D1E"/>
                </a:solidFill>
                <a:latin typeface="Times New Roman"/>
                <a:cs typeface="Times New Roman"/>
              </a:rPr>
              <a:t>numbers</a:t>
            </a:r>
            <a:r>
              <a:rPr sz="10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000" spc="-20" dirty="0">
                <a:solidFill>
                  <a:srgbClr val="1D1D1E"/>
                </a:solidFill>
                <a:latin typeface="Times New Roman"/>
                <a:cs typeface="Times New Roman"/>
              </a:rPr>
              <a:t>with </a:t>
            </a:r>
            <a:r>
              <a:rPr sz="1000" dirty="0">
                <a:solidFill>
                  <a:srgbClr val="1D1D1E"/>
                </a:solidFill>
                <a:latin typeface="Times New Roman"/>
                <a:cs typeface="Times New Roman"/>
              </a:rPr>
              <a:t>fractional</a:t>
            </a:r>
            <a:r>
              <a:rPr sz="10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1D1D1E"/>
                </a:solidFill>
                <a:latin typeface="Times New Roman"/>
                <a:cs typeface="Times New Roman"/>
              </a:rPr>
              <a:t>precision.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Times New Roman"/>
              <a:cs typeface="Times New Roman"/>
            </a:endParaRPr>
          </a:p>
          <a:p>
            <a:pPr marL="469900" marR="892175">
              <a:lnSpc>
                <a:spcPct val="74000"/>
              </a:lnSpc>
            </a:pPr>
            <a:r>
              <a:rPr sz="1000" spc="-10" dirty="0">
                <a:solidFill>
                  <a:srgbClr val="1D1D1E"/>
                </a:solidFill>
                <a:latin typeface="Times New Roman"/>
                <a:cs typeface="Times New Roman"/>
              </a:rPr>
              <a:t>Characters</a:t>
            </a:r>
            <a:r>
              <a:rPr sz="10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0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D1D1E"/>
                </a:solidFill>
                <a:latin typeface="Times New Roman"/>
                <a:cs typeface="Times New Roman"/>
              </a:rPr>
              <a:t>group</a:t>
            </a:r>
            <a:r>
              <a:rPr sz="10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D1D1E"/>
                </a:solidFill>
                <a:latin typeface="Times New Roman"/>
                <a:cs typeface="Times New Roman"/>
              </a:rPr>
              <a:t>includes</a:t>
            </a:r>
            <a:r>
              <a:rPr sz="10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000" b="1" dirty="0">
                <a:solidFill>
                  <a:srgbClr val="1D1D1E"/>
                </a:solidFill>
                <a:latin typeface="Times New Roman"/>
                <a:cs typeface="Times New Roman"/>
              </a:rPr>
              <a:t>char</a:t>
            </a:r>
            <a:r>
              <a:rPr sz="1000" dirty="0">
                <a:solidFill>
                  <a:srgbClr val="1D1D1E"/>
                </a:solidFill>
                <a:latin typeface="Times New Roman"/>
                <a:cs typeface="Times New Roman"/>
              </a:rPr>
              <a:t>,</a:t>
            </a:r>
            <a:r>
              <a:rPr sz="10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D1D1E"/>
                </a:solidFill>
                <a:latin typeface="Times New Roman"/>
                <a:cs typeface="Times New Roman"/>
              </a:rPr>
              <a:t>which</a:t>
            </a:r>
            <a:r>
              <a:rPr sz="10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D1D1E"/>
                </a:solidFill>
                <a:latin typeface="Times New Roman"/>
                <a:cs typeface="Times New Roman"/>
              </a:rPr>
              <a:t>represents</a:t>
            </a:r>
            <a:r>
              <a:rPr sz="10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1D1D1E"/>
                </a:solidFill>
                <a:latin typeface="Times New Roman"/>
                <a:cs typeface="Times New Roman"/>
              </a:rPr>
              <a:t>symbols</a:t>
            </a:r>
            <a:r>
              <a:rPr sz="10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0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0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1D1D1E"/>
                </a:solidFill>
                <a:latin typeface="Times New Roman"/>
                <a:cs typeface="Times New Roman"/>
              </a:rPr>
              <a:t>character</a:t>
            </a:r>
            <a:r>
              <a:rPr sz="10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D1D1E"/>
                </a:solidFill>
                <a:latin typeface="Times New Roman"/>
                <a:cs typeface="Times New Roman"/>
              </a:rPr>
              <a:t>set,</a:t>
            </a:r>
            <a:r>
              <a:rPr sz="10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D1D1E"/>
                </a:solidFill>
                <a:latin typeface="Times New Roman"/>
                <a:cs typeface="Times New Roman"/>
              </a:rPr>
              <a:t>like</a:t>
            </a:r>
            <a:r>
              <a:rPr sz="10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1D1D1E"/>
                </a:solidFill>
                <a:latin typeface="Times New Roman"/>
                <a:cs typeface="Times New Roman"/>
              </a:rPr>
              <a:t>letters </a:t>
            </a:r>
            <a:r>
              <a:rPr sz="10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0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1D1D1E"/>
                </a:solidFill>
                <a:latin typeface="Times New Roman"/>
                <a:cs typeface="Times New Roman"/>
              </a:rPr>
              <a:t>numbers.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000">
              <a:latin typeface="Times New Roman"/>
              <a:cs typeface="Times New Roman"/>
            </a:endParaRPr>
          </a:p>
          <a:p>
            <a:pPr marL="469900" marR="1141095">
              <a:lnSpc>
                <a:spcPct val="72200"/>
              </a:lnSpc>
            </a:pPr>
            <a:r>
              <a:rPr sz="1000" dirty="0">
                <a:solidFill>
                  <a:srgbClr val="1D1D1E"/>
                </a:solidFill>
                <a:latin typeface="Times New Roman"/>
                <a:cs typeface="Times New Roman"/>
              </a:rPr>
              <a:t>Boolean</a:t>
            </a:r>
            <a:r>
              <a:rPr sz="10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0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D1D1E"/>
                </a:solidFill>
                <a:latin typeface="Times New Roman"/>
                <a:cs typeface="Times New Roman"/>
              </a:rPr>
              <a:t>group</a:t>
            </a:r>
            <a:r>
              <a:rPr sz="10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D1D1E"/>
                </a:solidFill>
                <a:latin typeface="Times New Roman"/>
                <a:cs typeface="Times New Roman"/>
              </a:rPr>
              <a:t>includes</a:t>
            </a:r>
            <a:r>
              <a:rPr sz="10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000" b="1" dirty="0">
                <a:solidFill>
                  <a:srgbClr val="1D1D1E"/>
                </a:solidFill>
                <a:latin typeface="Times New Roman"/>
                <a:cs typeface="Times New Roman"/>
              </a:rPr>
              <a:t>boolean</a:t>
            </a:r>
            <a:r>
              <a:rPr sz="1000" dirty="0">
                <a:solidFill>
                  <a:srgbClr val="1D1D1E"/>
                </a:solidFill>
                <a:latin typeface="Times New Roman"/>
                <a:cs typeface="Times New Roman"/>
              </a:rPr>
              <a:t>, which</a:t>
            </a:r>
            <a:r>
              <a:rPr sz="10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0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0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1D1D1E"/>
                </a:solidFill>
                <a:latin typeface="Times New Roman"/>
                <a:cs typeface="Times New Roman"/>
              </a:rPr>
              <a:t>special</a:t>
            </a:r>
            <a:r>
              <a:rPr sz="10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D1D1E"/>
                </a:solidFill>
                <a:latin typeface="Times New Roman"/>
                <a:cs typeface="Times New Roman"/>
              </a:rPr>
              <a:t>type</a:t>
            </a:r>
            <a:r>
              <a:rPr sz="10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1D1D1E"/>
                </a:solidFill>
                <a:latin typeface="Times New Roman"/>
                <a:cs typeface="Times New Roman"/>
              </a:rPr>
              <a:t>for</a:t>
            </a:r>
            <a:r>
              <a:rPr sz="10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1D1D1E"/>
                </a:solidFill>
                <a:latin typeface="Times New Roman"/>
                <a:cs typeface="Times New Roman"/>
              </a:rPr>
              <a:t>representing</a:t>
            </a:r>
            <a:r>
              <a:rPr sz="10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000" spc="-10" dirty="0">
                <a:solidFill>
                  <a:srgbClr val="1D1D1E"/>
                </a:solidFill>
                <a:latin typeface="Times New Roman"/>
                <a:cs typeface="Times New Roman"/>
              </a:rPr>
              <a:t>true/false values.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5052" y="386842"/>
            <a:ext cx="4519930" cy="2449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80"/>
              </a:lnSpc>
              <a:spcBef>
                <a:spcPts val="10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"Helen",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"6751",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"1415"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};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Create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table</a:t>
            </a:r>
            <a:endParaRPr sz="1200">
              <a:latin typeface="Times New Roman"/>
              <a:cs typeface="Times New Roman"/>
            </a:endParaRPr>
          </a:p>
          <a:p>
            <a:pPr marL="12700" marR="1887855">
              <a:lnSpc>
                <a:spcPts val="1220"/>
              </a:lnSpc>
              <a:spcBef>
                <a:spcPts val="270"/>
              </a:spcBef>
              <a:tabLst>
                <a:tab pos="631190" algn="l"/>
                <a:tab pos="1140460" algn="l"/>
                <a:tab pos="1439545" algn="l"/>
                <a:tab pos="1902460" algn="l"/>
              </a:tabLst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JTable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	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table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	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	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new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	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JTable(data,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colHeads);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Add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table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scroll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pane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6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</a:t>
            </a:r>
            <a:r>
              <a:rPr sz="1200" spc="10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ScrollPaneConstants.VERTICAL_SCROLLBAR_AS_NEEDED;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70"/>
              </a:lnSpc>
              <a:spcBef>
                <a:spcPts val="45"/>
              </a:spcBef>
            </a:pP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int h</a:t>
            </a:r>
            <a:r>
              <a:rPr sz="115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 ScrollPaneConstants.HORIZONTAL_SCROLLBAR_AS_NEEDED;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JScrollPane</a:t>
            </a:r>
            <a:r>
              <a:rPr sz="115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jsp</a:t>
            </a:r>
            <a:r>
              <a:rPr sz="115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15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new</a:t>
            </a:r>
            <a:r>
              <a:rPr sz="115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JScrollPane(table,</a:t>
            </a:r>
            <a:r>
              <a:rPr sz="115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v, </a:t>
            </a:r>
            <a:r>
              <a:rPr sz="1150" spc="-25" dirty="0">
                <a:solidFill>
                  <a:srgbClr val="1D1D1E"/>
                </a:solidFill>
                <a:latin typeface="Times New Roman"/>
                <a:cs typeface="Times New Roman"/>
              </a:rPr>
              <a:t>h);</a:t>
            </a:r>
            <a:endParaRPr sz="1150">
              <a:latin typeface="Times New Roman"/>
              <a:cs typeface="Times New Roman"/>
            </a:endParaRPr>
          </a:p>
          <a:p>
            <a:pPr marL="12700" marR="1742439">
              <a:lnSpc>
                <a:spcPts val="1220"/>
              </a:lnSpc>
              <a:spcBef>
                <a:spcPts val="285"/>
              </a:spcBef>
            </a:pP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15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Add</a:t>
            </a:r>
            <a:r>
              <a:rPr sz="115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scroll</a:t>
            </a:r>
            <a:r>
              <a:rPr sz="115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pane</a:t>
            </a:r>
            <a:r>
              <a:rPr sz="115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15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15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content</a:t>
            </a:r>
            <a:r>
              <a:rPr sz="115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20" dirty="0">
                <a:solidFill>
                  <a:srgbClr val="1D1D1E"/>
                </a:solidFill>
                <a:latin typeface="Times New Roman"/>
                <a:cs typeface="Times New Roman"/>
              </a:rPr>
              <a:t>pane 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contentPane.add(jsp,</a:t>
            </a:r>
            <a:r>
              <a:rPr sz="115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BorderLayout.CENTER);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Here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output: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5052" y="5725414"/>
            <a:ext cx="5970905" cy="318135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11430" indent="454025" algn="just">
              <a:lnSpc>
                <a:spcPts val="1270"/>
              </a:lnSpc>
              <a:spcBef>
                <a:spcPts val="28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Event</a:t>
            </a:r>
            <a:r>
              <a:rPr sz="1200" spc="1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Handling</a:t>
            </a:r>
            <a:r>
              <a:rPr sz="1200" spc="1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10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at</a:t>
            </a:r>
            <a:r>
              <a:rPr sz="1200" spc="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1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core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successful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applet</a:t>
            </a:r>
            <a:r>
              <a:rPr sz="1200" spc="11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programming.</a:t>
            </a:r>
            <a:r>
              <a:rPr sz="1200" spc="1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Most</a:t>
            </a:r>
            <a:r>
              <a:rPr sz="1200" spc="11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events</a:t>
            </a:r>
            <a:r>
              <a:rPr sz="1200" spc="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1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which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your</a:t>
            </a:r>
            <a:r>
              <a:rPr sz="1200" spc="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applet</a:t>
            </a:r>
            <a:r>
              <a:rPr sz="1200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will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respond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generated</a:t>
            </a:r>
            <a:r>
              <a:rPr sz="1200" spc="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by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user.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These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events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passed</a:t>
            </a:r>
            <a:r>
              <a:rPr sz="1200" spc="1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your</a:t>
            </a:r>
            <a:r>
              <a:rPr sz="1200" spc="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applet</a:t>
            </a:r>
            <a:r>
              <a:rPr sz="1200" spc="1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a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variety</a:t>
            </a:r>
            <a:r>
              <a:rPr sz="1200" spc="-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ways,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with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specific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method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depending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upon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actual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event.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There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several</a:t>
            </a:r>
            <a:endParaRPr sz="1200">
              <a:latin typeface="Times New Roman"/>
              <a:cs typeface="Times New Roman"/>
            </a:endParaRPr>
          </a:p>
          <a:p>
            <a:pPr marL="12700" marR="6985" algn="just">
              <a:lnSpc>
                <a:spcPts val="1270"/>
              </a:lnSpc>
              <a:spcBef>
                <a:spcPts val="58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types</a:t>
            </a:r>
            <a:r>
              <a:rPr sz="1200" spc="20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1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events.</a:t>
            </a:r>
            <a:r>
              <a:rPr sz="1200" spc="2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2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most</a:t>
            </a:r>
            <a:r>
              <a:rPr sz="1200" spc="2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commonly</a:t>
            </a:r>
            <a:r>
              <a:rPr sz="1200" spc="1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handled</a:t>
            </a:r>
            <a:r>
              <a:rPr sz="1200" spc="2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events</a:t>
            </a:r>
            <a:r>
              <a:rPr sz="1200" spc="2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1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those</a:t>
            </a:r>
            <a:r>
              <a:rPr sz="1200" spc="2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generated</a:t>
            </a:r>
            <a:r>
              <a:rPr sz="1200" spc="1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by</a:t>
            </a:r>
            <a:r>
              <a:rPr sz="1200" spc="1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2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mouse,</a:t>
            </a:r>
            <a:r>
              <a:rPr sz="1200" spc="2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the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keyboard,</a:t>
            </a:r>
            <a:r>
              <a:rPr sz="1200" spc="125" dirty="0">
                <a:solidFill>
                  <a:srgbClr val="1D1D1E"/>
                </a:solidFill>
                <a:latin typeface="Times New Roman"/>
                <a:cs typeface="Times New Roman"/>
              </a:rPr>
              <a:t> 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120" dirty="0">
                <a:solidFill>
                  <a:srgbClr val="1D1D1E"/>
                </a:solidFill>
                <a:latin typeface="Times New Roman"/>
                <a:cs typeface="Times New Roman"/>
              </a:rPr>
              <a:t> 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various</a:t>
            </a:r>
            <a:r>
              <a:rPr sz="1200" spc="114" dirty="0">
                <a:solidFill>
                  <a:srgbClr val="1D1D1E"/>
                </a:solidFill>
                <a:latin typeface="Times New Roman"/>
                <a:cs typeface="Times New Roman"/>
              </a:rPr>
              <a:t> 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controls,</a:t>
            </a:r>
            <a:r>
              <a:rPr sz="1200" spc="130" dirty="0">
                <a:solidFill>
                  <a:srgbClr val="1D1D1E"/>
                </a:solidFill>
                <a:latin typeface="Times New Roman"/>
                <a:cs typeface="Times New Roman"/>
              </a:rPr>
              <a:t> 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such</a:t>
            </a:r>
            <a:r>
              <a:rPr sz="1200" spc="105" dirty="0">
                <a:solidFill>
                  <a:srgbClr val="1D1D1E"/>
                </a:solidFill>
                <a:latin typeface="Times New Roman"/>
                <a:cs typeface="Times New Roman"/>
              </a:rPr>
              <a:t> 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</a:t>
            </a:r>
            <a:r>
              <a:rPr sz="1200" spc="120" dirty="0">
                <a:solidFill>
                  <a:srgbClr val="1D1D1E"/>
                </a:solidFill>
                <a:latin typeface="Times New Roman"/>
                <a:cs typeface="Times New Roman"/>
              </a:rPr>
              <a:t> 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114" dirty="0">
                <a:solidFill>
                  <a:srgbClr val="1D1D1E"/>
                </a:solidFill>
                <a:latin typeface="Times New Roman"/>
                <a:cs typeface="Times New Roman"/>
              </a:rPr>
              <a:t> 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push</a:t>
            </a:r>
            <a:r>
              <a:rPr sz="1200" spc="120" dirty="0">
                <a:solidFill>
                  <a:srgbClr val="1D1D1E"/>
                </a:solidFill>
                <a:latin typeface="Times New Roman"/>
                <a:cs typeface="Times New Roman"/>
              </a:rPr>
              <a:t> 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button.</a:t>
            </a:r>
            <a:r>
              <a:rPr sz="1200" spc="114" dirty="0">
                <a:solidFill>
                  <a:srgbClr val="1D1D1E"/>
                </a:solidFill>
                <a:latin typeface="Times New Roman"/>
                <a:cs typeface="Times New Roman"/>
              </a:rPr>
              <a:t> 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Events</a:t>
            </a:r>
            <a:r>
              <a:rPr sz="1200" spc="114" dirty="0">
                <a:solidFill>
                  <a:srgbClr val="1D1D1E"/>
                </a:solidFill>
                <a:latin typeface="Times New Roman"/>
                <a:cs typeface="Times New Roman"/>
              </a:rPr>
              <a:t> 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120" dirty="0">
                <a:solidFill>
                  <a:srgbClr val="1D1D1E"/>
                </a:solidFill>
                <a:latin typeface="Times New Roman"/>
                <a:cs typeface="Times New Roman"/>
              </a:rPr>
              <a:t> 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supported</a:t>
            </a:r>
            <a:r>
              <a:rPr sz="1200" spc="120" dirty="0">
                <a:solidFill>
                  <a:srgbClr val="1D1D1E"/>
                </a:solidFill>
                <a:latin typeface="Times New Roman"/>
                <a:cs typeface="Times New Roman"/>
              </a:rPr>
              <a:t> 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by</a:t>
            </a:r>
            <a:r>
              <a:rPr sz="1200" spc="4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the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java.awt.event</a:t>
            </a:r>
            <a:r>
              <a:rPr sz="1200" b="1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package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7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u="sng" spc="-10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Events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1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indent="454025" algn="just">
              <a:lnSpc>
                <a:spcPct val="9260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delegation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model,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event</a:t>
            </a:r>
            <a:r>
              <a:rPr sz="1200" i="1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 object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describes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state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change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 a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source.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It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can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generated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consequence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person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interacting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with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elements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graphical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user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interface.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Some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activities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cause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events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 generated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 pressing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button,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entering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character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via the keyboard,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selecting an item in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list,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 clicking the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mouse.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Many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other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user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operations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could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also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cited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examples.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Events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may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also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occur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not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directly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caused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by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interactions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with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user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interface.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example,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event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may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 generated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when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timer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expires,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counter</a:t>
            </a:r>
            <a:r>
              <a:rPr sz="1200" spc="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exceeds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value,</a:t>
            </a:r>
            <a:r>
              <a:rPr sz="1200" spc="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software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or</a:t>
            </a:r>
            <a:r>
              <a:rPr sz="1200" spc="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hardware</a:t>
            </a:r>
            <a:r>
              <a:rPr sz="1200" spc="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failure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occurs,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or</a:t>
            </a:r>
            <a:r>
              <a:rPr sz="1200" spc="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operation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completed.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free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define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events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appropriate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your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application.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5035" y="3020695"/>
            <a:ext cx="3887470" cy="2571368"/>
          </a:xfrm>
          <a:prstGeom prst="rect">
            <a:avLst/>
          </a:prstGeom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304799"/>
            <a:ext cx="7164070" cy="9394825"/>
          </a:xfrm>
          <a:custGeom>
            <a:avLst/>
            <a:gdLst/>
            <a:ahLst/>
            <a:cxnLst/>
            <a:rect l="l" t="t" r="r" b="b"/>
            <a:pathLst>
              <a:path w="7164070" h="9394825">
                <a:moveTo>
                  <a:pt x="7146290" y="46990"/>
                </a:moveTo>
                <a:lnTo>
                  <a:pt x="56515" y="46990"/>
                </a:lnTo>
                <a:lnTo>
                  <a:pt x="46990" y="46990"/>
                </a:lnTo>
                <a:lnTo>
                  <a:pt x="46990" y="9394203"/>
                </a:lnTo>
                <a:lnTo>
                  <a:pt x="56515" y="9394190"/>
                </a:lnTo>
                <a:lnTo>
                  <a:pt x="56515" y="56515"/>
                </a:lnTo>
                <a:lnTo>
                  <a:pt x="7146290" y="56515"/>
                </a:lnTo>
                <a:lnTo>
                  <a:pt x="7146290" y="46990"/>
                </a:lnTo>
                <a:close/>
              </a:path>
              <a:path w="7164070" h="9394825">
                <a:moveTo>
                  <a:pt x="7164070" y="0"/>
                </a:moveTo>
                <a:lnTo>
                  <a:pt x="0" y="0"/>
                </a:lnTo>
                <a:lnTo>
                  <a:pt x="0" y="38100"/>
                </a:lnTo>
                <a:lnTo>
                  <a:pt x="0" y="9394190"/>
                </a:lnTo>
                <a:lnTo>
                  <a:pt x="38100" y="9394190"/>
                </a:lnTo>
                <a:lnTo>
                  <a:pt x="38100" y="38100"/>
                </a:lnTo>
                <a:lnTo>
                  <a:pt x="7155180" y="38100"/>
                </a:lnTo>
                <a:lnTo>
                  <a:pt x="7155180" y="9394203"/>
                </a:lnTo>
                <a:lnTo>
                  <a:pt x="7164070" y="9394190"/>
                </a:lnTo>
                <a:lnTo>
                  <a:pt x="7164070" y="38100"/>
                </a:lnTo>
                <a:lnTo>
                  <a:pt x="71640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800" y="360679"/>
            <a:ext cx="7164070" cy="9394190"/>
          </a:xfrm>
          <a:custGeom>
            <a:avLst/>
            <a:gdLst/>
            <a:ahLst/>
            <a:cxnLst/>
            <a:rect l="l" t="t" r="r" b="b"/>
            <a:pathLst>
              <a:path w="7164070" h="9394190">
                <a:moveTo>
                  <a:pt x="7146290" y="9338310"/>
                </a:moveTo>
                <a:lnTo>
                  <a:pt x="7108190" y="9338310"/>
                </a:lnTo>
                <a:lnTo>
                  <a:pt x="7108190" y="9337040"/>
                </a:lnTo>
                <a:lnTo>
                  <a:pt x="56515" y="9337040"/>
                </a:lnTo>
                <a:lnTo>
                  <a:pt x="56515" y="9337675"/>
                </a:lnTo>
                <a:lnTo>
                  <a:pt x="46990" y="9337675"/>
                </a:lnTo>
                <a:lnTo>
                  <a:pt x="46990" y="9375775"/>
                </a:lnTo>
                <a:lnTo>
                  <a:pt x="56515" y="9375775"/>
                </a:lnTo>
                <a:lnTo>
                  <a:pt x="56515" y="9376410"/>
                </a:lnTo>
                <a:lnTo>
                  <a:pt x="7146290" y="9376410"/>
                </a:lnTo>
                <a:lnTo>
                  <a:pt x="7146290" y="9338310"/>
                </a:lnTo>
                <a:close/>
              </a:path>
              <a:path w="7164070" h="9394190">
                <a:moveTo>
                  <a:pt x="7146290" y="0"/>
                </a:moveTo>
                <a:lnTo>
                  <a:pt x="7108190" y="0"/>
                </a:lnTo>
                <a:lnTo>
                  <a:pt x="7108190" y="9337040"/>
                </a:lnTo>
                <a:lnTo>
                  <a:pt x="7146290" y="9337040"/>
                </a:lnTo>
                <a:lnTo>
                  <a:pt x="7146290" y="0"/>
                </a:lnTo>
                <a:close/>
              </a:path>
              <a:path w="7164070" h="9394190">
                <a:moveTo>
                  <a:pt x="7164070" y="9385300"/>
                </a:moveTo>
                <a:lnTo>
                  <a:pt x="38100" y="9385300"/>
                </a:lnTo>
                <a:lnTo>
                  <a:pt x="38100" y="9338310"/>
                </a:lnTo>
                <a:lnTo>
                  <a:pt x="0" y="9338310"/>
                </a:lnTo>
                <a:lnTo>
                  <a:pt x="0" y="9385300"/>
                </a:lnTo>
                <a:lnTo>
                  <a:pt x="0" y="9394190"/>
                </a:lnTo>
                <a:lnTo>
                  <a:pt x="7164070" y="9394190"/>
                </a:lnTo>
                <a:lnTo>
                  <a:pt x="7164070" y="9385300"/>
                </a:lnTo>
                <a:close/>
              </a:path>
              <a:path w="7164070" h="9394190">
                <a:moveTo>
                  <a:pt x="7164070" y="9337675"/>
                </a:moveTo>
                <a:lnTo>
                  <a:pt x="7155180" y="9337675"/>
                </a:lnTo>
                <a:lnTo>
                  <a:pt x="7155180" y="9384665"/>
                </a:lnTo>
                <a:lnTo>
                  <a:pt x="7164070" y="9384665"/>
                </a:lnTo>
                <a:lnTo>
                  <a:pt x="7164070" y="9337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5052" y="371602"/>
            <a:ext cx="6645275" cy="9361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u="sng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Event</a:t>
            </a:r>
            <a:r>
              <a:rPr sz="1200" u="sng" spc="-30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10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Sources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676910" algn="just">
              <a:lnSpc>
                <a:spcPct val="9110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source</a:t>
            </a:r>
            <a:r>
              <a:rPr sz="1200" i="1" spc="10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object</a:t>
            </a:r>
            <a:r>
              <a:rPr sz="1200" spc="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generates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event.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occurs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when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internal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state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object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changes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some way.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Sources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may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generate more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than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one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type of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event.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source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must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register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listeners</a:t>
            </a:r>
            <a:r>
              <a:rPr sz="1200" spc="1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order</a:t>
            </a:r>
            <a:r>
              <a:rPr sz="1200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</a:t>
            </a:r>
            <a:r>
              <a:rPr sz="1200" spc="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listeners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11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receive</a:t>
            </a:r>
            <a:r>
              <a:rPr sz="1200" spc="10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notifications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about</a:t>
            </a:r>
            <a:r>
              <a:rPr sz="1200" spc="11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specific</a:t>
            </a:r>
            <a:r>
              <a:rPr sz="1200" spc="1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type</a:t>
            </a:r>
            <a:r>
              <a:rPr sz="1200" spc="1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3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event.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Each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type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event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has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own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registration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method.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ts val="1415"/>
              </a:lnSpc>
              <a:spcBef>
                <a:spcPts val="127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Here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general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form: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ts val="141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public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void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add</a:t>
            </a:r>
            <a:r>
              <a:rPr sz="1200" i="1" spc="-10" dirty="0">
                <a:solidFill>
                  <a:srgbClr val="1D1D1E"/>
                </a:solidFill>
                <a:latin typeface="Times New Roman"/>
                <a:cs typeface="Times New Roman"/>
              </a:rPr>
              <a:t>Type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Listener(</a:t>
            </a:r>
            <a:r>
              <a:rPr sz="1200" i="1" spc="-10" dirty="0">
                <a:solidFill>
                  <a:srgbClr val="1D1D1E"/>
                </a:solidFill>
                <a:latin typeface="Times New Roman"/>
                <a:cs typeface="Times New Roman"/>
              </a:rPr>
              <a:t>Type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Listener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spc="-25" dirty="0">
                <a:solidFill>
                  <a:srgbClr val="1D1D1E"/>
                </a:solidFill>
                <a:latin typeface="Times New Roman"/>
                <a:cs typeface="Times New Roman"/>
              </a:rPr>
              <a:t>el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12700" marR="677545" algn="just">
              <a:lnSpc>
                <a:spcPct val="92000"/>
              </a:lnSpc>
              <a:spcBef>
                <a:spcPts val="31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Here,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Type</a:t>
            </a:r>
            <a:r>
              <a:rPr sz="1200" i="1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name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event</a:t>
            </a:r>
            <a:r>
              <a:rPr sz="1200" spc="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el</a:t>
            </a:r>
            <a:r>
              <a:rPr sz="1200" i="1" spc="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reference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event</a:t>
            </a:r>
            <a:r>
              <a:rPr sz="1200" spc="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listener.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example,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the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method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1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registers</a:t>
            </a:r>
            <a:r>
              <a:rPr sz="1200" spc="11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1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keyboard</a:t>
            </a:r>
            <a:r>
              <a:rPr sz="1200" spc="1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event</a:t>
            </a:r>
            <a:r>
              <a:rPr sz="1200" spc="1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listener</a:t>
            </a:r>
            <a:r>
              <a:rPr sz="1200" spc="1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11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called</a:t>
            </a:r>
            <a:r>
              <a:rPr sz="1200" spc="1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addKeyListener(</a:t>
            </a:r>
            <a:r>
              <a:rPr sz="1200" b="1" spc="1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.</a:t>
            </a:r>
            <a:r>
              <a:rPr sz="1200" spc="1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method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that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registers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mouse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motion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listener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called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1D1D1E"/>
                </a:solidFill>
                <a:latin typeface="Times New Roman"/>
                <a:cs typeface="Times New Roman"/>
              </a:rPr>
              <a:t>addMouseMotionListener(</a:t>
            </a:r>
            <a:r>
              <a:rPr sz="1200" b="1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.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When an event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occurs,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all</a:t>
            </a:r>
            <a:r>
              <a:rPr sz="1200" spc="1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registered</a:t>
            </a:r>
            <a:r>
              <a:rPr sz="1200" spc="1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listeners</a:t>
            </a:r>
            <a:r>
              <a:rPr sz="1200" spc="1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1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notified</a:t>
            </a:r>
            <a:r>
              <a:rPr sz="1200" spc="1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1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receive</a:t>
            </a:r>
            <a:r>
              <a:rPr sz="1200" spc="1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1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copy</a:t>
            </a:r>
            <a:r>
              <a:rPr sz="1200" spc="1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1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event</a:t>
            </a:r>
            <a:r>
              <a:rPr sz="1200" spc="1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object.</a:t>
            </a:r>
            <a:r>
              <a:rPr sz="1200" spc="2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2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1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known</a:t>
            </a:r>
            <a:r>
              <a:rPr sz="1200" spc="1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as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multicasting</a:t>
            </a:r>
            <a:r>
              <a:rPr sz="1200" i="1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event.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all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cases,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notifications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sent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only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listeners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register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receive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them.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Some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sources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may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allow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only</a:t>
            </a:r>
            <a:r>
              <a:rPr sz="1200" spc="-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one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listener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register.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general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form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such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ts val="137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method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this: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836035" algn="just">
              <a:lnSpc>
                <a:spcPts val="123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public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void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add</a:t>
            </a:r>
            <a:r>
              <a:rPr sz="1200" i="1" spc="-10" dirty="0">
                <a:solidFill>
                  <a:srgbClr val="1D1D1E"/>
                </a:solidFill>
                <a:latin typeface="Times New Roman"/>
                <a:cs typeface="Times New Roman"/>
              </a:rPr>
              <a:t>Type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Listener(</a:t>
            </a:r>
            <a:r>
              <a:rPr sz="1200" i="1" spc="-10" dirty="0">
                <a:solidFill>
                  <a:srgbClr val="1D1D1E"/>
                </a:solidFill>
                <a:latin typeface="Times New Roman"/>
                <a:cs typeface="Times New Roman"/>
              </a:rPr>
              <a:t>Type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Listener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spc="-25" dirty="0">
                <a:solidFill>
                  <a:srgbClr val="1D1D1E"/>
                </a:solidFill>
                <a:latin typeface="Times New Roman"/>
                <a:cs typeface="Times New Roman"/>
              </a:rPr>
              <a:t>el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)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throws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java.util.TooManyListenersException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1045210">
              <a:lnSpc>
                <a:spcPts val="122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Here,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Type</a:t>
            </a:r>
            <a:r>
              <a:rPr sz="1200" i="1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name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event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el</a:t>
            </a:r>
            <a:r>
              <a:rPr sz="1200" i="1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reference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event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listener.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When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such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an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event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occurs,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registered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listener is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notified.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known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unicasting</a:t>
            </a:r>
            <a:r>
              <a:rPr sz="1200" i="1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event.</a:t>
            </a:r>
            <a:endParaRPr sz="1200">
              <a:latin typeface="Times New Roman"/>
              <a:cs typeface="Times New Roman"/>
            </a:endParaRPr>
          </a:p>
          <a:p>
            <a:pPr marL="12700" marR="2078989">
              <a:lnSpc>
                <a:spcPts val="1220"/>
              </a:lnSpc>
              <a:spcBef>
                <a:spcPts val="29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source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must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also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provide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method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allows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listener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unregister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an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interest in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specific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type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event.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  <a:spcBef>
                <a:spcPts val="127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general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form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such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method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this: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public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void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remove</a:t>
            </a:r>
            <a:r>
              <a:rPr sz="1200" i="1" spc="-10" dirty="0">
                <a:solidFill>
                  <a:srgbClr val="1D1D1E"/>
                </a:solidFill>
                <a:latin typeface="Times New Roman"/>
                <a:cs typeface="Times New Roman"/>
              </a:rPr>
              <a:t>Type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Listener(</a:t>
            </a:r>
            <a:r>
              <a:rPr sz="1200" i="1" spc="-10" dirty="0">
                <a:solidFill>
                  <a:srgbClr val="1D1D1E"/>
                </a:solidFill>
                <a:latin typeface="Times New Roman"/>
                <a:cs typeface="Times New Roman"/>
              </a:rPr>
              <a:t>Type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Listener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spc="-25" dirty="0">
                <a:solidFill>
                  <a:srgbClr val="1D1D1E"/>
                </a:solidFill>
                <a:latin typeface="Times New Roman"/>
                <a:cs typeface="Times New Roman"/>
              </a:rPr>
              <a:t>el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12700" marR="684530">
              <a:lnSpc>
                <a:spcPts val="1250"/>
              </a:lnSpc>
              <a:spcBef>
                <a:spcPts val="61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Here,</a:t>
            </a:r>
            <a:r>
              <a:rPr sz="1200" spc="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Type</a:t>
            </a:r>
            <a:r>
              <a:rPr sz="1200" i="1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name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event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el</a:t>
            </a:r>
            <a:r>
              <a:rPr sz="1200" i="1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reference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event</a:t>
            </a:r>
            <a:r>
              <a:rPr sz="1200" spc="1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listener.</a:t>
            </a:r>
            <a:r>
              <a:rPr sz="1200" spc="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</a:t>
            </a:r>
            <a:r>
              <a:rPr sz="1200" spc="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example,</a:t>
            </a:r>
            <a:r>
              <a:rPr sz="1200" spc="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to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remove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keyboard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listener,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would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call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1D1D1E"/>
                </a:solidFill>
                <a:latin typeface="Times New Roman"/>
                <a:cs typeface="Times New Roman"/>
              </a:rPr>
              <a:t>removeKeyListener( </a:t>
            </a:r>
            <a:r>
              <a:rPr sz="1200" b="1" spc="-25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12700" marR="683260" algn="just">
              <a:lnSpc>
                <a:spcPct val="89200"/>
              </a:lnSpc>
              <a:spcBef>
                <a:spcPts val="26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methods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add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or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remove</a:t>
            </a:r>
            <a:r>
              <a:rPr sz="1200" spc="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listeners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provided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by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source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generates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events.</a:t>
            </a:r>
            <a:r>
              <a:rPr sz="1200" spc="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For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example,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Component</a:t>
            </a:r>
            <a:r>
              <a:rPr sz="1200" b="1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provides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methods to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add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remove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keyboard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mouse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event listeners.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1200" u="sng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Event</a:t>
            </a:r>
            <a:r>
              <a:rPr sz="1200" u="sng" spc="-10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 Classes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  <a:spcBef>
                <a:spcPts val="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classes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represent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events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at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begin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our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study</a:t>
            </a:r>
            <a:r>
              <a:rPr sz="1200" spc="-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event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handling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with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tour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event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classes.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3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will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see,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they</a:t>
            </a:r>
            <a:r>
              <a:rPr sz="1200" spc="-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provide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consistent,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easy-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to-use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means of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encapsulating events.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  <a:spcBef>
                <a:spcPts val="4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At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root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Java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event class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hierarchy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EventObject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,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which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java.util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.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superclass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all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events. Its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one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constructor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shown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here: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EventObject(Object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spc="-20" dirty="0">
                <a:solidFill>
                  <a:srgbClr val="1D1D1E"/>
                </a:solidFill>
                <a:latin typeface="Times New Roman"/>
                <a:cs typeface="Times New Roman"/>
              </a:rPr>
              <a:t>src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Here,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src</a:t>
            </a:r>
            <a:r>
              <a:rPr sz="1200" i="1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object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 generates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event.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EventObject</a:t>
            </a:r>
            <a:r>
              <a:rPr sz="1200" b="1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contains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two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methods: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getSource(</a:t>
            </a:r>
            <a:r>
              <a:rPr sz="1200" b="1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r>
              <a:rPr sz="1200" b="1" spc="-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toString(</a:t>
            </a:r>
            <a:r>
              <a:rPr sz="1200" b="1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.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getSource(</a:t>
            </a:r>
            <a:r>
              <a:rPr sz="1200" b="1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spc="-50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method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returns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source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event.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Its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general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form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shown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here: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Object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getSource(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27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expected,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toString(</a:t>
            </a:r>
            <a:r>
              <a:rPr sz="1200" b="1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r>
              <a:rPr sz="1200" b="1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returns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string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equivalent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event.</a:t>
            </a:r>
            <a:endParaRPr sz="1200">
              <a:latin typeface="Times New Roman"/>
              <a:cs typeface="Times New Roman"/>
            </a:endParaRPr>
          </a:p>
          <a:p>
            <a:pPr marL="12700" marR="678180" algn="just">
              <a:lnSpc>
                <a:spcPts val="1320"/>
              </a:lnSpc>
              <a:spcBef>
                <a:spcPts val="24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AWTEvent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,</a:t>
            </a:r>
            <a:r>
              <a:rPr sz="1200" spc="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defined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within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java.awt</a:t>
            </a:r>
            <a:r>
              <a:rPr sz="1200" b="1" spc="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package,</a:t>
            </a:r>
            <a:r>
              <a:rPr sz="1200" spc="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subclass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EventObject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.</a:t>
            </a:r>
            <a:r>
              <a:rPr sz="1200" spc="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is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superclass</a:t>
            </a:r>
            <a:r>
              <a:rPr sz="1200" spc="1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(either</a:t>
            </a:r>
            <a:r>
              <a:rPr sz="1200" spc="1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directly</a:t>
            </a:r>
            <a:r>
              <a:rPr sz="1200" spc="1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or</a:t>
            </a:r>
            <a:r>
              <a:rPr sz="1200" spc="1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indirectly)</a:t>
            </a:r>
            <a:r>
              <a:rPr sz="1200" spc="1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459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all</a:t>
            </a:r>
            <a:r>
              <a:rPr sz="1200" spc="1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AWT-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based</a:t>
            </a:r>
            <a:r>
              <a:rPr sz="1200" spc="1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events</a:t>
            </a:r>
            <a:r>
              <a:rPr sz="1200" spc="1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used</a:t>
            </a:r>
            <a:r>
              <a:rPr sz="1200" spc="1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by</a:t>
            </a:r>
            <a:r>
              <a:rPr sz="1200" spc="1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delegation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event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model. Its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getID(</a:t>
            </a:r>
            <a:r>
              <a:rPr sz="1200" b="1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r>
              <a:rPr sz="1200" b="1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method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can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used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determine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type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event.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signature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02081"/>
            <a:ext cx="5972810" cy="8919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method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shown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here:</a:t>
            </a:r>
            <a:endParaRPr sz="120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117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getID(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1200">
              <a:latin typeface="Times New Roman"/>
              <a:cs typeface="Times New Roman"/>
            </a:endParaRPr>
          </a:p>
          <a:p>
            <a:pPr marL="15240" marR="252729" algn="just">
              <a:lnSpc>
                <a:spcPct val="89300"/>
              </a:lnSpc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Additional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details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about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AWTEvent</a:t>
            </a:r>
            <a:r>
              <a:rPr sz="1200" b="1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provided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at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end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Chapter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22.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At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point,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is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important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 know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only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all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 other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classes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discussed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section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 subclasses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of </a:t>
            </a:r>
            <a:r>
              <a:rPr sz="1200" b="1" spc="-10" dirty="0">
                <a:solidFill>
                  <a:srgbClr val="1D1D1E"/>
                </a:solidFill>
                <a:latin typeface="Times New Roman"/>
                <a:cs typeface="Times New Roman"/>
              </a:rPr>
              <a:t>AWTEvent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132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summarize: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00">
              <a:latin typeface="Times New Roman"/>
              <a:cs typeface="Times New Roman"/>
            </a:endParaRPr>
          </a:p>
          <a:p>
            <a:pPr marL="106680" indent="-93980">
              <a:lnSpc>
                <a:spcPct val="100000"/>
              </a:lnSpc>
              <a:buSzPct val="83333"/>
              <a:buFont typeface="Times New Roman"/>
              <a:buChar char="■"/>
              <a:tabLst>
                <a:tab pos="106680" algn="l"/>
              </a:tabLst>
            </a:pPr>
            <a:r>
              <a:rPr sz="1200" b="1" dirty="0">
                <a:solidFill>
                  <a:srgbClr val="1D1D1E"/>
                </a:solidFill>
                <a:latin typeface="Calibri"/>
                <a:cs typeface="Calibri"/>
              </a:rPr>
              <a:t>EventObject</a:t>
            </a:r>
            <a:r>
              <a:rPr sz="1200" b="1" spc="-20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is</a:t>
            </a:r>
            <a:r>
              <a:rPr sz="1200" spc="-10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a</a:t>
            </a:r>
            <a:r>
              <a:rPr sz="1200" spc="-40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Calibri"/>
                <a:cs typeface="Calibri"/>
              </a:rPr>
              <a:t>superclass</a:t>
            </a:r>
            <a:r>
              <a:rPr sz="1200" spc="-25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of</a:t>
            </a:r>
            <a:r>
              <a:rPr sz="1200" spc="-25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all</a:t>
            </a:r>
            <a:r>
              <a:rPr sz="1200" spc="-30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Calibri"/>
                <a:cs typeface="Calibri"/>
              </a:rPr>
              <a:t>events.</a:t>
            </a:r>
            <a:endParaRPr sz="1200">
              <a:latin typeface="Calibri"/>
              <a:cs typeface="Calibri"/>
            </a:endParaRPr>
          </a:p>
          <a:p>
            <a:pPr marL="15240" marR="1012190" indent="90805">
              <a:lnSpc>
                <a:spcPts val="1270"/>
              </a:lnSpc>
              <a:spcBef>
                <a:spcPts val="400"/>
              </a:spcBef>
              <a:buSzPct val="83333"/>
              <a:buFont typeface="Times New Roman"/>
              <a:buChar char="■"/>
              <a:tabLst>
                <a:tab pos="106045" algn="l"/>
              </a:tabLst>
            </a:pPr>
            <a:r>
              <a:rPr sz="1200" b="1" dirty="0">
                <a:solidFill>
                  <a:srgbClr val="1D1D1E"/>
                </a:solidFill>
                <a:latin typeface="Calibri"/>
                <a:cs typeface="Calibri"/>
              </a:rPr>
              <a:t>AWTEvent</a:t>
            </a:r>
            <a:r>
              <a:rPr sz="1200" b="1" spc="-45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is</a:t>
            </a:r>
            <a:r>
              <a:rPr sz="1200" spc="-20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a</a:t>
            </a:r>
            <a:r>
              <a:rPr sz="1200" spc="-55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superclass</a:t>
            </a:r>
            <a:r>
              <a:rPr sz="1200" spc="-15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of</a:t>
            </a:r>
            <a:r>
              <a:rPr sz="1200" spc="-60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all</a:t>
            </a:r>
            <a:r>
              <a:rPr sz="1200" spc="-35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AWT</a:t>
            </a:r>
            <a:r>
              <a:rPr sz="1200" spc="-30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events</a:t>
            </a:r>
            <a:r>
              <a:rPr sz="1200" spc="-40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that</a:t>
            </a:r>
            <a:r>
              <a:rPr sz="1200" spc="-20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are</a:t>
            </a:r>
            <a:r>
              <a:rPr sz="1200" spc="-30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handled</a:t>
            </a:r>
            <a:r>
              <a:rPr sz="1200" spc="-30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by</a:t>
            </a:r>
            <a:r>
              <a:rPr sz="1200" spc="-40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Calibri"/>
                <a:cs typeface="Calibri"/>
              </a:rPr>
              <a:t>the</a:t>
            </a:r>
            <a:r>
              <a:rPr sz="1200" spc="-60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Calibri"/>
                <a:cs typeface="Calibri"/>
              </a:rPr>
              <a:t>delegation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event</a:t>
            </a:r>
            <a:r>
              <a:rPr sz="1200" spc="-10" dirty="0">
                <a:solidFill>
                  <a:srgbClr val="1D1D1E"/>
                </a:solidFill>
                <a:latin typeface="Calibri"/>
                <a:cs typeface="Calibri"/>
              </a:rPr>
              <a:t> model.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95"/>
              </a:spcBef>
            </a:pPr>
            <a:endParaRPr sz="1200">
              <a:latin typeface="Calibri"/>
              <a:cs typeface="Calibri"/>
            </a:endParaRPr>
          </a:p>
          <a:p>
            <a:pPr marL="15240" marR="5080" algn="just">
              <a:lnSpc>
                <a:spcPct val="9060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package</a:t>
            </a:r>
            <a:r>
              <a:rPr sz="1200" spc="10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java.awt.event</a:t>
            </a:r>
            <a:r>
              <a:rPr sz="1200" b="1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defines</a:t>
            </a:r>
            <a:r>
              <a:rPr sz="1200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several</a:t>
            </a:r>
            <a:r>
              <a:rPr sz="1200" spc="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types</a:t>
            </a:r>
            <a:r>
              <a:rPr sz="1200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events</a:t>
            </a:r>
            <a:r>
              <a:rPr sz="1200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10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generated</a:t>
            </a:r>
            <a:r>
              <a:rPr sz="1200" spc="10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by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various</a:t>
            </a:r>
            <a:r>
              <a:rPr sz="1200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user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interface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elements.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Table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20-1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enumerates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most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important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these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event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classes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provides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2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brief</a:t>
            </a:r>
            <a:r>
              <a:rPr sz="1200" spc="2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description</a:t>
            </a:r>
            <a:r>
              <a:rPr sz="1200" spc="229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2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when</a:t>
            </a:r>
            <a:r>
              <a:rPr sz="1200" spc="229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they</a:t>
            </a:r>
            <a:r>
              <a:rPr sz="1200" spc="2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2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generated.</a:t>
            </a:r>
            <a:r>
              <a:rPr sz="1200" spc="2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2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most</a:t>
            </a:r>
            <a:r>
              <a:rPr sz="1200" spc="2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commonly</a:t>
            </a:r>
            <a:r>
              <a:rPr sz="1200" spc="2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used</a:t>
            </a:r>
            <a:r>
              <a:rPr sz="1200" spc="2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constructors</a:t>
            </a:r>
            <a:r>
              <a:rPr sz="1200" spc="2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and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methods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each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described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 following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sections.</a:t>
            </a:r>
            <a:endParaRPr sz="120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1110"/>
              </a:spcBef>
            </a:pPr>
            <a:r>
              <a:rPr sz="1200" b="1" u="heavy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Event</a:t>
            </a:r>
            <a:r>
              <a:rPr sz="1200" b="1" u="heavy" spc="-35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10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Listeners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0"/>
              </a:spcBef>
            </a:pPr>
            <a:endParaRPr sz="1200">
              <a:latin typeface="Times New Roman"/>
              <a:cs typeface="Times New Roman"/>
            </a:endParaRPr>
          </a:p>
          <a:p>
            <a:pPr marL="15240" marR="8890" algn="just">
              <a:lnSpc>
                <a:spcPct val="89200"/>
              </a:lnSpc>
              <a:spcBef>
                <a:spcPts val="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listener</a:t>
            </a:r>
            <a:r>
              <a:rPr sz="1200" i="1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object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notified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when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event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occurs.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has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two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major requirements.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First,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</a:t>
            </a:r>
            <a:r>
              <a:rPr sz="1200" spc="20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must</a:t>
            </a:r>
            <a:r>
              <a:rPr sz="1200" spc="1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have</a:t>
            </a:r>
            <a:r>
              <a:rPr sz="1200" spc="1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been</a:t>
            </a:r>
            <a:r>
              <a:rPr sz="1200" spc="1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registered</a:t>
            </a:r>
            <a:r>
              <a:rPr sz="1200" spc="1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with</a:t>
            </a:r>
            <a:r>
              <a:rPr sz="1200" spc="1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one</a:t>
            </a:r>
            <a:r>
              <a:rPr sz="1200" spc="1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or</a:t>
            </a:r>
            <a:r>
              <a:rPr sz="1200" spc="1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more</a:t>
            </a:r>
            <a:r>
              <a:rPr sz="1200" spc="1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sources</a:t>
            </a:r>
            <a:r>
              <a:rPr sz="1200" spc="1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1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receive</a:t>
            </a:r>
            <a:r>
              <a:rPr sz="1200" spc="1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notifications</a:t>
            </a:r>
            <a:r>
              <a:rPr sz="1200" spc="1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about</a:t>
            </a:r>
            <a:r>
              <a:rPr sz="1200" spc="1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specific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types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events. Second,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must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implement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methods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receive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process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these</a:t>
            </a:r>
            <a:r>
              <a:rPr sz="1200" spc="-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notifications.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90"/>
              </a:spcBef>
            </a:pPr>
            <a:endParaRPr sz="1200">
              <a:latin typeface="Times New Roman"/>
              <a:cs typeface="Times New Roman"/>
            </a:endParaRPr>
          </a:p>
          <a:p>
            <a:pPr marL="15240" marR="123825">
              <a:lnSpc>
                <a:spcPct val="9060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methods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receive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process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events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defined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set of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interfaces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found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in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java.awt.event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.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example,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MouseMotionListener</a:t>
            </a:r>
            <a:r>
              <a:rPr sz="1200" b="1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interface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defines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two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methods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to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receive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notifications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when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 mouse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dragged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or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moved.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Any</a:t>
            </a:r>
            <a:r>
              <a:rPr sz="1200" spc="-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object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may</a:t>
            </a:r>
            <a:r>
              <a:rPr sz="1200" spc="-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receive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process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one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or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both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these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events if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provides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implementation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interface.</a:t>
            </a:r>
            <a:endParaRPr sz="120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1250"/>
              </a:spcBef>
            </a:pPr>
            <a:r>
              <a:rPr sz="1200" b="1" u="heavy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The</a:t>
            </a:r>
            <a:r>
              <a:rPr sz="1200" b="1" u="heavy" spc="-55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Delegation</a:t>
            </a:r>
            <a:r>
              <a:rPr sz="1200" b="1" u="heavy" spc="-20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Event</a:t>
            </a:r>
            <a:r>
              <a:rPr sz="1200" b="1" u="heavy" spc="-55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20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Model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endParaRPr sz="1200">
              <a:latin typeface="Times New Roman"/>
              <a:cs typeface="Times New Roman"/>
            </a:endParaRPr>
          </a:p>
          <a:p>
            <a:pPr marL="15240" marR="19685">
              <a:lnSpc>
                <a:spcPct val="92500"/>
              </a:lnSpc>
              <a:tabLst>
                <a:tab pos="765810" algn="l"/>
              </a:tabLst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 modern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approach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handling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events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based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on</a:t>
            </a:r>
            <a:r>
              <a:rPr sz="1200" spc="-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delegation</a:t>
            </a:r>
            <a:r>
              <a:rPr sz="1200" i="1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event</a:t>
            </a:r>
            <a:r>
              <a:rPr sz="1200" i="1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model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,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which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defines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standard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consistent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mechanisms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 generate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process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events.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conceptis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quite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simple: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a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source</a:t>
            </a:r>
            <a:r>
              <a:rPr sz="1200" i="1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generates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event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sends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one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or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more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listeners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.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thisscheme,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listener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simply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waits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until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receives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event.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Once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received,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listener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processes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event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then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returns.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advantage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 design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applicationlogic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processes events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cleanly</a:t>
            </a:r>
            <a:r>
              <a:rPr sz="1200" spc="5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separated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from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user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interface logic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generates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those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events.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user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interface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element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5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able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	to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―delegate‖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theaseparateprocessingpieceofcode.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</a:t>
            </a:r>
            <a:r>
              <a:rPr sz="1200" spc="3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event</a:t>
            </a:r>
            <a:endParaRPr sz="1200">
              <a:latin typeface="Times New Roman"/>
              <a:cs typeface="Times New Roman"/>
            </a:endParaRPr>
          </a:p>
          <a:p>
            <a:pPr marL="15240" marR="6985" algn="just">
              <a:lnSpc>
                <a:spcPts val="1320"/>
              </a:lnSpc>
              <a:spcBef>
                <a:spcPts val="2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delegation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event</a:t>
            </a:r>
            <a:r>
              <a:rPr sz="1200" spc="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model,</a:t>
            </a:r>
            <a:r>
              <a:rPr sz="1200" spc="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listeners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must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register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with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source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order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receive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event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notification.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provides an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important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benefit: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notifications are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sent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only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listeners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want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receive</a:t>
            </a:r>
            <a:r>
              <a:rPr sz="1200" spc="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them.</a:t>
            </a:r>
            <a:r>
              <a:rPr sz="1200" spc="1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10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11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more</a:t>
            </a:r>
            <a:r>
              <a:rPr sz="1200" spc="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efficient</a:t>
            </a:r>
            <a:r>
              <a:rPr sz="1200" spc="1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way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handle</a:t>
            </a:r>
            <a:r>
              <a:rPr sz="1200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events</a:t>
            </a:r>
            <a:r>
              <a:rPr sz="1200" spc="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than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design</a:t>
            </a:r>
            <a:r>
              <a:rPr sz="1200" spc="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used</a:t>
            </a:r>
            <a:r>
              <a:rPr sz="1200" spc="11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by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old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Java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1.0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approach.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Previously,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event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was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propagated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up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containment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hierarchy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until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was</a:t>
            </a:r>
            <a:endParaRPr sz="1200">
              <a:latin typeface="Times New Roman"/>
              <a:cs typeface="Times New Roman"/>
            </a:endParaRPr>
          </a:p>
          <a:p>
            <a:pPr marL="15240" marR="16510" algn="just">
              <a:lnSpc>
                <a:spcPts val="1320"/>
              </a:lnSpc>
              <a:spcBef>
                <a:spcPts val="2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handled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by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component.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required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components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receive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events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they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did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not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process,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 it wasted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valuable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time.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delegation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event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model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eliminates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overhead.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20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</a:pPr>
            <a:r>
              <a:rPr sz="1200" b="1" u="heavy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The</a:t>
            </a:r>
            <a:r>
              <a:rPr sz="1200" b="1" u="heavy" spc="-55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MouseEvent</a:t>
            </a:r>
            <a:r>
              <a:rPr sz="1200" b="1" u="heavy" spc="-10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20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Class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10"/>
              </a:spcBef>
            </a:pPr>
            <a:endParaRPr sz="1200">
              <a:latin typeface="Times New Roman"/>
              <a:cs typeface="Times New Roman"/>
            </a:endParaRPr>
          </a:p>
          <a:p>
            <a:pPr marL="15240" marR="810895">
              <a:lnSpc>
                <a:spcPts val="1220"/>
              </a:lnSpc>
              <a:spcBef>
                <a:spcPts val="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There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eight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types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mouse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events.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MouseEvent</a:t>
            </a:r>
            <a:r>
              <a:rPr sz="1200" b="1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defines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following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integer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constants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can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used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identify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them: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5052" y="383793"/>
            <a:ext cx="5974715" cy="912939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2492375">
              <a:lnSpc>
                <a:spcPct val="95800"/>
              </a:lnSpc>
              <a:spcBef>
                <a:spcPts val="16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MOUSE_CLICKED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user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clicked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mouse.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MOUSE_DRAGGED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user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dragged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mouse. MOUSE_ENTERED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mouse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entered a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component.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MOUSE_EXITED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mouse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exited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from</a:t>
            </a:r>
            <a:r>
              <a:rPr sz="1200" spc="-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component.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MOUSE_MOVED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mouse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moved.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MOUSE_PRESSED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mouse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was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pressed.</a:t>
            </a:r>
            <a:endParaRPr sz="1200">
              <a:latin typeface="Times New Roman"/>
              <a:cs typeface="Times New Roman"/>
            </a:endParaRPr>
          </a:p>
          <a:p>
            <a:pPr marL="12700" marR="2068195">
              <a:lnSpc>
                <a:spcPts val="1370"/>
              </a:lnSpc>
              <a:spcBef>
                <a:spcPts val="80"/>
              </a:spcBef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MOUSE_RELEASED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mouse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was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released. MOUSE_WHEEL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 mouse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wheel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was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moved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(Java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2,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v1.4).</a:t>
            </a:r>
            <a:endParaRPr sz="1200">
              <a:latin typeface="Times New Roman"/>
              <a:cs typeface="Times New Roman"/>
            </a:endParaRPr>
          </a:p>
          <a:p>
            <a:pPr marL="12700" marR="1468120">
              <a:lnSpc>
                <a:spcPts val="1250"/>
              </a:lnSpc>
              <a:spcBef>
                <a:spcPts val="570"/>
              </a:spcBef>
            </a:pP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MouseEvent</a:t>
            </a:r>
            <a:r>
              <a:rPr sz="1200" b="1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subclass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InputEvent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.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Here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one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constructors.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MouseEvent(Component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src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,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type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,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long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when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,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spc="-10" dirty="0">
                <a:solidFill>
                  <a:srgbClr val="1D1D1E"/>
                </a:solidFill>
                <a:latin typeface="Times New Roman"/>
                <a:cs typeface="Times New Roman"/>
              </a:rPr>
              <a:t>modifiers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,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x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,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y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,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clicks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,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boolean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spc="-10" dirty="0">
                <a:solidFill>
                  <a:srgbClr val="1D1D1E"/>
                </a:solidFill>
                <a:latin typeface="Times New Roman"/>
                <a:cs typeface="Times New Roman"/>
              </a:rPr>
              <a:t>triggersPopup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250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Here,</a:t>
            </a:r>
            <a:r>
              <a:rPr sz="1200" spc="2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src</a:t>
            </a:r>
            <a:r>
              <a:rPr sz="1200" i="1" spc="1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1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1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reference</a:t>
            </a:r>
            <a:r>
              <a:rPr sz="1200" spc="1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1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component</a:t>
            </a:r>
            <a:r>
              <a:rPr sz="1200" spc="1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1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generated</a:t>
            </a:r>
            <a:r>
              <a:rPr sz="1200" spc="1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event.</a:t>
            </a:r>
            <a:r>
              <a:rPr sz="1200" spc="1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type</a:t>
            </a:r>
            <a:r>
              <a:rPr sz="1200" spc="1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1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event</a:t>
            </a:r>
            <a:r>
              <a:rPr sz="1200" spc="2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is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specified</a:t>
            </a:r>
            <a:r>
              <a:rPr sz="1200" spc="11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by</a:t>
            </a:r>
            <a:r>
              <a:rPr sz="1200" spc="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type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.</a:t>
            </a:r>
            <a:r>
              <a:rPr sz="1200" spc="1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system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time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at</a:t>
            </a:r>
            <a:r>
              <a:rPr sz="1200" spc="1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which</a:t>
            </a:r>
            <a:r>
              <a:rPr sz="1200" spc="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1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mouse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event</a:t>
            </a:r>
            <a:r>
              <a:rPr sz="1200" spc="1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occurred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passed</a:t>
            </a:r>
            <a:r>
              <a:rPr sz="1200" spc="11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1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when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.</a:t>
            </a:r>
            <a:r>
              <a:rPr sz="1200" spc="1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The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modifiers</a:t>
            </a:r>
            <a:r>
              <a:rPr sz="1200" i="1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argument</a:t>
            </a:r>
            <a:r>
              <a:rPr sz="1200" spc="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indicates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which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modifiers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were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pressed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when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mouse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event</a:t>
            </a:r>
            <a:r>
              <a:rPr sz="1200" spc="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occurred.</a:t>
            </a:r>
            <a:r>
              <a:rPr sz="1200" spc="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The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coordinates</a:t>
            </a:r>
            <a:r>
              <a:rPr sz="1200" spc="2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2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2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mouse</a:t>
            </a:r>
            <a:r>
              <a:rPr sz="1200" spc="2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2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passed</a:t>
            </a:r>
            <a:r>
              <a:rPr sz="1200" spc="3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2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x</a:t>
            </a:r>
            <a:r>
              <a:rPr sz="1200" i="1" spc="2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2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y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.</a:t>
            </a:r>
            <a:r>
              <a:rPr sz="1200" spc="3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2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click</a:t>
            </a:r>
            <a:r>
              <a:rPr sz="1200" spc="2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count</a:t>
            </a:r>
            <a:r>
              <a:rPr sz="1200" spc="3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2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passed</a:t>
            </a:r>
            <a:r>
              <a:rPr sz="1200" spc="3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2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clicks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.</a:t>
            </a:r>
            <a:r>
              <a:rPr sz="1200" spc="30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The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triggersPopup</a:t>
            </a:r>
            <a:r>
              <a:rPr sz="1200" i="1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flag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indicates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if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event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causes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pop-up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menu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appear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on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platform.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Java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2,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version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1.4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adds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 second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constructor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which also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allows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button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caused the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event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be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specified.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160655">
              <a:lnSpc>
                <a:spcPts val="125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most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commonly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used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methods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getX(</a:t>
            </a:r>
            <a:r>
              <a:rPr sz="1200" b="1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r>
              <a:rPr sz="1200" b="1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getY(</a:t>
            </a:r>
            <a:r>
              <a:rPr sz="1200" b="1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.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These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return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X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and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coordinates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mouse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when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event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occurred.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Their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forms are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shown</a:t>
            </a:r>
            <a:r>
              <a:rPr sz="1200" spc="-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here: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347970">
              <a:lnSpc>
                <a:spcPts val="1220"/>
              </a:lnSpc>
            </a:pP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int</a:t>
            </a:r>
            <a:r>
              <a:rPr sz="115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getX(</a:t>
            </a:r>
            <a:r>
              <a:rPr sz="115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50" dirty="0">
                <a:solidFill>
                  <a:srgbClr val="1D1D1E"/>
                </a:solidFill>
                <a:latin typeface="Times New Roman"/>
                <a:cs typeface="Times New Roman"/>
              </a:rPr>
              <a:t>)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int</a:t>
            </a:r>
            <a:r>
              <a:rPr sz="1150" spc="-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getY(</a:t>
            </a:r>
            <a:r>
              <a:rPr sz="115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50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endParaRPr sz="1150">
              <a:latin typeface="Times New Roman"/>
              <a:cs typeface="Times New Roman"/>
            </a:endParaRPr>
          </a:p>
          <a:p>
            <a:pPr marL="12700" marR="516890">
              <a:lnSpc>
                <a:spcPct val="201799"/>
              </a:lnSpc>
              <a:spcBef>
                <a:spcPts val="119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Alternatively,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can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getPoint(</a:t>
            </a:r>
            <a:r>
              <a:rPr sz="1200" b="1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r>
              <a:rPr sz="1200" b="1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method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obtain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coordinates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mouse.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shown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here: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Point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getPoint(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12700" marR="424180">
              <a:lnSpc>
                <a:spcPts val="1270"/>
              </a:lnSpc>
              <a:spcBef>
                <a:spcPts val="259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returns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Point</a:t>
            </a:r>
            <a:r>
              <a:rPr sz="1200" b="1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object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contains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X,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coordinates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its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integer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members: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x</a:t>
            </a:r>
            <a:r>
              <a:rPr sz="1200" b="1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1D1D1E"/>
                </a:solidFill>
                <a:latin typeface="Times New Roman"/>
                <a:cs typeface="Times New Roman"/>
              </a:rPr>
              <a:t>y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.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translatePoint(</a:t>
            </a:r>
            <a:r>
              <a:rPr sz="1200" b="1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r>
              <a:rPr sz="1200" b="1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method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changes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location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event.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form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shown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here: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void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translatePoint(int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x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,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spc="-25" dirty="0">
                <a:solidFill>
                  <a:srgbClr val="1D1D1E"/>
                </a:solidFill>
                <a:latin typeface="Times New Roman"/>
                <a:cs typeface="Times New Roman"/>
              </a:rPr>
              <a:t>y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Here,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arguments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x</a:t>
            </a:r>
            <a:r>
              <a:rPr sz="1200" i="1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y</a:t>
            </a:r>
            <a:r>
              <a:rPr sz="1200" i="1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added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coordinates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event.</a:t>
            </a:r>
            <a:endParaRPr sz="1200">
              <a:latin typeface="Times New Roman"/>
              <a:cs typeface="Times New Roman"/>
            </a:endParaRPr>
          </a:p>
          <a:p>
            <a:pPr marL="12700" marR="1017905">
              <a:lnSpc>
                <a:spcPts val="1220"/>
              </a:lnSpc>
              <a:spcBef>
                <a:spcPts val="34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getClickCount(</a:t>
            </a:r>
            <a:r>
              <a:rPr sz="1200" b="1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r>
              <a:rPr sz="1200" b="1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method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obtains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number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mouse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clicks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event.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Its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signature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shown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here: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getClickCount(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3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22605">
              <a:lnSpc>
                <a:spcPts val="125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isPopupTrigger(</a:t>
            </a:r>
            <a:r>
              <a:rPr sz="1200" b="1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r>
              <a:rPr sz="1200" b="1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method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tests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if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event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causes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pop-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up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menu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appear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on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this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platform.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Its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form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shown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here: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3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boolean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isPopupTrigger(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2073910">
              <a:lnSpc>
                <a:spcPts val="122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Java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2,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version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1.4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added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getButton(</a:t>
            </a:r>
            <a:r>
              <a:rPr sz="1200" b="1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r>
              <a:rPr sz="1200" b="1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method,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shown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here.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getButton(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12700" marR="82550">
              <a:lnSpc>
                <a:spcPts val="123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returns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value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represents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button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 caused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event.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return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value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will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one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of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these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constants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defined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by</a:t>
            </a:r>
            <a:r>
              <a:rPr sz="1200" spc="-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1D1D1E"/>
                </a:solidFill>
                <a:latin typeface="Times New Roman"/>
                <a:cs typeface="Times New Roman"/>
              </a:rPr>
              <a:t>MouseEvent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ts val="128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NOBUTTON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BUTTON1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BUTTON2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BUTTON3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NOBUTTON</a:t>
            </a:r>
            <a:r>
              <a:rPr sz="1200" b="1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value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indicates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no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button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was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pressed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or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released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8284" y="304800"/>
            <a:ext cx="7524115" cy="9450070"/>
            <a:chOff x="248284" y="304800"/>
            <a:chExt cx="7524115" cy="9450070"/>
          </a:xfrm>
        </p:grpSpPr>
        <p:sp>
          <p:nvSpPr>
            <p:cNvPr id="3" name="object 3"/>
            <p:cNvSpPr/>
            <p:nvPr/>
          </p:nvSpPr>
          <p:spPr>
            <a:xfrm>
              <a:off x="248285" y="9487534"/>
              <a:ext cx="7524115" cy="56515"/>
            </a:xfrm>
            <a:custGeom>
              <a:avLst/>
              <a:gdLst/>
              <a:ahLst/>
              <a:cxnLst/>
              <a:rect l="l" t="t" r="r" b="b"/>
              <a:pathLst>
                <a:path w="7524115" h="56515">
                  <a:moveTo>
                    <a:pt x="7524115" y="46990"/>
                  </a:moveTo>
                  <a:lnTo>
                    <a:pt x="0" y="46990"/>
                  </a:lnTo>
                  <a:lnTo>
                    <a:pt x="0" y="56515"/>
                  </a:lnTo>
                  <a:lnTo>
                    <a:pt x="7524115" y="56515"/>
                  </a:lnTo>
                  <a:lnTo>
                    <a:pt x="7524115" y="46990"/>
                  </a:lnTo>
                  <a:close/>
                </a:path>
                <a:path w="7524115" h="56515">
                  <a:moveTo>
                    <a:pt x="7524115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7524115" y="38100"/>
                  </a:lnTo>
                  <a:lnTo>
                    <a:pt x="7524115" y="0"/>
                  </a:lnTo>
                  <a:close/>
                </a:path>
              </a:pathLst>
            </a:custGeom>
            <a:solidFill>
              <a:srgbClr val="6022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4800" y="304799"/>
              <a:ext cx="7164070" cy="9394190"/>
            </a:xfrm>
            <a:custGeom>
              <a:avLst/>
              <a:gdLst/>
              <a:ahLst/>
              <a:cxnLst/>
              <a:rect l="l" t="t" r="r" b="b"/>
              <a:pathLst>
                <a:path w="7164070" h="9394190">
                  <a:moveTo>
                    <a:pt x="7146290" y="46990"/>
                  </a:moveTo>
                  <a:lnTo>
                    <a:pt x="56515" y="46990"/>
                  </a:lnTo>
                  <a:lnTo>
                    <a:pt x="46990" y="46990"/>
                  </a:lnTo>
                  <a:lnTo>
                    <a:pt x="46990" y="56515"/>
                  </a:lnTo>
                  <a:lnTo>
                    <a:pt x="56515" y="56515"/>
                  </a:lnTo>
                  <a:lnTo>
                    <a:pt x="7146290" y="56515"/>
                  </a:lnTo>
                  <a:lnTo>
                    <a:pt x="7146290" y="46990"/>
                  </a:lnTo>
                  <a:close/>
                </a:path>
                <a:path w="7164070" h="9394190">
                  <a:moveTo>
                    <a:pt x="716407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0" y="9394190"/>
                  </a:lnTo>
                  <a:lnTo>
                    <a:pt x="38100" y="9394190"/>
                  </a:lnTo>
                  <a:lnTo>
                    <a:pt x="38100" y="38100"/>
                  </a:lnTo>
                  <a:lnTo>
                    <a:pt x="7155180" y="38100"/>
                  </a:lnTo>
                  <a:lnTo>
                    <a:pt x="7155180" y="56515"/>
                  </a:lnTo>
                  <a:lnTo>
                    <a:pt x="7164070" y="56515"/>
                  </a:lnTo>
                  <a:lnTo>
                    <a:pt x="7164070" y="38100"/>
                  </a:lnTo>
                  <a:lnTo>
                    <a:pt x="71640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42899" y="360680"/>
              <a:ext cx="9525" cy="9337675"/>
            </a:xfrm>
            <a:custGeom>
              <a:avLst/>
              <a:gdLst/>
              <a:ahLst/>
              <a:cxnLst/>
              <a:rect l="l" t="t" r="r" b="b"/>
              <a:pathLst>
                <a:path w="9525" h="9337675">
                  <a:moveTo>
                    <a:pt x="9525" y="0"/>
                  </a:moveTo>
                  <a:lnTo>
                    <a:pt x="0" y="0"/>
                  </a:lnTo>
                  <a:lnTo>
                    <a:pt x="0" y="9337675"/>
                  </a:lnTo>
                  <a:lnTo>
                    <a:pt x="9525" y="933767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1790" y="360679"/>
              <a:ext cx="7117080" cy="9337675"/>
            </a:xfrm>
            <a:custGeom>
              <a:avLst/>
              <a:gdLst/>
              <a:ahLst/>
              <a:cxnLst/>
              <a:rect l="l" t="t" r="r" b="b"/>
              <a:pathLst>
                <a:path w="7117080" h="9337675">
                  <a:moveTo>
                    <a:pt x="9525" y="0"/>
                  </a:moveTo>
                  <a:lnTo>
                    <a:pt x="0" y="0"/>
                  </a:lnTo>
                  <a:lnTo>
                    <a:pt x="0" y="9337675"/>
                  </a:lnTo>
                  <a:lnTo>
                    <a:pt x="9525" y="9337675"/>
                  </a:lnTo>
                  <a:lnTo>
                    <a:pt x="9525" y="0"/>
                  </a:lnTo>
                  <a:close/>
                </a:path>
                <a:path w="7117080" h="9337675">
                  <a:moveTo>
                    <a:pt x="7117080" y="0"/>
                  </a:moveTo>
                  <a:lnTo>
                    <a:pt x="7108190" y="0"/>
                  </a:lnTo>
                  <a:lnTo>
                    <a:pt x="7108190" y="9337675"/>
                  </a:lnTo>
                  <a:lnTo>
                    <a:pt x="7117080" y="9337675"/>
                  </a:lnTo>
                  <a:lnTo>
                    <a:pt x="71170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450454" y="360680"/>
              <a:ext cx="9525" cy="9337675"/>
            </a:xfrm>
            <a:custGeom>
              <a:avLst/>
              <a:gdLst/>
              <a:ahLst/>
              <a:cxnLst/>
              <a:rect l="l" t="t" r="r" b="b"/>
              <a:pathLst>
                <a:path w="9525" h="9337675">
                  <a:moveTo>
                    <a:pt x="9525" y="0"/>
                  </a:moveTo>
                  <a:lnTo>
                    <a:pt x="0" y="0"/>
                  </a:lnTo>
                  <a:lnTo>
                    <a:pt x="0" y="9337675"/>
                  </a:lnTo>
                  <a:lnTo>
                    <a:pt x="9525" y="933767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4800" y="360679"/>
              <a:ext cx="7164070" cy="9394190"/>
            </a:xfrm>
            <a:custGeom>
              <a:avLst/>
              <a:gdLst/>
              <a:ahLst/>
              <a:cxnLst/>
              <a:rect l="l" t="t" r="r" b="b"/>
              <a:pathLst>
                <a:path w="7164070" h="9394190">
                  <a:moveTo>
                    <a:pt x="7146290" y="9338310"/>
                  </a:moveTo>
                  <a:lnTo>
                    <a:pt x="7108190" y="9338310"/>
                  </a:lnTo>
                  <a:lnTo>
                    <a:pt x="7108190" y="9337040"/>
                  </a:lnTo>
                  <a:lnTo>
                    <a:pt x="56515" y="9337040"/>
                  </a:lnTo>
                  <a:lnTo>
                    <a:pt x="56515" y="9337675"/>
                  </a:lnTo>
                  <a:lnTo>
                    <a:pt x="46990" y="9337675"/>
                  </a:lnTo>
                  <a:lnTo>
                    <a:pt x="46990" y="9375775"/>
                  </a:lnTo>
                  <a:lnTo>
                    <a:pt x="56515" y="9375775"/>
                  </a:lnTo>
                  <a:lnTo>
                    <a:pt x="56515" y="9376410"/>
                  </a:lnTo>
                  <a:lnTo>
                    <a:pt x="7146290" y="9376410"/>
                  </a:lnTo>
                  <a:lnTo>
                    <a:pt x="7146290" y="9338310"/>
                  </a:lnTo>
                  <a:close/>
                </a:path>
                <a:path w="7164070" h="9394190">
                  <a:moveTo>
                    <a:pt x="7146290" y="0"/>
                  </a:moveTo>
                  <a:lnTo>
                    <a:pt x="7108190" y="0"/>
                  </a:lnTo>
                  <a:lnTo>
                    <a:pt x="7108190" y="9337040"/>
                  </a:lnTo>
                  <a:lnTo>
                    <a:pt x="7146290" y="9337040"/>
                  </a:lnTo>
                  <a:lnTo>
                    <a:pt x="7146290" y="0"/>
                  </a:lnTo>
                  <a:close/>
                </a:path>
                <a:path w="7164070" h="9394190">
                  <a:moveTo>
                    <a:pt x="7164070" y="9385300"/>
                  </a:moveTo>
                  <a:lnTo>
                    <a:pt x="38100" y="9385300"/>
                  </a:lnTo>
                  <a:lnTo>
                    <a:pt x="38100" y="9338310"/>
                  </a:lnTo>
                  <a:lnTo>
                    <a:pt x="0" y="9338310"/>
                  </a:lnTo>
                  <a:lnTo>
                    <a:pt x="0" y="9385300"/>
                  </a:lnTo>
                  <a:lnTo>
                    <a:pt x="0" y="9394190"/>
                  </a:lnTo>
                  <a:lnTo>
                    <a:pt x="7164070" y="9394190"/>
                  </a:lnTo>
                  <a:lnTo>
                    <a:pt x="7164070" y="9385300"/>
                  </a:lnTo>
                  <a:close/>
                </a:path>
                <a:path w="7164070" h="9394190">
                  <a:moveTo>
                    <a:pt x="7164070" y="9337675"/>
                  </a:moveTo>
                  <a:lnTo>
                    <a:pt x="7155180" y="9337675"/>
                  </a:lnTo>
                  <a:lnTo>
                    <a:pt x="7155180" y="9384665"/>
                  </a:lnTo>
                  <a:lnTo>
                    <a:pt x="7164070" y="9384665"/>
                  </a:lnTo>
                  <a:lnTo>
                    <a:pt x="7164070" y="93376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05052" y="435609"/>
            <a:ext cx="5970270" cy="334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200" b="1" u="heavy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Handling</a:t>
            </a:r>
            <a:r>
              <a:rPr sz="1200" b="1" u="heavy" spc="-45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Keyboard</a:t>
            </a:r>
            <a:r>
              <a:rPr sz="1200" b="1" u="heavy" spc="-10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 Events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461645" indent="454025">
              <a:lnSpc>
                <a:spcPct val="8920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handle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keyboard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events,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same general</a:t>
            </a:r>
            <a:r>
              <a:rPr sz="1200" spc="-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architecture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shown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in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mouse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event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example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preceding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section.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difference,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course,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you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will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implementing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KeyListener</a:t>
            </a:r>
            <a:r>
              <a:rPr sz="1200" b="1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interface.</a:t>
            </a:r>
            <a:endParaRPr sz="1200">
              <a:latin typeface="Times New Roman"/>
              <a:cs typeface="Times New Roman"/>
            </a:endParaRPr>
          </a:p>
          <a:p>
            <a:pPr marL="469900" algn="just">
              <a:lnSpc>
                <a:spcPct val="100000"/>
              </a:lnSpc>
              <a:spcBef>
                <a:spcPts val="130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Before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looking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at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example,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 useful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review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how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key</a:t>
            </a:r>
            <a:r>
              <a:rPr sz="1200" spc="-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events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generated.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2600"/>
              </a:lnSpc>
              <a:spcBef>
                <a:spcPts val="32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When</a:t>
            </a:r>
            <a:r>
              <a:rPr sz="1200" spc="2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2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key</a:t>
            </a:r>
            <a:r>
              <a:rPr sz="1200" spc="2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2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pressed,</a:t>
            </a:r>
            <a:r>
              <a:rPr sz="1200" spc="229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2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KEY_PRESSED</a:t>
            </a:r>
            <a:r>
              <a:rPr sz="1200" b="1" spc="229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event</a:t>
            </a:r>
            <a:r>
              <a:rPr sz="1200" spc="2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2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generated.</a:t>
            </a:r>
            <a:r>
              <a:rPr sz="1200" spc="2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2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results</a:t>
            </a:r>
            <a:r>
              <a:rPr sz="1200" spc="229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20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2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call</a:t>
            </a:r>
            <a:r>
              <a:rPr sz="1200" spc="1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2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the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keyPressed(</a:t>
            </a:r>
            <a:r>
              <a:rPr sz="1200" b="1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r>
              <a:rPr sz="1200" b="1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event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handler.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When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key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released,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KEY_RELEASED</a:t>
            </a:r>
            <a:r>
              <a:rPr sz="1200" b="1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event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generated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keyReleased(</a:t>
            </a:r>
            <a:r>
              <a:rPr sz="1200" b="1" spc="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r>
              <a:rPr sz="1200" b="1" spc="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handler</a:t>
            </a:r>
            <a:r>
              <a:rPr sz="1200" spc="10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executed.</a:t>
            </a:r>
            <a:r>
              <a:rPr sz="1200" spc="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If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character</a:t>
            </a:r>
            <a:r>
              <a:rPr sz="1200" spc="10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generated</a:t>
            </a:r>
            <a:r>
              <a:rPr sz="1200" spc="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bythe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keystroke,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then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a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KEY_TYPED</a:t>
            </a:r>
            <a:r>
              <a:rPr sz="1200" b="1" spc="1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event</a:t>
            </a:r>
            <a:r>
              <a:rPr sz="1200" spc="1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sent</a:t>
            </a:r>
            <a:r>
              <a:rPr sz="1200" spc="1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10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keyTyped(</a:t>
            </a:r>
            <a:r>
              <a:rPr sz="1200" b="1" spc="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r>
              <a:rPr sz="1200" b="1" spc="1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handler</a:t>
            </a:r>
            <a:r>
              <a:rPr sz="1200" spc="1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1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invoked.Thus,</a:t>
            </a:r>
            <a:r>
              <a:rPr sz="1200" spc="1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each</a:t>
            </a:r>
            <a:r>
              <a:rPr sz="1200" spc="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time</a:t>
            </a:r>
            <a:r>
              <a:rPr sz="1200" spc="10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0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user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presses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key,</a:t>
            </a:r>
            <a:r>
              <a:rPr sz="1200" spc="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at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least</a:t>
            </a:r>
            <a:r>
              <a:rPr sz="1200" spc="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two</a:t>
            </a:r>
            <a:r>
              <a:rPr sz="1200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often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three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events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generated.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If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all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care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about</a:t>
            </a:r>
            <a:r>
              <a:rPr sz="1200" spc="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actual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characters,</a:t>
            </a:r>
            <a:r>
              <a:rPr sz="1200" spc="1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then</a:t>
            </a:r>
            <a:r>
              <a:rPr sz="1200" spc="2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</a:t>
            </a:r>
            <a:r>
              <a:rPr sz="1200" spc="2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can</a:t>
            </a:r>
            <a:r>
              <a:rPr sz="1200" spc="2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ignore</a:t>
            </a:r>
            <a:r>
              <a:rPr sz="1200" spc="1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2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information</a:t>
            </a:r>
            <a:r>
              <a:rPr sz="1200" spc="2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passed</a:t>
            </a:r>
            <a:r>
              <a:rPr sz="1200" spc="2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by</a:t>
            </a:r>
            <a:r>
              <a:rPr sz="1200" spc="1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2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key</a:t>
            </a:r>
            <a:r>
              <a:rPr sz="1200" spc="1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press</a:t>
            </a:r>
            <a:r>
              <a:rPr sz="1200" spc="20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2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release</a:t>
            </a:r>
            <a:r>
              <a:rPr sz="1200" spc="2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events.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However,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if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your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program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needs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handle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special keys,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such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arrow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or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function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keys,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then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must watch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them</a:t>
            </a:r>
            <a:r>
              <a:rPr sz="1200" spc="-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through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keyPressed(</a:t>
            </a:r>
            <a:r>
              <a:rPr sz="1200" b="1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r>
              <a:rPr sz="1200" b="1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handler.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73380">
              <a:lnSpc>
                <a:spcPct val="8840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There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one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other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requirement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your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program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must meet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before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 can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process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keyboard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events: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must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request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input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focus.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do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this,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call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1D1D1E"/>
                </a:solidFill>
                <a:latin typeface="Times New Roman"/>
                <a:cs typeface="Times New Roman"/>
              </a:rPr>
              <a:t>requestFocus(</a:t>
            </a:r>
            <a:r>
              <a:rPr sz="1200" b="1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,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which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defined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by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Component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.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If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don’t,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then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yourkeyboard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eventsprogram.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will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9188" y="3920490"/>
            <a:ext cx="3656965" cy="580961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448309" marR="869950">
              <a:lnSpc>
                <a:spcPts val="1220"/>
              </a:lnSpc>
              <a:spcBef>
                <a:spcPts val="32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Demonstrate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key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event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handlers.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import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java.awt.*;</a:t>
            </a:r>
            <a:endParaRPr sz="1200">
              <a:latin typeface="Times New Roman"/>
              <a:cs typeface="Times New Roman"/>
            </a:endParaRPr>
          </a:p>
          <a:p>
            <a:pPr marL="448309" marR="1788795">
              <a:lnSpc>
                <a:spcPts val="1220"/>
              </a:lnSpc>
              <a:spcBef>
                <a:spcPts val="315"/>
              </a:spcBef>
            </a:pP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import</a:t>
            </a:r>
            <a:r>
              <a:rPr sz="115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java.awt.event.*;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import</a:t>
            </a:r>
            <a:r>
              <a:rPr sz="115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java.applet.*;</a:t>
            </a:r>
            <a:endParaRPr sz="1150">
              <a:latin typeface="Times New Roman"/>
              <a:cs typeface="Times New Roman"/>
            </a:endParaRPr>
          </a:p>
          <a:p>
            <a:pPr marL="448309">
              <a:lnSpc>
                <a:spcPts val="1370"/>
              </a:lnSpc>
            </a:pP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/*</a:t>
            </a:r>
            <a:endParaRPr sz="1200">
              <a:latin typeface="Times New Roman"/>
              <a:cs typeface="Times New Roman"/>
            </a:endParaRPr>
          </a:p>
          <a:p>
            <a:pPr marL="448309">
              <a:lnSpc>
                <a:spcPts val="1380"/>
              </a:lnSpc>
              <a:spcBef>
                <a:spcPts val="2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&lt;applet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code="SimpleKey"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width=300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height=100&gt;</a:t>
            </a:r>
            <a:endParaRPr sz="1200">
              <a:latin typeface="Times New Roman"/>
              <a:cs typeface="Times New Roman"/>
            </a:endParaRPr>
          </a:p>
          <a:p>
            <a:pPr marL="448309">
              <a:lnSpc>
                <a:spcPts val="1355"/>
              </a:lnSpc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&lt;/applet&gt;</a:t>
            </a:r>
            <a:endParaRPr sz="1200">
              <a:latin typeface="Times New Roman"/>
              <a:cs typeface="Times New Roman"/>
            </a:endParaRPr>
          </a:p>
          <a:p>
            <a:pPr marL="448309">
              <a:lnSpc>
                <a:spcPts val="1415"/>
              </a:lnSpc>
            </a:pP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*/</a:t>
            </a:r>
            <a:endParaRPr sz="1200">
              <a:latin typeface="Times New Roman"/>
              <a:cs typeface="Times New Roman"/>
            </a:endParaRPr>
          </a:p>
          <a:p>
            <a:pPr marL="448309" marR="810260">
              <a:lnSpc>
                <a:spcPts val="1220"/>
              </a:lnSpc>
              <a:spcBef>
                <a:spcPts val="29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public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SimpleKey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extends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Applet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implements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KeyListener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448309">
              <a:lnSpc>
                <a:spcPts val="137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String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msg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"";</a:t>
            </a:r>
            <a:endParaRPr sz="1200">
              <a:latin typeface="Times New Roman"/>
              <a:cs typeface="Times New Roman"/>
            </a:endParaRPr>
          </a:p>
          <a:p>
            <a:pPr marL="448309" marR="951865">
              <a:lnSpc>
                <a:spcPct val="91100"/>
              </a:lnSpc>
              <a:spcBef>
                <a:spcPts val="27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X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10,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20;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output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coordinates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public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void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init()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addKeyListener(this); requestFocus();</a:t>
            </a:r>
            <a:r>
              <a:rPr sz="1200" spc="-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request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input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focus</a:t>
            </a:r>
            <a:endParaRPr sz="1200">
              <a:latin typeface="Times New Roman"/>
              <a:cs typeface="Times New Roman"/>
            </a:endParaRPr>
          </a:p>
          <a:p>
            <a:pPr marL="448309">
              <a:lnSpc>
                <a:spcPts val="1370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448309">
              <a:lnSpc>
                <a:spcPts val="1390"/>
              </a:lnSpc>
              <a:spcBef>
                <a:spcPts val="5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public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void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keyPressed(KeyEvent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ke)</a:t>
            </a:r>
            <a:endParaRPr sz="1200">
              <a:latin typeface="Times New Roman"/>
              <a:cs typeface="Times New Roman"/>
            </a:endParaRPr>
          </a:p>
          <a:p>
            <a:pPr marL="448309">
              <a:lnSpc>
                <a:spcPts val="135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showStatus("Key Down");</a:t>
            </a:r>
            <a:endParaRPr sz="1200">
              <a:latin typeface="Times New Roman"/>
              <a:cs typeface="Times New Roman"/>
            </a:endParaRPr>
          </a:p>
          <a:p>
            <a:pPr marL="448309">
              <a:lnSpc>
                <a:spcPts val="1405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448309">
              <a:lnSpc>
                <a:spcPts val="138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public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void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keyReleased(KeyEvent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ke)</a:t>
            </a:r>
            <a:endParaRPr sz="1200">
              <a:latin typeface="Times New Roman"/>
              <a:cs typeface="Times New Roman"/>
            </a:endParaRPr>
          </a:p>
          <a:p>
            <a:pPr marL="448309">
              <a:lnSpc>
                <a:spcPts val="134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showStatus("Key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Up");</a:t>
            </a:r>
            <a:endParaRPr sz="1200">
              <a:latin typeface="Times New Roman"/>
              <a:cs typeface="Times New Roman"/>
            </a:endParaRPr>
          </a:p>
          <a:p>
            <a:pPr marL="448309">
              <a:lnSpc>
                <a:spcPts val="1405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448309">
              <a:lnSpc>
                <a:spcPts val="1395"/>
              </a:lnSpc>
              <a:spcBef>
                <a:spcPts val="2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public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void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keyTyped(KeyEvent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ke)</a:t>
            </a:r>
            <a:endParaRPr sz="1200">
              <a:latin typeface="Times New Roman"/>
              <a:cs typeface="Times New Roman"/>
            </a:endParaRPr>
          </a:p>
          <a:p>
            <a:pPr marL="448309">
              <a:lnSpc>
                <a:spcPts val="139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msg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+=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ke.getKeyChar();</a:t>
            </a:r>
            <a:endParaRPr sz="1200">
              <a:latin typeface="Times New Roman"/>
              <a:cs typeface="Times New Roman"/>
            </a:endParaRPr>
          </a:p>
          <a:p>
            <a:pPr marL="448309">
              <a:lnSpc>
                <a:spcPts val="1405"/>
              </a:lnSpc>
              <a:spcBef>
                <a:spcPts val="335"/>
              </a:spcBef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repaint();</a:t>
            </a:r>
            <a:endParaRPr sz="1200">
              <a:latin typeface="Times New Roman"/>
              <a:cs typeface="Times New Roman"/>
            </a:endParaRPr>
          </a:p>
          <a:p>
            <a:pPr marL="448309">
              <a:lnSpc>
                <a:spcPts val="1370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448309">
              <a:lnSpc>
                <a:spcPts val="140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Display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keystrokes.</a:t>
            </a:r>
            <a:endParaRPr sz="1200">
              <a:latin typeface="Times New Roman"/>
              <a:cs typeface="Times New Roman"/>
            </a:endParaRPr>
          </a:p>
          <a:p>
            <a:pPr marL="448309">
              <a:lnSpc>
                <a:spcPts val="1380"/>
              </a:lnSpc>
              <a:spcBef>
                <a:spcPts val="9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public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void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paint(Graphics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g)</a:t>
            </a:r>
            <a:endParaRPr sz="1200">
              <a:latin typeface="Times New Roman"/>
              <a:cs typeface="Times New Roman"/>
            </a:endParaRPr>
          </a:p>
          <a:p>
            <a:pPr marL="448309">
              <a:lnSpc>
                <a:spcPts val="133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g.drawString(msg,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X,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Y);</a:t>
            </a:r>
            <a:endParaRPr sz="1200">
              <a:latin typeface="Times New Roman"/>
              <a:cs typeface="Times New Roman"/>
            </a:endParaRPr>
          </a:p>
          <a:p>
            <a:pPr marL="448309">
              <a:lnSpc>
                <a:spcPts val="1355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448309">
              <a:lnSpc>
                <a:spcPts val="1405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100" dirty="0">
                <a:latin typeface="Cambria"/>
                <a:cs typeface="Cambria"/>
              </a:rPr>
              <a:t>[JAVA</a:t>
            </a:r>
            <a:r>
              <a:rPr sz="1100" spc="-20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PROGRAMMING]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52642" y="9536379"/>
            <a:ext cx="5721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mbria"/>
                <a:cs typeface="Cambria"/>
              </a:rPr>
              <a:t>Page</a:t>
            </a:r>
            <a:r>
              <a:rPr sz="1100" spc="-25" dirty="0">
                <a:latin typeface="Cambria"/>
                <a:cs typeface="Cambria"/>
              </a:rPr>
              <a:t> 116</a:t>
            </a:r>
            <a:endParaRPr sz="1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8284" y="304800"/>
            <a:ext cx="7524115" cy="9450070"/>
            <a:chOff x="248284" y="304800"/>
            <a:chExt cx="7524115" cy="9450070"/>
          </a:xfrm>
        </p:grpSpPr>
        <p:sp>
          <p:nvSpPr>
            <p:cNvPr id="3" name="object 3"/>
            <p:cNvSpPr/>
            <p:nvPr/>
          </p:nvSpPr>
          <p:spPr>
            <a:xfrm>
              <a:off x="248285" y="9487534"/>
              <a:ext cx="7524115" cy="56515"/>
            </a:xfrm>
            <a:custGeom>
              <a:avLst/>
              <a:gdLst/>
              <a:ahLst/>
              <a:cxnLst/>
              <a:rect l="l" t="t" r="r" b="b"/>
              <a:pathLst>
                <a:path w="7524115" h="56515">
                  <a:moveTo>
                    <a:pt x="7524115" y="46990"/>
                  </a:moveTo>
                  <a:lnTo>
                    <a:pt x="0" y="46990"/>
                  </a:lnTo>
                  <a:lnTo>
                    <a:pt x="0" y="56515"/>
                  </a:lnTo>
                  <a:lnTo>
                    <a:pt x="7524115" y="56515"/>
                  </a:lnTo>
                  <a:lnTo>
                    <a:pt x="7524115" y="46990"/>
                  </a:lnTo>
                  <a:close/>
                </a:path>
                <a:path w="7524115" h="56515">
                  <a:moveTo>
                    <a:pt x="7524115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7524115" y="38100"/>
                  </a:lnTo>
                  <a:lnTo>
                    <a:pt x="7524115" y="0"/>
                  </a:lnTo>
                  <a:close/>
                </a:path>
              </a:pathLst>
            </a:custGeom>
            <a:solidFill>
              <a:srgbClr val="6022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4800" y="304799"/>
              <a:ext cx="7164070" cy="9394190"/>
            </a:xfrm>
            <a:custGeom>
              <a:avLst/>
              <a:gdLst/>
              <a:ahLst/>
              <a:cxnLst/>
              <a:rect l="l" t="t" r="r" b="b"/>
              <a:pathLst>
                <a:path w="7164070" h="9394190">
                  <a:moveTo>
                    <a:pt x="7146290" y="46990"/>
                  </a:moveTo>
                  <a:lnTo>
                    <a:pt x="56515" y="46990"/>
                  </a:lnTo>
                  <a:lnTo>
                    <a:pt x="46990" y="46990"/>
                  </a:lnTo>
                  <a:lnTo>
                    <a:pt x="46990" y="56515"/>
                  </a:lnTo>
                  <a:lnTo>
                    <a:pt x="56515" y="56515"/>
                  </a:lnTo>
                  <a:lnTo>
                    <a:pt x="7146290" y="56515"/>
                  </a:lnTo>
                  <a:lnTo>
                    <a:pt x="7146290" y="46990"/>
                  </a:lnTo>
                  <a:close/>
                </a:path>
                <a:path w="7164070" h="9394190">
                  <a:moveTo>
                    <a:pt x="716407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0" y="9394190"/>
                  </a:lnTo>
                  <a:lnTo>
                    <a:pt x="38100" y="9394190"/>
                  </a:lnTo>
                  <a:lnTo>
                    <a:pt x="38100" y="38100"/>
                  </a:lnTo>
                  <a:lnTo>
                    <a:pt x="7155180" y="38100"/>
                  </a:lnTo>
                  <a:lnTo>
                    <a:pt x="7155180" y="56515"/>
                  </a:lnTo>
                  <a:lnTo>
                    <a:pt x="7164070" y="56515"/>
                  </a:lnTo>
                  <a:lnTo>
                    <a:pt x="7164070" y="38100"/>
                  </a:lnTo>
                  <a:lnTo>
                    <a:pt x="71640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42899" y="360680"/>
              <a:ext cx="9525" cy="9337675"/>
            </a:xfrm>
            <a:custGeom>
              <a:avLst/>
              <a:gdLst/>
              <a:ahLst/>
              <a:cxnLst/>
              <a:rect l="l" t="t" r="r" b="b"/>
              <a:pathLst>
                <a:path w="9525" h="9337675">
                  <a:moveTo>
                    <a:pt x="9525" y="0"/>
                  </a:moveTo>
                  <a:lnTo>
                    <a:pt x="0" y="0"/>
                  </a:lnTo>
                  <a:lnTo>
                    <a:pt x="0" y="9337675"/>
                  </a:lnTo>
                  <a:lnTo>
                    <a:pt x="9525" y="933767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1790" y="360679"/>
              <a:ext cx="7117080" cy="9337675"/>
            </a:xfrm>
            <a:custGeom>
              <a:avLst/>
              <a:gdLst/>
              <a:ahLst/>
              <a:cxnLst/>
              <a:rect l="l" t="t" r="r" b="b"/>
              <a:pathLst>
                <a:path w="7117080" h="9337675">
                  <a:moveTo>
                    <a:pt x="9525" y="0"/>
                  </a:moveTo>
                  <a:lnTo>
                    <a:pt x="0" y="0"/>
                  </a:lnTo>
                  <a:lnTo>
                    <a:pt x="0" y="9337675"/>
                  </a:lnTo>
                  <a:lnTo>
                    <a:pt x="9525" y="9337675"/>
                  </a:lnTo>
                  <a:lnTo>
                    <a:pt x="9525" y="0"/>
                  </a:lnTo>
                  <a:close/>
                </a:path>
                <a:path w="7117080" h="9337675">
                  <a:moveTo>
                    <a:pt x="7117080" y="0"/>
                  </a:moveTo>
                  <a:lnTo>
                    <a:pt x="7108190" y="0"/>
                  </a:lnTo>
                  <a:lnTo>
                    <a:pt x="7108190" y="9337675"/>
                  </a:lnTo>
                  <a:lnTo>
                    <a:pt x="7117080" y="9337675"/>
                  </a:lnTo>
                  <a:lnTo>
                    <a:pt x="71170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450454" y="360680"/>
              <a:ext cx="9525" cy="9337675"/>
            </a:xfrm>
            <a:custGeom>
              <a:avLst/>
              <a:gdLst/>
              <a:ahLst/>
              <a:cxnLst/>
              <a:rect l="l" t="t" r="r" b="b"/>
              <a:pathLst>
                <a:path w="9525" h="9337675">
                  <a:moveTo>
                    <a:pt x="9525" y="0"/>
                  </a:moveTo>
                  <a:lnTo>
                    <a:pt x="0" y="0"/>
                  </a:lnTo>
                  <a:lnTo>
                    <a:pt x="0" y="9337675"/>
                  </a:lnTo>
                  <a:lnTo>
                    <a:pt x="9525" y="933767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4800" y="360679"/>
              <a:ext cx="7164070" cy="9394190"/>
            </a:xfrm>
            <a:custGeom>
              <a:avLst/>
              <a:gdLst/>
              <a:ahLst/>
              <a:cxnLst/>
              <a:rect l="l" t="t" r="r" b="b"/>
              <a:pathLst>
                <a:path w="7164070" h="9394190">
                  <a:moveTo>
                    <a:pt x="7146290" y="9338310"/>
                  </a:moveTo>
                  <a:lnTo>
                    <a:pt x="7108190" y="9338310"/>
                  </a:lnTo>
                  <a:lnTo>
                    <a:pt x="7108190" y="9337040"/>
                  </a:lnTo>
                  <a:lnTo>
                    <a:pt x="56515" y="9337040"/>
                  </a:lnTo>
                  <a:lnTo>
                    <a:pt x="56515" y="9337675"/>
                  </a:lnTo>
                  <a:lnTo>
                    <a:pt x="46990" y="9337675"/>
                  </a:lnTo>
                  <a:lnTo>
                    <a:pt x="46990" y="9375775"/>
                  </a:lnTo>
                  <a:lnTo>
                    <a:pt x="56515" y="9375775"/>
                  </a:lnTo>
                  <a:lnTo>
                    <a:pt x="56515" y="9376410"/>
                  </a:lnTo>
                  <a:lnTo>
                    <a:pt x="7146290" y="9376410"/>
                  </a:lnTo>
                  <a:lnTo>
                    <a:pt x="7146290" y="9338310"/>
                  </a:lnTo>
                  <a:close/>
                </a:path>
                <a:path w="7164070" h="9394190">
                  <a:moveTo>
                    <a:pt x="7146290" y="0"/>
                  </a:moveTo>
                  <a:lnTo>
                    <a:pt x="7108190" y="0"/>
                  </a:lnTo>
                  <a:lnTo>
                    <a:pt x="7108190" y="9337040"/>
                  </a:lnTo>
                  <a:lnTo>
                    <a:pt x="7146290" y="9337040"/>
                  </a:lnTo>
                  <a:lnTo>
                    <a:pt x="7146290" y="0"/>
                  </a:lnTo>
                  <a:close/>
                </a:path>
                <a:path w="7164070" h="9394190">
                  <a:moveTo>
                    <a:pt x="7164070" y="9385300"/>
                  </a:moveTo>
                  <a:lnTo>
                    <a:pt x="38100" y="9385300"/>
                  </a:lnTo>
                  <a:lnTo>
                    <a:pt x="38100" y="9338310"/>
                  </a:lnTo>
                  <a:lnTo>
                    <a:pt x="0" y="9338310"/>
                  </a:lnTo>
                  <a:lnTo>
                    <a:pt x="0" y="9385300"/>
                  </a:lnTo>
                  <a:lnTo>
                    <a:pt x="0" y="9394190"/>
                  </a:lnTo>
                  <a:lnTo>
                    <a:pt x="7164070" y="9394190"/>
                  </a:lnTo>
                  <a:lnTo>
                    <a:pt x="7164070" y="9385300"/>
                  </a:lnTo>
                  <a:close/>
                </a:path>
                <a:path w="7164070" h="9394190">
                  <a:moveTo>
                    <a:pt x="7164070" y="9337675"/>
                  </a:moveTo>
                  <a:lnTo>
                    <a:pt x="7155180" y="9337675"/>
                  </a:lnTo>
                  <a:lnTo>
                    <a:pt x="7155180" y="9384665"/>
                  </a:lnTo>
                  <a:lnTo>
                    <a:pt x="7164070" y="9384665"/>
                  </a:lnTo>
                  <a:lnTo>
                    <a:pt x="7164070" y="93376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05052" y="731265"/>
            <a:ext cx="5976620" cy="93726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26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Sample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output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shown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here: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1700"/>
              </a:lnSpc>
              <a:spcBef>
                <a:spcPts val="29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If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want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handle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special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keys, such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arrow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or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function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keys,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need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respond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to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them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within the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keyPressed(</a:t>
            </a:r>
            <a:r>
              <a:rPr sz="1200" b="1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r>
              <a:rPr sz="1200" b="1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handler.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They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not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available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through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keyTyped(</a:t>
            </a:r>
            <a:r>
              <a:rPr sz="1200" b="1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.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identify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keys,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use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their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virtual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key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codes.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example,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next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applet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outputs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name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few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special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keys: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5052" y="3789426"/>
            <a:ext cx="5982970" cy="5099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200" b="1" u="heavy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Adapter</a:t>
            </a:r>
            <a:r>
              <a:rPr sz="1200" b="1" u="heavy" spc="-25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10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Classes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15240" indent="454025" algn="just">
              <a:lnSpc>
                <a:spcPct val="9200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Java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provides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special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feature,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called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adapter</a:t>
            </a:r>
            <a:r>
              <a:rPr sz="1200" i="1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,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can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simplify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creation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of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event</a:t>
            </a:r>
            <a:r>
              <a:rPr sz="1200" spc="1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handlers</a:t>
            </a:r>
            <a:r>
              <a:rPr sz="1200" spc="1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certain</a:t>
            </a:r>
            <a:r>
              <a:rPr sz="1200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situations.</a:t>
            </a:r>
            <a:r>
              <a:rPr sz="1200" spc="1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</a:t>
            </a:r>
            <a:r>
              <a:rPr sz="1200" spc="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adapter</a:t>
            </a:r>
            <a:r>
              <a:rPr sz="1200" spc="1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provides</a:t>
            </a:r>
            <a:r>
              <a:rPr sz="1200" spc="10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</a:t>
            </a:r>
            <a:r>
              <a:rPr sz="1200" spc="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empty</a:t>
            </a:r>
            <a:r>
              <a:rPr sz="1200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implementation</a:t>
            </a:r>
            <a:r>
              <a:rPr sz="1200" spc="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all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methods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event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listener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interface.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Adapter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classes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useful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when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want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receive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and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process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only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some of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 events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 handled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by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 particular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event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listener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interface.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can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define</a:t>
            </a:r>
            <a:r>
              <a:rPr sz="1200" spc="2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2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new</a:t>
            </a:r>
            <a:r>
              <a:rPr sz="1200" spc="2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2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2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act</a:t>
            </a:r>
            <a:r>
              <a:rPr sz="1200" spc="2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</a:t>
            </a:r>
            <a:r>
              <a:rPr sz="1200" spc="229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</a:t>
            </a:r>
            <a:r>
              <a:rPr sz="1200" spc="2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event</a:t>
            </a:r>
            <a:r>
              <a:rPr sz="1200" spc="2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listener</a:t>
            </a:r>
            <a:r>
              <a:rPr sz="1200" spc="2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by</a:t>
            </a:r>
            <a:r>
              <a:rPr sz="1200" spc="2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extending</a:t>
            </a:r>
            <a:r>
              <a:rPr sz="1200" spc="2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one</a:t>
            </a:r>
            <a:r>
              <a:rPr sz="1200" spc="2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2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2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adapter</a:t>
            </a:r>
            <a:r>
              <a:rPr sz="1200" spc="2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classes</a:t>
            </a:r>
            <a:r>
              <a:rPr sz="1200" spc="2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and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implementing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only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those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events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which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interested.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indent="454025" algn="just">
              <a:lnSpc>
                <a:spcPct val="92500"/>
              </a:lnSpc>
              <a:spcBef>
                <a:spcPts val="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example,</a:t>
            </a:r>
            <a:r>
              <a:rPr sz="1200" spc="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MouseMotionAdapter</a:t>
            </a:r>
            <a:r>
              <a:rPr sz="1200" b="1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has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two</a:t>
            </a:r>
            <a:r>
              <a:rPr sz="1200" spc="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methods,</a:t>
            </a:r>
            <a:r>
              <a:rPr sz="1200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mouseDragged(</a:t>
            </a:r>
            <a:r>
              <a:rPr sz="1200" b="1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r>
              <a:rPr sz="1200" b="1" spc="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and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mouseMoved(</a:t>
            </a:r>
            <a:r>
              <a:rPr sz="1200" b="1" spc="4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.</a:t>
            </a:r>
            <a:r>
              <a:rPr sz="1200" spc="4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4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signatures</a:t>
            </a:r>
            <a:r>
              <a:rPr sz="1200" spc="4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3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these</a:t>
            </a:r>
            <a:r>
              <a:rPr sz="1200" spc="4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empty</a:t>
            </a:r>
            <a:r>
              <a:rPr sz="1200" spc="409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methods</a:t>
            </a:r>
            <a:r>
              <a:rPr sz="1200" spc="4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4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exactly</a:t>
            </a:r>
            <a:r>
              <a:rPr sz="1200" spc="3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</a:t>
            </a:r>
            <a:r>
              <a:rPr sz="1200" spc="4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defined</a:t>
            </a:r>
            <a:r>
              <a:rPr sz="1200" spc="4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409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the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MouseMotionListener</a:t>
            </a:r>
            <a:r>
              <a:rPr sz="1200" b="1" spc="1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interface.</a:t>
            </a:r>
            <a:r>
              <a:rPr sz="1200" spc="1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If</a:t>
            </a:r>
            <a:r>
              <a:rPr sz="1200" spc="1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</a:t>
            </a:r>
            <a:r>
              <a:rPr sz="1200" spc="1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were</a:t>
            </a:r>
            <a:r>
              <a:rPr sz="1200" spc="1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interested</a:t>
            </a:r>
            <a:r>
              <a:rPr sz="1200" spc="1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1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only</a:t>
            </a:r>
            <a:r>
              <a:rPr sz="1200" spc="1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mouse</a:t>
            </a:r>
            <a:r>
              <a:rPr sz="1200" spc="1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drag</a:t>
            </a:r>
            <a:r>
              <a:rPr sz="1200" spc="1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events,</a:t>
            </a:r>
            <a:r>
              <a:rPr sz="1200" spc="1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then</a:t>
            </a:r>
            <a:r>
              <a:rPr sz="1200" spc="1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you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could</a:t>
            </a:r>
            <a:r>
              <a:rPr sz="1200" spc="3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simply</a:t>
            </a:r>
            <a:r>
              <a:rPr sz="1200" spc="2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extend</a:t>
            </a:r>
            <a:r>
              <a:rPr sz="1200" spc="3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MouseMotionAdapter</a:t>
            </a:r>
            <a:r>
              <a:rPr sz="1200" b="1" spc="2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3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implement</a:t>
            </a:r>
            <a:r>
              <a:rPr sz="1200" spc="3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mouseDragged(</a:t>
            </a:r>
            <a:r>
              <a:rPr sz="1200" b="1" spc="3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.</a:t>
            </a:r>
            <a:r>
              <a:rPr sz="1200" spc="3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2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empty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implementation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mouseMoved(</a:t>
            </a:r>
            <a:r>
              <a:rPr sz="1200" b="1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r>
              <a:rPr sz="1200" b="1" spc="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would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handle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mouse</a:t>
            </a:r>
            <a:r>
              <a:rPr sz="1200" spc="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motion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events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you.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Table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20-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4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lists</a:t>
            </a:r>
            <a:r>
              <a:rPr sz="1200" spc="20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2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commonly</a:t>
            </a:r>
            <a:r>
              <a:rPr sz="1200" spc="1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used</a:t>
            </a:r>
            <a:r>
              <a:rPr sz="1200" spc="2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adapter</a:t>
            </a:r>
            <a:r>
              <a:rPr sz="1200" spc="2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classes</a:t>
            </a:r>
            <a:r>
              <a:rPr sz="1200" spc="2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2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java.awt.event</a:t>
            </a:r>
            <a:r>
              <a:rPr sz="1200" b="1" spc="2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2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notes</a:t>
            </a:r>
            <a:r>
              <a:rPr sz="1200" spc="1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2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interface</a:t>
            </a:r>
            <a:r>
              <a:rPr sz="1200" spc="2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2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each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implements.</a:t>
            </a:r>
            <a:endParaRPr sz="1200">
              <a:latin typeface="Times New Roman"/>
              <a:cs typeface="Times New Roman"/>
            </a:endParaRPr>
          </a:p>
          <a:p>
            <a:pPr marL="12700" marR="6985" indent="454025" algn="just">
              <a:lnSpc>
                <a:spcPct val="93800"/>
              </a:lnSpc>
              <a:spcBef>
                <a:spcPts val="42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 following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example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demonstrates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adapter.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displays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message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status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bar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of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</a:t>
            </a:r>
            <a:r>
              <a:rPr sz="1200" spc="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applet</a:t>
            </a:r>
            <a:r>
              <a:rPr sz="1200" spc="1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viewer</a:t>
            </a:r>
            <a:r>
              <a:rPr sz="1200" spc="1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or</a:t>
            </a:r>
            <a:r>
              <a:rPr sz="1200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browser</a:t>
            </a:r>
            <a:r>
              <a:rPr sz="1200" spc="1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when</a:t>
            </a:r>
            <a:r>
              <a:rPr sz="1200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mouse</a:t>
            </a:r>
            <a:r>
              <a:rPr sz="1200" spc="1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10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clicked</a:t>
            </a:r>
            <a:r>
              <a:rPr sz="1200" spc="1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or</a:t>
            </a:r>
            <a:r>
              <a:rPr sz="1200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dragged.</a:t>
            </a:r>
            <a:r>
              <a:rPr sz="1200" spc="10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However,</a:t>
            </a:r>
            <a:r>
              <a:rPr sz="1200" spc="1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all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other</a:t>
            </a:r>
            <a:r>
              <a:rPr sz="1200" spc="1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mouse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events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11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silently</a:t>
            </a:r>
            <a:r>
              <a:rPr sz="1200" spc="1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ignored.</a:t>
            </a:r>
            <a:r>
              <a:rPr sz="1200" spc="10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program</a:t>
            </a:r>
            <a:r>
              <a:rPr sz="1200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has</a:t>
            </a:r>
            <a:r>
              <a:rPr sz="1200" spc="10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three</a:t>
            </a:r>
            <a:r>
              <a:rPr sz="1200" spc="1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classes.</a:t>
            </a:r>
            <a:r>
              <a:rPr sz="1200" spc="1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AdapterDemo</a:t>
            </a:r>
            <a:r>
              <a:rPr sz="1200" b="1" spc="1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extends</a:t>
            </a:r>
            <a:r>
              <a:rPr sz="1200" spc="1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Applet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.</a:t>
            </a:r>
            <a:r>
              <a:rPr sz="1200" spc="1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Its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init(</a:t>
            </a:r>
            <a:r>
              <a:rPr sz="1200" b="1" spc="20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r>
              <a:rPr sz="1200" b="1" spc="2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method</a:t>
            </a:r>
            <a:r>
              <a:rPr sz="1200" spc="2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creates</a:t>
            </a:r>
            <a:r>
              <a:rPr sz="1200" spc="2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</a:t>
            </a:r>
            <a:r>
              <a:rPr sz="1200" spc="1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instance</a:t>
            </a:r>
            <a:r>
              <a:rPr sz="1200" spc="2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2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MyMouseAdapter</a:t>
            </a:r>
            <a:r>
              <a:rPr sz="1200" b="1" spc="20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2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registers</a:t>
            </a:r>
            <a:r>
              <a:rPr sz="1200" spc="1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2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object</a:t>
            </a:r>
            <a:r>
              <a:rPr sz="1200" spc="2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2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receive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notifications</a:t>
            </a:r>
            <a:r>
              <a:rPr sz="1200" spc="2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2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mouse</a:t>
            </a:r>
            <a:r>
              <a:rPr sz="1200" spc="2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events.</a:t>
            </a:r>
            <a:r>
              <a:rPr sz="1200" spc="2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</a:t>
            </a:r>
            <a:r>
              <a:rPr sz="1200" spc="2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also</a:t>
            </a:r>
            <a:r>
              <a:rPr sz="1200" spc="2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creates</a:t>
            </a:r>
            <a:r>
              <a:rPr sz="1200" spc="2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</a:t>
            </a:r>
            <a:r>
              <a:rPr sz="1200" spc="2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instance</a:t>
            </a:r>
            <a:r>
              <a:rPr sz="1200" spc="2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2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MyMouseMotionAdapter</a:t>
            </a:r>
            <a:r>
              <a:rPr sz="1200" b="1" spc="229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and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registers</a:t>
            </a:r>
            <a:r>
              <a:rPr sz="1200" spc="1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1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object</a:t>
            </a:r>
            <a:r>
              <a:rPr sz="1200" spc="1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1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receive</a:t>
            </a:r>
            <a:r>
              <a:rPr sz="1200" spc="1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notifications</a:t>
            </a:r>
            <a:r>
              <a:rPr sz="1200" spc="1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1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mouse</a:t>
            </a:r>
            <a:r>
              <a:rPr sz="1200" spc="1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motion</a:t>
            </a:r>
            <a:r>
              <a:rPr sz="1200" spc="1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events.</a:t>
            </a:r>
            <a:r>
              <a:rPr sz="1200" spc="1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Both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constructors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take</a:t>
            </a:r>
            <a:r>
              <a:rPr sz="1200" spc="170" dirty="0">
                <a:solidFill>
                  <a:srgbClr val="1D1D1E"/>
                </a:solidFill>
                <a:latin typeface="Times New Roman"/>
                <a:cs typeface="Times New Roman"/>
              </a:rPr>
              <a:t> 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175" dirty="0">
                <a:solidFill>
                  <a:srgbClr val="1D1D1E"/>
                </a:solidFill>
                <a:latin typeface="Times New Roman"/>
                <a:cs typeface="Times New Roman"/>
              </a:rPr>
              <a:t> 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reference</a:t>
            </a:r>
            <a:r>
              <a:rPr sz="1200" spc="175" dirty="0">
                <a:solidFill>
                  <a:srgbClr val="1D1D1E"/>
                </a:solidFill>
                <a:latin typeface="Times New Roman"/>
                <a:cs typeface="Times New Roman"/>
              </a:rPr>
              <a:t> 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175" dirty="0">
                <a:solidFill>
                  <a:srgbClr val="1D1D1E"/>
                </a:solidFill>
                <a:latin typeface="Times New Roman"/>
                <a:cs typeface="Times New Roman"/>
              </a:rPr>
              <a:t> 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75" dirty="0">
                <a:solidFill>
                  <a:srgbClr val="1D1D1E"/>
                </a:solidFill>
                <a:latin typeface="Times New Roman"/>
                <a:cs typeface="Times New Roman"/>
              </a:rPr>
              <a:t> 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applet</a:t>
            </a:r>
            <a:r>
              <a:rPr sz="1200" spc="190" dirty="0">
                <a:solidFill>
                  <a:srgbClr val="1D1D1E"/>
                </a:solidFill>
                <a:latin typeface="Times New Roman"/>
                <a:cs typeface="Times New Roman"/>
              </a:rPr>
              <a:t> 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</a:t>
            </a:r>
            <a:r>
              <a:rPr sz="1200" spc="170" dirty="0">
                <a:solidFill>
                  <a:srgbClr val="1D1D1E"/>
                </a:solidFill>
                <a:latin typeface="Times New Roman"/>
                <a:cs typeface="Times New Roman"/>
              </a:rPr>
              <a:t> 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</a:t>
            </a:r>
            <a:r>
              <a:rPr sz="1200" spc="165" dirty="0">
                <a:solidFill>
                  <a:srgbClr val="1D1D1E"/>
                </a:solidFill>
                <a:latin typeface="Times New Roman"/>
                <a:cs typeface="Times New Roman"/>
              </a:rPr>
              <a:t> 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argument.</a:t>
            </a:r>
            <a:r>
              <a:rPr sz="1200" spc="180" dirty="0">
                <a:solidFill>
                  <a:srgbClr val="1D1D1E"/>
                </a:solidFill>
                <a:latin typeface="Times New Roman"/>
                <a:cs typeface="Times New Roman"/>
              </a:rPr>
              <a:t> 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MyMouseAdapter</a:t>
            </a:r>
            <a:r>
              <a:rPr sz="1200" b="1" spc="180" dirty="0">
                <a:solidFill>
                  <a:srgbClr val="1D1D1E"/>
                </a:solidFill>
                <a:latin typeface="Times New Roman"/>
                <a:cs typeface="Times New Roman"/>
              </a:rPr>
              <a:t> 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implements</a:t>
            </a:r>
            <a:r>
              <a:rPr sz="1200" spc="315" dirty="0">
                <a:solidFill>
                  <a:srgbClr val="1D1D1E"/>
                </a:solidFill>
                <a:latin typeface="Times New Roman"/>
                <a:cs typeface="Times New Roman"/>
              </a:rPr>
              <a:t> 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the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mouseClicked(</a:t>
            </a:r>
            <a:r>
              <a:rPr sz="1200" b="1" spc="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r>
              <a:rPr sz="1200" b="1" spc="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method.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other</a:t>
            </a:r>
            <a:r>
              <a:rPr sz="1200" spc="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mouse</a:t>
            </a:r>
            <a:r>
              <a:rPr sz="1200" spc="3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events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silently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ignored</a:t>
            </a:r>
            <a:r>
              <a:rPr sz="1200" spc="3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by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code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inherited</a:t>
            </a:r>
            <a:r>
              <a:rPr sz="1200" spc="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from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MouseAdapter</a:t>
            </a:r>
            <a:r>
              <a:rPr sz="1200" b="1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class.</a:t>
            </a:r>
            <a:endParaRPr sz="1200">
              <a:latin typeface="Times New Roman"/>
              <a:cs typeface="Times New Roman"/>
            </a:endParaRPr>
          </a:p>
          <a:p>
            <a:pPr marL="12700" marR="518159" algn="just">
              <a:lnSpc>
                <a:spcPts val="1220"/>
              </a:lnSpc>
              <a:spcBef>
                <a:spcPts val="320"/>
              </a:spcBef>
            </a:pP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MyMouseMotionAdapter</a:t>
            </a:r>
            <a:r>
              <a:rPr sz="1200" b="1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implements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mouseDragged(</a:t>
            </a:r>
            <a:r>
              <a:rPr sz="1200" b="1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r>
              <a:rPr sz="1200" b="1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method.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 other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mouse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motion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event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silently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ignored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by</a:t>
            </a:r>
            <a:r>
              <a:rPr sz="1200" spc="-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code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inherited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from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1D1D1E"/>
                </a:solidFill>
                <a:latin typeface="Times New Roman"/>
                <a:cs typeface="Times New Roman"/>
              </a:rPr>
              <a:t>MouseMotionAdapter</a:t>
            </a:r>
            <a:r>
              <a:rPr sz="1200" b="1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class.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125"/>
              </a:spcBef>
              <a:tabLst>
                <a:tab pos="1829435" algn="l"/>
              </a:tabLst>
            </a:pP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Adapter</a:t>
            </a:r>
            <a:r>
              <a:rPr sz="1200" b="1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	</a:t>
            </a:r>
            <a:r>
              <a:rPr sz="1150" b="1" spc="-10" dirty="0">
                <a:solidFill>
                  <a:srgbClr val="1D1D1E"/>
                </a:solidFill>
                <a:latin typeface="Times New Roman"/>
                <a:cs typeface="Times New Roman"/>
              </a:rPr>
              <a:t>Listener</a:t>
            </a:r>
            <a:r>
              <a:rPr sz="1150" b="1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b="1" spc="-10" dirty="0">
                <a:solidFill>
                  <a:srgbClr val="1D1D1E"/>
                </a:solidFill>
                <a:latin typeface="Times New Roman"/>
                <a:cs typeface="Times New Roman"/>
              </a:rPr>
              <a:t>Interface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5052" y="9018219"/>
            <a:ext cx="1227455" cy="38227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1370"/>
              </a:lnSpc>
              <a:spcBef>
                <a:spcPts val="204"/>
              </a:spcBef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ComponentAdapter ContainerAdapter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07004" y="9018219"/>
            <a:ext cx="1230630" cy="38227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1370"/>
              </a:lnSpc>
              <a:spcBef>
                <a:spcPts val="204"/>
              </a:spcBef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ComponentListener ContainerListener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9188" y="9515043"/>
            <a:ext cx="142494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mbria"/>
                <a:cs typeface="Cambria"/>
              </a:rPr>
              <a:t>[JAVA</a:t>
            </a:r>
            <a:r>
              <a:rPr sz="1100" spc="-20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PROGRAMMING]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52642" y="9515043"/>
            <a:ext cx="5721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mbria"/>
                <a:cs typeface="Cambria"/>
              </a:rPr>
              <a:t>Page</a:t>
            </a:r>
            <a:r>
              <a:rPr sz="1100" spc="-25" dirty="0">
                <a:latin typeface="Cambria"/>
                <a:cs typeface="Cambria"/>
              </a:rPr>
              <a:t> 117</a:t>
            </a:r>
            <a:endParaRPr sz="1100">
              <a:latin typeface="Cambria"/>
              <a:cs typeface="Cambria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5035" y="1934210"/>
            <a:ext cx="2933065" cy="1590675"/>
          </a:xfrm>
          <a:prstGeom prst="rect">
            <a:avLst/>
          </a:prstGeom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8284" y="304800"/>
            <a:ext cx="7524115" cy="9450070"/>
            <a:chOff x="248284" y="304800"/>
            <a:chExt cx="7524115" cy="9450070"/>
          </a:xfrm>
        </p:grpSpPr>
        <p:sp>
          <p:nvSpPr>
            <p:cNvPr id="3" name="object 3"/>
            <p:cNvSpPr/>
            <p:nvPr/>
          </p:nvSpPr>
          <p:spPr>
            <a:xfrm>
              <a:off x="248285" y="9487534"/>
              <a:ext cx="7524115" cy="56515"/>
            </a:xfrm>
            <a:custGeom>
              <a:avLst/>
              <a:gdLst/>
              <a:ahLst/>
              <a:cxnLst/>
              <a:rect l="l" t="t" r="r" b="b"/>
              <a:pathLst>
                <a:path w="7524115" h="56515">
                  <a:moveTo>
                    <a:pt x="7524115" y="46990"/>
                  </a:moveTo>
                  <a:lnTo>
                    <a:pt x="0" y="46990"/>
                  </a:lnTo>
                  <a:lnTo>
                    <a:pt x="0" y="56515"/>
                  </a:lnTo>
                  <a:lnTo>
                    <a:pt x="7524115" y="56515"/>
                  </a:lnTo>
                  <a:lnTo>
                    <a:pt x="7524115" y="46990"/>
                  </a:lnTo>
                  <a:close/>
                </a:path>
                <a:path w="7524115" h="56515">
                  <a:moveTo>
                    <a:pt x="7524115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7524115" y="38100"/>
                  </a:lnTo>
                  <a:lnTo>
                    <a:pt x="7524115" y="0"/>
                  </a:lnTo>
                  <a:close/>
                </a:path>
              </a:pathLst>
            </a:custGeom>
            <a:solidFill>
              <a:srgbClr val="6022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4800" y="304799"/>
              <a:ext cx="7164070" cy="9394190"/>
            </a:xfrm>
            <a:custGeom>
              <a:avLst/>
              <a:gdLst/>
              <a:ahLst/>
              <a:cxnLst/>
              <a:rect l="l" t="t" r="r" b="b"/>
              <a:pathLst>
                <a:path w="7164070" h="9394190">
                  <a:moveTo>
                    <a:pt x="7146290" y="46990"/>
                  </a:moveTo>
                  <a:lnTo>
                    <a:pt x="56515" y="46990"/>
                  </a:lnTo>
                  <a:lnTo>
                    <a:pt x="46990" y="46990"/>
                  </a:lnTo>
                  <a:lnTo>
                    <a:pt x="46990" y="56515"/>
                  </a:lnTo>
                  <a:lnTo>
                    <a:pt x="56515" y="56515"/>
                  </a:lnTo>
                  <a:lnTo>
                    <a:pt x="7146290" y="56515"/>
                  </a:lnTo>
                  <a:lnTo>
                    <a:pt x="7146290" y="46990"/>
                  </a:lnTo>
                  <a:close/>
                </a:path>
                <a:path w="7164070" h="9394190">
                  <a:moveTo>
                    <a:pt x="716407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0" y="9394190"/>
                  </a:lnTo>
                  <a:lnTo>
                    <a:pt x="38100" y="9394190"/>
                  </a:lnTo>
                  <a:lnTo>
                    <a:pt x="38100" y="38100"/>
                  </a:lnTo>
                  <a:lnTo>
                    <a:pt x="7155180" y="38100"/>
                  </a:lnTo>
                  <a:lnTo>
                    <a:pt x="7155180" y="56515"/>
                  </a:lnTo>
                  <a:lnTo>
                    <a:pt x="7164070" y="56515"/>
                  </a:lnTo>
                  <a:lnTo>
                    <a:pt x="7164070" y="38100"/>
                  </a:lnTo>
                  <a:lnTo>
                    <a:pt x="71640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42899" y="360680"/>
              <a:ext cx="9525" cy="9337675"/>
            </a:xfrm>
            <a:custGeom>
              <a:avLst/>
              <a:gdLst/>
              <a:ahLst/>
              <a:cxnLst/>
              <a:rect l="l" t="t" r="r" b="b"/>
              <a:pathLst>
                <a:path w="9525" h="9337675">
                  <a:moveTo>
                    <a:pt x="9525" y="0"/>
                  </a:moveTo>
                  <a:lnTo>
                    <a:pt x="0" y="0"/>
                  </a:lnTo>
                  <a:lnTo>
                    <a:pt x="0" y="9337675"/>
                  </a:lnTo>
                  <a:lnTo>
                    <a:pt x="9525" y="933767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1790" y="360679"/>
              <a:ext cx="7117080" cy="9337675"/>
            </a:xfrm>
            <a:custGeom>
              <a:avLst/>
              <a:gdLst/>
              <a:ahLst/>
              <a:cxnLst/>
              <a:rect l="l" t="t" r="r" b="b"/>
              <a:pathLst>
                <a:path w="7117080" h="9337675">
                  <a:moveTo>
                    <a:pt x="9525" y="0"/>
                  </a:moveTo>
                  <a:lnTo>
                    <a:pt x="0" y="0"/>
                  </a:lnTo>
                  <a:lnTo>
                    <a:pt x="0" y="9337675"/>
                  </a:lnTo>
                  <a:lnTo>
                    <a:pt x="9525" y="9337675"/>
                  </a:lnTo>
                  <a:lnTo>
                    <a:pt x="9525" y="0"/>
                  </a:lnTo>
                  <a:close/>
                </a:path>
                <a:path w="7117080" h="9337675">
                  <a:moveTo>
                    <a:pt x="7117080" y="0"/>
                  </a:moveTo>
                  <a:lnTo>
                    <a:pt x="7108190" y="0"/>
                  </a:lnTo>
                  <a:lnTo>
                    <a:pt x="7108190" y="9337675"/>
                  </a:lnTo>
                  <a:lnTo>
                    <a:pt x="7117080" y="9337675"/>
                  </a:lnTo>
                  <a:lnTo>
                    <a:pt x="71170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450454" y="360680"/>
              <a:ext cx="9525" cy="9337675"/>
            </a:xfrm>
            <a:custGeom>
              <a:avLst/>
              <a:gdLst/>
              <a:ahLst/>
              <a:cxnLst/>
              <a:rect l="l" t="t" r="r" b="b"/>
              <a:pathLst>
                <a:path w="9525" h="9337675">
                  <a:moveTo>
                    <a:pt x="9525" y="0"/>
                  </a:moveTo>
                  <a:lnTo>
                    <a:pt x="0" y="0"/>
                  </a:lnTo>
                  <a:lnTo>
                    <a:pt x="0" y="9337675"/>
                  </a:lnTo>
                  <a:lnTo>
                    <a:pt x="9525" y="933767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4800" y="360679"/>
              <a:ext cx="7164070" cy="9394190"/>
            </a:xfrm>
            <a:custGeom>
              <a:avLst/>
              <a:gdLst/>
              <a:ahLst/>
              <a:cxnLst/>
              <a:rect l="l" t="t" r="r" b="b"/>
              <a:pathLst>
                <a:path w="7164070" h="9394190">
                  <a:moveTo>
                    <a:pt x="7146290" y="9338310"/>
                  </a:moveTo>
                  <a:lnTo>
                    <a:pt x="7108190" y="9338310"/>
                  </a:lnTo>
                  <a:lnTo>
                    <a:pt x="7108190" y="9337040"/>
                  </a:lnTo>
                  <a:lnTo>
                    <a:pt x="56515" y="9337040"/>
                  </a:lnTo>
                  <a:lnTo>
                    <a:pt x="56515" y="9337675"/>
                  </a:lnTo>
                  <a:lnTo>
                    <a:pt x="46990" y="9337675"/>
                  </a:lnTo>
                  <a:lnTo>
                    <a:pt x="46990" y="9375775"/>
                  </a:lnTo>
                  <a:lnTo>
                    <a:pt x="56515" y="9375775"/>
                  </a:lnTo>
                  <a:lnTo>
                    <a:pt x="56515" y="9376410"/>
                  </a:lnTo>
                  <a:lnTo>
                    <a:pt x="7146290" y="9376410"/>
                  </a:lnTo>
                  <a:lnTo>
                    <a:pt x="7146290" y="9338310"/>
                  </a:lnTo>
                  <a:close/>
                </a:path>
                <a:path w="7164070" h="9394190">
                  <a:moveTo>
                    <a:pt x="7146290" y="0"/>
                  </a:moveTo>
                  <a:lnTo>
                    <a:pt x="7108190" y="0"/>
                  </a:lnTo>
                  <a:lnTo>
                    <a:pt x="7108190" y="9337040"/>
                  </a:lnTo>
                  <a:lnTo>
                    <a:pt x="7146290" y="9337040"/>
                  </a:lnTo>
                  <a:lnTo>
                    <a:pt x="7146290" y="0"/>
                  </a:lnTo>
                  <a:close/>
                </a:path>
                <a:path w="7164070" h="9394190">
                  <a:moveTo>
                    <a:pt x="7164070" y="9385300"/>
                  </a:moveTo>
                  <a:lnTo>
                    <a:pt x="38100" y="9385300"/>
                  </a:lnTo>
                  <a:lnTo>
                    <a:pt x="38100" y="9338310"/>
                  </a:lnTo>
                  <a:lnTo>
                    <a:pt x="0" y="9338310"/>
                  </a:lnTo>
                  <a:lnTo>
                    <a:pt x="0" y="9385300"/>
                  </a:lnTo>
                  <a:lnTo>
                    <a:pt x="0" y="9394190"/>
                  </a:lnTo>
                  <a:lnTo>
                    <a:pt x="7164070" y="9394190"/>
                  </a:lnTo>
                  <a:lnTo>
                    <a:pt x="7164070" y="9385300"/>
                  </a:lnTo>
                  <a:close/>
                </a:path>
                <a:path w="7164070" h="9394190">
                  <a:moveTo>
                    <a:pt x="7164070" y="9337675"/>
                  </a:moveTo>
                  <a:lnTo>
                    <a:pt x="7155180" y="9337675"/>
                  </a:lnTo>
                  <a:lnTo>
                    <a:pt x="7155180" y="9384665"/>
                  </a:lnTo>
                  <a:lnTo>
                    <a:pt x="7164070" y="9384665"/>
                  </a:lnTo>
                  <a:lnTo>
                    <a:pt x="7164070" y="93376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05052" y="402081"/>
            <a:ext cx="929640" cy="55880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ct val="95800"/>
              </a:lnSpc>
              <a:spcBef>
                <a:spcPts val="160"/>
              </a:spcBef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FocusAdapter KeyAdapter MouseAdapter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34436" y="402081"/>
            <a:ext cx="947419" cy="55880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24765" marR="5080" indent="-12700">
              <a:lnSpc>
                <a:spcPct val="95800"/>
              </a:lnSpc>
              <a:spcBef>
                <a:spcPts val="160"/>
              </a:spcBef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FocusListener KeyListener MouseListener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5052" y="1276857"/>
            <a:ext cx="1380490" cy="56261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 algn="just">
              <a:lnSpc>
                <a:spcPct val="96800"/>
              </a:lnSpc>
              <a:spcBef>
                <a:spcPts val="145"/>
              </a:spcBef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MouseMotionAdapter MouseMotionListener WindowAdapter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83204" y="1630806"/>
            <a:ext cx="1045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WindowListener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5052" y="1984375"/>
            <a:ext cx="3940810" cy="6607809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2437765">
              <a:lnSpc>
                <a:spcPct val="91200"/>
              </a:lnSpc>
              <a:spcBef>
                <a:spcPts val="225"/>
              </a:spcBef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Demonstrate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adapter.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import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java.awt.*;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import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java.awt.event.*;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import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java.applet.*;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0"/>
              </a:lnSpc>
            </a:pP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/*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  <a:spcBef>
                <a:spcPts val="2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&lt;applet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code="AdapterDemo"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width=300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height=100&gt;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&lt;/applet&gt;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*/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5"/>
              </a:lnSpc>
              <a:spcBef>
                <a:spcPts val="2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public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AdapterDemo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extends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Applet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public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void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init()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 marR="188595">
              <a:lnSpc>
                <a:spcPts val="1220"/>
              </a:lnSpc>
              <a:spcBef>
                <a:spcPts val="245"/>
              </a:spcBef>
            </a:pP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addMouseListener(new</a:t>
            </a:r>
            <a:r>
              <a:rPr sz="1150" spc="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MyMouseAdapter(this)); addMouseMotionListener(new</a:t>
            </a:r>
            <a:r>
              <a:rPr sz="115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MyMouseMotionAdapter(this));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0"/>
              </a:lnSpc>
              <a:spcBef>
                <a:spcPts val="5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MyMouseAdapter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extends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MouseAdapter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3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{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AdapterDemo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adapterDemo;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public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MyMouseAdapter(AdapterDemo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adapterDemo)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this.adapterDemo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adapterDemo;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Handle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mouse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clicked.</a:t>
            </a:r>
            <a:endParaRPr sz="1200">
              <a:latin typeface="Times New Roman"/>
              <a:cs typeface="Times New Roman"/>
            </a:endParaRPr>
          </a:p>
          <a:p>
            <a:pPr marL="12700" marR="1242695">
              <a:lnSpc>
                <a:spcPts val="1220"/>
              </a:lnSpc>
              <a:spcBef>
                <a:spcPts val="345"/>
              </a:spcBef>
            </a:pP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public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 void</a:t>
            </a:r>
            <a:r>
              <a:rPr sz="115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mouseClicked(MouseEvent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 me)</a:t>
            </a:r>
            <a:r>
              <a:rPr sz="115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50" dirty="0">
                <a:solidFill>
                  <a:srgbClr val="1D1D1E"/>
                </a:solidFill>
                <a:latin typeface="Times New Roman"/>
                <a:cs typeface="Times New Roman"/>
              </a:rPr>
              <a:t>{ 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adapterDemo.showStatus("Mouse</a:t>
            </a:r>
            <a:r>
              <a:rPr sz="115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clicked");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 marR="20955">
              <a:lnSpc>
                <a:spcPts val="1250"/>
              </a:lnSpc>
              <a:spcBef>
                <a:spcPts val="29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-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MyMouseMotionAdapter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extends</a:t>
            </a:r>
            <a:r>
              <a:rPr sz="1200" spc="-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MouseMotionAdapter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AdapterDemo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adapterDemo;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250"/>
              </a:lnSpc>
              <a:spcBef>
                <a:spcPts val="26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public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MyMouseMotionAdapter(AdapterDemo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adapterDemo)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this.adapterDemo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adapterDemo;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Handle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mouse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dragged.</a:t>
            </a:r>
            <a:endParaRPr sz="1200">
              <a:latin typeface="Times New Roman"/>
              <a:cs typeface="Times New Roman"/>
            </a:endParaRPr>
          </a:p>
          <a:p>
            <a:pPr marL="12700" marR="1190625">
              <a:lnSpc>
                <a:spcPts val="1220"/>
              </a:lnSpc>
              <a:spcBef>
                <a:spcPts val="345"/>
              </a:spcBef>
            </a:pP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public</a:t>
            </a:r>
            <a:r>
              <a:rPr sz="115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void</a:t>
            </a:r>
            <a:r>
              <a:rPr sz="115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mouseDragged(MouseEvent</a:t>
            </a:r>
            <a:r>
              <a:rPr sz="115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me) </a:t>
            </a:r>
            <a:r>
              <a:rPr sz="1150" spc="-50" dirty="0">
                <a:solidFill>
                  <a:srgbClr val="1D1D1E"/>
                </a:solidFill>
                <a:latin typeface="Times New Roman"/>
                <a:cs typeface="Times New Roman"/>
              </a:rPr>
              <a:t>{ 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adapterDemo.showStatus("Mouse</a:t>
            </a:r>
            <a:r>
              <a:rPr sz="115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dragged");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330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9188" y="9542474"/>
            <a:ext cx="142494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mbria"/>
                <a:cs typeface="Cambria"/>
              </a:rPr>
              <a:t>[JAVA</a:t>
            </a:r>
            <a:r>
              <a:rPr sz="1100" spc="-20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PROGRAMMING]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52642" y="9542474"/>
            <a:ext cx="5721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mbria"/>
                <a:cs typeface="Cambria"/>
              </a:rPr>
              <a:t>Page</a:t>
            </a:r>
            <a:r>
              <a:rPr sz="1100" spc="-25" dirty="0">
                <a:latin typeface="Cambria"/>
                <a:cs typeface="Cambria"/>
              </a:rPr>
              <a:t> 118</a:t>
            </a:r>
            <a:endParaRPr sz="1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304799"/>
            <a:ext cx="7164070" cy="9441180"/>
          </a:xfrm>
          <a:custGeom>
            <a:avLst/>
            <a:gdLst/>
            <a:ahLst/>
            <a:cxnLst/>
            <a:rect l="l" t="t" r="r" b="b"/>
            <a:pathLst>
              <a:path w="7164070" h="9441180">
                <a:moveTo>
                  <a:pt x="7146290" y="46990"/>
                </a:moveTo>
                <a:lnTo>
                  <a:pt x="56515" y="46990"/>
                </a:lnTo>
                <a:lnTo>
                  <a:pt x="46990" y="46990"/>
                </a:lnTo>
                <a:lnTo>
                  <a:pt x="46990" y="9432303"/>
                </a:lnTo>
                <a:lnTo>
                  <a:pt x="56515" y="9432290"/>
                </a:lnTo>
                <a:lnTo>
                  <a:pt x="56515" y="57150"/>
                </a:lnTo>
                <a:lnTo>
                  <a:pt x="7108190" y="57150"/>
                </a:lnTo>
                <a:lnTo>
                  <a:pt x="7108190" y="9394190"/>
                </a:lnTo>
                <a:lnTo>
                  <a:pt x="7146290" y="9394190"/>
                </a:lnTo>
                <a:lnTo>
                  <a:pt x="7146290" y="57150"/>
                </a:lnTo>
                <a:lnTo>
                  <a:pt x="7146290" y="46990"/>
                </a:lnTo>
                <a:close/>
              </a:path>
              <a:path w="7164070" h="9441180">
                <a:moveTo>
                  <a:pt x="7164070" y="0"/>
                </a:moveTo>
                <a:lnTo>
                  <a:pt x="0" y="0"/>
                </a:lnTo>
                <a:lnTo>
                  <a:pt x="0" y="38100"/>
                </a:lnTo>
                <a:lnTo>
                  <a:pt x="0" y="9441180"/>
                </a:lnTo>
                <a:lnTo>
                  <a:pt x="38100" y="9441180"/>
                </a:lnTo>
                <a:lnTo>
                  <a:pt x="38100" y="38100"/>
                </a:lnTo>
                <a:lnTo>
                  <a:pt x="7155180" y="38100"/>
                </a:lnTo>
                <a:lnTo>
                  <a:pt x="7155180" y="9394203"/>
                </a:lnTo>
                <a:lnTo>
                  <a:pt x="7164070" y="9394190"/>
                </a:lnTo>
                <a:lnTo>
                  <a:pt x="7164070" y="38100"/>
                </a:lnTo>
                <a:lnTo>
                  <a:pt x="71640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59344" y="9698990"/>
            <a:ext cx="8890" cy="46990"/>
          </a:xfrm>
          <a:custGeom>
            <a:avLst/>
            <a:gdLst/>
            <a:ahLst/>
            <a:cxnLst/>
            <a:rect l="l" t="t" r="r" b="b"/>
            <a:pathLst>
              <a:path w="8890" h="46990">
                <a:moveTo>
                  <a:pt x="0" y="46989"/>
                </a:moveTo>
                <a:lnTo>
                  <a:pt x="8889" y="46989"/>
                </a:lnTo>
                <a:lnTo>
                  <a:pt x="8889" y="0"/>
                </a:lnTo>
                <a:lnTo>
                  <a:pt x="0" y="0"/>
                </a:lnTo>
                <a:lnTo>
                  <a:pt x="0" y="469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5052" y="572769"/>
            <a:ext cx="5968365" cy="900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u="heavy" spc="-10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Integers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indent="454025" algn="just">
              <a:lnSpc>
                <a:spcPts val="127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Java</a:t>
            </a:r>
            <a:r>
              <a:rPr sz="1200" spc="2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defines</a:t>
            </a:r>
            <a:r>
              <a:rPr sz="1200" spc="2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four</a:t>
            </a:r>
            <a:r>
              <a:rPr sz="1200" spc="2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integer</a:t>
            </a:r>
            <a:r>
              <a:rPr sz="1200" spc="2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types:</a:t>
            </a:r>
            <a:r>
              <a:rPr sz="1200" spc="120" dirty="0">
                <a:solidFill>
                  <a:srgbClr val="1D1D1E"/>
                </a:solidFill>
                <a:latin typeface="Times New Roman"/>
                <a:cs typeface="Times New Roman"/>
              </a:rPr>
              <a:t> 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byte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,</a:t>
            </a:r>
            <a:r>
              <a:rPr sz="1200" spc="229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short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,</a:t>
            </a:r>
            <a:r>
              <a:rPr sz="1200" spc="25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int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,</a:t>
            </a:r>
            <a:r>
              <a:rPr sz="1200" spc="2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2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long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.</a:t>
            </a:r>
            <a:r>
              <a:rPr sz="1200" spc="2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All</a:t>
            </a:r>
            <a:r>
              <a:rPr sz="1200" spc="1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20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these</a:t>
            </a:r>
            <a:r>
              <a:rPr sz="1200" spc="2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2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signed,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positive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negative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values.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Java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does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not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support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unsigned,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positive-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only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integers.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Many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other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Computer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languages,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including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C/C++,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support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both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signed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unsigned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integers.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92098" y="1650957"/>
          <a:ext cx="5901690" cy="1191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8495"/>
                <a:gridCol w="1092200"/>
                <a:gridCol w="4073525"/>
              </a:tblGrid>
              <a:tr h="254635">
                <a:tc>
                  <a:txBody>
                    <a:bodyPr/>
                    <a:lstStyle/>
                    <a:p>
                      <a:pPr marL="31750">
                        <a:lnSpc>
                          <a:spcPts val="1310"/>
                        </a:lnSpc>
                      </a:pPr>
                      <a:r>
                        <a:rPr sz="1200" b="1" spc="-20" dirty="0">
                          <a:solidFill>
                            <a:srgbClr val="1D1D1E"/>
                          </a:solidFill>
                          <a:latin typeface="Times New Roman"/>
                          <a:cs typeface="Times New Roman"/>
                        </a:rPr>
                        <a:t>Name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ts val="1310"/>
                        </a:lnSpc>
                      </a:pPr>
                      <a:r>
                        <a:rPr sz="1200" b="1" spc="-10" dirty="0">
                          <a:solidFill>
                            <a:srgbClr val="1D1D1E"/>
                          </a:solidFill>
                          <a:latin typeface="Times New Roman"/>
                          <a:cs typeface="Times New Roman"/>
                        </a:rPr>
                        <a:t>Width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88060">
                        <a:lnSpc>
                          <a:spcPts val="1310"/>
                        </a:lnSpc>
                      </a:pPr>
                      <a:r>
                        <a:rPr sz="1200" b="1" spc="-10" dirty="0">
                          <a:solidFill>
                            <a:srgbClr val="1D1D1E"/>
                          </a:solidFill>
                          <a:latin typeface="Times New Roman"/>
                          <a:cs typeface="Times New Roman"/>
                        </a:rPr>
                        <a:t>Range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454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200" spc="-20" dirty="0">
                          <a:solidFill>
                            <a:srgbClr val="1D1D1E"/>
                          </a:solidFill>
                          <a:latin typeface="Times New Roman"/>
                          <a:cs typeface="Times New Roman"/>
                        </a:rPr>
                        <a:t>long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9215" marB="0"/>
                </a:tc>
                <a:tc>
                  <a:txBody>
                    <a:bodyPr/>
                    <a:lstStyle/>
                    <a:p>
                      <a:pPr marL="36385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200" spc="-25" dirty="0">
                          <a:solidFill>
                            <a:srgbClr val="1D1D1E"/>
                          </a:solidFill>
                          <a:latin typeface="Times New Roman"/>
                          <a:cs typeface="Times New Roman"/>
                        </a:rPr>
                        <a:t>64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9215" marB="0"/>
                </a:tc>
                <a:tc>
                  <a:txBody>
                    <a:bodyPr/>
                    <a:lstStyle/>
                    <a:p>
                      <a:pPr marL="454659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200" dirty="0">
                          <a:solidFill>
                            <a:srgbClr val="1D1D1E"/>
                          </a:solidFill>
                          <a:latin typeface="Times New Roman"/>
                          <a:cs typeface="Times New Roman"/>
                        </a:rPr>
                        <a:t>–9,223,372,036,854,775,808</a:t>
                      </a:r>
                      <a:r>
                        <a:rPr sz="1200" spc="-165" dirty="0">
                          <a:solidFill>
                            <a:srgbClr val="1D1D1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solidFill>
                            <a:srgbClr val="1D1D1E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200" spc="-120" dirty="0">
                          <a:solidFill>
                            <a:srgbClr val="1D1D1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solidFill>
                            <a:srgbClr val="1D1D1E"/>
                          </a:solidFill>
                          <a:latin typeface="Times New Roman"/>
                          <a:cs typeface="Times New Roman"/>
                        </a:rPr>
                        <a:t>9,223,372,036,854,775,807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9215" marB="0"/>
                </a:tc>
              </a:tr>
              <a:tr h="3409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200" spc="-25" dirty="0">
                          <a:solidFill>
                            <a:srgbClr val="1D1D1E"/>
                          </a:solidFill>
                          <a:latin typeface="Times New Roman"/>
                          <a:cs typeface="Times New Roman"/>
                        </a:rPr>
                        <a:t>int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/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200" spc="-25" dirty="0">
                          <a:solidFill>
                            <a:srgbClr val="1D1D1E"/>
                          </a:solidFill>
                          <a:latin typeface="Times New Roman"/>
                          <a:cs typeface="Times New Roman"/>
                        </a:rPr>
                        <a:t>32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/>
                </a:tc>
                <a:tc>
                  <a:txBody>
                    <a:bodyPr/>
                    <a:lstStyle/>
                    <a:p>
                      <a:pPr marL="42735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200" dirty="0">
                          <a:solidFill>
                            <a:srgbClr val="1D1D1E"/>
                          </a:solidFill>
                          <a:latin typeface="Times New Roman"/>
                          <a:cs typeface="Times New Roman"/>
                        </a:rPr>
                        <a:t>–2,147,483,648</a:t>
                      </a:r>
                      <a:r>
                        <a:rPr sz="1200" spc="-20" dirty="0">
                          <a:solidFill>
                            <a:srgbClr val="1D1D1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1D1D1E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200" spc="10" dirty="0">
                          <a:solidFill>
                            <a:srgbClr val="1D1D1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solidFill>
                            <a:srgbClr val="1D1D1E"/>
                          </a:solidFill>
                          <a:latin typeface="Times New Roman"/>
                          <a:cs typeface="Times New Roman"/>
                        </a:rPr>
                        <a:t>2,147,483,647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/>
                </a:tc>
              </a:tr>
              <a:tr h="250190">
                <a:tc>
                  <a:txBody>
                    <a:bodyPr/>
                    <a:lstStyle/>
                    <a:p>
                      <a:pPr marL="31750">
                        <a:lnSpc>
                          <a:spcPts val="1360"/>
                        </a:lnSpc>
                        <a:spcBef>
                          <a:spcPts val="509"/>
                        </a:spcBef>
                      </a:pPr>
                      <a:r>
                        <a:rPr sz="1200" spc="-10" dirty="0">
                          <a:solidFill>
                            <a:srgbClr val="1D1D1E"/>
                          </a:solidFill>
                          <a:latin typeface="Times New Roman"/>
                          <a:cs typeface="Times New Roman"/>
                        </a:rPr>
                        <a:t>short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4769" marB="0"/>
                </a:tc>
                <a:tc>
                  <a:txBody>
                    <a:bodyPr/>
                    <a:lstStyle/>
                    <a:p>
                      <a:pPr marL="287655">
                        <a:lnSpc>
                          <a:spcPts val="1360"/>
                        </a:lnSpc>
                        <a:spcBef>
                          <a:spcPts val="509"/>
                        </a:spcBef>
                      </a:pPr>
                      <a:r>
                        <a:rPr sz="1200" spc="-25" dirty="0">
                          <a:solidFill>
                            <a:srgbClr val="1D1D1E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4769" marB="0"/>
                </a:tc>
                <a:tc>
                  <a:txBody>
                    <a:bodyPr/>
                    <a:lstStyle/>
                    <a:p>
                      <a:pPr marL="454659">
                        <a:lnSpc>
                          <a:spcPts val="1360"/>
                        </a:lnSpc>
                        <a:spcBef>
                          <a:spcPts val="509"/>
                        </a:spcBef>
                      </a:pPr>
                      <a:r>
                        <a:rPr sz="1200" dirty="0">
                          <a:solidFill>
                            <a:srgbClr val="1D1D1E"/>
                          </a:solidFill>
                          <a:latin typeface="Times New Roman"/>
                          <a:cs typeface="Times New Roman"/>
                        </a:rPr>
                        <a:t>–32,768</a:t>
                      </a:r>
                      <a:r>
                        <a:rPr sz="1200" spc="-15" dirty="0">
                          <a:solidFill>
                            <a:srgbClr val="1D1D1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1D1D1E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200" spc="10" dirty="0">
                          <a:solidFill>
                            <a:srgbClr val="1D1D1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solidFill>
                            <a:srgbClr val="1D1D1E"/>
                          </a:solidFill>
                          <a:latin typeface="Times New Roman"/>
                          <a:cs typeface="Times New Roman"/>
                        </a:rPr>
                        <a:t>32,767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4769" marB="0"/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905052" y="3027044"/>
            <a:ext cx="2851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byte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80158" y="3027044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8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15817" y="3027044"/>
            <a:ext cx="7569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–128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127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5052" y="3411092"/>
            <a:ext cx="6467475" cy="5544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0" dirty="0">
                <a:solidFill>
                  <a:srgbClr val="1D1D1E"/>
                </a:solidFill>
                <a:latin typeface="Times New Roman"/>
                <a:cs typeface="Times New Roman"/>
              </a:rPr>
              <a:t>byte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22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smallest integer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type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byte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.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signed 8-bit type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has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range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from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–128to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70"/>
              </a:lnSpc>
              <a:spcBef>
                <a:spcPts val="34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127.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Variables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type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byte</a:t>
            </a:r>
            <a:r>
              <a:rPr sz="1200" b="1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especially</a:t>
            </a:r>
            <a:r>
              <a:rPr sz="1200" spc="-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useful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when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you’re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network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or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file. They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also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usefulnotbe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when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directly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compatible-intypeswith.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Java’s other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built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Syntax: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byte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b,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c;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1D1D1E"/>
                </a:solidFill>
                <a:latin typeface="Times New Roman"/>
                <a:cs typeface="Times New Roman"/>
              </a:rPr>
              <a:t>short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0380" indent="454025" algn="just">
              <a:lnSpc>
                <a:spcPct val="89200"/>
              </a:lnSpc>
            </a:pP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short</a:t>
            </a:r>
            <a:r>
              <a:rPr sz="1200" b="1" spc="1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1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signed</a:t>
            </a:r>
            <a:r>
              <a:rPr sz="1200" spc="10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16-bit</a:t>
            </a:r>
            <a:r>
              <a:rPr sz="1200" spc="1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type.</a:t>
            </a:r>
            <a:r>
              <a:rPr sz="1200" spc="11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</a:t>
            </a:r>
            <a:r>
              <a:rPr sz="1200" spc="1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has</a:t>
            </a:r>
            <a:r>
              <a:rPr sz="1200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10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range</a:t>
            </a:r>
            <a:r>
              <a:rPr sz="1200" spc="1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from</a:t>
            </a:r>
            <a:r>
              <a:rPr sz="1200" spc="1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–32,768</a:t>
            </a:r>
            <a:r>
              <a:rPr sz="1200" spc="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1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32,767.</a:t>
            </a:r>
            <a:r>
              <a:rPr sz="1200" spc="1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</a:t>
            </a:r>
            <a:r>
              <a:rPr sz="1200" spc="10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probably</a:t>
            </a:r>
            <a:r>
              <a:rPr sz="1200" spc="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the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least-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used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Java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type,</a:t>
            </a:r>
            <a:r>
              <a:rPr sz="1200" spc="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since</a:t>
            </a:r>
            <a:r>
              <a:rPr sz="1200" spc="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</a:t>
            </a:r>
            <a:r>
              <a:rPr sz="1200" spc="11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defined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</a:t>
            </a:r>
            <a:r>
              <a:rPr sz="1200" spc="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having</a:t>
            </a:r>
            <a:r>
              <a:rPr sz="1200" spc="11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its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high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byte</a:t>
            </a:r>
            <a:r>
              <a:rPr sz="1200" spc="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first</a:t>
            </a:r>
            <a:r>
              <a:rPr sz="1200" spc="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(called</a:t>
            </a:r>
            <a:r>
              <a:rPr sz="1200" spc="11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spc="-10" dirty="0">
                <a:solidFill>
                  <a:srgbClr val="1D1D1E"/>
                </a:solidFill>
                <a:latin typeface="Times New Roman"/>
                <a:cs typeface="Times New Roman"/>
              </a:rPr>
              <a:t>big-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endian</a:t>
            </a:r>
            <a:r>
              <a:rPr sz="1200" i="1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format).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type is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mostly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applicable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16-bit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computers,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which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becoming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increasingly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scarce.</a:t>
            </a:r>
            <a:endParaRPr sz="1200">
              <a:latin typeface="Times New Roman"/>
              <a:cs typeface="Times New Roman"/>
            </a:endParaRPr>
          </a:p>
          <a:p>
            <a:pPr marL="12700" marR="3885565">
              <a:lnSpc>
                <a:spcPts val="1250"/>
              </a:lnSpc>
              <a:spcBef>
                <a:spcPts val="29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Here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some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examples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short</a:t>
            </a:r>
            <a:r>
              <a:rPr sz="1200" b="1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variable declarations: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short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s;</a:t>
            </a:r>
            <a:endParaRPr sz="1200">
              <a:latin typeface="Times New Roman"/>
              <a:cs typeface="Times New Roman"/>
            </a:endParaRPr>
          </a:p>
          <a:p>
            <a:pPr marL="12700" marR="6017895">
              <a:lnSpc>
                <a:spcPts val="1250"/>
              </a:lnSpc>
              <a:spcBef>
                <a:spcPts val="26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short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t; int</a:t>
            </a:r>
            <a:endParaRPr sz="1200">
              <a:latin typeface="Times New Roman"/>
              <a:cs typeface="Times New Roman"/>
            </a:endParaRPr>
          </a:p>
          <a:p>
            <a:pPr marL="12700" marR="494665" indent="454025" algn="just">
              <a:lnSpc>
                <a:spcPct val="90900"/>
              </a:lnSpc>
              <a:spcBef>
                <a:spcPts val="29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most</a:t>
            </a:r>
            <a:r>
              <a:rPr sz="1200" spc="11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commonly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used</a:t>
            </a:r>
            <a:r>
              <a:rPr sz="1200" spc="1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integer</a:t>
            </a:r>
            <a:r>
              <a:rPr sz="1200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type</a:t>
            </a:r>
            <a:r>
              <a:rPr sz="1200" spc="1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1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int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.</a:t>
            </a:r>
            <a:r>
              <a:rPr sz="1200" spc="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</a:t>
            </a:r>
            <a:r>
              <a:rPr sz="1200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signed</a:t>
            </a:r>
            <a:r>
              <a:rPr sz="1200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32-bit</a:t>
            </a:r>
            <a:r>
              <a:rPr sz="1200" spc="11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type</a:t>
            </a:r>
            <a:r>
              <a:rPr sz="1200" spc="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11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has</a:t>
            </a:r>
            <a:r>
              <a:rPr sz="1200" spc="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range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from</a:t>
            </a:r>
            <a:r>
              <a:rPr sz="1200" spc="2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–2,147,483,648</a:t>
            </a:r>
            <a:r>
              <a:rPr sz="1200" spc="2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3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2,147,483,647.</a:t>
            </a:r>
            <a:r>
              <a:rPr sz="1200" spc="2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2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addition</a:t>
            </a:r>
            <a:r>
              <a:rPr sz="1200" spc="2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2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other</a:t>
            </a:r>
            <a:r>
              <a:rPr sz="1200" spc="3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uses,</a:t>
            </a:r>
            <a:r>
              <a:rPr sz="1200" spc="3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variables</a:t>
            </a:r>
            <a:r>
              <a:rPr sz="1200" spc="30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2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type</a:t>
            </a:r>
            <a:r>
              <a:rPr sz="1200" spc="3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int</a:t>
            </a:r>
            <a:r>
              <a:rPr sz="1200" b="1" spc="3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are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commonly</a:t>
            </a:r>
            <a:r>
              <a:rPr sz="1200" spc="2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employed</a:t>
            </a:r>
            <a:r>
              <a:rPr sz="1200" spc="3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3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control</a:t>
            </a:r>
            <a:r>
              <a:rPr sz="1200" spc="2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loops</a:t>
            </a:r>
            <a:r>
              <a:rPr sz="1200" spc="2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3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3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index</a:t>
            </a:r>
            <a:r>
              <a:rPr sz="1200" spc="2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arrays.</a:t>
            </a:r>
            <a:r>
              <a:rPr sz="1200" spc="3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Any</a:t>
            </a:r>
            <a:r>
              <a:rPr sz="1200" spc="2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time</a:t>
            </a:r>
            <a:r>
              <a:rPr sz="1200" spc="3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</a:t>
            </a:r>
            <a:r>
              <a:rPr sz="1200" spc="3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have</a:t>
            </a:r>
            <a:r>
              <a:rPr sz="1200" spc="2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</a:t>
            </a:r>
            <a:r>
              <a:rPr sz="1200" spc="2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integer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expression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involving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byte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s,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short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s,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int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s,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literal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numbers,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entire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expression</a:t>
            </a:r>
            <a:r>
              <a:rPr sz="1200" spc="3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spc="-10" dirty="0">
                <a:solidFill>
                  <a:srgbClr val="1D1D1E"/>
                </a:solidFill>
                <a:latin typeface="Times New Roman"/>
                <a:cs typeface="Times New Roman"/>
              </a:rPr>
              <a:t>promoted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int</a:t>
            </a:r>
            <a:r>
              <a:rPr sz="1200" b="1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before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calculation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done.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long</a:t>
            </a:r>
            <a:endParaRPr sz="1200">
              <a:latin typeface="Times New Roman"/>
              <a:cs typeface="Times New Roman"/>
            </a:endParaRPr>
          </a:p>
          <a:p>
            <a:pPr marL="12700" marR="495300" indent="454025" algn="just">
              <a:lnSpc>
                <a:spcPct val="91200"/>
              </a:lnSpc>
              <a:spcBef>
                <a:spcPts val="80"/>
              </a:spcBef>
            </a:pP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long</a:t>
            </a:r>
            <a:r>
              <a:rPr sz="1200" b="1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signed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64-bit type and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useful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those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occasions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where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int</a:t>
            </a:r>
            <a:r>
              <a:rPr sz="1200" b="1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type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notlarge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enough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hold</a:t>
            </a:r>
            <a:r>
              <a:rPr sz="1200" spc="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desired</a:t>
            </a:r>
            <a:r>
              <a:rPr sz="1200" spc="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value.</a:t>
            </a:r>
            <a:r>
              <a:rPr sz="1200" spc="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range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1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long</a:t>
            </a:r>
            <a:r>
              <a:rPr sz="1200" b="1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quite</a:t>
            </a:r>
            <a:r>
              <a:rPr sz="1200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large.</a:t>
            </a:r>
            <a:r>
              <a:rPr sz="1200" spc="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makesit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useful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when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big,</a:t>
            </a:r>
            <a:r>
              <a:rPr sz="1200" spc="1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whole</a:t>
            </a:r>
            <a:r>
              <a:rPr sz="1200" spc="1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numbers</a:t>
            </a:r>
            <a:r>
              <a:rPr sz="1200" spc="1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1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needed.</a:t>
            </a:r>
            <a:r>
              <a:rPr sz="1200" spc="1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</a:t>
            </a:r>
            <a:r>
              <a:rPr sz="1200" spc="1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example,</a:t>
            </a:r>
            <a:r>
              <a:rPr sz="1200" spc="1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here</a:t>
            </a:r>
            <a:r>
              <a:rPr sz="1200" spc="1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1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1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program</a:t>
            </a:r>
            <a:r>
              <a:rPr sz="1200" spc="1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thatcomputes</a:t>
            </a:r>
            <a:r>
              <a:rPr sz="1200" spc="1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number</a:t>
            </a:r>
            <a:r>
              <a:rPr sz="1200" spc="1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of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miles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 light will</a:t>
            </a:r>
            <a:r>
              <a:rPr sz="1200" spc="-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travel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specified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number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days.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ts val="1270"/>
              </a:lnSpc>
            </a:pPr>
            <a:r>
              <a:rPr sz="1200" b="1" spc="-10" dirty="0">
                <a:solidFill>
                  <a:srgbClr val="1D1D1E"/>
                </a:solidFill>
                <a:latin typeface="Times New Roman"/>
                <a:cs typeface="Times New Roman"/>
              </a:rPr>
              <a:t>Floating-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Point</a:t>
            </a:r>
            <a:r>
              <a:rPr sz="1200" b="1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1D1D1E"/>
                </a:solidFill>
                <a:latin typeface="Times New Roman"/>
                <a:cs typeface="Times New Roman"/>
              </a:rPr>
              <a:t>Types</a:t>
            </a:r>
            <a:endParaRPr sz="1200">
              <a:latin typeface="Times New Roman"/>
              <a:cs typeface="Times New Roman"/>
            </a:endParaRPr>
          </a:p>
          <a:p>
            <a:pPr marL="12700" marR="505459" algn="just">
              <a:lnSpc>
                <a:spcPct val="89200"/>
              </a:lnSpc>
              <a:spcBef>
                <a:spcPts val="80"/>
              </a:spcBef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Floating-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point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numbers,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also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known as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real</a:t>
            </a:r>
            <a:r>
              <a:rPr sz="1200" i="1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numbers,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used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when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evaluating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expressions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that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require</a:t>
            </a:r>
            <a:r>
              <a:rPr sz="1200" spc="1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fractional</a:t>
            </a:r>
            <a:r>
              <a:rPr sz="1200" spc="1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precision.</a:t>
            </a:r>
            <a:r>
              <a:rPr sz="1200" spc="1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</a:t>
            </a:r>
            <a:r>
              <a:rPr sz="1200" spc="1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example,</a:t>
            </a:r>
            <a:r>
              <a:rPr sz="1200" spc="1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calculations</a:t>
            </a:r>
            <a:r>
              <a:rPr sz="1200" spc="1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such</a:t>
            </a:r>
            <a:r>
              <a:rPr sz="1200" spc="1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</a:t>
            </a:r>
            <a:r>
              <a:rPr sz="1200" spc="1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square</a:t>
            </a:r>
            <a:r>
              <a:rPr sz="1200" spc="1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root,</a:t>
            </a:r>
            <a:r>
              <a:rPr sz="1200" spc="1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or</a:t>
            </a:r>
            <a:r>
              <a:rPr sz="1200" spc="1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transcendentals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such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sine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cosine,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result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value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whose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precision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requires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floating-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point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type.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ts val="137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Their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width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ranges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shown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here: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33057" y="8970551"/>
          <a:ext cx="7184390" cy="735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3165"/>
                <a:gridCol w="899160"/>
                <a:gridCol w="5015230"/>
              </a:tblGrid>
              <a:tr h="205740">
                <a:tc>
                  <a:txBody>
                    <a:bodyPr/>
                    <a:lstStyle/>
                    <a:p>
                      <a:pPr marL="636270">
                        <a:lnSpc>
                          <a:spcPts val="1310"/>
                        </a:lnSpc>
                      </a:pPr>
                      <a:r>
                        <a:rPr sz="1200" spc="-20" dirty="0">
                          <a:solidFill>
                            <a:srgbClr val="1D1D1E"/>
                          </a:solidFill>
                          <a:latin typeface="Times New Roman"/>
                          <a:cs typeface="Times New Roman"/>
                        </a:rPr>
                        <a:t>Name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1310"/>
                        </a:lnSpc>
                      </a:pPr>
                      <a:r>
                        <a:rPr sz="1200" spc="-10" dirty="0">
                          <a:solidFill>
                            <a:srgbClr val="1D1D1E"/>
                          </a:solidFill>
                          <a:latin typeface="Times New Roman"/>
                          <a:cs typeface="Times New Roman"/>
                        </a:rPr>
                        <a:t>Width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685">
                        <a:lnSpc>
                          <a:spcPts val="1310"/>
                        </a:lnSpc>
                      </a:pPr>
                      <a:r>
                        <a:rPr sz="1200" dirty="0">
                          <a:solidFill>
                            <a:srgbClr val="1D1D1E"/>
                          </a:solidFill>
                          <a:latin typeface="Times New Roman"/>
                          <a:cs typeface="Times New Roman"/>
                        </a:rPr>
                        <a:t>Bits </a:t>
                      </a:r>
                      <a:r>
                        <a:rPr sz="1200" spc="-10" dirty="0">
                          <a:solidFill>
                            <a:srgbClr val="1D1D1E"/>
                          </a:solidFill>
                          <a:latin typeface="Times New Roman"/>
                          <a:cs typeface="Times New Roman"/>
                        </a:rPr>
                        <a:t>Approximate</a:t>
                      </a:r>
                      <a:r>
                        <a:rPr sz="1200" spc="5" dirty="0">
                          <a:solidFill>
                            <a:srgbClr val="1D1D1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solidFill>
                            <a:srgbClr val="1D1D1E"/>
                          </a:solidFill>
                          <a:latin typeface="Times New Roman"/>
                          <a:cs typeface="Times New Roman"/>
                        </a:rPr>
                        <a:t>Range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14629">
                <a:tc>
                  <a:txBody>
                    <a:bodyPr/>
                    <a:lstStyle/>
                    <a:p>
                      <a:pPr marL="636270">
                        <a:lnSpc>
                          <a:spcPts val="1425"/>
                        </a:lnSpc>
                        <a:spcBef>
                          <a:spcPts val="165"/>
                        </a:spcBef>
                      </a:pPr>
                      <a:r>
                        <a:rPr sz="1200" b="1" spc="-10" dirty="0">
                          <a:solidFill>
                            <a:srgbClr val="1D1D1E"/>
                          </a:solidFill>
                          <a:latin typeface="Times New Roman"/>
                          <a:cs typeface="Times New Roman"/>
                        </a:rPr>
                        <a:t>double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ts val="1425"/>
                        </a:lnSpc>
                        <a:spcBef>
                          <a:spcPts val="165"/>
                        </a:spcBef>
                      </a:pPr>
                      <a:r>
                        <a:rPr sz="1200" spc="-25" dirty="0">
                          <a:solidFill>
                            <a:srgbClr val="1D1D1E"/>
                          </a:solidFill>
                          <a:latin typeface="Times New Roman"/>
                          <a:cs typeface="Times New Roman"/>
                        </a:rPr>
                        <a:t>64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marL="440690">
                        <a:lnSpc>
                          <a:spcPts val="1425"/>
                        </a:lnSpc>
                        <a:spcBef>
                          <a:spcPts val="165"/>
                        </a:spcBef>
                      </a:pPr>
                      <a:r>
                        <a:rPr sz="1200" dirty="0">
                          <a:solidFill>
                            <a:srgbClr val="1D1D1E"/>
                          </a:solidFill>
                          <a:latin typeface="Times New Roman"/>
                          <a:cs typeface="Times New Roman"/>
                        </a:rPr>
                        <a:t>4.9e–324</a:t>
                      </a:r>
                      <a:r>
                        <a:rPr sz="1200" spc="-20" dirty="0">
                          <a:solidFill>
                            <a:srgbClr val="1D1D1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1D1D1E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200" spc="5" dirty="0">
                          <a:solidFill>
                            <a:srgbClr val="1D1D1E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solidFill>
                            <a:srgbClr val="1D1D1E"/>
                          </a:solidFill>
                          <a:latin typeface="Times New Roman"/>
                          <a:cs typeface="Times New Roman"/>
                        </a:rPr>
                        <a:t>1.8e+308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/>
                </a:tc>
              </a:tr>
              <a:tr h="315595">
                <a:tc>
                  <a:txBody>
                    <a:bodyPr/>
                    <a:lstStyle/>
                    <a:p>
                      <a:pPr marL="636270">
                        <a:lnSpc>
                          <a:spcPts val="1185"/>
                        </a:lnSpc>
                      </a:pPr>
                      <a:r>
                        <a:rPr sz="1200" b="1" spc="-10" dirty="0">
                          <a:solidFill>
                            <a:srgbClr val="1D1D1E"/>
                          </a:solidFill>
                          <a:latin typeface="Times New Roman"/>
                          <a:cs typeface="Times New Roman"/>
                        </a:rPr>
                        <a:t>float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36270">
                        <a:lnSpc>
                          <a:spcPts val="1200"/>
                        </a:lnSpc>
                      </a:pPr>
                      <a:r>
                        <a:rPr sz="1200" spc="-10" dirty="0">
                          <a:solidFill>
                            <a:srgbClr val="1D1D1E"/>
                          </a:solidFill>
                          <a:latin typeface="Times New Roman"/>
                          <a:cs typeface="Times New Roman"/>
                        </a:rPr>
                        <a:t>float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ts val="1400"/>
                        </a:lnSpc>
                      </a:pPr>
                      <a:r>
                        <a:rPr sz="1200" spc="-25" dirty="0">
                          <a:solidFill>
                            <a:srgbClr val="1D1D1E"/>
                          </a:solidFill>
                          <a:latin typeface="Times New Roman"/>
                          <a:cs typeface="Times New Roman"/>
                        </a:rPr>
                        <a:t>32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304799"/>
            <a:ext cx="7164070" cy="9394825"/>
          </a:xfrm>
          <a:custGeom>
            <a:avLst/>
            <a:gdLst/>
            <a:ahLst/>
            <a:cxnLst/>
            <a:rect l="l" t="t" r="r" b="b"/>
            <a:pathLst>
              <a:path w="7164070" h="9394825">
                <a:moveTo>
                  <a:pt x="7146290" y="46990"/>
                </a:moveTo>
                <a:lnTo>
                  <a:pt x="56515" y="46990"/>
                </a:lnTo>
                <a:lnTo>
                  <a:pt x="46990" y="46990"/>
                </a:lnTo>
                <a:lnTo>
                  <a:pt x="46990" y="9394203"/>
                </a:lnTo>
                <a:lnTo>
                  <a:pt x="56515" y="9394190"/>
                </a:lnTo>
                <a:lnTo>
                  <a:pt x="56515" y="56515"/>
                </a:lnTo>
                <a:lnTo>
                  <a:pt x="7146290" y="56515"/>
                </a:lnTo>
                <a:lnTo>
                  <a:pt x="7146290" y="46990"/>
                </a:lnTo>
                <a:close/>
              </a:path>
              <a:path w="7164070" h="9394825">
                <a:moveTo>
                  <a:pt x="7164070" y="0"/>
                </a:moveTo>
                <a:lnTo>
                  <a:pt x="0" y="0"/>
                </a:lnTo>
                <a:lnTo>
                  <a:pt x="0" y="38100"/>
                </a:lnTo>
                <a:lnTo>
                  <a:pt x="0" y="9394190"/>
                </a:lnTo>
                <a:lnTo>
                  <a:pt x="38100" y="9394190"/>
                </a:lnTo>
                <a:lnTo>
                  <a:pt x="38100" y="38100"/>
                </a:lnTo>
                <a:lnTo>
                  <a:pt x="7155180" y="38100"/>
                </a:lnTo>
                <a:lnTo>
                  <a:pt x="7155180" y="9394203"/>
                </a:lnTo>
                <a:lnTo>
                  <a:pt x="7164070" y="9394190"/>
                </a:lnTo>
                <a:lnTo>
                  <a:pt x="7164070" y="38100"/>
                </a:lnTo>
                <a:lnTo>
                  <a:pt x="71640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800" y="360679"/>
            <a:ext cx="7164070" cy="9394190"/>
          </a:xfrm>
          <a:custGeom>
            <a:avLst/>
            <a:gdLst/>
            <a:ahLst/>
            <a:cxnLst/>
            <a:rect l="l" t="t" r="r" b="b"/>
            <a:pathLst>
              <a:path w="7164070" h="9394190">
                <a:moveTo>
                  <a:pt x="7146290" y="9338310"/>
                </a:moveTo>
                <a:lnTo>
                  <a:pt x="7108190" y="9338310"/>
                </a:lnTo>
                <a:lnTo>
                  <a:pt x="7108190" y="9337040"/>
                </a:lnTo>
                <a:lnTo>
                  <a:pt x="56515" y="9337040"/>
                </a:lnTo>
                <a:lnTo>
                  <a:pt x="56515" y="9337675"/>
                </a:lnTo>
                <a:lnTo>
                  <a:pt x="46990" y="9337675"/>
                </a:lnTo>
                <a:lnTo>
                  <a:pt x="46990" y="9375775"/>
                </a:lnTo>
                <a:lnTo>
                  <a:pt x="56515" y="9375775"/>
                </a:lnTo>
                <a:lnTo>
                  <a:pt x="56515" y="9376410"/>
                </a:lnTo>
                <a:lnTo>
                  <a:pt x="7146290" y="9376410"/>
                </a:lnTo>
                <a:lnTo>
                  <a:pt x="7146290" y="9338310"/>
                </a:lnTo>
                <a:close/>
              </a:path>
              <a:path w="7164070" h="9394190">
                <a:moveTo>
                  <a:pt x="7146290" y="0"/>
                </a:moveTo>
                <a:lnTo>
                  <a:pt x="7108190" y="0"/>
                </a:lnTo>
                <a:lnTo>
                  <a:pt x="7108190" y="9337040"/>
                </a:lnTo>
                <a:lnTo>
                  <a:pt x="7146290" y="9337040"/>
                </a:lnTo>
                <a:lnTo>
                  <a:pt x="7146290" y="0"/>
                </a:lnTo>
                <a:close/>
              </a:path>
              <a:path w="7164070" h="9394190">
                <a:moveTo>
                  <a:pt x="7164070" y="9385300"/>
                </a:moveTo>
                <a:lnTo>
                  <a:pt x="38100" y="9385300"/>
                </a:lnTo>
                <a:lnTo>
                  <a:pt x="38100" y="9338310"/>
                </a:lnTo>
                <a:lnTo>
                  <a:pt x="0" y="9338310"/>
                </a:lnTo>
                <a:lnTo>
                  <a:pt x="0" y="9385300"/>
                </a:lnTo>
                <a:lnTo>
                  <a:pt x="0" y="9394190"/>
                </a:lnTo>
                <a:lnTo>
                  <a:pt x="7164070" y="9394190"/>
                </a:lnTo>
                <a:lnTo>
                  <a:pt x="7164070" y="9385300"/>
                </a:lnTo>
                <a:close/>
              </a:path>
              <a:path w="7164070" h="9394190">
                <a:moveTo>
                  <a:pt x="7164070" y="9337675"/>
                </a:moveTo>
                <a:lnTo>
                  <a:pt x="7155180" y="9337675"/>
                </a:lnTo>
                <a:lnTo>
                  <a:pt x="7155180" y="9384665"/>
                </a:lnTo>
                <a:lnTo>
                  <a:pt x="7164070" y="9384665"/>
                </a:lnTo>
                <a:lnTo>
                  <a:pt x="7164070" y="9337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5052" y="591057"/>
            <a:ext cx="6598920" cy="8269605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12700" marR="641985" indent="454025" algn="just">
              <a:lnSpc>
                <a:spcPts val="1270"/>
              </a:lnSpc>
              <a:spcBef>
                <a:spcPts val="284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2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type</a:t>
            </a:r>
            <a:r>
              <a:rPr sz="1200" spc="2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float</a:t>
            </a:r>
            <a:r>
              <a:rPr sz="1200" b="1" spc="25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specifies</a:t>
            </a:r>
            <a:r>
              <a:rPr sz="1200" spc="229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2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spc="-10" dirty="0">
                <a:solidFill>
                  <a:srgbClr val="1D1D1E"/>
                </a:solidFill>
                <a:latin typeface="Times New Roman"/>
                <a:cs typeface="Times New Roman"/>
              </a:rPr>
              <a:t>single-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precision</a:t>
            </a:r>
            <a:r>
              <a:rPr sz="1200" i="1" spc="2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value</a:t>
            </a:r>
            <a:r>
              <a:rPr sz="1200" spc="2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2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uses</a:t>
            </a:r>
            <a:r>
              <a:rPr sz="1200" spc="229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32</a:t>
            </a:r>
            <a:r>
              <a:rPr sz="1200" spc="2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bits</a:t>
            </a:r>
            <a:r>
              <a:rPr sz="1200" spc="2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20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storage.</a:t>
            </a:r>
            <a:r>
              <a:rPr sz="1200" spc="229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Single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precision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faster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on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some processors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 takes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half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much space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double precision,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but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will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become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imprecise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when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values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either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very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large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or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very</a:t>
            </a:r>
            <a:r>
              <a:rPr sz="1200" spc="-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small.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Variables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type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float</a:t>
            </a:r>
            <a:r>
              <a:rPr sz="1200" b="1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endParaRPr sz="1200">
              <a:latin typeface="Times New Roman"/>
              <a:cs typeface="Times New Roman"/>
            </a:endParaRPr>
          </a:p>
          <a:p>
            <a:pPr marL="12700" marR="563880" algn="just">
              <a:lnSpc>
                <a:spcPts val="1220"/>
              </a:lnSpc>
              <a:spcBef>
                <a:spcPts val="59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useful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when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need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fractional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component,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but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don’t require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example,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float</a:t>
            </a:r>
            <a:r>
              <a:rPr sz="1200" b="1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can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useful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when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representing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dollars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cents.</a:t>
            </a:r>
            <a:endParaRPr sz="1200">
              <a:latin typeface="Times New Roman"/>
              <a:cs typeface="Times New Roman"/>
            </a:endParaRPr>
          </a:p>
          <a:p>
            <a:pPr marL="12700" marR="4228465">
              <a:lnSpc>
                <a:spcPct val="89200"/>
              </a:lnSpc>
              <a:spcBef>
                <a:spcPts val="254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Here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some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example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float</a:t>
            </a:r>
            <a:r>
              <a:rPr sz="1200" b="1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variable declarations: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float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hightemp,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lowtemp; </a:t>
            </a:r>
            <a:r>
              <a:rPr sz="1200" b="1" spc="-10" dirty="0">
                <a:solidFill>
                  <a:srgbClr val="1D1D1E"/>
                </a:solidFill>
                <a:latin typeface="Times New Roman"/>
                <a:cs typeface="Times New Roman"/>
              </a:rPr>
              <a:t>double</a:t>
            </a:r>
            <a:endParaRPr sz="1200">
              <a:latin typeface="Times New Roman"/>
              <a:cs typeface="Times New Roman"/>
            </a:endParaRPr>
          </a:p>
          <a:p>
            <a:pPr marL="12700" marR="640080" indent="454025" algn="just">
              <a:lnSpc>
                <a:spcPts val="1270"/>
              </a:lnSpc>
              <a:spcBef>
                <a:spcPts val="35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Double</a:t>
            </a:r>
            <a:r>
              <a:rPr sz="1200" spc="2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precision,</a:t>
            </a:r>
            <a:r>
              <a:rPr sz="1200" spc="2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</a:t>
            </a:r>
            <a:r>
              <a:rPr sz="1200" spc="2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denoted</a:t>
            </a:r>
            <a:r>
              <a:rPr sz="1200" spc="229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by</a:t>
            </a:r>
            <a:r>
              <a:rPr sz="1200" spc="1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2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double</a:t>
            </a:r>
            <a:r>
              <a:rPr sz="1200" b="1" spc="110" dirty="0">
                <a:solidFill>
                  <a:srgbClr val="1D1D1E"/>
                </a:solidFill>
                <a:latin typeface="Times New Roman"/>
                <a:cs typeface="Times New Roman"/>
              </a:rPr>
              <a:t> 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keyword,</a:t>
            </a:r>
            <a:r>
              <a:rPr sz="1200" spc="2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uses</a:t>
            </a:r>
            <a:r>
              <a:rPr sz="1200" spc="2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64</a:t>
            </a:r>
            <a:r>
              <a:rPr sz="1200" spc="2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bits</a:t>
            </a:r>
            <a:r>
              <a:rPr sz="1200" spc="1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2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store</a:t>
            </a:r>
            <a:r>
              <a:rPr sz="1200" spc="1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2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value.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Double</a:t>
            </a:r>
            <a:r>
              <a:rPr sz="1200" spc="1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precision</a:t>
            </a:r>
            <a:r>
              <a:rPr sz="1200" spc="11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10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actually</a:t>
            </a:r>
            <a:r>
              <a:rPr sz="1200" spc="1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faster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than</a:t>
            </a:r>
            <a:r>
              <a:rPr sz="1200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single</a:t>
            </a:r>
            <a:r>
              <a:rPr sz="1200" spc="11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precision</a:t>
            </a:r>
            <a:r>
              <a:rPr sz="1200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on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some</a:t>
            </a:r>
            <a:r>
              <a:rPr sz="1200" spc="1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modern</a:t>
            </a:r>
            <a:r>
              <a:rPr sz="1200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processors</a:t>
            </a:r>
            <a:r>
              <a:rPr sz="1200" spc="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11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have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been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optimized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high-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speed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mathematical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calculations.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Here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short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program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uses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double</a:t>
            </a:r>
            <a:r>
              <a:rPr sz="1200" b="1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variables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 compute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area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circle:</a:t>
            </a:r>
            <a:endParaRPr sz="1200">
              <a:latin typeface="Times New Roman"/>
              <a:cs typeface="Times New Roman"/>
            </a:endParaRPr>
          </a:p>
          <a:p>
            <a:pPr marL="12700" marR="4711065">
              <a:lnSpc>
                <a:spcPts val="1320"/>
              </a:lnSpc>
              <a:spcBef>
                <a:spcPts val="8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Compute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area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circle.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Area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 marR="4206240">
              <a:lnSpc>
                <a:spcPts val="1220"/>
              </a:lnSpc>
              <a:spcBef>
                <a:spcPts val="29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public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static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void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main(String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args[])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double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pi,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r,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a;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 =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10.8;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radius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circle</a:t>
            </a:r>
            <a:endParaRPr sz="1200">
              <a:latin typeface="Times New Roman"/>
              <a:cs typeface="Times New Roman"/>
            </a:endParaRPr>
          </a:p>
          <a:p>
            <a:pPr marL="12700" marR="4601845">
              <a:lnSpc>
                <a:spcPts val="1250"/>
              </a:lnSpc>
              <a:spcBef>
                <a:spcPts val="29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pi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3.1416;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pi,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approximately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pi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*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 *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r;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compute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area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295"/>
              </a:lnSpc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System.out.println("Area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circle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"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+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a);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0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1D1D1E"/>
                </a:solidFill>
                <a:latin typeface="Times New Roman"/>
                <a:cs typeface="Times New Roman"/>
              </a:rPr>
              <a:t>Characters</a:t>
            </a:r>
            <a:endParaRPr sz="1200">
              <a:latin typeface="Times New Roman"/>
              <a:cs typeface="Times New Roman"/>
            </a:endParaRPr>
          </a:p>
          <a:p>
            <a:pPr marL="12700" marR="631190" indent="454025" algn="just">
              <a:lnSpc>
                <a:spcPct val="91200"/>
              </a:lnSpc>
              <a:spcBef>
                <a:spcPts val="22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1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Java,</a:t>
            </a:r>
            <a:r>
              <a:rPr sz="1200" spc="1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data</a:t>
            </a:r>
            <a:r>
              <a:rPr sz="1200" spc="1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type</a:t>
            </a:r>
            <a:r>
              <a:rPr sz="1200" spc="1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used</a:t>
            </a:r>
            <a:r>
              <a:rPr sz="1200" spc="1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1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store</a:t>
            </a:r>
            <a:r>
              <a:rPr sz="1200" spc="1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characters</a:t>
            </a:r>
            <a:r>
              <a:rPr sz="1200" spc="1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1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char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.</a:t>
            </a:r>
            <a:r>
              <a:rPr sz="1200" spc="1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However,</a:t>
            </a:r>
            <a:r>
              <a:rPr sz="1200" spc="1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C/C++</a:t>
            </a:r>
            <a:r>
              <a:rPr sz="1200" spc="1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programmers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beware: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char</a:t>
            </a:r>
            <a:r>
              <a:rPr sz="1200" b="1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 Java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not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same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char</a:t>
            </a:r>
            <a:r>
              <a:rPr sz="1200" b="1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or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C++.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C/C++,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char</a:t>
            </a:r>
            <a:r>
              <a:rPr sz="1200" b="1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integertype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that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8</a:t>
            </a:r>
            <a:r>
              <a:rPr sz="1200" spc="1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bits</a:t>
            </a:r>
            <a:r>
              <a:rPr sz="1200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wide.</a:t>
            </a:r>
            <a:r>
              <a:rPr sz="1200" spc="11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1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1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not</a:t>
            </a:r>
            <a:r>
              <a:rPr sz="1200" i="1" spc="10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case</a:t>
            </a:r>
            <a:r>
              <a:rPr sz="1200" spc="1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10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Java.</a:t>
            </a:r>
            <a:r>
              <a:rPr sz="1200" spc="11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Instead,</a:t>
            </a:r>
            <a:r>
              <a:rPr sz="1200" spc="11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Java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uses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Unicode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1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representcharacters..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There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no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negative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char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s.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standard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set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characters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known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asASCII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still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ranges from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0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to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127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always,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extended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8-bit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character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set,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ISO-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Latin-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1,ranges from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0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255.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20"/>
              </a:lnSpc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Booleans</a:t>
            </a:r>
            <a:endParaRPr sz="1200">
              <a:latin typeface="Times New Roman"/>
              <a:cs typeface="Times New Roman"/>
            </a:endParaRPr>
          </a:p>
          <a:p>
            <a:pPr marL="12700" marR="636270" indent="454025">
              <a:lnSpc>
                <a:spcPts val="1320"/>
              </a:lnSpc>
              <a:spcBef>
                <a:spcPts val="29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Java</a:t>
            </a:r>
            <a:r>
              <a:rPr sz="1200" spc="2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has</a:t>
            </a:r>
            <a:r>
              <a:rPr sz="1200" spc="229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2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simple</a:t>
            </a:r>
            <a:r>
              <a:rPr sz="1200" spc="2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type,</a:t>
            </a:r>
            <a:r>
              <a:rPr sz="1200" spc="2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called</a:t>
            </a:r>
            <a:r>
              <a:rPr sz="1200" spc="2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boolean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,</a:t>
            </a:r>
            <a:r>
              <a:rPr sz="1200" spc="2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</a:t>
            </a:r>
            <a:r>
              <a:rPr sz="1200" spc="2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logical</a:t>
            </a:r>
            <a:r>
              <a:rPr sz="1200" spc="2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values.</a:t>
            </a:r>
            <a:r>
              <a:rPr sz="1200" spc="2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</a:t>
            </a:r>
            <a:r>
              <a:rPr sz="1200" spc="2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can</a:t>
            </a:r>
            <a:r>
              <a:rPr sz="1200" spc="2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have</a:t>
            </a:r>
            <a:r>
              <a:rPr sz="1200" spc="2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only</a:t>
            </a:r>
            <a:r>
              <a:rPr sz="1200" spc="2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one</a:t>
            </a:r>
            <a:r>
              <a:rPr sz="1200" spc="2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of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twopossible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values,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true</a:t>
            </a:r>
            <a:r>
              <a:rPr sz="1200" b="1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or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false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.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type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returned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by</a:t>
            </a:r>
            <a:r>
              <a:rPr sz="1200" spc="-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all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relational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operators,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suc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has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b="1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spc="-50" dirty="0">
                <a:solidFill>
                  <a:srgbClr val="1D1D1E"/>
                </a:solidFill>
                <a:latin typeface="Times New Roman"/>
                <a:cs typeface="Times New Roman"/>
              </a:rPr>
              <a:t>&lt;</a:t>
            </a:r>
            <a:endParaRPr sz="1200">
              <a:latin typeface="Times New Roman"/>
              <a:cs typeface="Times New Roman"/>
            </a:endParaRPr>
          </a:p>
          <a:p>
            <a:pPr marL="12700" marR="1093470">
              <a:lnSpc>
                <a:spcPts val="1320"/>
              </a:lnSpc>
            </a:pP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b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.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boolean</a:t>
            </a:r>
            <a:r>
              <a:rPr sz="1200" b="1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also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type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required</a:t>
            </a:r>
            <a:r>
              <a:rPr sz="1200" i="1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by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conditional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expressions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govern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control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statements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such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if</a:t>
            </a:r>
            <a:r>
              <a:rPr sz="1200" b="1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1D1D1E"/>
                </a:solidFill>
                <a:latin typeface="Times New Roman"/>
                <a:cs typeface="Times New Roman"/>
              </a:rPr>
              <a:t>for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2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Here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program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demonstrates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boolean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type:</a:t>
            </a:r>
            <a:endParaRPr sz="1200">
              <a:latin typeface="Times New Roman"/>
              <a:cs typeface="Times New Roman"/>
            </a:endParaRPr>
          </a:p>
          <a:p>
            <a:pPr marL="1625600">
              <a:lnSpc>
                <a:spcPts val="139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There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three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interesting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things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 notice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about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program.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First,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as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  <a:spcBef>
                <a:spcPts val="2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can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see,when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boolean</a:t>
            </a:r>
            <a:r>
              <a:rPr sz="1200" b="1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value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output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by</a:t>
            </a:r>
            <a:r>
              <a:rPr sz="1200" spc="-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println(</a:t>
            </a:r>
            <a:r>
              <a:rPr sz="1200" b="1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,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―true‖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or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―false‖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Second,the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value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1D1D1E"/>
                </a:solidFill>
                <a:latin typeface="Times New Roman"/>
                <a:cs typeface="Times New Roman"/>
              </a:rPr>
              <a:t>boolean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variable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sufficient,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by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itself,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control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if</a:t>
            </a:r>
            <a:r>
              <a:rPr sz="1200" b="1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statement.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Thereis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  <a:spcBef>
                <a:spcPts val="2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no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need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write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if</a:t>
            </a:r>
            <a:r>
              <a:rPr sz="1200" b="1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statement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like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this: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if(b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==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true)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...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Third,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outcome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relational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operator,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such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&lt;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,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boolean</a:t>
            </a:r>
            <a:r>
              <a:rPr sz="1200" b="1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value.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why</a:t>
            </a:r>
            <a:endParaRPr sz="1200">
              <a:latin typeface="Times New Roman"/>
              <a:cs typeface="Times New Roman"/>
            </a:endParaRPr>
          </a:p>
          <a:p>
            <a:pPr marL="12700" marR="36195">
              <a:lnSpc>
                <a:spcPts val="1250"/>
              </a:lnSpc>
              <a:spcBef>
                <a:spcPts val="204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expression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10</a:t>
            </a:r>
            <a:r>
              <a:rPr sz="1200" b="1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&gt;</a:t>
            </a:r>
            <a:r>
              <a:rPr sz="1200" b="1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9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displays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value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―true.‖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Further,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around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10</a:t>
            </a:r>
            <a:r>
              <a:rPr sz="1200" b="1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&gt;</a:t>
            </a:r>
            <a:r>
              <a:rPr sz="1200" b="1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9</a:t>
            </a:r>
            <a:r>
              <a:rPr sz="1200" b="1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necessary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because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+</a:t>
            </a:r>
            <a:r>
              <a:rPr sz="1200" b="1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operator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has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higher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precedence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than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&gt;.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u="heavy" spc="-10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Variables</a:t>
            </a:r>
            <a:endParaRPr sz="1200">
              <a:latin typeface="Times New Roman"/>
              <a:cs typeface="Times New Roman"/>
            </a:endParaRPr>
          </a:p>
          <a:p>
            <a:pPr marL="12700" marR="643890" indent="454025" algn="just">
              <a:lnSpc>
                <a:spcPct val="89200"/>
              </a:lnSpc>
              <a:spcBef>
                <a:spcPts val="27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variable</a:t>
            </a:r>
            <a:r>
              <a:rPr sz="1200" spc="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basic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unit</a:t>
            </a:r>
            <a:r>
              <a:rPr sz="1200" spc="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storage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Java</a:t>
            </a:r>
            <a:r>
              <a:rPr sz="1200" spc="11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program.</a:t>
            </a:r>
            <a:r>
              <a:rPr sz="1200" spc="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variable</a:t>
            </a:r>
            <a:r>
              <a:rPr sz="1200" spc="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defined</a:t>
            </a:r>
            <a:r>
              <a:rPr sz="1200" spc="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by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the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combination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identifier,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type,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optional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initializer.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addition,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all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variables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have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a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scope,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which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defines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their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visibility,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lifetime.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These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elementsare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examined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next.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5052" y="566673"/>
            <a:ext cx="6103620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Declaring</a:t>
            </a:r>
            <a:r>
              <a:rPr sz="1200" b="1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b="1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1D1D1E"/>
                </a:solidFill>
                <a:latin typeface="Times New Roman"/>
                <a:cs typeface="Times New Roman"/>
              </a:rPr>
              <a:t>Variable</a:t>
            </a:r>
            <a:endParaRPr sz="1200">
              <a:latin typeface="Times New Roman"/>
              <a:cs typeface="Times New Roman"/>
            </a:endParaRPr>
          </a:p>
          <a:p>
            <a:pPr marL="12700" marR="1127125">
              <a:lnSpc>
                <a:spcPts val="1250"/>
              </a:lnSpc>
              <a:spcBef>
                <a:spcPts val="27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Java,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all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variables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must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declared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before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they</a:t>
            </a:r>
            <a:r>
              <a:rPr sz="1200" spc="-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can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used.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basic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form</a:t>
            </a:r>
            <a:r>
              <a:rPr sz="1200" spc="-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of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variable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declaration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shown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here: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30"/>
              </a:lnSpc>
            </a:pP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type</a:t>
            </a:r>
            <a:r>
              <a:rPr sz="1200" i="1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identifier</a:t>
            </a:r>
            <a:r>
              <a:rPr sz="1200" i="1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[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value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][,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identifier</a:t>
            </a:r>
            <a:r>
              <a:rPr sz="1200" i="1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[=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value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]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...]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;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490"/>
              </a:lnSpc>
              <a:spcBef>
                <a:spcPts val="5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type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one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Java’s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atomic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types,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or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nam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interface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types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discussed later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Part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this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book.)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identifier</a:t>
            </a:r>
            <a:r>
              <a:rPr sz="1200" i="1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name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variable.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4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1369060">
              <a:lnSpc>
                <a:spcPts val="122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Here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several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examples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variable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declarations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various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types.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Note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that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some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include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initialization.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5052" y="2331846"/>
            <a:ext cx="1083310" cy="382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05"/>
              </a:lnSpc>
              <a:spcBef>
                <a:spcPts val="10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 a,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b,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c;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 =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3,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e,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5;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5052" y="2856356"/>
            <a:ext cx="1296670" cy="561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05"/>
              </a:lnSpc>
              <a:spcBef>
                <a:spcPts val="10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byte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z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22;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420"/>
              </a:lnSpc>
              <a:spcBef>
                <a:spcPts val="2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double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pi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3.14159;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char x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'x';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98445" y="2337942"/>
            <a:ext cx="2326640" cy="1080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895">
              <a:lnSpc>
                <a:spcPts val="1350"/>
              </a:lnSpc>
              <a:spcBef>
                <a:spcPts val="100"/>
              </a:spcBef>
            </a:pP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15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declares</a:t>
            </a:r>
            <a:r>
              <a:rPr sz="115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three</a:t>
            </a:r>
            <a:r>
              <a:rPr sz="115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ints,</a:t>
            </a:r>
            <a:r>
              <a:rPr sz="115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a,</a:t>
            </a:r>
            <a:r>
              <a:rPr sz="115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b,</a:t>
            </a:r>
            <a:r>
              <a:rPr sz="115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150" spc="-25" dirty="0">
                <a:solidFill>
                  <a:srgbClr val="1D1D1E"/>
                </a:solidFill>
                <a:latin typeface="Times New Roman"/>
                <a:cs typeface="Times New Roman"/>
              </a:rPr>
              <a:t> c.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37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declares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three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more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ints,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initializing</a:t>
            </a:r>
            <a:endParaRPr sz="1200">
              <a:latin typeface="Times New Roman"/>
              <a:cs typeface="Times New Roman"/>
            </a:endParaRPr>
          </a:p>
          <a:p>
            <a:pPr marL="481965">
              <a:lnSpc>
                <a:spcPts val="138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f.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initializes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z.</a:t>
            </a:r>
            <a:endParaRPr sz="1200">
              <a:latin typeface="Times New Roman"/>
              <a:cs typeface="Times New Roman"/>
            </a:endParaRPr>
          </a:p>
          <a:p>
            <a:pPr marL="24765">
              <a:lnSpc>
                <a:spcPts val="139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declares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approximation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 of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pi.</a:t>
            </a:r>
            <a:endParaRPr sz="1200">
              <a:latin typeface="Times New Roman"/>
              <a:cs typeface="Times New Roman"/>
            </a:endParaRPr>
          </a:p>
          <a:p>
            <a:pPr marL="76835">
              <a:lnSpc>
                <a:spcPts val="143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variable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x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has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value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'x'.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5052" y="3377183"/>
            <a:ext cx="5975350" cy="626110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200"/>
              </a:spcBef>
            </a:pPr>
            <a:r>
              <a:rPr sz="1200" b="1" u="heavy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The</a:t>
            </a:r>
            <a:r>
              <a:rPr sz="1200" b="1" u="heavy" spc="-20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Scope</a:t>
            </a:r>
            <a:r>
              <a:rPr sz="1200" b="1" u="heavy" spc="-20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and</a:t>
            </a:r>
            <a:r>
              <a:rPr sz="1200" b="1" u="heavy" spc="-20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Lifetime</a:t>
            </a:r>
            <a:r>
              <a:rPr sz="1200" b="1" u="heavy" spc="-15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1200" b="1" u="heavy" spc="-10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 Variables</a:t>
            </a:r>
            <a:endParaRPr sz="1200">
              <a:latin typeface="Times New Roman"/>
              <a:cs typeface="Times New Roman"/>
            </a:endParaRPr>
          </a:p>
          <a:p>
            <a:pPr marL="12700" marR="5080" indent="454025" algn="just">
              <a:lnSpc>
                <a:spcPct val="92000"/>
              </a:lnSpc>
              <a:spcBef>
                <a:spcPts val="21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So</a:t>
            </a:r>
            <a:r>
              <a:rPr sz="1200" spc="1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far,</a:t>
            </a:r>
            <a:r>
              <a:rPr sz="1200" spc="1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all</a:t>
            </a:r>
            <a:r>
              <a:rPr sz="1200" spc="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variables</a:t>
            </a:r>
            <a:r>
              <a:rPr sz="1200" spc="1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used</a:t>
            </a:r>
            <a:r>
              <a:rPr sz="1200" spc="1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have</a:t>
            </a:r>
            <a:r>
              <a:rPr sz="1200" spc="1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been</a:t>
            </a:r>
            <a:r>
              <a:rPr sz="1200" spc="10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declared</a:t>
            </a:r>
            <a:r>
              <a:rPr sz="1200" spc="1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at</a:t>
            </a:r>
            <a:r>
              <a:rPr sz="1200" spc="1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start</a:t>
            </a:r>
            <a:r>
              <a:rPr sz="1200" spc="10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main(</a:t>
            </a:r>
            <a:r>
              <a:rPr sz="1200" b="1" spc="1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r>
              <a:rPr sz="1200" b="1" spc="11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method.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However,</a:t>
            </a:r>
            <a:r>
              <a:rPr sz="1200" spc="1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Java</a:t>
            </a:r>
            <a:r>
              <a:rPr sz="1200" spc="10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allows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variables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1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</a:t>
            </a:r>
            <a:r>
              <a:rPr sz="1200" spc="1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declared</a:t>
            </a:r>
            <a:r>
              <a:rPr sz="1200" spc="10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within</a:t>
            </a:r>
            <a:r>
              <a:rPr sz="1200" spc="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any</a:t>
            </a:r>
            <a:r>
              <a:rPr sz="1200" spc="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block.</a:t>
            </a:r>
            <a:r>
              <a:rPr sz="1200" spc="1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explained</a:t>
            </a:r>
            <a:r>
              <a:rPr sz="1200" spc="1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Chapter</a:t>
            </a:r>
            <a:r>
              <a:rPr sz="1200" spc="11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2,</a:t>
            </a:r>
            <a:r>
              <a:rPr sz="1200" spc="1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a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block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begun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with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opening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curly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brace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ended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by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closing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curlybrace.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block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defines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a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scope.</a:t>
            </a:r>
            <a:r>
              <a:rPr sz="1200" i="1" spc="1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Thus,</a:t>
            </a:r>
            <a:r>
              <a:rPr sz="1200" spc="1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each</a:t>
            </a:r>
            <a:r>
              <a:rPr sz="1200" spc="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time</a:t>
            </a:r>
            <a:r>
              <a:rPr sz="1200" spc="1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</a:t>
            </a:r>
            <a:r>
              <a:rPr sz="1200" spc="1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start</a:t>
            </a:r>
            <a:r>
              <a:rPr sz="1200" spc="1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new</a:t>
            </a:r>
            <a:r>
              <a:rPr sz="1200" spc="1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block,</a:t>
            </a:r>
            <a:r>
              <a:rPr sz="1200" spc="1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creating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1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new</a:t>
            </a:r>
            <a:r>
              <a:rPr sz="1200" spc="11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scope.</a:t>
            </a:r>
            <a:r>
              <a:rPr sz="1200" spc="1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</a:t>
            </a:r>
            <a:r>
              <a:rPr sz="1200" spc="1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probably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know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from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your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previous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programming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experience,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scope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determines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what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objects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visible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other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parts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your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program.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also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determines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lifetime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those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objects.</a:t>
            </a:r>
            <a:endParaRPr sz="1200">
              <a:latin typeface="Times New Roman"/>
              <a:cs typeface="Times New Roman"/>
            </a:endParaRPr>
          </a:p>
          <a:p>
            <a:pPr marL="469900" algn="just">
              <a:lnSpc>
                <a:spcPts val="139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Most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other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computer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languages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define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two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general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categories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scopes: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global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local.</a:t>
            </a:r>
            <a:endParaRPr sz="1200">
              <a:latin typeface="Times New Roman"/>
              <a:cs typeface="Times New Roman"/>
            </a:endParaRPr>
          </a:p>
          <a:p>
            <a:pPr marL="12700" marR="178435" algn="just">
              <a:lnSpc>
                <a:spcPct val="11670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However,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these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traditional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scopes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do not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fit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scope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defined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by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method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begins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with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opening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curly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brace.</a:t>
            </a:r>
            <a:endParaRPr sz="1200">
              <a:latin typeface="Times New Roman"/>
              <a:cs typeface="Times New Roman"/>
            </a:endParaRPr>
          </a:p>
          <a:p>
            <a:pPr marL="12700" marR="2000885">
              <a:lnSpc>
                <a:spcPts val="1250"/>
              </a:lnSpc>
              <a:spcBef>
                <a:spcPts val="137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understand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effect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 of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nested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scopes,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consider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following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program: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Demonstrate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block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scope.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30"/>
              </a:lnSpc>
            </a:pPr>
            <a:r>
              <a:rPr sz="1200" b="1" u="heavy" spc="-10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Arrays</a:t>
            </a:r>
            <a:endParaRPr sz="1200">
              <a:latin typeface="Times New Roman"/>
              <a:cs typeface="Times New Roman"/>
            </a:endParaRPr>
          </a:p>
          <a:p>
            <a:pPr marL="12700" marR="6350" indent="454025" algn="just">
              <a:lnSpc>
                <a:spcPct val="91100"/>
              </a:lnSpc>
              <a:spcBef>
                <a:spcPts val="20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</a:t>
            </a:r>
            <a:r>
              <a:rPr sz="1200" spc="1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array</a:t>
            </a:r>
            <a:r>
              <a:rPr sz="1200" i="1" spc="2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2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2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group</a:t>
            </a:r>
            <a:r>
              <a:rPr sz="1200" spc="1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1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like-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typed</a:t>
            </a:r>
            <a:r>
              <a:rPr sz="1200" spc="229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variables</a:t>
            </a:r>
            <a:r>
              <a:rPr sz="1200" spc="229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2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20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referred</a:t>
            </a:r>
            <a:r>
              <a:rPr sz="1200" spc="2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229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by</a:t>
            </a:r>
            <a:r>
              <a:rPr sz="1200" spc="1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2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common</a:t>
            </a:r>
            <a:r>
              <a:rPr sz="1200" spc="2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name.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Arrays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any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type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can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</a:t>
            </a:r>
            <a:r>
              <a:rPr sz="1200" spc="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created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may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have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one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or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more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dimensions.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specific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elementin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</a:t>
            </a:r>
            <a:r>
              <a:rPr sz="1200" spc="3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array</a:t>
            </a:r>
            <a:r>
              <a:rPr sz="1200" spc="3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3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accessed</a:t>
            </a:r>
            <a:r>
              <a:rPr sz="1200" spc="409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by</a:t>
            </a:r>
            <a:r>
              <a:rPr sz="1200" spc="3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its</a:t>
            </a:r>
            <a:r>
              <a:rPr sz="1200" spc="3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index.</a:t>
            </a:r>
            <a:r>
              <a:rPr sz="1200" spc="3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Arrays</a:t>
            </a:r>
            <a:r>
              <a:rPr sz="1200" spc="3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offer</a:t>
            </a:r>
            <a:r>
              <a:rPr sz="1200" spc="3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3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convenient</a:t>
            </a:r>
            <a:r>
              <a:rPr sz="1200" spc="409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means</a:t>
            </a:r>
            <a:r>
              <a:rPr sz="1200" spc="3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3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grouping</a:t>
            </a:r>
            <a:r>
              <a:rPr sz="1200" spc="3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related information.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ts val="1370"/>
              </a:lnSpc>
            </a:pPr>
            <a:r>
              <a:rPr sz="1200" u="sng" spc="-10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One-</a:t>
            </a:r>
            <a:r>
              <a:rPr sz="1200" u="sng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Dimensional</a:t>
            </a:r>
            <a:r>
              <a:rPr sz="1200" u="sng" spc="-55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10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Arrays</a:t>
            </a:r>
            <a:endParaRPr sz="1200">
              <a:latin typeface="Times New Roman"/>
              <a:cs typeface="Times New Roman"/>
            </a:endParaRPr>
          </a:p>
          <a:p>
            <a:pPr marL="12700" marR="12065" algn="just">
              <a:lnSpc>
                <a:spcPts val="1270"/>
              </a:lnSpc>
              <a:spcBef>
                <a:spcPts val="334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spc="-10" dirty="0">
                <a:solidFill>
                  <a:srgbClr val="1D1D1E"/>
                </a:solidFill>
                <a:latin typeface="Times New Roman"/>
                <a:cs typeface="Times New Roman"/>
              </a:rPr>
              <a:t>one-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dimensional</a:t>
            </a:r>
            <a:r>
              <a:rPr sz="1200" i="1" spc="1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array</a:t>
            </a:r>
            <a:r>
              <a:rPr sz="1200" i="1" spc="1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is,</a:t>
            </a:r>
            <a:r>
              <a:rPr sz="1200" spc="1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essentially,</a:t>
            </a:r>
            <a:r>
              <a:rPr sz="1200" spc="1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1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list</a:t>
            </a:r>
            <a:r>
              <a:rPr sz="1200" spc="1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like-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typed</a:t>
            </a:r>
            <a:r>
              <a:rPr sz="1200" spc="1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variables.</a:t>
            </a:r>
            <a:r>
              <a:rPr sz="1200" spc="1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1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create</a:t>
            </a:r>
            <a:r>
              <a:rPr sz="1200" spc="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</a:t>
            </a:r>
            <a:r>
              <a:rPr sz="1200" spc="11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array,</a:t>
            </a:r>
            <a:r>
              <a:rPr sz="1200" spc="40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you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first</a:t>
            </a:r>
            <a:r>
              <a:rPr sz="1200" spc="1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must</a:t>
            </a:r>
            <a:r>
              <a:rPr sz="1200" spc="1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create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array</a:t>
            </a:r>
            <a:r>
              <a:rPr sz="1200" spc="1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variable</a:t>
            </a:r>
            <a:r>
              <a:rPr sz="1200" spc="1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desired</a:t>
            </a:r>
            <a:r>
              <a:rPr sz="1200" spc="1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type.</a:t>
            </a:r>
            <a:r>
              <a:rPr sz="1200" spc="1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general</a:t>
            </a:r>
            <a:r>
              <a:rPr sz="1200" spc="10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form</a:t>
            </a:r>
            <a:r>
              <a:rPr sz="1200" spc="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one</a:t>
            </a:r>
            <a:r>
              <a:rPr sz="1200" spc="1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dimensional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array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declaration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285"/>
              </a:spcBef>
            </a:pP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type</a:t>
            </a:r>
            <a:r>
              <a:rPr sz="1200" i="1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spc="-10" dirty="0">
                <a:solidFill>
                  <a:srgbClr val="1D1D1E"/>
                </a:solidFill>
                <a:latin typeface="Times New Roman"/>
                <a:cs typeface="Times New Roman"/>
              </a:rPr>
              <a:t>var-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name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[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];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1078865">
              <a:lnSpc>
                <a:spcPts val="122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Here,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type</a:t>
            </a:r>
            <a:r>
              <a:rPr sz="1200" i="1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declares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base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type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array. The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base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type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determines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data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type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each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element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comprises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array.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1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517265">
              <a:lnSpc>
                <a:spcPts val="122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Demonstrate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one-dimensional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array.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Array</a:t>
            </a:r>
            <a:r>
              <a:rPr sz="1200" spc="-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 marR="3583304">
              <a:lnSpc>
                <a:spcPts val="1250"/>
              </a:lnSpc>
              <a:spcBef>
                <a:spcPts val="53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public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static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void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main(String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args[])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month_days[];</a:t>
            </a:r>
            <a:endParaRPr sz="1200">
              <a:latin typeface="Times New Roman"/>
              <a:cs typeface="Times New Roman"/>
            </a:endParaRPr>
          </a:p>
          <a:p>
            <a:pPr marL="12700" marR="4298315">
              <a:lnSpc>
                <a:spcPts val="1340"/>
              </a:lnSpc>
              <a:spcBef>
                <a:spcPts val="29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month_days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new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int[12]; month_days[0]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31;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month_days[1]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28;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5052" y="383793"/>
            <a:ext cx="5974080" cy="8586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90"/>
              </a:lnSpc>
              <a:spcBef>
                <a:spcPts val="10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month_days[2]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31;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month_days[3]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30;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month_days[4]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31;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month_days[5]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30;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month_days[6]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31;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month_days[7]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31;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month_days[8]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30;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month_days[9]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31;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0"/>
              </a:lnSpc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month_days[10]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30;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month_days[11]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31;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  <a:spcBef>
                <a:spcPts val="1270"/>
              </a:spcBef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System.out.println("April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has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"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+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month_days[3]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+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"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days.");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5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200" b="1" spc="-10" dirty="0">
                <a:solidFill>
                  <a:srgbClr val="1D1D1E"/>
                </a:solidFill>
                <a:latin typeface="Times New Roman"/>
                <a:cs typeface="Times New Roman"/>
              </a:rPr>
              <a:t>Multidimensional</a:t>
            </a:r>
            <a:r>
              <a:rPr sz="1200" b="1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1D1D1E"/>
                </a:solidFill>
                <a:latin typeface="Times New Roman"/>
                <a:cs typeface="Times New Roman"/>
              </a:rPr>
              <a:t>Arrays</a:t>
            </a:r>
            <a:endParaRPr sz="1200">
              <a:latin typeface="Times New Roman"/>
              <a:cs typeface="Times New Roman"/>
            </a:endParaRPr>
          </a:p>
          <a:p>
            <a:pPr marL="12700" marR="5715" indent="454025" algn="just">
              <a:lnSpc>
                <a:spcPct val="91300"/>
              </a:lnSpc>
              <a:spcBef>
                <a:spcPts val="22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Java,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spc="-10" dirty="0">
                <a:solidFill>
                  <a:srgbClr val="1D1D1E"/>
                </a:solidFill>
                <a:latin typeface="Times New Roman"/>
                <a:cs typeface="Times New Roman"/>
              </a:rPr>
              <a:t>multidimensional</a:t>
            </a:r>
            <a:r>
              <a:rPr sz="1200" i="1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arrays</a:t>
            </a:r>
            <a:r>
              <a:rPr sz="1200" i="1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actually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arrays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arrays.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These,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mightexpect,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look and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act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like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regular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multidimensional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arrays.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However,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 will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see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there are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couple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of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subtle</a:t>
            </a:r>
            <a:r>
              <a:rPr sz="1200" spc="1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differences.</a:t>
            </a:r>
            <a:r>
              <a:rPr sz="1200" spc="1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1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declare</a:t>
            </a:r>
            <a:r>
              <a:rPr sz="1200" spc="1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1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multidimensional</a:t>
            </a:r>
            <a:r>
              <a:rPr sz="1200" spc="10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array</a:t>
            </a:r>
            <a:r>
              <a:rPr sz="1200" spc="1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variable,specify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each</a:t>
            </a:r>
            <a:r>
              <a:rPr sz="1200" spc="1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additional</a:t>
            </a:r>
            <a:r>
              <a:rPr sz="1200" spc="1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index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using</a:t>
            </a:r>
            <a:r>
              <a:rPr sz="1200" spc="1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another</a:t>
            </a:r>
            <a:r>
              <a:rPr sz="1200" spc="1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set</a:t>
            </a:r>
            <a:r>
              <a:rPr sz="1200" spc="1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1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square</a:t>
            </a:r>
            <a:r>
              <a:rPr sz="1200" spc="1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brackets.</a:t>
            </a:r>
            <a:r>
              <a:rPr sz="1200" spc="48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</a:t>
            </a:r>
            <a:r>
              <a:rPr sz="1200" spc="1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example,</a:t>
            </a:r>
            <a:r>
              <a:rPr sz="1200" spc="1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following</a:t>
            </a:r>
            <a:r>
              <a:rPr sz="1200" spc="1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declares</a:t>
            </a:r>
            <a:r>
              <a:rPr sz="1200" spc="1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1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two-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dimensional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array</a:t>
            </a:r>
            <a:r>
              <a:rPr sz="1200" spc="-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variable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called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1D1D1E"/>
                </a:solidFill>
                <a:latin typeface="Times New Roman"/>
                <a:cs typeface="Times New Roman"/>
              </a:rPr>
              <a:t>twoD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 twoD[][]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new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int[4][5];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  <a:spcBef>
                <a:spcPts val="7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allocates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4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by</a:t>
            </a:r>
            <a:r>
              <a:rPr sz="1200" spc="-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5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array</a:t>
            </a:r>
            <a:r>
              <a:rPr sz="1200" spc="-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assigns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twoD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.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Internally</a:t>
            </a:r>
            <a:r>
              <a:rPr sz="1200" spc="-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matrix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implemented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an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</a:pP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array</a:t>
            </a:r>
            <a:r>
              <a:rPr sz="1200" i="1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arrays</a:t>
            </a:r>
            <a:r>
              <a:rPr sz="1200" i="1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1D1D1E"/>
                </a:solidFill>
                <a:latin typeface="Times New Roman"/>
                <a:cs typeface="Times New Roman"/>
              </a:rPr>
              <a:t>int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12700" marR="3884295">
              <a:lnSpc>
                <a:spcPts val="1250"/>
              </a:lnSpc>
              <a:spcBef>
                <a:spcPts val="20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Demonstrate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 two-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dimensional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array.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TwoDArray</a:t>
            </a:r>
            <a:r>
              <a:rPr sz="1200" spc="-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 marR="3582035">
              <a:lnSpc>
                <a:spcPts val="1250"/>
              </a:lnSpc>
              <a:spcBef>
                <a:spcPts val="26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public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static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void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main(String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args[])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twoD[][]=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new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int[4][5];</a:t>
            </a:r>
            <a:endParaRPr sz="1200">
              <a:latin typeface="Times New Roman"/>
              <a:cs typeface="Times New Roman"/>
            </a:endParaRPr>
          </a:p>
          <a:p>
            <a:pPr marL="12700" marR="4902200">
              <a:lnSpc>
                <a:spcPct val="92500"/>
              </a:lnSpc>
              <a:spcBef>
                <a:spcPts val="21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i,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j,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k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0;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for(i=0;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i&lt;4;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i++)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for(j=0;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j&lt;5;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j++)</a:t>
            </a:r>
            <a:endParaRPr sz="1200">
              <a:latin typeface="Times New Roman"/>
              <a:cs typeface="Times New Roman"/>
            </a:endParaRPr>
          </a:p>
          <a:p>
            <a:pPr marL="12700" marR="4937125">
              <a:lnSpc>
                <a:spcPts val="1320"/>
              </a:lnSpc>
              <a:spcBef>
                <a:spcPts val="2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twoD[i][j]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k;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k++;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0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 marR="4831715">
              <a:lnSpc>
                <a:spcPts val="1220"/>
              </a:lnSpc>
              <a:spcBef>
                <a:spcPts val="320"/>
              </a:spcBef>
            </a:pP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for(i=0;</a:t>
            </a:r>
            <a:r>
              <a:rPr sz="115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i&lt;4;</a:t>
            </a:r>
            <a:r>
              <a:rPr sz="115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i++)</a:t>
            </a:r>
            <a:r>
              <a:rPr sz="115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50" dirty="0">
                <a:solidFill>
                  <a:srgbClr val="1D1D1E"/>
                </a:solidFill>
                <a:latin typeface="Times New Roman"/>
                <a:cs typeface="Times New Roman"/>
              </a:rPr>
              <a:t>{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for(j=0;</a:t>
            </a:r>
            <a:r>
              <a:rPr sz="115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j&lt;5;</a:t>
            </a:r>
            <a:r>
              <a:rPr sz="115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20" dirty="0">
                <a:solidFill>
                  <a:srgbClr val="1D1D1E"/>
                </a:solidFill>
                <a:latin typeface="Times New Roman"/>
                <a:cs typeface="Times New Roman"/>
              </a:rPr>
              <a:t>j++)</a:t>
            </a:r>
            <a:endParaRPr sz="1150">
              <a:latin typeface="Times New Roman"/>
              <a:cs typeface="Times New Roman"/>
            </a:endParaRPr>
          </a:p>
          <a:p>
            <a:pPr marL="12700" marR="4052570">
              <a:lnSpc>
                <a:spcPts val="1270"/>
              </a:lnSpc>
              <a:spcBef>
                <a:spcPts val="254"/>
              </a:spcBef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System.out.print(twoD[i][j]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+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"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");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System.out.println();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25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666490">
              <a:lnSpc>
                <a:spcPts val="137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program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generates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following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output: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0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1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2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3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4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5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6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7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8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9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ts val="1405"/>
              </a:lnSpc>
              <a:spcBef>
                <a:spcPts val="1019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10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11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12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13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14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ts val="140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15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16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17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18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19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89200"/>
              </a:lnSpc>
              <a:spcBef>
                <a:spcPts val="30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stated</a:t>
            </a:r>
            <a:r>
              <a:rPr sz="1200" spc="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earlier,</a:t>
            </a:r>
            <a:r>
              <a:rPr sz="1200" spc="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since</a:t>
            </a:r>
            <a:r>
              <a:rPr sz="1200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multidimensional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arrays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actually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arrays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arrays,</a:t>
            </a:r>
            <a:r>
              <a:rPr sz="1200" spc="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length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1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each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array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under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your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control.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 example,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following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program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creates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two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dimensional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array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which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 sizes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second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dimension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unequal.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5052" y="377697"/>
            <a:ext cx="4876800" cy="1071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u="heavy" spc="-10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OPERATORS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250"/>
              </a:lnSpc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Arithmetic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operators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used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mathematical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expressions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same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way</a:t>
            </a:r>
            <a:r>
              <a:rPr sz="1200" spc="-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that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they</a:t>
            </a:r>
            <a:r>
              <a:rPr sz="1200" spc="-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used in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algebra. The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following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table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lists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arithmetic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operators: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  <a:tabLst>
                <a:tab pos="1802130" algn="l"/>
              </a:tabLst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Operator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	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Result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752" y="1591182"/>
            <a:ext cx="863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+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7752" y="1764918"/>
            <a:ext cx="113030" cy="385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1415"/>
              </a:lnSpc>
              <a:spcBef>
                <a:spcPts val="100"/>
              </a:spcBef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–</a:t>
            </a:r>
            <a:endParaRPr sz="1200">
              <a:latin typeface="Times New Roman"/>
              <a:cs typeface="Times New Roman"/>
            </a:endParaRPr>
          </a:p>
          <a:p>
            <a:pPr marL="36195">
              <a:lnSpc>
                <a:spcPts val="1415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*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7752" y="2115439"/>
            <a:ext cx="215265" cy="1610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1415"/>
              </a:lnSpc>
              <a:spcBef>
                <a:spcPts val="100"/>
              </a:spcBef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/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ts val="1380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%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ts val="1380"/>
              </a:lnSpc>
            </a:pP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++</a:t>
            </a:r>
            <a:endParaRPr sz="1200">
              <a:latin typeface="Times New Roman"/>
              <a:cs typeface="Times New Roman"/>
            </a:endParaRPr>
          </a:p>
          <a:p>
            <a:pPr marR="36195">
              <a:lnSpc>
                <a:spcPts val="1370"/>
              </a:lnSpc>
              <a:spcBef>
                <a:spcPts val="80"/>
              </a:spcBef>
            </a:pP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+= –=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ts val="1345"/>
              </a:lnSpc>
            </a:pP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*=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ts val="1370"/>
              </a:lnSpc>
            </a:pP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/=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ts val="1370"/>
              </a:lnSpc>
              <a:spcBef>
                <a:spcPts val="65"/>
              </a:spcBef>
            </a:pP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%= ––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94813" y="1591182"/>
            <a:ext cx="1930400" cy="2134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69">
              <a:lnSpc>
                <a:spcPts val="1405"/>
              </a:lnSpc>
              <a:spcBef>
                <a:spcPts val="100"/>
              </a:spcBef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Addition</a:t>
            </a:r>
            <a:endParaRPr sz="1200">
              <a:latin typeface="Times New Roman"/>
              <a:cs typeface="Times New Roman"/>
            </a:endParaRPr>
          </a:p>
          <a:p>
            <a:pPr marL="40005" marR="5080">
              <a:lnSpc>
                <a:spcPts val="1390"/>
              </a:lnSpc>
              <a:spcBef>
                <a:spcPts val="5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Subtraction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(also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unary</a:t>
            </a:r>
            <a:r>
              <a:rPr sz="1200" spc="-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minus) Multiplication</a:t>
            </a:r>
            <a:endParaRPr sz="1200">
              <a:latin typeface="Times New Roman"/>
              <a:cs typeface="Times New Roman"/>
            </a:endParaRPr>
          </a:p>
          <a:p>
            <a:pPr marL="40005">
              <a:lnSpc>
                <a:spcPts val="1310"/>
              </a:lnSpc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Division</a:t>
            </a:r>
            <a:endParaRPr sz="1200">
              <a:latin typeface="Times New Roman"/>
              <a:cs typeface="Times New Roman"/>
            </a:endParaRPr>
          </a:p>
          <a:p>
            <a:pPr marL="100965" marR="1205865" indent="-48895">
              <a:lnSpc>
                <a:spcPts val="1370"/>
              </a:lnSpc>
              <a:spcBef>
                <a:spcPts val="80"/>
              </a:spcBef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Modulus Increment</a:t>
            </a:r>
            <a:endParaRPr sz="1200">
              <a:latin typeface="Times New Roman"/>
              <a:cs typeface="Times New Roman"/>
            </a:endParaRPr>
          </a:p>
          <a:p>
            <a:pPr marL="140335">
              <a:lnSpc>
                <a:spcPts val="1345"/>
              </a:lnSpc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Addition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assignment</a:t>
            </a:r>
            <a:endParaRPr sz="1200">
              <a:latin typeface="Times New Roman"/>
              <a:cs typeface="Times New Roman"/>
            </a:endParaRPr>
          </a:p>
          <a:p>
            <a:pPr marL="12700" marR="318770" indent="39370">
              <a:lnSpc>
                <a:spcPct val="96000"/>
              </a:lnSpc>
              <a:spcBef>
                <a:spcPts val="45"/>
              </a:spcBef>
            </a:pP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Subtraction</a:t>
            </a:r>
            <a:r>
              <a:rPr sz="115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assignment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Multiplication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assignment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Division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assignment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Modulus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assignment Decrement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5052" y="3679697"/>
            <a:ext cx="5814695" cy="127889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operands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arithmetic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operators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must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numeric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type.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cannot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250"/>
              </a:lnSpc>
              <a:spcBef>
                <a:spcPts val="32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them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on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boolean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types,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but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can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them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on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char</a:t>
            </a:r>
            <a:r>
              <a:rPr sz="1200" b="1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types,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since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char</a:t>
            </a:r>
            <a:r>
              <a:rPr sz="1200" b="1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type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Java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is,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essentially,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subset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1D1D1E"/>
                </a:solidFill>
                <a:latin typeface="Times New Roman"/>
                <a:cs typeface="Times New Roman"/>
              </a:rPr>
              <a:t>int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3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Bitwise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Operators</a:t>
            </a:r>
            <a:endParaRPr sz="1200">
              <a:latin typeface="Times New Roman"/>
              <a:cs typeface="Times New Roman"/>
            </a:endParaRPr>
          </a:p>
          <a:p>
            <a:pPr marL="12700" marR="370840">
              <a:lnSpc>
                <a:spcPts val="1270"/>
              </a:lnSpc>
              <a:spcBef>
                <a:spcPts val="35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Java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defines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several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bitwise</a:t>
            </a:r>
            <a:r>
              <a:rPr sz="1200" i="1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operators</a:t>
            </a:r>
            <a:r>
              <a:rPr sz="1200" i="1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which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can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applied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integer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types,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1D1D1E"/>
                </a:solidFill>
                <a:latin typeface="Times New Roman"/>
                <a:cs typeface="Times New Roman"/>
              </a:rPr>
              <a:t>long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,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int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,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short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,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char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,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byte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.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These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operators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act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upon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individual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bits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their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operands.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They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summarized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following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table: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7752" y="4926584"/>
            <a:ext cx="5441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Operator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7752" y="5100320"/>
            <a:ext cx="825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~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7752" y="5271008"/>
            <a:ext cx="342265" cy="2193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1415"/>
              </a:lnSpc>
              <a:spcBef>
                <a:spcPts val="100"/>
              </a:spcBef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&amp;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ts val="1380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|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ts val="1380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^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ts val="1380"/>
              </a:lnSpc>
            </a:pP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&gt;&gt;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ts val="1380"/>
              </a:lnSpc>
            </a:pP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&gt;&gt;&gt;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ts val="1380"/>
              </a:lnSpc>
            </a:pP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&lt;&lt;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ts val="1405"/>
              </a:lnSpc>
            </a:pP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&amp;=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ts val="1405"/>
              </a:lnSpc>
              <a:spcBef>
                <a:spcPts val="430"/>
              </a:spcBef>
            </a:pP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|=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ts val="1370"/>
              </a:lnSpc>
            </a:pP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^=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ts val="1370"/>
              </a:lnSpc>
            </a:pP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&gt;&gt;=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ts val="1370"/>
              </a:lnSpc>
            </a:pP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&gt;&gt;&gt;=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ts val="1405"/>
              </a:lnSpc>
            </a:pP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&lt;&lt;=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95982" y="4926584"/>
            <a:ext cx="2247265" cy="2538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895">
              <a:lnSpc>
                <a:spcPts val="1405"/>
              </a:lnSpc>
              <a:spcBef>
                <a:spcPts val="100"/>
              </a:spcBef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Result</a:t>
            </a:r>
            <a:endParaRPr sz="1200">
              <a:latin typeface="Times New Roman"/>
              <a:cs typeface="Times New Roman"/>
            </a:endParaRPr>
          </a:p>
          <a:p>
            <a:pPr marL="21590" marR="996315" indent="27305">
              <a:lnSpc>
                <a:spcPct val="95000"/>
              </a:lnSpc>
              <a:spcBef>
                <a:spcPts val="3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Bitwise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unary</a:t>
            </a:r>
            <a:r>
              <a:rPr sz="1200" spc="-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NOT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Bitwise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AND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Bitwise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OR</a:t>
            </a:r>
            <a:endParaRPr sz="1200">
              <a:latin typeface="Times New Roman"/>
              <a:cs typeface="Times New Roman"/>
            </a:endParaRPr>
          </a:p>
          <a:p>
            <a:pPr marL="48895" marR="875030" indent="-12700">
              <a:lnSpc>
                <a:spcPts val="1390"/>
              </a:lnSpc>
              <a:spcBef>
                <a:spcPts val="15"/>
              </a:spcBef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Bitwise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exclusive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OR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Shift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right</a:t>
            </a:r>
            <a:endParaRPr sz="1200">
              <a:latin typeface="Times New Roman"/>
              <a:cs typeface="Times New Roman"/>
            </a:endParaRPr>
          </a:p>
          <a:p>
            <a:pPr marL="60960">
              <a:lnSpc>
                <a:spcPts val="131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Shift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right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zero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fill</a:t>
            </a:r>
            <a:endParaRPr sz="1200">
              <a:latin typeface="Times New Roman"/>
              <a:cs typeface="Times New Roman"/>
            </a:endParaRPr>
          </a:p>
          <a:p>
            <a:pPr marL="125095">
              <a:lnSpc>
                <a:spcPts val="138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Shift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left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Bitwise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assignment</a:t>
            </a:r>
            <a:endParaRPr sz="1200">
              <a:latin typeface="Times New Roman"/>
              <a:cs typeface="Times New Roman"/>
            </a:endParaRPr>
          </a:p>
          <a:p>
            <a:pPr marL="36830">
              <a:lnSpc>
                <a:spcPts val="1405"/>
              </a:lnSpc>
              <a:spcBef>
                <a:spcPts val="434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Bitwise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OR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assignment</a:t>
            </a:r>
            <a:endParaRPr sz="1200">
              <a:latin typeface="Times New Roman"/>
              <a:cs typeface="Times New Roman"/>
            </a:endParaRPr>
          </a:p>
          <a:p>
            <a:pPr marL="213995" marR="5080" indent="-24765">
              <a:lnSpc>
                <a:spcPts val="1370"/>
              </a:lnSpc>
              <a:spcBef>
                <a:spcPts val="65"/>
              </a:spcBef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Bitwise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exclusive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OR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assignment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Shift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right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assignment</a:t>
            </a:r>
            <a:endParaRPr sz="1200">
              <a:latin typeface="Times New Roman"/>
              <a:cs typeface="Times New Roman"/>
            </a:endParaRPr>
          </a:p>
          <a:p>
            <a:pPr marL="229235">
              <a:lnSpc>
                <a:spcPts val="129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Shift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right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zero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fill</a:t>
            </a:r>
            <a:r>
              <a:rPr sz="1200" spc="-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assignment</a:t>
            </a:r>
            <a:endParaRPr sz="1200">
              <a:latin typeface="Times New Roman"/>
              <a:cs typeface="Times New Roman"/>
            </a:endParaRPr>
          </a:p>
          <a:p>
            <a:pPr marL="213995">
              <a:lnSpc>
                <a:spcPts val="140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Shift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left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assignment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5052" y="7615301"/>
            <a:ext cx="5219065" cy="73342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200" b="1" spc="-10" dirty="0">
                <a:solidFill>
                  <a:srgbClr val="1D1D1E"/>
                </a:solidFill>
                <a:latin typeface="Times New Roman"/>
                <a:cs typeface="Times New Roman"/>
              </a:rPr>
              <a:t>Relational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1D1D1E"/>
                </a:solidFill>
                <a:latin typeface="Times New Roman"/>
                <a:cs typeface="Times New Roman"/>
              </a:rPr>
              <a:t>Operators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270"/>
              </a:lnSpc>
              <a:spcBef>
                <a:spcPts val="26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relational</a:t>
            </a:r>
            <a:r>
              <a:rPr sz="1200" i="1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operators</a:t>
            </a:r>
            <a:r>
              <a:rPr sz="1200" i="1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determine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relationship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one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operand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has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other. Specifically,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 they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determine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equality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ordering.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relational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operators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5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shown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here: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7752" y="8484489"/>
            <a:ext cx="544195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1405"/>
              </a:lnSpc>
              <a:spcBef>
                <a:spcPts val="100"/>
              </a:spcBef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Operator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ts val="1380"/>
              </a:lnSpc>
            </a:pP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==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ts val="1415"/>
              </a:lnSpc>
            </a:pP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!=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7752" y="9009074"/>
            <a:ext cx="863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&gt;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7752" y="9185859"/>
            <a:ext cx="17145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1415"/>
              </a:lnSpc>
              <a:spcBef>
                <a:spcPts val="100"/>
              </a:spcBef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&lt;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ts val="1380"/>
              </a:lnSpc>
            </a:pP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&gt;=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ts val="1405"/>
              </a:lnSpc>
            </a:pP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&lt;=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18613" y="8484489"/>
            <a:ext cx="1486535" cy="126047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697865" indent="115570">
              <a:lnSpc>
                <a:spcPct val="95900"/>
              </a:lnSpc>
              <a:spcBef>
                <a:spcPts val="160"/>
              </a:spcBef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Result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Equal</a:t>
            </a:r>
            <a:r>
              <a:rPr sz="1200" spc="-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5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Not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equal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to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Greater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than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Less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than</a:t>
            </a:r>
            <a:endParaRPr sz="1200">
              <a:latin typeface="Times New Roman"/>
              <a:cs typeface="Times New Roman"/>
            </a:endParaRPr>
          </a:p>
          <a:p>
            <a:pPr marL="64135" marR="5080" indent="-36830">
              <a:lnSpc>
                <a:spcPts val="1370"/>
              </a:lnSpc>
              <a:spcBef>
                <a:spcPts val="5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Greater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than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or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equal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to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Less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than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or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equal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304799"/>
            <a:ext cx="7164070" cy="9394825"/>
          </a:xfrm>
          <a:custGeom>
            <a:avLst/>
            <a:gdLst/>
            <a:ahLst/>
            <a:cxnLst/>
            <a:rect l="l" t="t" r="r" b="b"/>
            <a:pathLst>
              <a:path w="7164070" h="9394825">
                <a:moveTo>
                  <a:pt x="7146290" y="46990"/>
                </a:moveTo>
                <a:lnTo>
                  <a:pt x="56515" y="46990"/>
                </a:lnTo>
                <a:lnTo>
                  <a:pt x="46990" y="46990"/>
                </a:lnTo>
                <a:lnTo>
                  <a:pt x="46990" y="9394203"/>
                </a:lnTo>
                <a:lnTo>
                  <a:pt x="56515" y="9394190"/>
                </a:lnTo>
                <a:lnTo>
                  <a:pt x="56515" y="56515"/>
                </a:lnTo>
                <a:lnTo>
                  <a:pt x="7146290" y="56515"/>
                </a:lnTo>
                <a:lnTo>
                  <a:pt x="7146290" y="46990"/>
                </a:lnTo>
                <a:close/>
              </a:path>
              <a:path w="7164070" h="9394825">
                <a:moveTo>
                  <a:pt x="7164070" y="0"/>
                </a:moveTo>
                <a:lnTo>
                  <a:pt x="0" y="0"/>
                </a:lnTo>
                <a:lnTo>
                  <a:pt x="0" y="38100"/>
                </a:lnTo>
                <a:lnTo>
                  <a:pt x="0" y="9394190"/>
                </a:lnTo>
                <a:lnTo>
                  <a:pt x="38100" y="9394190"/>
                </a:lnTo>
                <a:lnTo>
                  <a:pt x="38100" y="38100"/>
                </a:lnTo>
                <a:lnTo>
                  <a:pt x="7155180" y="38100"/>
                </a:lnTo>
                <a:lnTo>
                  <a:pt x="7155180" y="9394203"/>
                </a:lnTo>
                <a:lnTo>
                  <a:pt x="7164070" y="9394190"/>
                </a:lnTo>
                <a:lnTo>
                  <a:pt x="7164070" y="38100"/>
                </a:lnTo>
                <a:lnTo>
                  <a:pt x="71640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800" y="360679"/>
            <a:ext cx="7164070" cy="9394190"/>
          </a:xfrm>
          <a:custGeom>
            <a:avLst/>
            <a:gdLst/>
            <a:ahLst/>
            <a:cxnLst/>
            <a:rect l="l" t="t" r="r" b="b"/>
            <a:pathLst>
              <a:path w="7164070" h="9394190">
                <a:moveTo>
                  <a:pt x="7146290" y="9338310"/>
                </a:moveTo>
                <a:lnTo>
                  <a:pt x="7108190" y="9338310"/>
                </a:lnTo>
                <a:lnTo>
                  <a:pt x="7108190" y="9337040"/>
                </a:lnTo>
                <a:lnTo>
                  <a:pt x="56515" y="9337040"/>
                </a:lnTo>
                <a:lnTo>
                  <a:pt x="56515" y="9337675"/>
                </a:lnTo>
                <a:lnTo>
                  <a:pt x="46990" y="9337675"/>
                </a:lnTo>
                <a:lnTo>
                  <a:pt x="46990" y="9375775"/>
                </a:lnTo>
                <a:lnTo>
                  <a:pt x="56515" y="9375775"/>
                </a:lnTo>
                <a:lnTo>
                  <a:pt x="56515" y="9376410"/>
                </a:lnTo>
                <a:lnTo>
                  <a:pt x="7146290" y="9376410"/>
                </a:lnTo>
                <a:lnTo>
                  <a:pt x="7146290" y="9338310"/>
                </a:lnTo>
                <a:close/>
              </a:path>
              <a:path w="7164070" h="9394190">
                <a:moveTo>
                  <a:pt x="7146290" y="0"/>
                </a:moveTo>
                <a:lnTo>
                  <a:pt x="7108190" y="0"/>
                </a:lnTo>
                <a:lnTo>
                  <a:pt x="7108190" y="9337040"/>
                </a:lnTo>
                <a:lnTo>
                  <a:pt x="7146290" y="9337040"/>
                </a:lnTo>
                <a:lnTo>
                  <a:pt x="7146290" y="0"/>
                </a:lnTo>
                <a:close/>
              </a:path>
              <a:path w="7164070" h="9394190">
                <a:moveTo>
                  <a:pt x="7164070" y="9385300"/>
                </a:moveTo>
                <a:lnTo>
                  <a:pt x="38100" y="9385300"/>
                </a:lnTo>
                <a:lnTo>
                  <a:pt x="38100" y="9338310"/>
                </a:lnTo>
                <a:lnTo>
                  <a:pt x="0" y="9338310"/>
                </a:lnTo>
                <a:lnTo>
                  <a:pt x="0" y="9385300"/>
                </a:lnTo>
                <a:lnTo>
                  <a:pt x="0" y="9394190"/>
                </a:lnTo>
                <a:lnTo>
                  <a:pt x="7164070" y="9394190"/>
                </a:lnTo>
                <a:lnTo>
                  <a:pt x="7164070" y="9385300"/>
                </a:lnTo>
                <a:close/>
              </a:path>
              <a:path w="7164070" h="9394190">
                <a:moveTo>
                  <a:pt x="7164070" y="9337675"/>
                </a:moveTo>
                <a:lnTo>
                  <a:pt x="7155180" y="9337675"/>
                </a:lnTo>
                <a:lnTo>
                  <a:pt x="7155180" y="9384665"/>
                </a:lnTo>
                <a:lnTo>
                  <a:pt x="7164070" y="9384665"/>
                </a:lnTo>
                <a:lnTo>
                  <a:pt x="7164070" y="9337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5052" y="411226"/>
            <a:ext cx="6821805" cy="930529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1716405">
              <a:lnSpc>
                <a:spcPct val="89200"/>
              </a:lnSpc>
              <a:spcBef>
                <a:spcPts val="254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outcome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these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operations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boolean</a:t>
            </a:r>
            <a:r>
              <a:rPr sz="1200" b="1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value.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relational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operators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are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most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frequently</a:t>
            </a:r>
            <a:r>
              <a:rPr sz="1200" spc="-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used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expressions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control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if</a:t>
            </a:r>
            <a:r>
              <a:rPr sz="1200" b="1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statement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various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loop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statements.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  <a:spcBef>
                <a:spcPts val="1365"/>
              </a:spcBef>
            </a:pP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b="1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Assignment</a:t>
            </a:r>
            <a:r>
              <a:rPr sz="1200" b="1" spc="-10" dirty="0">
                <a:solidFill>
                  <a:srgbClr val="1D1D1E"/>
                </a:solidFill>
                <a:latin typeface="Times New Roman"/>
                <a:cs typeface="Times New Roman"/>
              </a:rPr>
              <a:t> Operator</a:t>
            </a:r>
            <a:endParaRPr sz="1200">
              <a:latin typeface="Times New Roman"/>
              <a:cs typeface="Times New Roman"/>
            </a:endParaRPr>
          </a:p>
          <a:p>
            <a:pPr marL="48895">
              <a:lnSpc>
                <a:spcPts val="140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have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been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using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assignment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operator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since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Chapter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2.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Now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 is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time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take</a:t>
            </a:r>
            <a:endParaRPr sz="1200">
              <a:latin typeface="Times New Roman"/>
              <a:cs typeface="Times New Roman"/>
            </a:endParaRPr>
          </a:p>
          <a:p>
            <a:pPr marL="12700" marR="935990">
              <a:lnSpc>
                <a:spcPts val="1270"/>
              </a:lnSpc>
              <a:spcBef>
                <a:spcPts val="23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formal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look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at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it.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assignment</a:t>
            </a:r>
            <a:r>
              <a:rPr sz="1200" i="1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operator</a:t>
            </a:r>
            <a:r>
              <a:rPr sz="1200" i="1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single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equal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sign,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.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assignment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operator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works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Java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much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does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any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other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computer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language.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has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general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form: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20"/>
              </a:lnSpc>
            </a:pP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var</a:t>
            </a:r>
            <a:r>
              <a:rPr sz="1200" i="1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i="1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spc="-10" dirty="0">
                <a:solidFill>
                  <a:srgbClr val="1D1D1E"/>
                </a:solidFill>
                <a:latin typeface="Times New Roman"/>
                <a:cs typeface="Times New Roman"/>
              </a:rPr>
              <a:t>expression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Here,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type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var</a:t>
            </a:r>
            <a:r>
              <a:rPr sz="1200" i="1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must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compatible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with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type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spc="-10" dirty="0">
                <a:solidFill>
                  <a:srgbClr val="1D1D1E"/>
                </a:solidFill>
                <a:latin typeface="Times New Roman"/>
                <a:cs typeface="Times New Roman"/>
              </a:rPr>
              <a:t>expression.</a:t>
            </a:r>
            <a:endParaRPr sz="1200">
              <a:latin typeface="Times New Roman"/>
              <a:cs typeface="Times New Roman"/>
            </a:endParaRPr>
          </a:p>
          <a:p>
            <a:pPr marL="12700" marR="1924685">
              <a:lnSpc>
                <a:spcPct val="89200"/>
              </a:lnSpc>
              <a:spcBef>
                <a:spcPts val="30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assignment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operator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does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have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one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interesting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attribute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may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not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be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familiar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with: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 allows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create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chain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assignments.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example,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consider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fragment: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3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x,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y,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z;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x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</a:t>
            </a:r>
            <a:r>
              <a:rPr sz="1200" spc="-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z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100;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set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x,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y,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z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100</a:t>
            </a:r>
            <a:endParaRPr sz="1200">
              <a:latin typeface="Times New Roman"/>
              <a:cs typeface="Times New Roman"/>
            </a:endParaRPr>
          </a:p>
          <a:p>
            <a:pPr marL="12700" marR="866140" indent="454025">
              <a:lnSpc>
                <a:spcPts val="1250"/>
              </a:lnSpc>
              <a:spcBef>
                <a:spcPts val="30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fragment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sets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variables</a:t>
            </a:r>
            <a:r>
              <a:rPr sz="1200" spc="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x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,</a:t>
            </a:r>
            <a:r>
              <a:rPr sz="1200" spc="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y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,</a:t>
            </a:r>
            <a:r>
              <a:rPr sz="1200" spc="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z</a:t>
            </a:r>
            <a:r>
              <a:rPr sz="1200" b="1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100</a:t>
            </a:r>
            <a:r>
              <a:rPr sz="1200" spc="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using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single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statement.</a:t>
            </a:r>
            <a:r>
              <a:rPr sz="1200" spc="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works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because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b="1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operator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yields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value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right-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hand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expression.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Thus,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value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250"/>
              </a:lnSpc>
              <a:spcBef>
                <a:spcPts val="259"/>
              </a:spcBef>
            </a:pP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z</a:t>
            </a:r>
            <a:r>
              <a:rPr sz="1200" b="1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b="1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100</a:t>
            </a:r>
            <a:r>
              <a:rPr sz="1200" b="1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100, which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then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assigned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y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,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which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turn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assigned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x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. Using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―cha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assignment‖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easy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way</a:t>
            </a:r>
            <a:r>
              <a:rPr sz="1200" spc="-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 set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group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2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The ? </a:t>
            </a:r>
            <a:r>
              <a:rPr sz="1200" b="1" spc="-10" dirty="0">
                <a:solidFill>
                  <a:srgbClr val="1D1D1E"/>
                </a:solidFill>
                <a:latin typeface="Times New Roman"/>
                <a:cs typeface="Times New Roman"/>
              </a:rPr>
              <a:t>Operator</a:t>
            </a:r>
            <a:endParaRPr sz="1200">
              <a:latin typeface="Times New Roman"/>
              <a:cs typeface="Times New Roman"/>
            </a:endParaRPr>
          </a:p>
          <a:p>
            <a:pPr marL="12700" marR="855980" indent="454025" algn="just">
              <a:lnSpc>
                <a:spcPct val="90000"/>
              </a:lnSpc>
              <a:spcBef>
                <a:spcPts val="24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Java</a:t>
            </a:r>
            <a:r>
              <a:rPr sz="1200" spc="11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includes</a:t>
            </a:r>
            <a:r>
              <a:rPr sz="1200" spc="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special</a:t>
            </a:r>
            <a:r>
              <a:rPr sz="1200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ternary</a:t>
            </a:r>
            <a:r>
              <a:rPr sz="1200" i="1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(three-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way)</a:t>
            </a:r>
            <a:r>
              <a:rPr sz="1200" spc="10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operator</a:t>
            </a:r>
            <a:r>
              <a:rPr sz="1200" i="1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can</a:t>
            </a:r>
            <a:r>
              <a:rPr sz="1200" spc="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replace</a:t>
            </a:r>
            <a:r>
              <a:rPr sz="1200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certain</a:t>
            </a:r>
            <a:r>
              <a:rPr sz="1200" spc="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types</a:t>
            </a:r>
            <a:r>
              <a:rPr sz="1200" spc="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ofif- then-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else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statements.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operator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?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,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works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Java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much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like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doesin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C,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C++,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and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C#.</a:t>
            </a:r>
            <a:r>
              <a:rPr sz="1200" spc="25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</a:t>
            </a:r>
            <a:r>
              <a:rPr sz="1200" spc="2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can</a:t>
            </a:r>
            <a:r>
              <a:rPr sz="1200" spc="229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seem</a:t>
            </a:r>
            <a:r>
              <a:rPr sz="1200" spc="229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somewhat</a:t>
            </a:r>
            <a:r>
              <a:rPr sz="1200" spc="2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confusing</a:t>
            </a:r>
            <a:r>
              <a:rPr sz="1200" spc="2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at</a:t>
            </a:r>
            <a:r>
              <a:rPr sz="1200" spc="2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first,</a:t>
            </a:r>
            <a:r>
              <a:rPr sz="1200" spc="2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but</a:t>
            </a:r>
            <a:r>
              <a:rPr sz="1200" spc="2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2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?</a:t>
            </a:r>
            <a:r>
              <a:rPr sz="1200" b="1" spc="2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can</a:t>
            </a:r>
            <a:r>
              <a:rPr sz="1200" spc="2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</a:t>
            </a:r>
            <a:r>
              <a:rPr sz="1200" spc="2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used</a:t>
            </a:r>
            <a:r>
              <a:rPr sz="1200" spc="135" dirty="0">
                <a:solidFill>
                  <a:srgbClr val="1D1D1E"/>
                </a:solidFill>
                <a:latin typeface="Times New Roman"/>
                <a:cs typeface="Times New Roman"/>
              </a:rPr>
              <a:t> 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very</a:t>
            </a:r>
            <a:r>
              <a:rPr sz="1200" spc="20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effectively</a:t>
            </a:r>
            <a:r>
              <a:rPr sz="1200" spc="2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once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mastered.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?</a:t>
            </a:r>
            <a:r>
              <a:rPr sz="1200" b="1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has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general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form: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360"/>
              </a:spcBef>
            </a:pP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expression1</a:t>
            </a:r>
            <a:r>
              <a:rPr sz="1200" i="1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?</a:t>
            </a:r>
            <a:r>
              <a:rPr sz="1200" b="1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spc="-10" dirty="0">
                <a:solidFill>
                  <a:srgbClr val="1D1D1E"/>
                </a:solidFill>
                <a:latin typeface="Times New Roman"/>
                <a:cs typeface="Times New Roman"/>
              </a:rPr>
              <a:t>expression2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:</a:t>
            </a:r>
            <a:r>
              <a:rPr sz="1200" b="1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spc="-10" dirty="0">
                <a:solidFill>
                  <a:srgbClr val="1D1D1E"/>
                </a:solidFill>
                <a:latin typeface="Times New Roman"/>
                <a:cs typeface="Times New Roman"/>
              </a:rPr>
              <a:t>expression3</a:t>
            </a:r>
            <a:endParaRPr sz="1200">
              <a:latin typeface="Times New Roman"/>
              <a:cs typeface="Times New Roman"/>
            </a:endParaRPr>
          </a:p>
          <a:p>
            <a:pPr marL="12700" marR="845819" algn="just">
              <a:lnSpc>
                <a:spcPct val="91700"/>
              </a:lnSpc>
              <a:spcBef>
                <a:spcPts val="29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Here,</a:t>
            </a:r>
            <a:r>
              <a:rPr sz="1200" spc="1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expression1</a:t>
            </a:r>
            <a:r>
              <a:rPr sz="1200" i="1" spc="1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can</a:t>
            </a:r>
            <a:r>
              <a:rPr sz="1200" spc="11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</a:t>
            </a:r>
            <a:r>
              <a:rPr sz="1200" spc="1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any</a:t>
            </a:r>
            <a:r>
              <a:rPr sz="1200" spc="1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expression</a:t>
            </a:r>
            <a:r>
              <a:rPr sz="1200" spc="11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1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evaluates</a:t>
            </a:r>
            <a:r>
              <a:rPr sz="1200" spc="1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1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43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boolean</a:t>
            </a:r>
            <a:r>
              <a:rPr sz="1200" b="1" spc="1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value.</a:t>
            </a:r>
            <a:r>
              <a:rPr sz="1200" spc="1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If</a:t>
            </a:r>
            <a:r>
              <a:rPr sz="1200" spc="11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expression1</a:t>
            </a:r>
            <a:r>
              <a:rPr sz="1200" i="1" spc="1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is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true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,</a:t>
            </a:r>
            <a:r>
              <a:rPr sz="1200" spc="1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then</a:t>
            </a:r>
            <a:r>
              <a:rPr sz="1200" spc="1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expression2</a:t>
            </a:r>
            <a:r>
              <a:rPr sz="1200" i="1" spc="2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2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evaluated;</a:t>
            </a:r>
            <a:r>
              <a:rPr sz="1200" spc="1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otherwise,</a:t>
            </a:r>
            <a:r>
              <a:rPr sz="1200" spc="229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expression3</a:t>
            </a:r>
            <a:r>
              <a:rPr sz="1200" i="1" spc="2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1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evaluated.</a:t>
            </a:r>
            <a:r>
              <a:rPr sz="1200" spc="1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20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result</a:t>
            </a:r>
            <a:r>
              <a:rPr sz="1200" spc="20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1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229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spc="-50" dirty="0">
                <a:solidFill>
                  <a:srgbClr val="1D1D1E"/>
                </a:solidFill>
                <a:latin typeface="Times New Roman"/>
                <a:cs typeface="Times New Roman"/>
              </a:rPr>
              <a:t>?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operation</a:t>
            </a:r>
            <a:r>
              <a:rPr sz="1200" spc="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expression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evaluated.</a:t>
            </a:r>
            <a:r>
              <a:rPr sz="1200" spc="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Both</a:t>
            </a:r>
            <a:r>
              <a:rPr sz="1200" spc="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expression2</a:t>
            </a:r>
            <a:r>
              <a:rPr sz="1200" i="1" spc="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expression3</a:t>
            </a:r>
            <a:r>
              <a:rPr sz="1200" i="1" spc="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required</a:t>
            </a:r>
            <a:r>
              <a:rPr sz="1200" spc="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to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return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same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void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type,.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which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can’t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be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ts val="1380"/>
              </a:lnSpc>
              <a:spcBef>
                <a:spcPts val="1005"/>
              </a:spcBef>
            </a:pPr>
            <a:r>
              <a:rPr sz="1200" b="1" u="heavy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CONTROL</a:t>
            </a:r>
            <a:r>
              <a:rPr sz="1200" b="1" u="heavy" spc="-10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 STATEMENTS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b="1" spc="-25" dirty="0">
                <a:solidFill>
                  <a:srgbClr val="1D1D1E"/>
                </a:solidFill>
                <a:latin typeface="Times New Roman"/>
                <a:cs typeface="Times New Roman"/>
              </a:rPr>
              <a:t>if</a:t>
            </a:r>
            <a:endParaRPr sz="1200">
              <a:latin typeface="Times New Roman"/>
              <a:cs typeface="Times New Roman"/>
            </a:endParaRPr>
          </a:p>
          <a:p>
            <a:pPr marL="12700" marR="202565" indent="454025">
              <a:lnSpc>
                <a:spcPts val="1270"/>
              </a:lnSpc>
              <a:spcBef>
                <a:spcPts val="234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if</a:t>
            </a:r>
            <a:r>
              <a:rPr sz="1200" b="1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statement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was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introduced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Chapter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2.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examined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detail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here.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if</a:t>
            </a:r>
            <a:r>
              <a:rPr sz="1200" b="1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statement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Java’s conditionalprogrambranchexecution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state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through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two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different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paths.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Here is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general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form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1D1D1E"/>
                </a:solidFill>
                <a:latin typeface="Times New Roman"/>
                <a:cs typeface="Times New Roman"/>
              </a:rPr>
              <a:t>if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statement:</a:t>
            </a:r>
            <a:endParaRPr sz="1200">
              <a:latin typeface="Times New Roman"/>
              <a:cs typeface="Times New Roman"/>
            </a:endParaRPr>
          </a:p>
          <a:p>
            <a:pPr marL="12700" marR="5317490">
              <a:lnSpc>
                <a:spcPts val="1220"/>
              </a:lnSpc>
              <a:spcBef>
                <a:spcPts val="310"/>
              </a:spcBef>
            </a:pP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if</a:t>
            </a:r>
            <a:r>
              <a:rPr sz="1150" spc="-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(</a:t>
            </a:r>
            <a:r>
              <a:rPr sz="1150" i="1" dirty="0">
                <a:solidFill>
                  <a:srgbClr val="1D1D1E"/>
                </a:solidFill>
                <a:latin typeface="Times New Roman"/>
                <a:cs typeface="Times New Roman"/>
              </a:rPr>
              <a:t>condition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r>
              <a:rPr sz="115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i="1" spc="-10" dirty="0">
                <a:solidFill>
                  <a:srgbClr val="1D1D1E"/>
                </a:solidFill>
                <a:latin typeface="Times New Roman"/>
                <a:cs typeface="Times New Roman"/>
              </a:rPr>
              <a:t>statement1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;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else</a:t>
            </a:r>
            <a:r>
              <a:rPr sz="115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i="1" spc="-10" dirty="0">
                <a:solidFill>
                  <a:srgbClr val="1D1D1E"/>
                </a:solidFill>
                <a:latin typeface="Times New Roman"/>
                <a:cs typeface="Times New Roman"/>
              </a:rPr>
              <a:t>statement2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;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Here,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each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statement</a:t>
            </a:r>
            <a:r>
              <a:rPr sz="1200" i="1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may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single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statement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or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compound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statement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enclosed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  <a:spcBef>
                <a:spcPts val="7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curly</a:t>
            </a:r>
            <a:r>
              <a:rPr sz="1200" spc="-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braces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(that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is,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block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).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condition</a:t>
            </a:r>
            <a:r>
              <a:rPr sz="1200" i="1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any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expression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returns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boolean</a:t>
            </a:r>
            <a:r>
              <a:rPr sz="1200" b="1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value.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</a:pP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else</a:t>
            </a:r>
            <a:r>
              <a:rPr sz="1200" b="1" spc="-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clause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optional.</a:t>
            </a:r>
            <a:endParaRPr sz="1200">
              <a:latin typeface="Times New Roman"/>
              <a:cs typeface="Times New Roman"/>
            </a:endParaRPr>
          </a:p>
          <a:p>
            <a:pPr marL="12700" marR="6406515">
              <a:lnSpc>
                <a:spcPts val="1390"/>
              </a:lnSpc>
              <a:spcBef>
                <a:spcPts val="16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a,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b;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...</a:t>
            </a:r>
            <a:endParaRPr sz="1200">
              <a:latin typeface="Times New Roman"/>
              <a:cs typeface="Times New Roman"/>
            </a:endParaRPr>
          </a:p>
          <a:p>
            <a:pPr marL="12700" marR="5922645">
              <a:lnSpc>
                <a:spcPts val="1220"/>
              </a:lnSpc>
              <a:spcBef>
                <a:spcPts val="4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if(a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&lt;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b) a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0;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else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0;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b="1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1D1D1E"/>
                </a:solidFill>
                <a:latin typeface="Times New Roman"/>
                <a:cs typeface="Times New Roman"/>
              </a:rPr>
              <a:t>if-else-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if </a:t>
            </a:r>
            <a:r>
              <a:rPr sz="1200" b="1" spc="-10" dirty="0">
                <a:solidFill>
                  <a:srgbClr val="1D1D1E"/>
                </a:solidFill>
                <a:latin typeface="Times New Roman"/>
                <a:cs typeface="Times New Roman"/>
              </a:rPr>
              <a:t>Ladder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5"/>
              </a:lnSpc>
              <a:spcBef>
                <a:spcPts val="2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common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programming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construct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based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upon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sequence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nested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if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the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5"/>
              </a:lnSpc>
            </a:pPr>
            <a:r>
              <a:rPr sz="1200" b="1" i="1" spc="-10" dirty="0">
                <a:solidFill>
                  <a:srgbClr val="1D1D1E"/>
                </a:solidFill>
                <a:latin typeface="Times New Roman"/>
                <a:cs typeface="Times New Roman"/>
              </a:rPr>
              <a:t>if-else-</a:t>
            </a:r>
            <a:r>
              <a:rPr sz="1200" b="1" i="1" dirty="0">
                <a:solidFill>
                  <a:srgbClr val="1D1D1E"/>
                </a:solidFill>
                <a:latin typeface="Times New Roman"/>
                <a:cs typeface="Times New Roman"/>
              </a:rPr>
              <a:t>if</a:t>
            </a:r>
            <a:r>
              <a:rPr sz="1200" b="1" i="1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ladder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.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looks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like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this: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5"/>
              </a:lnSpc>
              <a:spcBef>
                <a:spcPts val="75"/>
              </a:spcBef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if(</a:t>
            </a:r>
            <a:r>
              <a:rPr sz="1200" i="1" spc="-10" dirty="0">
                <a:solidFill>
                  <a:srgbClr val="1D1D1E"/>
                </a:solidFill>
                <a:latin typeface="Times New Roman"/>
                <a:cs typeface="Times New Roman"/>
              </a:rPr>
              <a:t>condition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i="1" spc="-10" dirty="0">
                <a:solidFill>
                  <a:srgbClr val="1D1D1E"/>
                </a:solidFill>
                <a:latin typeface="Times New Roman"/>
                <a:cs typeface="Times New Roman"/>
              </a:rPr>
              <a:t>statement;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10"/>
              </a:lnSpc>
            </a:pP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else</a:t>
            </a:r>
            <a:r>
              <a:rPr sz="115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if</a:t>
            </a:r>
            <a:r>
              <a:rPr sz="1150" i="1" spc="-10" dirty="0">
                <a:solidFill>
                  <a:srgbClr val="1D1D1E"/>
                </a:solidFill>
                <a:latin typeface="Times New Roman"/>
                <a:cs typeface="Times New Roman"/>
              </a:rPr>
              <a:t>(condition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endParaRPr sz="1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5052" y="352094"/>
            <a:ext cx="6452870" cy="903922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150" i="1" spc="-10" dirty="0">
                <a:solidFill>
                  <a:srgbClr val="1D1D1E"/>
                </a:solidFill>
                <a:latin typeface="Times New Roman"/>
                <a:cs typeface="Times New Roman"/>
              </a:rPr>
              <a:t>statement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;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325"/>
              </a:lnSpc>
              <a:spcBef>
                <a:spcPts val="130"/>
              </a:spcBef>
            </a:pP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else</a:t>
            </a:r>
            <a:r>
              <a:rPr sz="115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if(</a:t>
            </a:r>
            <a:r>
              <a:rPr sz="1150" i="1" spc="-10" dirty="0">
                <a:solidFill>
                  <a:srgbClr val="1D1D1E"/>
                </a:solidFill>
                <a:latin typeface="Times New Roman"/>
                <a:cs typeface="Times New Roman"/>
              </a:rPr>
              <a:t>condition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285"/>
              </a:lnSpc>
            </a:pPr>
            <a:r>
              <a:rPr sz="1150" i="1" spc="-10" dirty="0">
                <a:solidFill>
                  <a:srgbClr val="1D1D1E"/>
                </a:solidFill>
                <a:latin typeface="Times New Roman"/>
                <a:cs typeface="Times New Roman"/>
              </a:rPr>
              <a:t>statement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;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395"/>
              </a:lnSpc>
            </a:pP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...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0"/>
              </a:lnSpc>
              <a:spcBef>
                <a:spcPts val="150"/>
              </a:spcBef>
            </a:pPr>
            <a:r>
              <a:rPr sz="1150" spc="-20" dirty="0">
                <a:solidFill>
                  <a:srgbClr val="1D1D1E"/>
                </a:solidFill>
                <a:latin typeface="Times New Roman"/>
                <a:cs typeface="Times New Roman"/>
              </a:rPr>
              <a:t>else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340"/>
              </a:lnSpc>
            </a:pPr>
            <a:r>
              <a:rPr sz="1150" i="1" spc="-10" dirty="0">
                <a:solidFill>
                  <a:srgbClr val="1D1D1E"/>
                </a:solidFill>
                <a:latin typeface="Times New Roman"/>
                <a:cs typeface="Times New Roman"/>
              </a:rPr>
              <a:t>statement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;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430"/>
              </a:lnSpc>
              <a:spcBef>
                <a:spcPts val="1305"/>
              </a:spcBef>
            </a:pPr>
            <a:r>
              <a:rPr sz="1200" b="1" spc="-10" dirty="0">
                <a:solidFill>
                  <a:srgbClr val="1D1D1E"/>
                </a:solidFill>
                <a:latin typeface="Times New Roman"/>
                <a:cs typeface="Times New Roman"/>
              </a:rPr>
              <a:t>switch</a:t>
            </a:r>
            <a:endParaRPr sz="1200">
              <a:latin typeface="Times New Roman"/>
              <a:cs typeface="Times New Roman"/>
            </a:endParaRPr>
          </a:p>
          <a:p>
            <a:pPr marL="12700" marR="5080" indent="457200">
              <a:lnSpc>
                <a:spcPts val="1320"/>
              </a:lnSpc>
              <a:spcBef>
                <a:spcPts val="13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switch</a:t>
            </a:r>
            <a:r>
              <a:rPr sz="1200" b="1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statement is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Java’s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multiway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branch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dispatch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execution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different parts</a:t>
            </a:r>
            <a:r>
              <a:rPr sz="1200" spc="-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your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code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based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on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value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expression. As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such,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it</a:t>
            </a:r>
            <a:endParaRPr sz="1200">
              <a:latin typeface="Times New Roman"/>
              <a:cs typeface="Times New Roman"/>
            </a:endParaRPr>
          </a:p>
          <a:p>
            <a:pPr marL="12700" marR="1802764">
              <a:lnSpc>
                <a:spcPts val="1220"/>
              </a:lnSpc>
              <a:spcBef>
                <a:spcPts val="27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often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provides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better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alternative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than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large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series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1D1D1E"/>
                </a:solidFill>
                <a:latin typeface="Times New Roman"/>
                <a:cs typeface="Times New Roman"/>
              </a:rPr>
              <a:t>if-else-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if</a:t>
            </a:r>
            <a:r>
              <a:rPr sz="1200" b="1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statements.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Here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general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form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switch</a:t>
            </a:r>
            <a:r>
              <a:rPr sz="1200" b="1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statement: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  <a:spcBef>
                <a:spcPts val="2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switch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(</a:t>
            </a:r>
            <a:r>
              <a:rPr sz="1200" i="1" spc="-10" dirty="0">
                <a:solidFill>
                  <a:srgbClr val="1D1D1E"/>
                </a:solidFill>
                <a:latin typeface="Times New Roman"/>
                <a:cs typeface="Times New Roman"/>
              </a:rPr>
              <a:t>expression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case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spc="-10" dirty="0">
                <a:solidFill>
                  <a:srgbClr val="1D1D1E"/>
                </a:solidFill>
                <a:latin typeface="Times New Roman"/>
                <a:cs typeface="Times New Roman"/>
              </a:rPr>
              <a:t>value1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statement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sequence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  <a:spcBef>
                <a:spcPts val="360"/>
              </a:spcBef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break;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case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spc="-10" dirty="0">
                <a:solidFill>
                  <a:srgbClr val="1D1D1E"/>
                </a:solidFill>
                <a:latin typeface="Times New Roman"/>
                <a:cs typeface="Times New Roman"/>
              </a:rPr>
              <a:t>value2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 marR="5142230">
              <a:lnSpc>
                <a:spcPts val="1250"/>
              </a:lnSpc>
              <a:spcBef>
                <a:spcPts val="30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statement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sequence break;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35"/>
              </a:lnSpc>
            </a:pP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...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case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spc="-10" dirty="0">
                <a:solidFill>
                  <a:srgbClr val="1D1D1E"/>
                </a:solidFill>
                <a:latin typeface="Times New Roman"/>
                <a:cs typeface="Times New Roman"/>
              </a:rPr>
              <a:t>valueN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 marR="5142230">
              <a:lnSpc>
                <a:spcPts val="1220"/>
              </a:lnSpc>
              <a:spcBef>
                <a:spcPts val="32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statement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sequence break;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20"/>
              </a:lnSpc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default: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default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statement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sequence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 marR="1229995">
              <a:lnSpc>
                <a:spcPct val="91100"/>
              </a:lnSpc>
              <a:spcBef>
                <a:spcPts val="34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expression</a:t>
            </a:r>
            <a:r>
              <a:rPr sz="1200" i="1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must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type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byte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,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short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,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int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,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or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char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;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each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values</a:t>
            </a:r>
            <a:r>
              <a:rPr sz="1200" i="1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specified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case</a:t>
            </a:r>
            <a:r>
              <a:rPr sz="1200" b="1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statements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must be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type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compatible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with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expression.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Each </a:t>
            </a:r>
            <a:r>
              <a:rPr sz="1200" b="1" spc="-20" dirty="0">
                <a:solidFill>
                  <a:srgbClr val="1D1D1E"/>
                </a:solidFill>
                <a:latin typeface="Times New Roman"/>
                <a:cs typeface="Times New Roman"/>
              </a:rPr>
              <a:t>case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value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must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unique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literal</a:t>
            </a:r>
            <a:r>
              <a:rPr sz="1200" spc="-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(that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is,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must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constant,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not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variable).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Duplicate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case</a:t>
            </a:r>
            <a:r>
              <a:rPr sz="1200" b="1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values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not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allowed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370"/>
              </a:spcBef>
            </a:pPr>
            <a:r>
              <a:rPr sz="1200" b="1" u="heavy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Iteration</a:t>
            </a:r>
            <a:r>
              <a:rPr sz="1200" b="1" u="heavy" spc="-75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10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Statements</a:t>
            </a:r>
            <a:endParaRPr sz="1200">
              <a:latin typeface="Times New Roman"/>
              <a:cs typeface="Times New Roman"/>
            </a:endParaRPr>
          </a:p>
          <a:p>
            <a:pPr marL="12700" marR="474980" indent="454025" algn="just">
              <a:lnSpc>
                <a:spcPts val="1320"/>
              </a:lnSpc>
              <a:spcBef>
                <a:spcPts val="219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Java’s</a:t>
            </a:r>
            <a:r>
              <a:rPr sz="1200" spc="155" dirty="0">
                <a:solidFill>
                  <a:srgbClr val="1D1D1E"/>
                </a:solidFill>
                <a:latin typeface="Times New Roman"/>
                <a:cs typeface="Times New Roman"/>
              </a:rPr>
              <a:t> 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iteration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for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,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while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,</a:t>
            </a:r>
            <a:r>
              <a:rPr sz="1200" spc="155" dirty="0">
                <a:solidFill>
                  <a:srgbClr val="1D1D1E"/>
                </a:solidFill>
                <a:latin typeface="Times New Roman"/>
                <a:cs typeface="Times New Roman"/>
              </a:rPr>
              <a:t> 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andstatements</a:t>
            </a:r>
            <a:r>
              <a:rPr sz="1200" b="1" spc="-10" dirty="0">
                <a:solidFill>
                  <a:srgbClr val="1D1D1E"/>
                </a:solidFill>
                <a:latin typeface="Times New Roman"/>
                <a:cs typeface="Times New Roman"/>
              </a:rPr>
              <a:t>do-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while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.Thesestatementsarecreate</a:t>
            </a:r>
            <a:r>
              <a:rPr sz="1200" spc="155" dirty="0">
                <a:solidFill>
                  <a:srgbClr val="1D1D1E"/>
                </a:solidFill>
                <a:latin typeface="Times New Roman"/>
                <a:cs typeface="Times New Roman"/>
              </a:rPr>
              <a:t> 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what</a:t>
            </a:r>
            <a:r>
              <a:rPr sz="1200" spc="150" dirty="0">
                <a:solidFill>
                  <a:srgbClr val="1D1D1E"/>
                </a:solidFill>
                <a:latin typeface="Times New Roman"/>
                <a:cs typeface="Times New Roman"/>
              </a:rPr>
              <a:t> 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we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commonly</a:t>
            </a:r>
            <a:r>
              <a:rPr sz="1200" spc="2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call</a:t>
            </a:r>
            <a:r>
              <a:rPr sz="1200" spc="25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loops.</a:t>
            </a:r>
            <a:r>
              <a:rPr sz="1200" i="1" spc="3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</a:t>
            </a:r>
            <a:r>
              <a:rPr sz="1200" spc="3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</a:t>
            </a:r>
            <a:r>
              <a:rPr sz="1200" spc="3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probably</a:t>
            </a:r>
            <a:r>
              <a:rPr sz="1200" spc="2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know,</a:t>
            </a:r>
            <a:r>
              <a:rPr sz="1200" spc="3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3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loop</a:t>
            </a:r>
            <a:r>
              <a:rPr sz="1200" spc="2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repeatedly</a:t>
            </a:r>
            <a:r>
              <a:rPr sz="1200" spc="2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executes</a:t>
            </a:r>
            <a:r>
              <a:rPr sz="1200" spc="2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2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same</a:t>
            </a:r>
            <a:r>
              <a:rPr sz="1200" spc="2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set</a:t>
            </a:r>
            <a:r>
              <a:rPr sz="1200" spc="3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of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instructions</a:t>
            </a:r>
            <a:r>
              <a:rPr sz="1200" spc="1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until</a:t>
            </a:r>
            <a:r>
              <a:rPr sz="1200" spc="1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1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termination</a:t>
            </a:r>
            <a:r>
              <a:rPr sz="1200" spc="1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condition</a:t>
            </a:r>
            <a:r>
              <a:rPr sz="1200" spc="1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229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met.</a:t>
            </a:r>
            <a:r>
              <a:rPr sz="1200" spc="1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</a:t>
            </a:r>
            <a:r>
              <a:rPr sz="1200" spc="1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</a:t>
            </a:r>
            <a:r>
              <a:rPr sz="1200" spc="1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will</a:t>
            </a:r>
            <a:r>
              <a:rPr sz="1200" spc="1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see,</a:t>
            </a:r>
            <a:r>
              <a:rPr sz="1200" spc="1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Java</a:t>
            </a:r>
            <a:r>
              <a:rPr sz="1200" spc="1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has</a:t>
            </a:r>
            <a:r>
              <a:rPr sz="1200" spc="1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1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loop</a:t>
            </a:r>
            <a:r>
              <a:rPr sz="1200" spc="1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1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fit</a:t>
            </a:r>
            <a:r>
              <a:rPr sz="1200" spc="2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any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programming</a:t>
            </a:r>
            <a:r>
              <a:rPr sz="1200" spc="-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need.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While</a:t>
            </a:r>
            <a:endParaRPr sz="1200">
              <a:latin typeface="Times New Roman"/>
              <a:cs typeface="Times New Roman"/>
            </a:endParaRPr>
          </a:p>
          <a:p>
            <a:pPr marL="12700" marR="859155" indent="454025">
              <a:lnSpc>
                <a:spcPts val="1220"/>
              </a:lnSpc>
              <a:spcBef>
                <a:spcPts val="32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while</a:t>
            </a:r>
            <a:r>
              <a:rPr sz="1200" b="1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loop is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Java’sfundamentalloopingmoststatement.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repeats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statement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or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block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while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its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controlling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expression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true.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Here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its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general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form: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3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While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(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condition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body</a:t>
            </a:r>
            <a:r>
              <a:rPr sz="1200" spc="-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loop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 marR="492125" algn="just">
              <a:lnSpc>
                <a:spcPts val="1320"/>
              </a:lnSpc>
              <a:spcBef>
                <a:spcPts val="31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condition</a:t>
            </a:r>
            <a:r>
              <a:rPr sz="1200" i="1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can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any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Boolean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expression.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body of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loop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will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executed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long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as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conditional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expression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true.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When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condition</a:t>
            </a:r>
            <a:r>
              <a:rPr sz="1200" i="1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becomes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false,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control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passes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next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line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2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code</a:t>
            </a:r>
            <a:r>
              <a:rPr sz="1200" spc="2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immediately</a:t>
            </a:r>
            <a:r>
              <a:rPr sz="1200" spc="2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following</a:t>
            </a:r>
            <a:r>
              <a:rPr sz="1200" spc="2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2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loop.</a:t>
            </a:r>
            <a:r>
              <a:rPr sz="1200" spc="2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2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curly</a:t>
            </a:r>
            <a:r>
              <a:rPr sz="1200" spc="2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braces</a:t>
            </a:r>
            <a:r>
              <a:rPr sz="1200" spc="2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2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unnecessary</a:t>
            </a:r>
            <a:r>
              <a:rPr sz="1200" spc="2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if</a:t>
            </a:r>
            <a:r>
              <a:rPr sz="1200" spc="2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only</a:t>
            </a:r>
            <a:r>
              <a:rPr sz="1200" spc="2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2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single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statement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being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repeated.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do-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while</a:t>
            </a:r>
            <a:endParaRPr sz="1200">
              <a:latin typeface="Times New Roman"/>
              <a:cs typeface="Times New Roman"/>
            </a:endParaRPr>
          </a:p>
          <a:p>
            <a:pPr marL="12700" marR="487680" indent="454025" algn="just">
              <a:lnSpc>
                <a:spcPct val="91200"/>
              </a:lnSpc>
              <a:spcBef>
                <a:spcPts val="27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</a:t>
            </a:r>
            <a:r>
              <a:rPr sz="1200" spc="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</a:t>
            </a:r>
            <a:r>
              <a:rPr sz="1200" spc="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just</a:t>
            </a:r>
            <a:r>
              <a:rPr sz="1200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saw,</a:t>
            </a:r>
            <a:r>
              <a:rPr sz="1200" spc="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if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conditional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expression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controlling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10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while</a:t>
            </a:r>
            <a:r>
              <a:rPr sz="1200" b="1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loop</a:t>
            </a:r>
            <a:r>
              <a:rPr sz="1200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initially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false,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then</a:t>
            </a:r>
            <a:r>
              <a:rPr sz="1200" spc="1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body</a:t>
            </a:r>
            <a:r>
              <a:rPr sz="1200" spc="1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1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loop</a:t>
            </a:r>
            <a:r>
              <a:rPr sz="1200" spc="1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will</a:t>
            </a:r>
            <a:r>
              <a:rPr sz="1200" spc="1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not</a:t>
            </a:r>
            <a:r>
              <a:rPr sz="1200" spc="1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</a:t>
            </a:r>
            <a:r>
              <a:rPr sz="1200" spc="1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executed</a:t>
            </a:r>
            <a:r>
              <a:rPr sz="1200" spc="1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at</a:t>
            </a:r>
            <a:r>
              <a:rPr sz="1200" spc="1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all.</a:t>
            </a:r>
            <a:r>
              <a:rPr sz="1200" spc="20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However,</a:t>
            </a:r>
            <a:r>
              <a:rPr sz="1200" spc="1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sometimes</a:t>
            </a:r>
            <a:r>
              <a:rPr sz="1200" spc="1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</a:t>
            </a:r>
            <a:r>
              <a:rPr sz="1200" spc="2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2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desirable</a:t>
            </a:r>
            <a:r>
              <a:rPr sz="1200" spc="1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to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execute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body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while</a:t>
            </a:r>
            <a:r>
              <a:rPr sz="1200" b="1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loop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at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least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once, even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if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conditional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expression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 false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begin with.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5052" y="405129"/>
            <a:ext cx="5981700" cy="917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25"/>
              </a:lnSpc>
              <a:spcBef>
                <a:spcPts val="100"/>
              </a:spcBef>
            </a:pP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Systex: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270"/>
              </a:lnSpc>
            </a:pP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do</a:t>
            </a:r>
            <a:r>
              <a:rPr sz="115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5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36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body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loop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while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(</a:t>
            </a:r>
            <a:r>
              <a:rPr sz="1200" i="1" spc="-10" dirty="0">
                <a:solidFill>
                  <a:srgbClr val="1D1D1E"/>
                </a:solidFill>
                <a:latin typeface="Times New Roman"/>
                <a:cs typeface="Times New Roman"/>
              </a:rPr>
              <a:t>condition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);</a:t>
            </a:r>
            <a:endParaRPr sz="1200">
              <a:latin typeface="Times New Roman"/>
              <a:cs typeface="Times New Roman"/>
            </a:endParaRPr>
          </a:p>
          <a:p>
            <a:pPr marL="12700" marR="995044" indent="454025">
              <a:lnSpc>
                <a:spcPct val="88400"/>
              </a:lnSpc>
              <a:spcBef>
                <a:spcPts val="31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Each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iteration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do-while</a:t>
            </a:r>
            <a:r>
              <a:rPr sz="1200" b="1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loop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first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executes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body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loop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and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then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evaluates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conditional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expression. If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expression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true,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loop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will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repeat.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Otherwise,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loop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terminates.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Demonstrate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 do-while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loop.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DoWhile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 marR="3592829">
              <a:lnSpc>
                <a:spcPts val="1250"/>
              </a:lnSpc>
              <a:spcBef>
                <a:spcPts val="34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public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static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void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main(String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args[])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10;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3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do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 marR="4279900">
              <a:lnSpc>
                <a:spcPts val="1250"/>
              </a:lnSpc>
              <a:spcBef>
                <a:spcPts val="275"/>
              </a:spcBef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System.out.println("tick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"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+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n);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n-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-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29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while(n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&gt;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0);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0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5"/>
              </a:lnSpc>
            </a:pP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For</a:t>
            </a:r>
            <a:endParaRPr sz="1200">
              <a:latin typeface="Times New Roman"/>
              <a:cs typeface="Times New Roman"/>
            </a:endParaRPr>
          </a:p>
          <a:p>
            <a:pPr marL="12700" marR="33655" indent="454025">
              <a:lnSpc>
                <a:spcPts val="1220"/>
              </a:lnSpc>
              <a:spcBef>
                <a:spcPts val="34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were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introduced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simple form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for</a:t>
            </a:r>
            <a:r>
              <a:rPr sz="1200" b="1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loop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Chapter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2.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will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see,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a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powerful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versatile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construct.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Here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general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form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for</a:t>
            </a:r>
            <a:r>
              <a:rPr sz="1200" b="1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statement: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20"/>
              </a:lnSpc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for(</a:t>
            </a:r>
            <a:r>
              <a:rPr sz="1200" i="1" spc="-10" dirty="0">
                <a:solidFill>
                  <a:srgbClr val="1D1D1E"/>
                </a:solidFill>
                <a:latin typeface="Times New Roman"/>
                <a:cs typeface="Times New Roman"/>
              </a:rPr>
              <a:t>initialization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;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condition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;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iteration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body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0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If</a:t>
            </a:r>
            <a:r>
              <a:rPr sz="1200" spc="-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only</a:t>
            </a:r>
            <a:r>
              <a:rPr sz="1200" spc="-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one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statement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being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repeated,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there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no need for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curly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braces.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2500"/>
              </a:lnSpc>
              <a:spcBef>
                <a:spcPts val="33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for</a:t>
            </a:r>
            <a:r>
              <a:rPr sz="1200" b="1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loop operates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follows.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When the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loop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first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starts,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initialization</a:t>
            </a:r>
            <a:r>
              <a:rPr sz="1200" i="1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portion of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loop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executed.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Generally,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expression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sets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 value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loopcontrol</a:t>
            </a:r>
            <a:r>
              <a:rPr sz="1200" i="1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variable,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which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acts</a:t>
            </a:r>
            <a:r>
              <a:rPr sz="1200" spc="10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</a:t>
            </a:r>
            <a:r>
              <a:rPr sz="1200" spc="10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counter</a:t>
            </a:r>
            <a:r>
              <a:rPr sz="1200" spc="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1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controls</a:t>
            </a:r>
            <a:r>
              <a:rPr sz="1200" spc="10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loop..</a:t>
            </a:r>
            <a:r>
              <a:rPr sz="1200" spc="10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Next,</a:t>
            </a:r>
            <a:r>
              <a:rPr sz="1200" spc="1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condition</a:t>
            </a:r>
            <a:r>
              <a:rPr sz="1200" i="1" spc="1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1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evaluated.</a:t>
            </a:r>
            <a:r>
              <a:rPr sz="1200" spc="10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1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must</a:t>
            </a:r>
            <a:r>
              <a:rPr sz="1200" spc="1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</a:t>
            </a:r>
            <a:r>
              <a:rPr sz="1200" spc="11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1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Boolean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expression.</a:t>
            </a:r>
            <a:r>
              <a:rPr sz="1200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</a:t>
            </a:r>
            <a:r>
              <a:rPr sz="1200" spc="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usually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tests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loop</a:t>
            </a:r>
            <a:r>
              <a:rPr sz="1200" spc="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control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variable</a:t>
            </a:r>
            <a:r>
              <a:rPr sz="1200" spc="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against</a:t>
            </a:r>
            <a:r>
              <a:rPr sz="1200" spc="1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target</a:t>
            </a:r>
            <a:r>
              <a:rPr sz="1200" spc="11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value.</a:t>
            </a:r>
            <a:r>
              <a:rPr sz="1200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If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expression</a:t>
            </a:r>
            <a:r>
              <a:rPr sz="1200" spc="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is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true,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then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body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loop</a:t>
            </a:r>
            <a:r>
              <a:rPr sz="1200" spc="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executed.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If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false,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loop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terminates.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Next,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0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spc="-10" dirty="0">
                <a:solidFill>
                  <a:srgbClr val="1D1D1E"/>
                </a:solidFill>
                <a:latin typeface="Times New Roman"/>
                <a:cs typeface="Times New Roman"/>
              </a:rPr>
              <a:t>iteration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portion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loop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executed.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usually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expression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increments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or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decrements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the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loop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control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variable.</a:t>
            </a:r>
            <a:endParaRPr sz="1200">
              <a:latin typeface="Times New Roman"/>
              <a:cs typeface="Times New Roman"/>
            </a:endParaRPr>
          </a:p>
          <a:p>
            <a:pPr marL="12700" marR="4282440">
              <a:lnSpc>
                <a:spcPts val="1390"/>
              </a:lnSpc>
              <a:spcBef>
                <a:spcPts val="1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Demonstrate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loop.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ForTick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 marR="3589654">
              <a:lnSpc>
                <a:spcPts val="1250"/>
              </a:lnSpc>
              <a:spcBef>
                <a:spcPts val="23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public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static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void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main(String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args[])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n;</a:t>
            </a:r>
            <a:endParaRPr sz="1200">
              <a:latin typeface="Times New Roman"/>
              <a:cs typeface="Times New Roman"/>
            </a:endParaRPr>
          </a:p>
          <a:p>
            <a:pPr marL="12700" marR="4148454">
              <a:lnSpc>
                <a:spcPts val="1230"/>
              </a:lnSpc>
              <a:spcBef>
                <a:spcPts val="300"/>
              </a:spcBef>
            </a:pP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for(n=10;</a:t>
            </a:r>
            <a:r>
              <a:rPr sz="115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n&gt;0;</a:t>
            </a:r>
            <a:r>
              <a:rPr sz="115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20" dirty="0">
                <a:solidFill>
                  <a:srgbClr val="1D1D1E"/>
                </a:solidFill>
                <a:latin typeface="Times New Roman"/>
                <a:cs typeface="Times New Roman"/>
              </a:rPr>
              <a:t>n-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-</a:t>
            </a:r>
            <a:r>
              <a:rPr sz="1150" spc="-50" dirty="0">
                <a:solidFill>
                  <a:srgbClr val="1D1D1E"/>
                </a:solidFill>
                <a:latin typeface="Times New Roman"/>
                <a:cs typeface="Times New Roman"/>
              </a:rPr>
              <a:t>) 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System.out.println("tick</a:t>
            </a:r>
            <a:r>
              <a:rPr sz="115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"</a:t>
            </a:r>
            <a:r>
              <a:rPr sz="115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+</a:t>
            </a:r>
            <a:r>
              <a:rPr sz="115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25" dirty="0">
                <a:solidFill>
                  <a:srgbClr val="1D1D1E"/>
                </a:solidFill>
                <a:latin typeface="Times New Roman"/>
                <a:cs typeface="Times New Roman"/>
              </a:rPr>
              <a:t>n);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325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Using</a:t>
            </a:r>
            <a:r>
              <a:rPr sz="1200" b="1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1D1D1E"/>
                </a:solidFill>
                <a:latin typeface="Times New Roman"/>
                <a:cs typeface="Times New Roman"/>
              </a:rPr>
              <a:t>break</a:t>
            </a:r>
            <a:endParaRPr sz="1200">
              <a:latin typeface="Times New Roman"/>
              <a:cs typeface="Times New Roman"/>
            </a:endParaRPr>
          </a:p>
          <a:p>
            <a:pPr marL="12700" marR="167005" indent="454025">
              <a:lnSpc>
                <a:spcPct val="89200"/>
              </a:lnSpc>
              <a:spcBef>
                <a:spcPts val="204"/>
              </a:spcBef>
              <a:tabLst>
                <a:tab pos="762635" algn="l"/>
              </a:tabLst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Java,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break</a:t>
            </a:r>
            <a:r>
              <a:rPr sz="1200" b="1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statement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has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three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uses.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First,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have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seen,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terminates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a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statement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sequence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switch</a:t>
            </a:r>
            <a:r>
              <a:rPr sz="1200" b="1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statement.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Second,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can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used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exit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loop.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Third,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can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be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used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	as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―civilized‖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form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goto.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30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last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0"/>
              </a:lnSpc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Return</a:t>
            </a:r>
            <a:endParaRPr sz="1200">
              <a:latin typeface="Times New Roman"/>
              <a:cs typeface="Times New Roman"/>
            </a:endParaRPr>
          </a:p>
          <a:p>
            <a:pPr marL="12700" marR="10795" indent="454025" algn="just">
              <a:lnSpc>
                <a:spcPct val="91200"/>
              </a:lnSpc>
              <a:spcBef>
                <a:spcPts val="34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last</a:t>
            </a:r>
            <a:r>
              <a:rPr sz="1200" spc="1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control</a:t>
            </a:r>
            <a:r>
              <a:rPr sz="1200" spc="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statement</a:t>
            </a:r>
            <a:r>
              <a:rPr sz="1200" spc="1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1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return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.</a:t>
            </a:r>
            <a:r>
              <a:rPr sz="1200" spc="1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return</a:t>
            </a:r>
            <a:r>
              <a:rPr sz="1200" b="1" spc="1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statement</a:t>
            </a:r>
            <a:r>
              <a:rPr sz="1200" spc="1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1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used</a:t>
            </a:r>
            <a:r>
              <a:rPr sz="1200" spc="1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1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explicitly</a:t>
            </a:r>
            <a:r>
              <a:rPr sz="1200" spc="1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return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from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method.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is,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causes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program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control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transfer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back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caller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method.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As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such,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categorized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jump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statement.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Although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full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discussion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return</a:t>
            </a:r>
            <a:r>
              <a:rPr sz="1200" b="1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must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wait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until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methods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discussed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Chapter 7,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brief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look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at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return</a:t>
            </a:r>
            <a:r>
              <a:rPr sz="1200" b="1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presented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here.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can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see,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final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println(</a:t>
            </a:r>
            <a:r>
              <a:rPr sz="1200" b="1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r>
              <a:rPr sz="1200" b="1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statement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 not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executed.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soon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1D1D1E"/>
                </a:solidFill>
                <a:latin typeface="Times New Roman"/>
                <a:cs typeface="Times New Roman"/>
              </a:rPr>
              <a:t>return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executed,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control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passes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back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caller.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4800" y="304799"/>
            <a:ext cx="7164070" cy="9450070"/>
          </a:xfrm>
          <a:custGeom>
            <a:avLst/>
            <a:gdLst/>
            <a:ahLst/>
            <a:cxnLst/>
            <a:rect l="l" t="t" r="r" b="b"/>
            <a:pathLst>
              <a:path w="7164070" h="9450070">
                <a:moveTo>
                  <a:pt x="7146290" y="46990"/>
                </a:moveTo>
                <a:lnTo>
                  <a:pt x="7108190" y="46990"/>
                </a:lnTo>
                <a:lnTo>
                  <a:pt x="7108190" y="57150"/>
                </a:lnTo>
                <a:lnTo>
                  <a:pt x="7108190" y="9394190"/>
                </a:lnTo>
                <a:lnTo>
                  <a:pt x="56515" y="9394190"/>
                </a:lnTo>
                <a:lnTo>
                  <a:pt x="56515" y="57150"/>
                </a:lnTo>
                <a:lnTo>
                  <a:pt x="7108190" y="57150"/>
                </a:lnTo>
                <a:lnTo>
                  <a:pt x="7108190" y="46990"/>
                </a:lnTo>
                <a:lnTo>
                  <a:pt x="56515" y="46990"/>
                </a:lnTo>
                <a:lnTo>
                  <a:pt x="46990" y="46990"/>
                </a:lnTo>
                <a:lnTo>
                  <a:pt x="46990" y="9432303"/>
                </a:lnTo>
                <a:lnTo>
                  <a:pt x="56515" y="9432290"/>
                </a:lnTo>
                <a:lnTo>
                  <a:pt x="7146290" y="9432290"/>
                </a:lnTo>
                <a:lnTo>
                  <a:pt x="7146290" y="9394190"/>
                </a:lnTo>
                <a:lnTo>
                  <a:pt x="7146290" y="57150"/>
                </a:lnTo>
                <a:lnTo>
                  <a:pt x="7146290" y="46990"/>
                </a:lnTo>
                <a:close/>
              </a:path>
              <a:path w="7164070" h="9450070">
                <a:moveTo>
                  <a:pt x="7164070" y="0"/>
                </a:moveTo>
                <a:lnTo>
                  <a:pt x="7155180" y="0"/>
                </a:lnTo>
                <a:lnTo>
                  <a:pt x="7155180" y="38100"/>
                </a:lnTo>
                <a:lnTo>
                  <a:pt x="7155180" y="9441180"/>
                </a:lnTo>
                <a:lnTo>
                  <a:pt x="38100" y="9441180"/>
                </a:lnTo>
                <a:lnTo>
                  <a:pt x="38100" y="38100"/>
                </a:lnTo>
                <a:lnTo>
                  <a:pt x="7155180" y="38100"/>
                </a:lnTo>
                <a:lnTo>
                  <a:pt x="7155180" y="0"/>
                </a:lnTo>
                <a:lnTo>
                  <a:pt x="0" y="0"/>
                </a:lnTo>
                <a:lnTo>
                  <a:pt x="0" y="38100"/>
                </a:lnTo>
                <a:lnTo>
                  <a:pt x="0" y="9441180"/>
                </a:lnTo>
                <a:lnTo>
                  <a:pt x="0" y="9450070"/>
                </a:lnTo>
                <a:lnTo>
                  <a:pt x="7164070" y="9450070"/>
                </a:lnTo>
                <a:lnTo>
                  <a:pt x="7164070" y="9441180"/>
                </a:lnTo>
                <a:lnTo>
                  <a:pt x="71640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31316" y="642264"/>
            <a:ext cx="6203315" cy="5943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205"/>
              </a:spcBef>
            </a:pPr>
            <a:r>
              <a:rPr sz="1100" dirty="0" smtClean="0">
                <a:latin typeface="Times New Roman"/>
                <a:cs typeface="Times New Roman"/>
              </a:rPr>
              <a:t>UNIT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-50" dirty="0" smtClean="0">
                <a:latin typeface="Times New Roman"/>
                <a:cs typeface="Times New Roman"/>
              </a:rPr>
              <a:t>I</a:t>
            </a:r>
            <a:endParaRPr sz="1100" dirty="0">
              <a:latin typeface="Calibri"/>
              <a:cs typeface="Calibri"/>
            </a:endParaRPr>
          </a:p>
          <a:p>
            <a:pPr marL="119380" algn="ctr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Introduction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2700" marR="10795" algn="just">
              <a:lnSpc>
                <a:spcPts val="127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Everywhere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look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real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world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see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objects—</a:t>
            </a:r>
            <a:r>
              <a:rPr sz="1200" dirty="0">
                <a:latin typeface="Times New Roman"/>
                <a:cs typeface="Times New Roman"/>
              </a:rPr>
              <a:t>people,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animals,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plants,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cars,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planes, </a:t>
            </a:r>
            <a:r>
              <a:rPr sz="1200" dirty="0">
                <a:latin typeface="Times New Roman"/>
                <a:cs typeface="Times New Roman"/>
              </a:rPr>
              <a:t>buildings, computers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Humans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think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terms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objects.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Telephones, houses,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traffic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lights, </a:t>
            </a:r>
            <a:r>
              <a:rPr sz="1200" dirty="0">
                <a:latin typeface="Times New Roman"/>
                <a:cs typeface="Times New Roman"/>
              </a:rPr>
              <a:t>microwave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ovens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water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coolers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just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few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objects.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Computer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programs,</a:t>
            </a:r>
            <a:r>
              <a:rPr sz="1200" spc="-20" dirty="0">
                <a:latin typeface="Times New Roman"/>
                <a:cs typeface="Times New Roman"/>
              </a:rPr>
              <a:t> such</a:t>
            </a:r>
            <a:endParaRPr sz="12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204"/>
              </a:spcBef>
            </a:pP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Java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you’ll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book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interacting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software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objects.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0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2700" algn="just">
              <a:lnSpc>
                <a:spcPts val="1390"/>
              </a:lnSpc>
            </a:pP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sometimes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divide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objects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categories: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animate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inanimate.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Animate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objects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are</a:t>
            </a:r>
            <a:endParaRPr sz="12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94600"/>
              </a:lnSpc>
              <a:spcBef>
                <a:spcPts val="30"/>
              </a:spcBef>
            </a:pPr>
            <a:r>
              <a:rPr sz="1200" dirty="0">
                <a:latin typeface="Times New Roman"/>
                <a:cs typeface="Times New Roman"/>
              </a:rPr>
              <a:t>―alive‖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theyinmovesomearound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andsensedothings.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—Inanimate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objects,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hand,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not </a:t>
            </a:r>
            <a:r>
              <a:rPr sz="1200" dirty="0">
                <a:latin typeface="Times New Roman"/>
                <a:cs typeface="Times New Roman"/>
              </a:rPr>
              <a:t>move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own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.Objects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both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types,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however,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things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common.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have </a:t>
            </a:r>
            <a:r>
              <a:rPr sz="1200" dirty="0">
                <a:latin typeface="Times New Roman"/>
                <a:cs typeface="Times New Roman"/>
              </a:rPr>
              <a:t>attributes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(e.g.,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size,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shape,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color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weight),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exhibit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behaviors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(e.g.,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ball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rolls, </a:t>
            </a:r>
            <a:r>
              <a:rPr sz="1200" dirty="0">
                <a:latin typeface="Times New Roman"/>
                <a:cs typeface="Times New Roman"/>
              </a:rPr>
              <a:t>bounces,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inflates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deflates; 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baby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cries,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sleep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crawls,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walks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blinks; 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accelerates,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brakes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turns;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towel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absorbs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water).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kinds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attributes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behaviors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software </a:t>
            </a:r>
            <a:r>
              <a:rPr sz="1200" dirty="0">
                <a:latin typeface="Times New Roman"/>
                <a:cs typeface="Times New Roman"/>
              </a:rPr>
              <a:t>objects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have.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Humans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learn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about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existing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studying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attributes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observing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their </a:t>
            </a:r>
            <a:r>
              <a:rPr sz="1200" dirty="0">
                <a:latin typeface="Times New Roman"/>
                <a:cs typeface="Times New Roman"/>
              </a:rPr>
              <a:t>behaviors.</a:t>
            </a:r>
            <a:r>
              <a:rPr sz="1200" spc="10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Different</a:t>
            </a:r>
            <a:r>
              <a:rPr sz="1200" spc="4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objects</a:t>
            </a:r>
            <a:r>
              <a:rPr sz="1200" spc="4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4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48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similar</a:t>
            </a:r>
            <a:r>
              <a:rPr sz="1200" spc="11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attributes</a:t>
            </a:r>
            <a:r>
              <a:rPr sz="1200" spc="48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48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4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exhibit</a:t>
            </a:r>
            <a:r>
              <a:rPr sz="1200" spc="11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similar</a:t>
            </a:r>
            <a:r>
              <a:rPr sz="1200" spc="49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behaviors. </a:t>
            </a:r>
            <a:r>
              <a:rPr sz="1200" dirty="0">
                <a:latin typeface="Times New Roman"/>
                <a:cs typeface="Times New Roman"/>
              </a:rPr>
              <a:t>Comparisons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made,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example,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babies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adults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humans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chimpanzees.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Object-</a:t>
            </a:r>
            <a:r>
              <a:rPr sz="1200" dirty="0">
                <a:latin typeface="Times New Roman"/>
                <a:cs typeface="Times New Roman"/>
              </a:rPr>
              <a:t>oriented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provides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natural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intuitive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way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view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software </a:t>
            </a:r>
            <a:r>
              <a:rPr sz="1200" dirty="0">
                <a:latin typeface="Times New Roman"/>
                <a:cs typeface="Times New Roman"/>
              </a:rPr>
              <a:t>design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process—</a:t>
            </a:r>
            <a:r>
              <a:rPr sz="1200" dirty="0">
                <a:latin typeface="Times New Roman"/>
                <a:cs typeface="Times New Roman"/>
              </a:rPr>
              <a:t>namely,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modeling objects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attributes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behaviors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just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describe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real- </a:t>
            </a:r>
            <a:r>
              <a:rPr sz="1200" dirty="0">
                <a:latin typeface="Times New Roman"/>
                <a:cs typeface="Times New Roman"/>
              </a:rPr>
              <a:t>world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objects.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OOD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communication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objects.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Just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people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send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messages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another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(e.g.,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sergeant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commands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soldier 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attention),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communicate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via </a:t>
            </a:r>
            <a:r>
              <a:rPr sz="1200" dirty="0">
                <a:latin typeface="Times New Roman"/>
                <a:cs typeface="Times New Roman"/>
              </a:rPr>
              <a:t>messages.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bank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account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receive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message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decrease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balance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certain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amount </a:t>
            </a:r>
            <a:r>
              <a:rPr sz="1200" dirty="0">
                <a:latin typeface="Times New Roman"/>
                <a:cs typeface="Times New Roman"/>
              </a:rPr>
              <a:t>because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withdrawn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amount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money.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1200" b="1" spc="-10" dirty="0">
                <a:latin typeface="Times New Roman"/>
                <a:cs typeface="Times New Roman"/>
              </a:rPr>
              <a:t>Object-Oriented:</a:t>
            </a:r>
            <a:endParaRPr sz="1200" dirty="0">
              <a:latin typeface="Times New Roman"/>
              <a:cs typeface="Times New Roman"/>
            </a:endParaRPr>
          </a:p>
          <a:p>
            <a:pPr marL="12700" marR="6350" algn="just">
              <a:lnSpc>
                <a:spcPct val="91100"/>
              </a:lnSpc>
              <a:spcBef>
                <a:spcPts val="1235"/>
              </a:spcBef>
            </a:pPr>
            <a:r>
              <a:rPr sz="1200" dirty="0">
                <a:latin typeface="Times New Roman"/>
                <a:cs typeface="Times New Roman"/>
              </a:rPr>
              <a:t>Although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influenced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predecessors,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Java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designed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source-</a:t>
            </a:r>
            <a:r>
              <a:rPr sz="1200" dirty="0">
                <a:latin typeface="Times New Roman"/>
                <a:cs typeface="Times New Roman"/>
              </a:rPr>
              <a:t>code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compatible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with </a:t>
            </a:r>
            <a:r>
              <a:rPr sz="1200" dirty="0">
                <a:latin typeface="Times New Roman"/>
                <a:cs typeface="Times New Roman"/>
              </a:rPr>
              <a:t>any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language.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allowed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Java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team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freedom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blank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slate.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One </a:t>
            </a:r>
            <a:r>
              <a:rPr sz="1200" dirty="0">
                <a:latin typeface="Times New Roman"/>
                <a:cs typeface="Times New Roman"/>
              </a:rPr>
              <a:t>outcome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clean,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usable,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pragmatic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approach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objects.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Borrowing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liberally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many </a:t>
            </a:r>
            <a:r>
              <a:rPr sz="1200" spc="-10" dirty="0">
                <a:latin typeface="Times New Roman"/>
                <a:cs typeface="Times New Roman"/>
              </a:rPr>
              <a:t>seminal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object-</a:t>
            </a:r>
            <a:r>
              <a:rPr sz="1200" dirty="0">
                <a:latin typeface="Times New Roman"/>
                <a:cs typeface="Times New Roman"/>
              </a:rPr>
              <a:t>software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environments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last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few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decades,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Java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strike</a:t>
            </a:r>
            <a:endParaRPr sz="1200" dirty="0">
              <a:latin typeface="Times New Roman"/>
              <a:cs typeface="Times New Roman"/>
            </a:endParaRPr>
          </a:p>
          <a:p>
            <a:pPr marL="12700" marR="37465" algn="just">
              <a:lnSpc>
                <a:spcPts val="1370"/>
              </a:lnSpc>
              <a:spcBef>
                <a:spcPts val="300"/>
              </a:spcBef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balance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purist’s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―everything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my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way‖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Java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integers,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kept as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high-</a:t>
            </a:r>
            <a:r>
              <a:rPr sz="1200" dirty="0">
                <a:latin typeface="Times New Roman"/>
                <a:cs typeface="Times New Roman"/>
              </a:rPr>
              <a:t>performance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objects.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9916" y="9155379"/>
            <a:ext cx="14255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mbria"/>
                <a:cs typeface="Cambria"/>
              </a:rPr>
              <a:t>[JAVA</a:t>
            </a:r>
            <a:r>
              <a:rPr sz="1100" spc="-15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PROGRAMMING]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15481" y="9155379"/>
            <a:ext cx="4171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mbria"/>
                <a:cs typeface="Cambria"/>
              </a:rPr>
              <a:t>Page</a:t>
            </a:r>
            <a:r>
              <a:rPr sz="1100" spc="-25" dirty="0">
                <a:latin typeface="Cambria"/>
                <a:cs typeface="Cambria"/>
              </a:rPr>
              <a:t> </a:t>
            </a:r>
            <a:r>
              <a:rPr sz="1100" spc="-50" dirty="0">
                <a:latin typeface="Cambria"/>
                <a:cs typeface="Cambria"/>
              </a:rPr>
              <a:t>4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54405" y="9122409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47625"/>
                </a:moveTo>
                <a:lnTo>
                  <a:pt x="0" y="47625"/>
                </a:lnTo>
                <a:lnTo>
                  <a:pt x="0" y="56515"/>
                </a:lnTo>
                <a:lnTo>
                  <a:pt x="5981065" y="56515"/>
                </a:lnTo>
                <a:lnTo>
                  <a:pt x="5981065" y="47625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38100"/>
                </a:lnTo>
                <a:lnTo>
                  <a:pt x="5981065" y="38100"/>
                </a:lnTo>
                <a:lnTo>
                  <a:pt x="5981065" y="0"/>
                </a:lnTo>
                <a:close/>
              </a:path>
            </a:pathLst>
          </a:custGeom>
          <a:solidFill>
            <a:srgbClr val="60222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545337"/>
            <a:ext cx="6718300" cy="916305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5240" algn="just">
              <a:lnSpc>
                <a:spcPct val="100000"/>
              </a:lnSpc>
              <a:spcBef>
                <a:spcPts val="265"/>
              </a:spcBef>
            </a:pPr>
            <a:r>
              <a:rPr sz="1200" b="1" u="heavy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Type</a:t>
            </a:r>
            <a:r>
              <a:rPr sz="1200" b="1" u="heavy" spc="-45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Conversion</a:t>
            </a:r>
            <a:r>
              <a:rPr sz="1200" b="1" u="heavy" spc="-15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and</a:t>
            </a:r>
            <a:r>
              <a:rPr sz="1200" b="1" u="heavy" spc="-10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 Casting</a:t>
            </a:r>
            <a:endParaRPr sz="1200">
              <a:latin typeface="Times New Roman"/>
              <a:cs typeface="Times New Roman"/>
            </a:endParaRPr>
          </a:p>
          <a:p>
            <a:pPr marL="15240" marR="751840" algn="just">
              <a:lnSpc>
                <a:spcPct val="90900"/>
              </a:lnSpc>
              <a:spcBef>
                <a:spcPts val="30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If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have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previous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programming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experience,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then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already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know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fairly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common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to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assign</a:t>
            </a:r>
            <a:r>
              <a:rPr sz="1200" spc="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value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one</a:t>
            </a:r>
            <a:r>
              <a:rPr sz="1200" spc="1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type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10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variable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another</a:t>
            </a:r>
            <a:r>
              <a:rPr sz="1200" spc="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type.</a:t>
            </a:r>
            <a:r>
              <a:rPr sz="1200" spc="4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If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two</a:t>
            </a:r>
            <a:r>
              <a:rPr sz="1200" spc="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types</a:t>
            </a:r>
            <a:r>
              <a:rPr sz="1200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compatible,</a:t>
            </a:r>
            <a:r>
              <a:rPr sz="1200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then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Java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will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perform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conversion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automatically.</a:t>
            </a:r>
            <a:r>
              <a:rPr sz="1200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example,</a:t>
            </a:r>
            <a:r>
              <a:rPr sz="1200" spc="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</a:t>
            </a:r>
            <a:r>
              <a:rPr sz="1200" spc="1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always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possible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assign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an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int</a:t>
            </a:r>
            <a:r>
              <a:rPr sz="1200" b="1" spc="2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value</a:t>
            </a:r>
            <a:r>
              <a:rPr sz="1200" spc="2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2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2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long</a:t>
            </a:r>
            <a:r>
              <a:rPr sz="1200" b="1" spc="2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variable.</a:t>
            </a:r>
            <a:r>
              <a:rPr sz="1200" spc="2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However,</a:t>
            </a:r>
            <a:r>
              <a:rPr sz="1200" spc="2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not</a:t>
            </a:r>
            <a:r>
              <a:rPr sz="1200" spc="2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all</a:t>
            </a:r>
            <a:r>
              <a:rPr sz="1200" spc="2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types</a:t>
            </a:r>
            <a:r>
              <a:rPr sz="1200" spc="2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2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compatible,</a:t>
            </a:r>
            <a:r>
              <a:rPr sz="1200" spc="2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2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thus,</a:t>
            </a:r>
            <a:r>
              <a:rPr sz="1200" spc="2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not</a:t>
            </a:r>
            <a:r>
              <a:rPr sz="1200" spc="2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all</a:t>
            </a:r>
            <a:r>
              <a:rPr sz="1200" spc="2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type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conversions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implicitly</a:t>
            </a:r>
            <a:r>
              <a:rPr sz="1200" spc="-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allowed.</a:t>
            </a:r>
            <a:endParaRPr sz="1200">
              <a:latin typeface="Times New Roman"/>
              <a:cs typeface="Times New Roman"/>
            </a:endParaRPr>
          </a:p>
          <a:p>
            <a:pPr marL="15240" algn="just">
              <a:lnSpc>
                <a:spcPct val="100000"/>
              </a:lnSpc>
              <a:spcBef>
                <a:spcPts val="1105"/>
              </a:spcBef>
              <a:tabLst>
                <a:tab pos="1070610" algn="l"/>
              </a:tabLst>
            </a:pPr>
            <a:r>
              <a:rPr sz="1200" b="1" u="heavy" spc="-10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Java’s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	</a:t>
            </a:r>
            <a:r>
              <a:rPr sz="1200" b="1" u="heavy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Automa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tic</a:t>
            </a:r>
            <a:r>
              <a:rPr sz="1200" b="1" spc="2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1D1D1E"/>
                </a:solidFill>
                <a:latin typeface="Times New Roman"/>
                <a:cs typeface="Times New Roman"/>
              </a:rPr>
              <a:t>Conversions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1200">
              <a:latin typeface="Times New Roman"/>
              <a:cs typeface="Times New Roman"/>
            </a:endParaRPr>
          </a:p>
          <a:p>
            <a:pPr marL="15240" marR="748030" indent="454025" algn="just">
              <a:lnSpc>
                <a:spcPts val="125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When</a:t>
            </a:r>
            <a:r>
              <a:rPr sz="1200" spc="2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one</a:t>
            </a:r>
            <a:r>
              <a:rPr sz="1200" spc="3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type</a:t>
            </a:r>
            <a:r>
              <a:rPr sz="1200" spc="3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2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data</a:t>
            </a:r>
            <a:r>
              <a:rPr sz="1200" spc="3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3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assigned</a:t>
            </a:r>
            <a:r>
              <a:rPr sz="1200" spc="3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3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another</a:t>
            </a:r>
            <a:r>
              <a:rPr sz="1200" spc="3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type</a:t>
            </a:r>
            <a:r>
              <a:rPr sz="1200" spc="3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3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variable,</a:t>
            </a:r>
            <a:r>
              <a:rPr sz="1200" spc="3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</a:t>
            </a:r>
            <a:r>
              <a:rPr sz="1200" spc="2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automatic</a:t>
            </a:r>
            <a:r>
              <a:rPr sz="1200" i="1" spc="3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spc="-20" dirty="0">
                <a:solidFill>
                  <a:srgbClr val="1D1D1E"/>
                </a:solidFill>
                <a:latin typeface="Times New Roman"/>
                <a:cs typeface="Times New Roman"/>
              </a:rPr>
              <a:t>type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conversion</a:t>
            </a:r>
            <a:r>
              <a:rPr sz="1200" i="1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will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take place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if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following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two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conditions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met:</a:t>
            </a:r>
            <a:endParaRPr sz="1200">
              <a:latin typeface="Times New Roman"/>
              <a:cs typeface="Times New Roman"/>
            </a:endParaRPr>
          </a:p>
          <a:p>
            <a:pPr marL="320675" indent="-307975">
              <a:lnSpc>
                <a:spcPts val="1395"/>
              </a:lnSpc>
              <a:buFont typeface="Times New Roman"/>
              <a:buChar char="■"/>
              <a:tabLst>
                <a:tab pos="320675" algn="l"/>
              </a:tabLst>
            </a:pP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The</a:t>
            </a:r>
            <a:r>
              <a:rPr sz="1200" spc="-25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two</a:t>
            </a:r>
            <a:r>
              <a:rPr sz="1200" spc="-55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types</a:t>
            </a:r>
            <a:r>
              <a:rPr sz="1200" spc="-20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are</a:t>
            </a:r>
            <a:r>
              <a:rPr sz="1200" spc="-20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Calibri"/>
                <a:cs typeface="Calibri"/>
              </a:rPr>
              <a:t>compatible.</a:t>
            </a:r>
            <a:endParaRPr sz="1200">
              <a:latin typeface="Calibri"/>
              <a:cs typeface="Calibri"/>
            </a:endParaRPr>
          </a:p>
          <a:p>
            <a:pPr marL="320675" indent="-307975">
              <a:lnSpc>
                <a:spcPts val="1430"/>
              </a:lnSpc>
              <a:buFont typeface="Times New Roman"/>
              <a:buChar char="■"/>
              <a:tabLst>
                <a:tab pos="320675" algn="l"/>
              </a:tabLst>
            </a:pP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The</a:t>
            </a:r>
            <a:r>
              <a:rPr sz="1200" spc="-50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destination</a:t>
            </a:r>
            <a:r>
              <a:rPr sz="1200" spc="-30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type</a:t>
            </a:r>
            <a:r>
              <a:rPr sz="1200" spc="-25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is</a:t>
            </a:r>
            <a:r>
              <a:rPr sz="1200" spc="-20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larger</a:t>
            </a:r>
            <a:r>
              <a:rPr sz="1200" spc="-30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than</a:t>
            </a:r>
            <a:r>
              <a:rPr sz="1200" spc="-50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the </a:t>
            </a:r>
            <a:r>
              <a:rPr sz="1200" spc="-25" dirty="0">
                <a:solidFill>
                  <a:srgbClr val="1D1D1E"/>
                </a:solidFill>
                <a:latin typeface="Calibri"/>
                <a:cs typeface="Calibri"/>
              </a:rPr>
              <a:t>sou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4"/>
              </a:spcBef>
            </a:pPr>
            <a:endParaRPr sz="1200">
              <a:latin typeface="Calibri"/>
              <a:cs typeface="Calibri"/>
            </a:endParaRPr>
          </a:p>
          <a:p>
            <a:pPr marL="15240" marR="748030" indent="454025" algn="just">
              <a:lnSpc>
                <a:spcPct val="8920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When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these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two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conditions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met,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widening</a:t>
            </a:r>
            <a:r>
              <a:rPr sz="1200" i="1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conversion</a:t>
            </a:r>
            <a:r>
              <a:rPr sz="1200" i="1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takes place.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example,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the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int</a:t>
            </a:r>
            <a:r>
              <a:rPr sz="1200" b="1" spc="1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type</a:t>
            </a:r>
            <a:r>
              <a:rPr sz="1200" spc="1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1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always</a:t>
            </a:r>
            <a:r>
              <a:rPr sz="1200" spc="1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large</a:t>
            </a:r>
            <a:r>
              <a:rPr sz="1200" spc="1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enough</a:t>
            </a:r>
            <a:r>
              <a:rPr sz="1200" spc="1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1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hold</a:t>
            </a:r>
            <a:r>
              <a:rPr sz="1200" spc="1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all</a:t>
            </a:r>
            <a:r>
              <a:rPr sz="1200" spc="1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valid</a:t>
            </a:r>
            <a:r>
              <a:rPr sz="1200" spc="1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byte</a:t>
            </a:r>
            <a:r>
              <a:rPr sz="1200" b="1" spc="1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values,</a:t>
            </a:r>
            <a:r>
              <a:rPr sz="1200" spc="1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so</a:t>
            </a:r>
            <a:r>
              <a:rPr sz="1200" spc="1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no</a:t>
            </a:r>
            <a:r>
              <a:rPr sz="1200" spc="1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explicit</a:t>
            </a:r>
            <a:r>
              <a:rPr sz="1200" spc="1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cast</a:t>
            </a:r>
            <a:r>
              <a:rPr sz="1200" spc="1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statement</a:t>
            </a:r>
            <a:r>
              <a:rPr sz="1200" spc="1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is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required.</a:t>
            </a:r>
            <a:endParaRPr sz="1200">
              <a:latin typeface="Times New Roman"/>
              <a:cs typeface="Times New Roman"/>
            </a:endParaRPr>
          </a:p>
          <a:p>
            <a:pPr marL="15240" algn="just">
              <a:lnSpc>
                <a:spcPct val="100000"/>
              </a:lnSpc>
              <a:spcBef>
                <a:spcPts val="125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has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general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form: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5240" algn="just">
              <a:lnSpc>
                <a:spcPct val="100000"/>
              </a:lnSpc>
            </a:pPr>
            <a:r>
              <a:rPr sz="1200" b="1" spc="-10" dirty="0">
                <a:solidFill>
                  <a:srgbClr val="1D1D1E"/>
                </a:solidFill>
                <a:latin typeface="Times New Roman"/>
                <a:cs typeface="Times New Roman"/>
              </a:rPr>
              <a:t>(</a:t>
            </a:r>
            <a:r>
              <a:rPr sz="1200" b="1" i="1" spc="-10" dirty="0">
                <a:solidFill>
                  <a:srgbClr val="1D1D1E"/>
                </a:solidFill>
                <a:latin typeface="Times New Roman"/>
                <a:cs typeface="Times New Roman"/>
              </a:rPr>
              <a:t>target</a:t>
            </a:r>
            <a:r>
              <a:rPr sz="1200" b="1" spc="-10" dirty="0">
                <a:solidFill>
                  <a:srgbClr val="1D1D1E"/>
                </a:solidFill>
                <a:latin typeface="Times New Roman"/>
                <a:cs typeface="Times New Roman"/>
              </a:rPr>
              <a:t>-</a:t>
            </a:r>
            <a:r>
              <a:rPr sz="1200" b="1" i="1" dirty="0">
                <a:solidFill>
                  <a:srgbClr val="1D1D1E"/>
                </a:solidFill>
                <a:latin typeface="Times New Roman"/>
                <a:cs typeface="Times New Roman"/>
              </a:rPr>
              <a:t>type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r>
              <a:rPr sz="1200" b="1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i="1" spc="-20" dirty="0">
                <a:solidFill>
                  <a:srgbClr val="1D1D1E"/>
                </a:solidFill>
                <a:latin typeface="Times New Roman"/>
                <a:cs typeface="Times New Roman"/>
              </a:rPr>
              <a:t>value</a:t>
            </a:r>
            <a:endParaRPr sz="120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125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Here, </a:t>
            </a:r>
            <a:r>
              <a:rPr sz="1200" i="1" spc="-10" dirty="0">
                <a:solidFill>
                  <a:srgbClr val="1D1D1E"/>
                </a:solidFill>
                <a:latin typeface="Times New Roman"/>
                <a:cs typeface="Times New Roman"/>
              </a:rPr>
              <a:t>target-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type</a:t>
            </a:r>
            <a:r>
              <a:rPr sz="1200" i="1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specifies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desired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type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convert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specified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value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to.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For</a:t>
            </a:r>
            <a:endParaRPr sz="1200">
              <a:latin typeface="Times New Roman"/>
              <a:cs typeface="Times New Roman"/>
            </a:endParaRPr>
          </a:p>
          <a:p>
            <a:pPr marL="15240" marR="5080">
              <a:lnSpc>
                <a:spcPts val="1270"/>
              </a:lnSpc>
              <a:spcBef>
                <a:spcPts val="30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example,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following fragment casts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int</a:t>
            </a:r>
            <a:r>
              <a:rPr sz="1200" b="1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byte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.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If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 integer’s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valu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than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range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byte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,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 will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be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reduced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modulo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(the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remainder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integer</a:t>
            </a:r>
            <a:endParaRPr sz="1200">
              <a:latin typeface="Times New Roman"/>
              <a:cs typeface="Times New Roman"/>
            </a:endParaRPr>
          </a:p>
          <a:p>
            <a:pPr marL="15240">
              <a:lnSpc>
                <a:spcPts val="133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division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by</a:t>
            </a:r>
            <a:r>
              <a:rPr sz="1200" spc="-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the)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byte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’s</a:t>
            </a:r>
            <a:r>
              <a:rPr sz="1200" spc="2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range.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15"/>
              </a:spcBef>
            </a:pPr>
            <a:endParaRPr sz="1200">
              <a:latin typeface="Times New Roman"/>
              <a:cs typeface="Times New Roman"/>
            </a:endParaRPr>
          </a:p>
          <a:p>
            <a:pPr marL="15240" marR="6286500">
              <a:lnSpc>
                <a:spcPts val="127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a;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byte</a:t>
            </a:r>
            <a:r>
              <a:rPr sz="1200" spc="-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b;</a:t>
            </a:r>
            <a:endParaRPr sz="1200">
              <a:latin typeface="Times New Roman"/>
              <a:cs typeface="Times New Roman"/>
            </a:endParaRPr>
          </a:p>
          <a:p>
            <a:pPr marL="15240">
              <a:lnSpc>
                <a:spcPts val="128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...</a:t>
            </a:r>
            <a:endParaRPr sz="1200">
              <a:latin typeface="Times New Roman"/>
              <a:cs typeface="Times New Roman"/>
            </a:endParaRPr>
          </a:p>
          <a:p>
            <a:pPr marL="15240">
              <a:lnSpc>
                <a:spcPts val="139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(byte)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a;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endParaRPr sz="1200">
              <a:latin typeface="Times New Roman"/>
              <a:cs typeface="Times New Roman"/>
            </a:endParaRPr>
          </a:p>
          <a:p>
            <a:pPr marL="15240" marR="817880">
              <a:lnSpc>
                <a:spcPct val="9250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different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type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conversion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will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occur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when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floating-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point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value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assigned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integer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type: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truncation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.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know,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integers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do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not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have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fractional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components.Thus,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when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a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floating-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point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value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assigned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integer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type,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fractional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component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lost.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example,</a:t>
            </a:r>
            <a:endParaRPr sz="1200">
              <a:latin typeface="Times New Roman"/>
              <a:cs typeface="Times New Roman"/>
            </a:endParaRPr>
          </a:p>
          <a:p>
            <a:pPr marL="15240">
              <a:lnSpc>
                <a:spcPts val="127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if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value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1.23 is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assigned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integer,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resulting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value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will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simply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1.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0.23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will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have</a:t>
            </a:r>
            <a:endParaRPr sz="1200">
              <a:latin typeface="Times New Roman"/>
              <a:cs typeface="Times New Roman"/>
            </a:endParaRPr>
          </a:p>
          <a:p>
            <a:pPr marL="15240" marR="898525">
              <a:lnSpc>
                <a:spcPts val="1320"/>
              </a:lnSpc>
              <a:spcBef>
                <a:spcPts val="95"/>
              </a:spcBef>
              <a:tabLst>
                <a:tab pos="1070610" algn="l"/>
              </a:tabLst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been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truncated.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course,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if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size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whole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number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component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too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large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fit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into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the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target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	integer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type,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then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value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will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be</a:t>
            </a:r>
            <a:endParaRPr sz="1200">
              <a:latin typeface="Times New Roman"/>
              <a:cs typeface="Times New Roman"/>
            </a:endParaRPr>
          </a:p>
          <a:p>
            <a:pPr marL="15240">
              <a:lnSpc>
                <a:spcPts val="137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following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program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demonstrates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some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type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conversions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require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casts:</a:t>
            </a:r>
            <a:endParaRPr sz="120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1370"/>
              </a:spcBef>
            </a:pP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b="1" spc="-10" dirty="0">
                <a:solidFill>
                  <a:srgbClr val="1D1D1E"/>
                </a:solidFill>
                <a:latin typeface="Times New Roman"/>
                <a:cs typeface="Times New Roman"/>
              </a:rPr>
              <a:t> Demonstrate</a:t>
            </a:r>
            <a:r>
              <a:rPr sz="1200" b="1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1D1D1E"/>
                </a:solidFill>
                <a:latin typeface="Times New Roman"/>
                <a:cs typeface="Times New Roman"/>
              </a:rPr>
              <a:t>casts.</a:t>
            </a:r>
            <a:endParaRPr sz="120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120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Conversion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5240" marR="4323080">
              <a:lnSpc>
                <a:spcPts val="1270"/>
              </a:lnSpc>
              <a:spcBef>
                <a:spcPts val="57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public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static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void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main(String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args[])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byte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b;</a:t>
            </a:r>
            <a:endParaRPr sz="1200">
              <a:latin typeface="Times New Roman"/>
              <a:cs typeface="Times New Roman"/>
            </a:endParaRPr>
          </a:p>
          <a:p>
            <a:pPr marL="15240">
              <a:lnSpc>
                <a:spcPts val="133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257;</a:t>
            </a:r>
            <a:endParaRPr sz="1200">
              <a:latin typeface="Times New Roman"/>
              <a:cs typeface="Times New Roman"/>
            </a:endParaRPr>
          </a:p>
          <a:p>
            <a:pPr marL="15240" marR="4113529">
              <a:lnSpc>
                <a:spcPct val="89300"/>
              </a:lnSpc>
              <a:spcBef>
                <a:spcPts val="30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double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323.142; System.out.println("\nConversion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</a:t>
            </a:r>
            <a:r>
              <a:rPr sz="1200" spc="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to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byte.");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(byte)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i;</a:t>
            </a:r>
            <a:endParaRPr sz="1200">
              <a:latin typeface="Times New Roman"/>
              <a:cs typeface="Times New Roman"/>
            </a:endParaRPr>
          </a:p>
          <a:p>
            <a:pPr marL="15240" marR="3860800">
              <a:lnSpc>
                <a:spcPct val="89200"/>
              </a:lnSpc>
              <a:spcBef>
                <a:spcPts val="300"/>
              </a:spcBef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System.out.println("i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"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+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+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"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"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+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b);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System.out.println("\nConversion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double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to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int."); i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(int)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d;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5052" y="402081"/>
            <a:ext cx="5971540" cy="8418830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12700" marR="3117215">
              <a:lnSpc>
                <a:spcPts val="1270"/>
              </a:lnSpc>
              <a:spcBef>
                <a:spcPts val="284"/>
              </a:spcBef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System.out.println("d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"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+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+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"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"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+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i);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System.out.println("\nConversion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double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to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byte.");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(byte)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d;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System.out.println("d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"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+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+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"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"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+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b);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0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program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generates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following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output: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4390390">
              <a:lnSpc>
                <a:spcPts val="122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Conversion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byte.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257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12700" marR="4159885">
              <a:lnSpc>
                <a:spcPct val="91200"/>
              </a:lnSpc>
              <a:spcBef>
                <a:spcPts val="24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Conversion of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double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int.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 and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323.142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323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Conversion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double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byte.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 and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323.142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67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1200" b="1" u="heavy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SIMPLE</a:t>
            </a:r>
            <a:r>
              <a:rPr sz="1200" b="1" u="heavy" spc="-20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JAVA</a:t>
            </a:r>
            <a:r>
              <a:rPr sz="1200" b="1" u="heavy" spc="-20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10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PROGRAM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/*</a:t>
            </a:r>
            <a:endParaRPr sz="1200">
              <a:latin typeface="Times New Roman"/>
              <a:cs typeface="Times New Roman"/>
            </a:endParaRPr>
          </a:p>
          <a:p>
            <a:pPr marL="12700" marR="4102100">
              <a:lnSpc>
                <a:spcPts val="1250"/>
              </a:lnSpc>
              <a:spcBef>
                <a:spcPts val="37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simple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Java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program.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Call</a:t>
            </a:r>
            <a:r>
              <a:rPr sz="1200" spc="-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file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"Example.java".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*/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Example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{</a:t>
            </a:r>
            <a:endParaRPr sz="1200">
              <a:latin typeface="Times New Roman"/>
              <a:cs typeface="Times New Roman"/>
            </a:endParaRPr>
          </a:p>
          <a:p>
            <a:pPr marL="12700" marR="3338195">
              <a:lnSpc>
                <a:spcPts val="1220"/>
              </a:lnSpc>
              <a:spcBef>
                <a:spcPts val="320"/>
              </a:spcBef>
            </a:pP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15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Your</a:t>
            </a:r>
            <a:r>
              <a:rPr sz="115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program</a:t>
            </a:r>
            <a:r>
              <a:rPr sz="115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begins</a:t>
            </a:r>
            <a:r>
              <a:rPr sz="115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with</a:t>
            </a:r>
            <a:r>
              <a:rPr sz="115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15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call</a:t>
            </a:r>
            <a:r>
              <a:rPr sz="115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150" spc="-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main().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public</a:t>
            </a:r>
            <a:r>
              <a:rPr sz="115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static</a:t>
            </a:r>
            <a:r>
              <a:rPr sz="115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void</a:t>
            </a:r>
            <a:r>
              <a:rPr sz="115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main(String</a:t>
            </a:r>
            <a:r>
              <a:rPr sz="115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args[])</a:t>
            </a:r>
            <a:r>
              <a:rPr sz="115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5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System.out.println("This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simple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Java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program.");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200" b="1" u="heavy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Access</a:t>
            </a:r>
            <a:r>
              <a:rPr sz="1200" b="1" u="heavy" spc="-30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10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Control</a:t>
            </a:r>
            <a:endParaRPr sz="1200">
              <a:latin typeface="Times New Roman"/>
              <a:cs typeface="Times New Roman"/>
            </a:endParaRPr>
          </a:p>
          <a:p>
            <a:pPr marL="12700" marR="455295" indent="454025">
              <a:lnSpc>
                <a:spcPts val="1250"/>
              </a:lnSpc>
              <a:spcBef>
                <a:spcPts val="53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know,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encapsulation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links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data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with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code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manipulates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 it.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However, encapsulation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provides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another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important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attribute: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access</a:t>
            </a:r>
            <a:r>
              <a:rPr sz="1200" i="1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spc="-10" dirty="0">
                <a:solidFill>
                  <a:srgbClr val="1D1D1E"/>
                </a:solidFill>
                <a:latin typeface="Times New Roman"/>
                <a:cs typeface="Times New Roman"/>
              </a:rPr>
              <a:t>control.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258445" indent="454025">
              <a:lnSpc>
                <a:spcPct val="8970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How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member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can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accessed is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determined by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access</a:t>
            </a:r>
            <a:r>
              <a:rPr sz="1200" i="1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specifier</a:t>
            </a:r>
            <a:r>
              <a:rPr sz="1200" i="1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modifies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its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declaration.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Java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supplies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rich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set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access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specifiers.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Some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aspects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access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control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are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related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mostly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inheritance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or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packages. (A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package</a:t>
            </a:r>
            <a:r>
              <a:rPr sz="1200" i="1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is,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essentially,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 a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grouping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classes.)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These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parts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Java’s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access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control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mechanism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examining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access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control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applies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a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single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class.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Once you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understand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fundamentals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access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control,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rest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will</a:t>
            </a:r>
            <a:r>
              <a:rPr sz="1200" b="1" spc="-10" dirty="0">
                <a:solidFill>
                  <a:srgbClr val="1D1D1E"/>
                </a:solidFill>
                <a:latin typeface="Times New Roman"/>
                <a:cs typeface="Times New Roman"/>
              </a:rPr>
              <a:t>public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,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private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be,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andeasy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protected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.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.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Java’s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Java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also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defines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a</a:t>
            </a:r>
            <a:endParaRPr sz="1200">
              <a:latin typeface="Times New Roman"/>
              <a:cs typeface="Times New Roman"/>
            </a:endParaRPr>
          </a:p>
          <a:p>
            <a:pPr marL="12700" marR="841375">
              <a:lnSpc>
                <a:spcPts val="1220"/>
              </a:lnSpc>
              <a:spcBef>
                <a:spcPts val="30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default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access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level.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protected</a:t>
            </a:r>
            <a:r>
              <a:rPr sz="1200" b="1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applies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only</a:t>
            </a:r>
            <a:r>
              <a:rPr sz="1200" spc="-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when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inheritance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involved.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other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access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specifiers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described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next.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indent="454025" algn="just">
              <a:lnSpc>
                <a:spcPct val="92800"/>
              </a:lnSpc>
              <a:spcBef>
                <a:spcPts val="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Let’s</a:t>
            </a:r>
            <a:r>
              <a:rPr sz="1200" spc="1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begin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public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byand</a:t>
            </a:r>
            <a:r>
              <a:rPr sz="1200" spc="2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private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defining.Whenamember</a:t>
            </a:r>
            <a:r>
              <a:rPr sz="1200" spc="2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1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2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2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2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modified</a:t>
            </a:r>
            <a:r>
              <a:rPr sz="1200" spc="229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by</a:t>
            </a:r>
            <a:r>
              <a:rPr sz="1200" spc="1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the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public</a:t>
            </a:r>
            <a:r>
              <a:rPr sz="1200" b="1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specifier, then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member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can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accessed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by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any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other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code.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When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member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class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1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specified</a:t>
            </a:r>
            <a:r>
              <a:rPr sz="1200" spc="1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</a:t>
            </a:r>
            <a:r>
              <a:rPr sz="1200" spc="1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private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,</a:t>
            </a:r>
            <a:r>
              <a:rPr sz="1200" spc="1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then</a:t>
            </a:r>
            <a:r>
              <a:rPr sz="1200" spc="1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1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member</a:t>
            </a:r>
            <a:r>
              <a:rPr sz="1200" spc="1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can</a:t>
            </a:r>
            <a:r>
              <a:rPr sz="1200" spc="11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only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</a:t>
            </a:r>
            <a:r>
              <a:rPr sz="1200" spc="1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accessed</a:t>
            </a:r>
            <a:r>
              <a:rPr sz="1200" spc="1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byother</a:t>
            </a:r>
            <a:r>
              <a:rPr sz="1200" spc="1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members</a:t>
            </a:r>
            <a:r>
              <a:rPr sz="1200" spc="1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1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its</a:t>
            </a:r>
            <a:r>
              <a:rPr sz="1200" spc="1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class.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Now</a:t>
            </a:r>
            <a:r>
              <a:rPr sz="1200" spc="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</a:t>
            </a:r>
            <a:r>
              <a:rPr sz="1200" spc="1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can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understand</a:t>
            </a:r>
            <a:r>
              <a:rPr sz="1200" spc="11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why</a:t>
            </a:r>
            <a:r>
              <a:rPr sz="1200" spc="11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main(</a:t>
            </a:r>
            <a:r>
              <a:rPr sz="1200" b="1" spc="1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r>
              <a:rPr sz="1200" b="1" spc="10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has</a:t>
            </a:r>
            <a:r>
              <a:rPr sz="1200" spc="1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always</a:t>
            </a:r>
            <a:r>
              <a:rPr sz="1200" spc="1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been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preceded</a:t>
            </a:r>
            <a:r>
              <a:rPr sz="1200" spc="11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by</a:t>
            </a:r>
            <a:r>
              <a:rPr sz="1200" spc="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public</a:t>
            </a:r>
            <a:r>
              <a:rPr sz="1200" b="1" spc="1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specifier.</a:t>
            </a:r>
            <a:r>
              <a:rPr sz="1200" spc="1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</a:t>
            </a:r>
            <a:r>
              <a:rPr sz="1200" spc="1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is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called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by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code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outside the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program—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is,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by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 Java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run-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time system.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When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no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access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specifier</a:t>
            </a:r>
            <a:r>
              <a:rPr sz="1200" spc="1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11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used,</a:t>
            </a:r>
            <a:r>
              <a:rPr sz="1200" spc="1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then</a:t>
            </a:r>
            <a:r>
              <a:rPr sz="1200" spc="1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by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default</a:t>
            </a:r>
            <a:r>
              <a:rPr sz="1200" spc="1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member</a:t>
            </a:r>
            <a:r>
              <a:rPr sz="1200" spc="1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1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1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1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1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public</a:t>
            </a:r>
            <a:r>
              <a:rPr sz="1200" spc="1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within</a:t>
            </a:r>
            <a:r>
              <a:rPr sz="1200" spc="1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its</a:t>
            </a:r>
            <a:r>
              <a:rPr sz="1200" spc="11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own</a:t>
            </a:r>
            <a:r>
              <a:rPr sz="1200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package,</a:t>
            </a:r>
            <a:r>
              <a:rPr sz="1200" spc="1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but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cannot be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accessed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outside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package.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304799"/>
            <a:ext cx="7164070" cy="9394825"/>
          </a:xfrm>
          <a:custGeom>
            <a:avLst/>
            <a:gdLst/>
            <a:ahLst/>
            <a:cxnLst/>
            <a:rect l="l" t="t" r="r" b="b"/>
            <a:pathLst>
              <a:path w="7164070" h="9394825">
                <a:moveTo>
                  <a:pt x="7146290" y="46990"/>
                </a:moveTo>
                <a:lnTo>
                  <a:pt x="56515" y="46990"/>
                </a:lnTo>
                <a:lnTo>
                  <a:pt x="46990" y="46990"/>
                </a:lnTo>
                <a:lnTo>
                  <a:pt x="46990" y="9394203"/>
                </a:lnTo>
                <a:lnTo>
                  <a:pt x="56515" y="9394190"/>
                </a:lnTo>
                <a:lnTo>
                  <a:pt x="56515" y="56515"/>
                </a:lnTo>
                <a:lnTo>
                  <a:pt x="7146290" y="56515"/>
                </a:lnTo>
                <a:lnTo>
                  <a:pt x="7146290" y="46990"/>
                </a:lnTo>
                <a:close/>
              </a:path>
              <a:path w="7164070" h="9394825">
                <a:moveTo>
                  <a:pt x="7164070" y="0"/>
                </a:moveTo>
                <a:lnTo>
                  <a:pt x="0" y="0"/>
                </a:lnTo>
                <a:lnTo>
                  <a:pt x="0" y="38100"/>
                </a:lnTo>
                <a:lnTo>
                  <a:pt x="0" y="9394190"/>
                </a:lnTo>
                <a:lnTo>
                  <a:pt x="38100" y="9394190"/>
                </a:lnTo>
                <a:lnTo>
                  <a:pt x="38100" y="38100"/>
                </a:lnTo>
                <a:lnTo>
                  <a:pt x="7155180" y="38100"/>
                </a:lnTo>
                <a:lnTo>
                  <a:pt x="7155180" y="9394203"/>
                </a:lnTo>
                <a:lnTo>
                  <a:pt x="7164070" y="9394190"/>
                </a:lnTo>
                <a:lnTo>
                  <a:pt x="7164070" y="38100"/>
                </a:lnTo>
                <a:lnTo>
                  <a:pt x="71640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800" y="360679"/>
            <a:ext cx="7164070" cy="9394190"/>
          </a:xfrm>
          <a:custGeom>
            <a:avLst/>
            <a:gdLst/>
            <a:ahLst/>
            <a:cxnLst/>
            <a:rect l="l" t="t" r="r" b="b"/>
            <a:pathLst>
              <a:path w="7164070" h="9394190">
                <a:moveTo>
                  <a:pt x="7146290" y="9338310"/>
                </a:moveTo>
                <a:lnTo>
                  <a:pt x="7108190" y="9338310"/>
                </a:lnTo>
                <a:lnTo>
                  <a:pt x="7108190" y="9337040"/>
                </a:lnTo>
                <a:lnTo>
                  <a:pt x="56515" y="9337040"/>
                </a:lnTo>
                <a:lnTo>
                  <a:pt x="56515" y="9337675"/>
                </a:lnTo>
                <a:lnTo>
                  <a:pt x="46990" y="9337675"/>
                </a:lnTo>
                <a:lnTo>
                  <a:pt x="46990" y="9375775"/>
                </a:lnTo>
                <a:lnTo>
                  <a:pt x="56515" y="9375775"/>
                </a:lnTo>
                <a:lnTo>
                  <a:pt x="56515" y="9376410"/>
                </a:lnTo>
                <a:lnTo>
                  <a:pt x="7146290" y="9376410"/>
                </a:lnTo>
                <a:lnTo>
                  <a:pt x="7146290" y="9338310"/>
                </a:lnTo>
                <a:close/>
              </a:path>
              <a:path w="7164070" h="9394190">
                <a:moveTo>
                  <a:pt x="7146290" y="0"/>
                </a:moveTo>
                <a:lnTo>
                  <a:pt x="7108190" y="0"/>
                </a:lnTo>
                <a:lnTo>
                  <a:pt x="7108190" y="9337040"/>
                </a:lnTo>
                <a:lnTo>
                  <a:pt x="7146290" y="9337040"/>
                </a:lnTo>
                <a:lnTo>
                  <a:pt x="7146290" y="0"/>
                </a:lnTo>
                <a:close/>
              </a:path>
              <a:path w="7164070" h="9394190">
                <a:moveTo>
                  <a:pt x="7164070" y="9385300"/>
                </a:moveTo>
                <a:lnTo>
                  <a:pt x="38100" y="9385300"/>
                </a:lnTo>
                <a:lnTo>
                  <a:pt x="38100" y="9338310"/>
                </a:lnTo>
                <a:lnTo>
                  <a:pt x="0" y="9338310"/>
                </a:lnTo>
                <a:lnTo>
                  <a:pt x="0" y="9385300"/>
                </a:lnTo>
                <a:lnTo>
                  <a:pt x="0" y="9394190"/>
                </a:lnTo>
                <a:lnTo>
                  <a:pt x="7164070" y="9394190"/>
                </a:lnTo>
                <a:lnTo>
                  <a:pt x="7164070" y="9385300"/>
                </a:lnTo>
                <a:close/>
              </a:path>
              <a:path w="7164070" h="9394190">
                <a:moveTo>
                  <a:pt x="7164070" y="9337675"/>
                </a:moveTo>
                <a:lnTo>
                  <a:pt x="7155180" y="9337675"/>
                </a:lnTo>
                <a:lnTo>
                  <a:pt x="7155180" y="9384665"/>
                </a:lnTo>
                <a:lnTo>
                  <a:pt x="7164070" y="9384665"/>
                </a:lnTo>
                <a:lnTo>
                  <a:pt x="7164070" y="9337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5052" y="399033"/>
            <a:ext cx="6855459" cy="8492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200" b="1" u="heavy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this</a:t>
            </a:r>
            <a:r>
              <a:rPr sz="1200" b="1" u="heavy" spc="-30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10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Keyword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890269" indent="454025" algn="just">
              <a:lnSpc>
                <a:spcPct val="87500"/>
              </a:lnSpc>
              <a:spcBef>
                <a:spcPts val="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Sometimes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method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will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need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refer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object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invoked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it.</a:t>
            </a:r>
            <a:r>
              <a:rPr sz="1200" spc="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allow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this,</a:t>
            </a:r>
            <a:r>
              <a:rPr sz="1200" spc="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Java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defines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b="1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keyword.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b="1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can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used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inside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any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method to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refer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current</a:t>
            </a:r>
            <a:r>
              <a:rPr sz="1200" i="1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object.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That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is,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b="1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always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reference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object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on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which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method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was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invoked.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can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use </a:t>
            </a:r>
            <a:r>
              <a:rPr sz="1200" b="1" spc="-2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21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anywhere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reference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object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cur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what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b="1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refers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to,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consider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following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version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Box(</a:t>
            </a:r>
            <a:r>
              <a:rPr sz="1200" b="1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4716145">
              <a:lnSpc>
                <a:spcPts val="125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redundant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use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this.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Box(double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w,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double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h,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double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d)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1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this.width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w;</a:t>
            </a:r>
            <a:endParaRPr sz="1200">
              <a:latin typeface="Times New Roman"/>
              <a:cs typeface="Times New Roman"/>
            </a:endParaRPr>
          </a:p>
          <a:p>
            <a:pPr marL="12700" marR="5956300">
              <a:lnSpc>
                <a:spcPts val="1220"/>
              </a:lnSpc>
              <a:spcBef>
                <a:spcPts val="295"/>
              </a:spcBef>
            </a:pP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this.height</a:t>
            </a:r>
            <a:r>
              <a:rPr sz="115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15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25" dirty="0">
                <a:solidFill>
                  <a:srgbClr val="1D1D1E"/>
                </a:solidFill>
                <a:latin typeface="Times New Roman"/>
                <a:cs typeface="Times New Roman"/>
              </a:rPr>
              <a:t>h;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this.depth</a:t>
            </a:r>
            <a:r>
              <a:rPr sz="115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15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25" dirty="0">
                <a:solidFill>
                  <a:srgbClr val="1D1D1E"/>
                </a:solidFill>
                <a:latin typeface="Times New Roman"/>
                <a:cs typeface="Times New Roman"/>
              </a:rPr>
              <a:t>d;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370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 marR="1244600">
              <a:lnSpc>
                <a:spcPts val="1250"/>
              </a:lnSpc>
              <a:spcBef>
                <a:spcPts val="295"/>
              </a:spcBef>
            </a:pP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version</a:t>
            </a:r>
            <a:r>
              <a:rPr sz="115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15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b="1" dirty="0">
                <a:solidFill>
                  <a:srgbClr val="1D1D1E"/>
                </a:solidFill>
                <a:latin typeface="Times New Roman"/>
                <a:cs typeface="Times New Roman"/>
              </a:rPr>
              <a:t>Box(</a:t>
            </a:r>
            <a:r>
              <a:rPr sz="1150" b="1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b="1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r>
              <a:rPr sz="1150" b="1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operates</a:t>
            </a:r>
            <a:r>
              <a:rPr sz="115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exactly</a:t>
            </a:r>
            <a:r>
              <a:rPr sz="115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like</a:t>
            </a:r>
            <a:r>
              <a:rPr sz="115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15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earlier</a:t>
            </a:r>
            <a:r>
              <a:rPr sz="115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version.</a:t>
            </a:r>
            <a:r>
              <a:rPr sz="115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15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use</a:t>
            </a:r>
            <a:r>
              <a:rPr sz="115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15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b="1" dirty="0">
                <a:solidFill>
                  <a:srgbClr val="1D1D1E"/>
                </a:solidFill>
                <a:latin typeface="Times New Roman"/>
                <a:cs typeface="Times New Roman"/>
              </a:rPr>
              <a:t>this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15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redundant,</a:t>
            </a:r>
            <a:r>
              <a:rPr sz="115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25" dirty="0">
                <a:solidFill>
                  <a:srgbClr val="1D1D1E"/>
                </a:solidFill>
                <a:latin typeface="Times New Roman"/>
                <a:cs typeface="Times New Roman"/>
              </a:rPr>
              <a:t>but 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perfectly</a:t>
            </a:r>
            <a:r>
              <a:rPr sz="1150" spc="-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correct.</a:t>
            </a:r>
            <a:r>
              <a:rPr sz="115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Inside</a:t>
            </a:r>
            <a:r>
              <a:rPr sz="115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b="1" dirty="0">
                <a:solidFill>
                  <a:srgbClr val="1D1D1E"/>
                </a:solidFill>
                <a:latin typeface="Times New Roman"/>
                <a:cs typeface="Times New Roman"/>
              </a:rPr>
              <a:t>Box(</a:t>
            </a:r>
            <a:r>
              <a:rPr sz="1150" b="1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b="1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,</a:t>
            </a:r>
            <a:r>
              <a:rPr sz="115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b="1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150" b="1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will</a:t>
            </a:r>
            <a:r>
              <a:rPr sz="115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always</a:t>
            </a:r>
            <a:r>
              <a:rPr sz="115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refer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15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15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invoking</a:t>
            </a:r>
            <a:r>
              <a:rPr sz="115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object.</a:t>
            </a:r>
            <a:r>
              <a:rPr sz="115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While</a:t>
            </a:r>
            <a:endParaRPr sz="1150">
              <a:latin typeface="Times New Roman"/>
              <a:cs typeface="Times New Roman"/>
            </a:endParaRPr>
          </a:p>
          <a:p>
            <a:pPr marL="12700" marR="1532255">
              <a:lnSpc>
                <a:spcPts val="1220"/>
              </a:lnSpc>
              <a:spcBef>
                <a:spcPts val="28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redundant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case,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b="1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useful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other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contexts,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one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which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explained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in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next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section.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350"/>
              </a:spcBef>
            </a:pP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Instance</a:t>
            </a:r>
            <a:r>
              <a:rPr sz="1200" b="1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Variable</a:t>
            </a:r>
            <a:r>
              <a:rPr sz="1200" b="1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1D1D1E"/>
                </a:solidFill>
                <a:latin typeface="Times New Roman"/>
                <a:cs typeface="Times New Roman"/>
              </a:rPr>
              <a:t>Hiding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914400" indent="454025">
              <a:lnSpc>
                <a:spcPts val="122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know,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 is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illegal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Java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declare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two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local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variables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with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same name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inside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same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or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enclosing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scopes.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Interestingly,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can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have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local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variables,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220"/>
              </a:lnSpc>
              <a:spcBef>
                <a:spcPts val="32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including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formal</a:t>
            </a:r>
            <a:r>
              <a:rPr sz="1200" spc="-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parameters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methods,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which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instance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variables.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However,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when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local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variable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has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same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name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instance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variable,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local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variable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hides</a:t>
            </a:r>
            <a:r>
              <a:rPr sz="1200" i="1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instance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variable.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4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804285">
              <a:lnSpc>
                <a:spcPts val="127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Use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resolve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name-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space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collisions. Box(double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width,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double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height,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double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depth)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this.width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width;</a:t>
            </a:r>
            <a:endParaRPr sz="1200">
              <a:latin typeface="Times New Roman"/>
              <a:cs typeface="Times New Roman"/>
            </a:endParaRPr>
          </a:p>
          <a:p>
            <a:pPr marL="12700" marR="5672455">
              <a:lnSpc>
                <a:spcPts val="1230"/>
              </a:lnSpc>
              <a:spcBef>
                <a:spcPts val="305"/>
              </a:spcBef>
            </a:pP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this.height</a:t>
            </a:r>
            <a:r>
              <a:rPr sz="115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15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height;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this.depth</a:t>
            </a:r>
            <a:r>
              <a:rPr sz="115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15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depth;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 marR="1816100" algn="just">
              <a:lnSpc>
                <a:spcPts val="1270"/>
              </a:lnSpc>
              <a:spcBef>
                <a:spcPts val="37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word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caution: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use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b="1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such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context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can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sometimes be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confusing,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409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some</a:t>
            </a:r>
            <a:r>
              <a:rPr sz="1200" spc="409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programmers</a:t>
            </a:r>
            <a:r>
              <a:rPr sz="1200" spc="40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409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careful</a:t>
            </a:r>
            <a:r>
              <a:rPr sz="1200" spc="3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not</a:t>
            </a:r>
            <a:r>
              <a:rPr sz="1200" spc="409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4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use</a:t>
            </a:r>
            <a:r>
              <a:rPr sz="1200" spc="4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local</a:t>
            </a:r>
            <a:r>
              <a:rPr sz="1200" spc="3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variables</a:t>
            </a:r>
            <a:r>
              <a:rPr sz="1200" spc="4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204" dirty="0">
                <a:solidFill>
                  <a:srgbClr val="1D1D1E"/>
                </a:solidFill>
                <a:latin typeface="Times New Roman"/>
                <a:cs typeface="Times New Roman"/>
              </a:rPr>
              <a:t> 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formal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parameter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names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hide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instance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variables.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sz="1200" b="1" u="heavy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Garbage</a:t>
            </a:r>
            <a:r>
              <a:rPr sz="1200" b="1" u="heavy" spc="-75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10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Collection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1460500" indent="454025">
              <a:lnSpc>
                <a:spcPts val="125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Since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objects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dynamically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allocated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by</a:t>
            </a:r>
            <a:r>
              <a:rPr sz="1200" spc="-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using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new</a:t>
            </a:r>
            <a:r>
              <a:rPr sz="1200" b="1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operator,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might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be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wondering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how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such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objects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destroyed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their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memory</a:t>
            </a:r>
            <a:r>
              <a:rPr sz="1200" spc="-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released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later</a:t>
            </a:r>
            <a:endParaRPr sz="1200">
              <a:latin typeface="Times New Roman"/>
              <a:cs typeface="Times New Roman"/>
            </a:endParaRPr>
          </a:p>
          <a:p>
            <a:pPr marL="12700" marR="1769745">
              <a:lnSpc>
                <a:spcPct val="89200"/>
              </a:lnSpc>
              <a:spcBef>
                <a:spcPts val="240"/>
              </a:spcBef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reallocation.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some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languages,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such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C++,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dynamically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allocated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objects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must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manually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released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by</a:t>
            </a:r>
            <a:r>
              <a:rPr sz="1200" spc="-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delete</a:t>
            </a:r>
            <a:r>
              <a:rPr sz="1200" b="1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operator.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Java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takes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different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approach;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it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handles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deallocation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automatically.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 The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technique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accomplishes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endParaRPr sz="1200">
              <a:latin typeface="Times New Roman"/>
              <a:cs typeface="Times New Roman"/>
            </a:endParaRPr>
          </a:p>
          <a:p>
            <a:pPr marL="12700" marR="890269" algn="just">
              <a:lnSpc>
                <a:spcPct val="91300"/>
              </a:lnSpc>
              <a:spcBef>
                <a:spcPts val="29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Called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garbage</a:t>
            </a:r>
            <a:r>
              <a:rPr sz="1200" i="1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collection.</a:t>
            </a:r>
            <a:r>
              <a:rPr sz="1200" i="1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works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like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this: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when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no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references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 an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object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exist,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 object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is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assumed</a:t>
            </a:r>
            <a:r>
              <a:rPr sz="1200" spc="1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2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</a:t>
            </a:r>
            <a:r>
              <a:rPr sz="1200" spc="1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no</a:t>
            </a:r>
            <a:r>
              <a:rPr sz="1200" spc="20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longer</a:t>
            </a:r>
            <a:r>
              <a:rPr sz="1200" spc="1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needed,</a:t>
            </a:r>
            <a:r>
              <a:rPr sz="1200" spc="2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1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memory</a:t>
            </a:r>
            <a:r>
              <a:rPr sz="1200" spc="1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occupied</a:t>
            </a:r>
            <a:r>
              <a:rPr sz="1200" spc="2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by</a:t>
            </a:r>
            <a:r>
              <a:rPr sz="1200" spc="1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object</a:t>
            </a:r>
            <a:r>
              <a:rPr sz="1200" spc="2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can</a:t>
            </a:r>
            <a:r>
              <a:rPr sz="1200" spc="1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</a:t>
            </a:r>
            <a:r>
              <a:rPr sz="1200" spc="1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reclaimed.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Furthermore,</a:t>
            </a:r>
            <a:r>
              <a:rPr sz="1200" spc="11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different</a:t>
            </a:r>
            <a:r>
              <a:rPr sz="1200" spc="1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Java</a:t>
            </a:r>
            <a:r>
              <a:rPr sz="1200" spc="10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run-time</a:t>
            </a:r>
            <a:r>
              <a:rPr sz="1200" spc="1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implementations</a:t>
            </a:r>
            <a:r>
              <a:rPr sz="1200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will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take</a:t>
            </a:r>
            <a:r>
              <a:rPr sz="1200" spc="10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varying</a:t>
            </a:r>
            <a:r>
              <a:rPr sz="1200" spc="10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approaches</a:t>
            </a:r>
            <a:r>
              <a:rPr sz="1200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1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garbage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collection,</a:t>
            </a:r>
            <a:r>
              <a:rPr sz="1200" spc="2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but</a:t>
            </a:r>
            <a:r>
              <a:rPr sz="1200" spc="25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</a:t>
            </a:r>
            <a:r>
              <a:rPr sz="1200" spc="2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2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most</a:t>
            </a:r>
            <a:r>
              <a:rPr sz="1200" spc="25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part,</a:t>
            </a:r>
            <a:r>
              <a:rPr sz="1200" spc="2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</a:t>
            </a:r>
            <a:r>
              <a:rPr sz="1200" spc="2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should</a:t>
            </a:r>
            <a:r>
              <a:rPr sz="1200" spc="2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not</a:t>
            </a:r>
            <a:r>
              <a:rPr sz="1200" spc="2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have</a:t>
            </a:r>
            <a:r>
              <a:rPr sz="1200" spc="2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2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think</a:t>
            </a:r>
            <a:r>
              <a:rPr sz="1200" spc="229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about</a:t>
            </a:r>
            <a:r>
              <a:rPr sz="1200" spc="25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</a:t>
            </a:r>
            <a:r>
              <a:rPr sz="1200" spc="25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while</a:t>
            </a:r>
            <a:r>
              <a:rPr sz="1200" spc="229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writing</a:t>
            </a:r>
            <a:r>
              <a:rPr sz="1200" spc="2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your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programs.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5052" y="399033"/>
            <a:ext cx="5963285" cy="8656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u="heavy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Overloading</a:t>
            </a:r>
            <a:r>
              <a:rPr sz="1200" b="1" u="heavy" spc="-45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methods</a:t>
            </a:r>
            <a:r>
              <a:rPr sz="1200" b="1" u="heavy" spc="-30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and</a:t>
            </a:r>
            <a:r>
              <a:rPr sz="1200" b="1" u="heavy" spc="-20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10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constructors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Overloading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Methods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indent="454025" algn="just">
              <a:lnSpc>
                <a:spcPct val="8840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Java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possible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define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two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or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more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methods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within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same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share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the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same</a:t>
            </a:r>
            <a:r>
              <a:rPr sz="1200" spc="20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name,</a:t>
            </a:r>
            <a:r>
              <a:rPr sz="1200" spc="2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</a:t>
            </a:r>
            <a:r>
              <a:rPr sz="1200" spc="20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long</a:t>
            </a:r>
            <a:r>
              <a:rPr sz="1200" spc="1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</a:t>
            </a:r>
            <a:r>
              <a:rPr sz="1200" spc="1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their</a:t>
            </a:r>
            <a:r>
              <a:rPr sz="1200" spc="1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parameter</a:t>
            </a:r>
            <a:r>
              <a:rPr sz="1200" spc="229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declarations</a:t>
            </a:r>
            <a:r>
              <a:rPr sz="1200" spc="1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1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different.</a:t>
            </a:r>
            <a:r>
              <a:rPr sz="1200" spc="2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When</a:t>
            </a:r>
            <a:r>
              <a:rPr sz="1200" spc="1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20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2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case,</a:t>
            </a:r>
            <a:r>
              <a:rPr sz="1200" spc="2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the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methods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said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overloaded,</a:t>
            </a:r>
            <a:r>
              <a:rPr sz="1200" i="1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process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referred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as</a:t>
            </a:r>
            <a:endParaRPr sz="1200">
              <a:latin typeface="Times New Roman"/>
              <a:cs typeface="Times New Roman"/>
            </a:endParaRPr>
          </a:p>
          <a:p>
            <a:pPr marL="12700" marR="942975" algn="just">
              <a:lnSpc>
                <a:spcPts val="1250"/>
              </a:lnSpc>
              <a:spcBef>
                <a:spcPts val="270"/>
              </a:spcBef>
            </a:pP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method</a:t>
            </a:r>
            <a:r>
              <a:rPr sz="1200" i="1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overloading.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Method</a:t>
            </a:r>
            <a:r>
              <a:rPr sz="1200" spc="-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overloading is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one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ways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 Java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implements polymorphism.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744595" algn="just">
              <a:lnSpc>
                <a:spcPct val="89200"/>
              </a:lnSpc>
              <a:tabLst>
                <a:tab pos="1753235" algn="l"/>
              </a:tabLst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Demonstrate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	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method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overloading.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OverloadDemo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void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test()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System.out.println("No</a:t>
            </a:r>
            <a:r>
              <a:rPr sz="1200" spc="1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parameters");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 marR="3413125">
              <a:lnSpc>
                <a:spcPct val="88400"/>
              </a:lnSpc>
              <a:spcBef>
                <a:spcPts val="290"/>
              </a:spcBef>
              <a:tabLst>
                <a:tab pos="905510" algn="l"/>
                <a:tab pos="1326515" algn="l"/>
                <a:tab pos="1713864" algn="l"/>
                <a:tab pos="2140585" algn="l"/>
              </a:tabLst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Overload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	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test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	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for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	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one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	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integer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parameter.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void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test(int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a)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{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System.out.println("a: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"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+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a);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 marR="3261995">
              <a:lnSpc>
                <a:spcPts val="1270"/>
              </a:lnSpc>
              <a:spcBef>
                <a:spcPts val="35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Overload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test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two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integer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parameters.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void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test(int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a,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b)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System.out.println("a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b: " +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+ "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"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+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b);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 marR="3729354">
              <a:lnSpc>
                <a:spcPct val="89400"/>
              </a:lnSpc>
              <a:spcBef>
                <a:spcPts val="30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overload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test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double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parameter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double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test(double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a)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System.out.println("double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a: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"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+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a);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return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a*a;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  <a:spcBef>
                <a:spcPts val="360"/>
              </a:spcBef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0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Overload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 marR="3571240">
              <a:lnSpc>
                <a:spcPts val="1270"/>
              </a:lnSpc>
              <a:spcBef>
                <a:spcPts val="37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public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static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void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main(String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args[])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OverloadDemo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ob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new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OverloadDemo();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double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result;</a:t>
            </a:r>
            <a:endParaRPr sz="1200">
              <a:latin typeface="Times New Roman"/>
              <a:cs typeface="Times New Roman"/>
            </a:endParaRPr>
          </a:p>
          <a:p>
            <a:pPr marL="12700" marR="4349115">
              <a:lnSpc>
                <a:spcPts val="1250"/>
              </a:lnSpc>
              <a:spcBef>
                <a:spcPts val="28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call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all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versions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test() ob.test();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25"/>
              </a:lnSpc>
              <a:spcBef>
                <a:spcPts val="114"/>
              </a:spcBef>
            </a:pP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ob.test(10);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270"/>
              </a:lnSpc>
            </a:pP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ob.test(10,</a:t>
            </a:r>
            <a:r>
              <a:rPr sz="115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20" dirty="0">
                <a:solidFill>
                  <a:srgbClr val="1D1D1E"/>
                </a:solidFill>
                <a:latin typeface="Times New Roman"/>
                <a:cs typeface="Times New Roman"/>
              </a:rPr>
              <a:t>20);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36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result =</a:t>
            </a:r>
            <a:r>
              <a:rPr sz="1200" spc="-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ob.test(123.25);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0"/>
              </a:lnSpc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System.out.println("Result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ob.test(123.25):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"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+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result);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30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 marR="3662679">
              <a:lnSpc>
                <a:spcPts val="1220"/>
              </a:lnSpc>
              <a:spcBef>
                <a:spcPts val="34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program</a:t>
            </a:r>
            <a:r>
              <a:rPr sz="1200" spc="-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generates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following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output: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No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parameters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a: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10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0"/>
              </a:lnSpc>
              <a:spcBef>
                <a:spcPts val="120"/>
              </a:spcBef>
            </a:pP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15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b:</a:t>
            </a:r>
            <a:r>
              <a:rPr sz="115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10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25" dirty="0">
                <a:solidFill>
                  <a:srgbClr val="1D1D1E"/>
                </a:solidFill>
                <a:latin typeface="Times New Roman"/>
                <a:cs typeface="Times New Roman"/>
              </a:rPr>
              <a:t>20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285"/>
              </a:lnSpc>
            </a:pP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double</a:t>
            </a:r>
            <a:r>
              <a:rPr sz="115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a:</a:t>
            </a:r>
            <a:r>
              <a:rPr sz="115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123.25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35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Result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ob.test(123.25):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15190.5625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can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see,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test(</a:t>
            </a:r>
            <a:r>
              <a:rPr sz="1200" b="1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r>
              <a:rPr sz="1200" b="1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overloaded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four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times.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304799"/>
            <a:ext cx="7164070" cy="9394825"/>
          </a:xfrm>
          <a:custGeom>
            <a:avLst/>
            <a:gdLst/>
            <a:ahLst/>
            <a:cxnLst/>
            <a:rect l="l" t="t" r="r" b="b"/>
            <a:pathLst>
              <a:path w="7164070" h="9394825">
                <a:moveTo>
                  <a:pt x="7146290" y="46990"/>
                </a:moveTo>
                <a:lnTo>
                  <a:pt x="56515" y="46990"/>
                </a:lnTo>
                <a:lnTo>
                  <a:pt x="46990" y="46990"/>
                </a:lnTo>
                <a:lnTo>
                  <a:pt x="46990" y="9394203"/>
                </a:lnTo>
                <a:lnTo>
                  <a:pt x="56515" y="9394190"/>
                </a:lnTo>
                <a:lnTo>
                  <a:pt x="56515" y="56515"/>
                </a:lnTo>
                <a:lnTo>
                  <a:pt x="7146290" y="56515"/>
                </a:lnTo>
                <a:lnTo>
                  <a:pt x="7146290" y="46990"/>
                </a:lnTo>
                <a:close/>
              </a:path>
              <a:path w="7164070" h="9394825">
                <a:moveTo>
                  <a:pt x="7164070" y="0"/>
                </a:moveTo>
                <a:lnTo>
                  <a:pt x="0" y="0"/>
                </a:lnTo>
                <a:lnTo>
                  <a:pt x="0" y="38100"/>
                </a:lnTo>
                <a:lnTo>
                  <a:pt x="0" y="9394190"/>
                </a:lnTo>
                <a:lnTo>
                  <a:pt x="38100" y="9394190"/>
                </a:lnTo>
                <a:lnTo>
                  <a:pt x="38100" y="38100"/>
                </a:lnTo>
                <a:lnTo>
                  <a:pt x="7155180" y="38100"/>
                </a:lnTo>
                <a:lnTo>
                  <a:pt x="7155180" y="9394203"/>
                </a:lnTo>
                <a:lnTo>
                  <a:pt x="7164070" y="9394190"/>
                </a:lnTo>
                <a:lnTo>
                  <a:pt x="7164070" y="38100"/>
                </a:lnTo>
                <a:lnTo>
                  <a:pt x="71640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800" y="360679"/>
            <a:ext cx="7164070" cy="9394190"/>
          </a:xfrm>
          <a:custGeom>
            <a:avLst/>
            <a:gdLst/>
            <a:ahLst/>
            <a:cxnLst/>
            <a:rect l="l" t="t" r="r" b="b"/>
            <a:pathLst>
              <a:path w="7164070" h="9394190">
                <a:moveTo>
                  <a:pt x="7146290" y="9338310"/>
                </a:moveTo>
                <a:lnTo>
                  <a:pt x="7108190" y="9338310"/>
                </a:lnTo>
                <a:lnTo>
                  <a:pt x="7108190" y="9337040"/>
                </a:lnTo>
                <a:lnTo>
                  <a:pt x="56515" y="9337040"/>
                </a:lnTo>
                <a:lnTo>
                  <a:pt x="56515" y="9337675"/>
                </a:lnTo>
                <a:lnTo>
                  <a:pt x="46990" y="9337675"/>
                </a:lnTo>
                <a:lnTo>
                  <a:pt x="46990" y="9375775"/>
                </a:lnTo>
                <a:lnTo>
                  <a:pt x="56515" y="9375775"/>
                </a:lnTo>
                <a:lnTo>
                  <a:pt x="56515" y="9376410"/>
                </a:lnTo>
                <a:lnTo>
                  <a:pt x="7146290" y="9376410"/>
                </a:lnTo>
                <a:lnTo>
                  <a:pt x="7146290" y="9338310"/>
                </a:lnTo>
                <a:close/>
              </a:path>
              <a:path w="7164070" h="9394190">
                <a:moveTo>
                  <a:pt x="7146290" y="0"/>
                </a:moveTo>
                <a:lnTo>
                  <a:pt x="7108190" y="0"/>
                </a:lnTo>
                <a:lnTo>
                  <a:pt x="7108190" y="9337040"/>
                </a:lnTo>
                <a:lnTo>
                  <a:pt x="7146290" y="9337040"/>
                </a:lnTo>
                <a:lnTo>
                  <a:pt x="7146290" y="0"/>
                </a:lnTo>
                <a:close/>
              </a:path>
              <a:path w="7164070" h="9394190">
                <a:moveTo>
                  <a:pt x="7164070" y="9385300"/>
                </a:moveTo>
                <a:lnTo>
                  <a:pt x="38100" y="9385300"/>
                </a:lnTo>
                <a:lnTo>
                  <a:pt x="38100" y="9338310"/>
                </a:lnTo>
                <a:lnTo>
                  <a:pt x="0" y="9338310"/>
                </a:lnTo>
                <a:lnTo>
                  <a:pt x="0" y="9385300"/>
                </a:lnTo>
                <a:lnTo>
                  <a:pt x="0" y="9394190"/>
                </a:lnTo>
                <a:lnTo>
                  <a:pt x="7164070" y="9394190"/>
                </a:lnTo>
                <a:lnTo>
                  <a:pt x="7164070" y="9385300"/>
                </a:lnTo>
                <a:close/>
              </a:path>
              <a:path w="7164070" h="9394190">
                <a:moveTo>
                  <a:pt x="7164070" y="9337675"/>
                </a:moveTo>
                <a:lnTo>
                  <a:pt x="7155180" y="9337675"/>
                </a:lnTo>
                <a:lnTo>
                  <a:pt x="7155180" y="9384665"/>
                </a:lnTo>
                <a:lnTo>
                  <a:pt x="7164070" y="9384665"/>
                </a:lnTo>
                <a:lnTo>
                  <a:pt x="7164070" y="9337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5052" y="392938"/>
            <a:ext cx="6820534" cy="8989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200" b="1" u="heavy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Overloading</a:t>
            </a:r>
            <a:r>
              <a:rPr sz="1200" b="1" u="heavy" spc="-50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10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Constructor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1603375" indent="454025" algn="just">
              <a:lnSpc>
                <a:spcPts val="125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addition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overloading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normal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methods,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can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also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overload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constructor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methods.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fact,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most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real-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world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classes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create,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overloaded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constructors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250"/>
              </a:lnSpc>
              <a:spcBef>
                <a:spcPts val="26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will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norm,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not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exception.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 To </a:t>
            </a:r>
            <a:r>
              <a:rPr sz="1200" b="1" spc="-10" dirty="0">
                <a:solidFill>
                  <a:srgbClr val="1D1D1E"/>
                </a:solidFill>
                <a:latin typeface="Times New Roman"/>
                <a:cs typeface="Times New Roman"/>
              </a:rPr>
              <a:t>Box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understandclass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why</a:t>
            </a:r>
            <a:r>
              <a:rPr sz="1200" spc="-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developed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preceding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chapter.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Following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latest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version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1D1D1E"/>
                </a:solidFill>
                <a:latin typeface="Times New Roman"/>
                <a:cs typeface="Times New Roman"/>
              </a:rPr>
              <a:t>Box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ts val="1210"/>
              </a:lnSpc>
            </a:pP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15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Box</a:t>
            </a:r>
            <a:r>
              <a:rPr sz="115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5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endParaRPr sz="1150">
              <a:latin typeface="Times New Roman"/>
              <a:cs typeface="Times New Roman"/>
            </a:endParaRPr>
          </a:p>
          <a:p>
            <a:pPr marL="12700" marR="5964555" algn="just">
              <a:lnSpc>
                <a:spcPct val="94800"/>
              </a:lnSpc>
              <a:spcBef>
                <a:spcPts val="30"/>
              </a:spcBef>
            </a:pP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double</a:t>
            </a:r>
            <a:r>
              <a:rPr sz="1150" spc="-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width;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double</a:t>
            </a:r>
            <a:r>
              <a:rPr sz="115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height;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double</a:t>
            </a:r>
            <a:r>
              <a:rPr sz="115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depth;</a:t>
            </a:r>
            <a:endParaRPr sz="1150">
              <a:latin typeface="Times New Roman"/>
              <a:cs typeface="Times New Roman"/>
            </a:endParaRPr>
          </a:p>
          <a:p>
            <a:pPr marL="12700" marR="4681855">
              <a:lnSpc>
                <a:spcPts val="1270"/>
              </a:lnSpc>
              <a:spcBef>
                <a:spcPts val="31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constructor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Box.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Box(double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w,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double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h, double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d)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2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width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w;</a:t>
            </a:r>
            <a:endParaRPr sz="1200">
              <a:latin typeface="Times New Roman"/>
              <a:cs typeface="Times New Roman"/>
            </a:endParaRPr>
          </a:p>
          <a:p>
            <a:pPr marL="12700" marR="6168390">
              <a:lnSpc>
                <a:spcPts val="1370"/>
              </a:lnSpc>
              <a:spcBef>
                <a:spcPts val="45"/>
              </a:spcBef>
            </a:pP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height</a:t>
            </a:r>
            <a:r>
              <a:rPr sz="115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25" dirty="0">
                <a:solidFill>
                  <a:srgbClr val="1D1D1E"/>
                </a:solidFill>
                <a:latin typeface="Times New Roman"/>
                <a:cs typeface="Times New Roman"/>
              </a:rPr>
              <a:t>h;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depth</a:t>
            </a:r>
            <a:r>
              <a:rPr sz="115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150" spc="-25" dirty="0">
                <a:solidFill>
                  <a:srgbClr val="1D1D1E"/>
                </a:solidFill>
                <a:latin typeface="Times New Roman"/>
                <a:cs typeface="Times New Roman"/>
              </a:rPr>
              <a:t> d;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 marR="5003165">
              <a:lnSpc>
                <a:spcPts val="1250"/>
              </a:lnSpc>
              <a:spcBef>
                <a:spcPts val="22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compute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return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volume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double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volume()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return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width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*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height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*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depth;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b="1" u="heavy" spc="-10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Argument/Parameter</a:t>
            </a:r>
            <a:r>
              <a:rPr sz="1200" b="1" u="heavy" spc="30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10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passing</a:t>
            </a:r>
            <a:endParaRPr sz="1200">
              <a:latin typeface="Times New Roman"/>
              <a:cs typeface="Times New Roman"/>
            </a:endParaRPr>
          </a:p>
          <a:p>
            <a:pPr marL="12700" marR="850900" indent="454025" algn="just">
              <a:lnSpc>
                <a:spcPct val="92600"/>
              </a:lnSpc>
              <a:spcBef>
                <a:spcPts val="44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2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general,</a:t>
            </a:r>
            <a:r>
              <a:rPr sz="1200" spc="229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there</a:t>
            </a:r>
            <a:r>
              <a:rPr sz="1200" spc="2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2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two</a:t>
            </a:r>
            <a:r>
              <a:rPr sz="1200" spc="2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ways</a:t>
            </a:r>
            <a:r>
              <a:rPr sz="1200" spc="2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2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2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computer</a:t>
            </a:r>
            <a:r>
              <a:rPr sz="1200" spc="2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language</a:t>
            </a:r>
            <a:r>
              <a:rPr sz="1200" spc="2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can</a:t>
            </a:r>
            <a:r>
              <a:rPr sz="1200" spc="2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pass</a:t>
            </a:r>
            <a:r>
              <a:rPr sz="1200" spc="2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</a:t>
            </a:r>
            <a:r>
              <a:rPr sz="1200" spc="2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argument</a:t>
            </a:r>
            <a:r>
              <a:rPr sz="1200" spc="2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2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a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subroutine.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first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way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spc="-10" dirty="0">
                <a:solidFill>
                  <a:srgbClr val="1D1D1E"/>
                </a:solidFill>
                <a:latin typeface="Times New Roman"/>
                <a:cs typeface="Times New Roman"/>
              </a:rPr>
              <a:t>call-by-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value.</a:t>
            </a:r>
            <a:r>
              <a:rPr sz="1200" i="1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method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copies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value</a:t>
            </a:r>
            <a:r>
              <a:rPr sz="1200" i="1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argument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into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the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formal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parameter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subroutine.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Therefore,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changes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made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parameter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subroutine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have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no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effect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on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argument. The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second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way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argument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can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passed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spc="-10" dirty="0">
                <a:solidFill>
                  <a:srgbClr val="1D1D1E"/>
                </a:solidFill>
                <a:latin typeface="Times New Roman"/>
                <a:cs typeface="Times New Roman"/>
              </a:rPr>
              <a:t>call-by-reference.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1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2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method,</a:t>
            </a:r>
            <a:r>
              <a:rPr sz="1200" spc="20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1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reference</a:t>
            </a:r>
            <a:r>
              <a:rPr sz="1200" spc="1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2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</a:t>
            </a:r>
            <a:r>
              <a:rPr sz="1200" spc="1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argument</a:t>
            </a:r>
            <a:r>
              <a:rPr sz="1200" spc="2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(not</a:t>
            </a:r>
            <a:r>
              <a:rPr sz="1200" spc="1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value</a:t>
            </a:r>
            <a:r>
              <a:rPr sz="1200" spc="1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1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argument)</a:t>
            </a:r>
            <a:r>
              <a:rPr sz="1200" spc="2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1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passed</a:t>
            </a:r>
            <a:r>
              <a:rPr sz="1200" spc="2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1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the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parameter. Inside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subroutine,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reference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 used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access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actual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argument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specified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in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call.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means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changes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made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parameter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will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affect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argument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used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call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the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subroutine. As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will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see,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Java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uses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both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approaches,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depending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upon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what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passed.</a:t>
            </a:r>
            <a:endParaRPr sz="1200">
              <a:latin typeface="Times New Roman"/>
              <a:cs typeface="Times New Roman"/>
            </a:endParaRPr>
          </a:p>
          <a:p>
            <a:pPr marL="12700" marR="4042410">
              <a:lnSpc>
                <a:spcPct val="89200"/>
              </a:lnSpc>
              <a:spcBef>
                <a:spcPts val="4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example,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consider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following</a:t>
            </a:r>
            <a:r>
              <a:rPr sz="1200" spc="5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program: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Simple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types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passed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by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value.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Test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  <a:spcBef>
                <a:spcPts val="2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void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meth(int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i,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j)</a:t>
            </a:r>
            <a:endParaRPr sz="1200">
              <a:latin typeface="Times New Roman"/>
              <a:cs typeface="Times New Roman"/>
            </a:endParaRPr>
          </a:p>
          <a:p>
            <a:pPr marL="12700" marR="6291580">
              <a:lnSpc>
                <a:spcPts val="1320"/>
              </a:lnSpc>
              <a:spcBef>
                <a:spcPts val="8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*=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2;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/=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2;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10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3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CallByValue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 marR="4428490">
              <a:lnSpc>
                <a:spcPts val="1250"/>
              </a:lnSpc>
              <a:spcBef>
                <a:spcPts val="14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public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static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void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main(String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args[])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Test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ob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new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Test();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3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 =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15,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20;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  <a:spcBef>
                <a:spcPts val="50"/>
              </a:spcBef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System.out.println("a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 b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before call: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"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+ a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+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" "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+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b);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ob.meth(a,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b);</a:t>
            </a:r>
            <a:endParaRPr sz="1200">
              <a:latin typeface="Times New Roman"/>
              <a:cs typeface="Times New Roman"/>
            </a:endParaRPr>
          </a:p>
          <a:p>
            <a:pPr marL="12700" marR="4292600">
              <a:lnSpc>
                <a:spcPts val="1270"/>
              </a:lnSpc>
              <a:spcBef>
                <a:spcPts val="259"/>
              </a:spcBef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System.out.println("a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after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call: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"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+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 +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" " +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b);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295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 marR="2491740">
              <a:lnSpc>
                <a:spcPct val="70000"/>
              </a:lnSpc>
              <a:spcBef>
                <a:spcPts val="38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output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from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program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shown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here: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before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call: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15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20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after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call: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15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20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5052" y="389890"/>
            <a:ext cx="5971540" cy="1248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u="heavy" spc="-10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Recursion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indent="454025" algn="just">
              <a:lnSpc>
                <a:spcPct val="9090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Java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supports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recursion.</a:t>
            </a:r>
            <a:r>
              <a:rPr sz="1200" i="1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Recursion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process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defining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something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terms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itself.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relates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Java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programming,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recursion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 the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attribute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allows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method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call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itself.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A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method</a:t>
            </a:r>
            <a:r>
              <a:rPr sz="1200" spc="3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409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calls</a:t>
            </a:r>
            <a:r>
              <a:rPr sz="1200" spc="4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itself</a:t>
            </a:r>
            <a:r>
              <a:rPr sz="1200" spc="3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4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said</a:t>
            </a:r>
            <a:r>
              <a:rPr sz="1200" spc="3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409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</a:t>
            </a:r>
            <a:r>
              <a:rPr sz="1200" spc="3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recursive.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3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classic</a:t>
            </a:r>
            <a:r>
              <a:rPr sz="1200" spc="3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example</a:t>
            </a:r>
            <a:r>
              <a:rPr sz="1200" spc="3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3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recursion</a:t>
            </a:r>
            <a:r>
              <a:rPr sz="1200" spc="3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185" dirty="0">
                <a:solidFill>
                  <a:srgbClr val="1D1D1E"/>
                </a:solidFill>
                <a:latin typeface="Times New Roman"/>
                <a:cs typeface="Times New Roman"/>
              </a:rPr>
              <a:t> 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the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computation</a:t>
            </a:r>
            <a:r>
              <a:rPr sz="1200" spc="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factorial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number.</a:t>
            </a:r>
            <a:r>
              <a:rPr sz="1200" spc="1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factorial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number</a:t>
            </a:r>
            <a:r>
              <a:rPr sz="1200" spc="1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N</a:t>
            </a:r>
            <a:r>
              <a:rPr sz="1200" i="1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product</a:t>
            </a:r>
            <a:r>
              <a:rPr sz="1200" spc="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all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the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whole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numbers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between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1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spc="-25" dirty="0">
                <a:solidFill>
                  <a:srgbClr val="1D1D1E"/>
                </a:solidFill>
                <a:latin typeface="Times New Roman"/>
                <a:cs typeface="Times New Roman"/>
              </a:rPr>
              <a:t>N.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20617" y="1658239"/>
            <a:ext cx="152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5052" y="1658239"/>
            <a:ext cx="2263775" cy="17665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ts val="1250"/>
              </a:lnSpc>
              <a:spcBef>
                <a:spcPts val="300"/>
              </a:spcBef>
              <a:tabLst>
                <a:tab pos="698500" algn="l"/>
                <a:tab pos="1555115" algn="l"/>
              </a:tabLst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	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simple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	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example recursion(factorial).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Factorial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3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recursive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function</a:t>
            </a:r>
            <a:endParaRPr sz="1200">
              <a:latin typeface="Times New Roman"/>
              <a:cs typeface="Times New Roman"/>
            </a:endParaRPr>
          </a:p>
          <a:p>
            <a:pPr marL="12700" marR="1163955">
              <a:lnSpc>
                <a:spcPct val="90900"/>
              </a:lnSpc>
              <a:spcBef>
                <a:spcPts val="30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fact(int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n)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r>
              <a:rPr sz="1200" spc="5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result;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if(n==1)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1;</a:t>
            </a:r>
            <a:endParaRPr sz="1200">
              <a:latin typeface="Times New Roman"/>
              <a:cs typeface="Times New Roman"/>
            </a:endParaRPr>
          </a:p>
          <a:p>
            <a:pPr marL="12700" marR="953135">
              <a:lnSpc>
                <a:spcPts val="1250"/>
              </a:lnSpc>
              <a:spcBef>
                <a:spcPts val="22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result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fact(n-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1)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*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n;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return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result;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20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3542538"/>
            <a:ext cx="5976620" cy="606806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5240" algn="just">
              <a:lnSpc>
                <a:spcPct val="100000"/>
              </a:lnSpc>
              <a:spcBef>
                <a:spcPts val="24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Recursion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{</a:t>
            </a:r>
            <a:endParaRPr sz="1200">
              <a:latin typeface="Times New Roman"/>
              <a:cs typeface="Times New Roman"/>
            </a:endParaRPr>
          </a:p>
          <a:p>
            <a:pPr marL="15240" marR="3580765" algn="just">
              <a:lnSpc>
                <a:spcPts val="1220"/>
              </a:lnSpc>
              <a:spcBef>
                <a:spcPts val="37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public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static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void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main(String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args[])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Factorial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new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Factorial();</a:t>
            </a:r>
            <a:endParaRPr sz="1200">
              <a:latin typeface="Times New Roman"/>
              <a:cs typeface="Times New Roman"/>
            </a:endParaRPr>
          </a:p>
          <a:p>
            <a:pPr marL="15240" marR="2906395" algn="just">
              <a:lnSpc>
                <a:spcPct val="93000"/>
              </a:lnSpc>
              <a:spcBef>
                <a:spcPts val="244"/>
              </a:spcBef>
            </a:pP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System.out.println("Factorial</a:t>
            </a:r>
            <a:r>
              <a:rPr sz="1150" spc="1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15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3</a:t>
            </a:r>
            <a:r>
              <a:rPr sz="1150" spc="1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150" spc="1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"</a:t>
            </a:r>
            <a:r>
              <a:rPr sz="1150" spc="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+</a:t>
            </a:r>
            <a:r>
              <a:rPr sz="1150" spc="1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f.fact(3));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System.out.println("Factorial</a:t>
            </a:r>
            <a:r>
              <a:rPr sz="1150" spc="1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15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4</a:t>
            </a:r>
            <a:r>
              <a:rPr sz="1150" spc="1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150" spc="1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"</a:t>
            </a:r>
            <a:r>
              <a:rPr sz="1150" spc="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+</a:t>
            </a:r>
            <a:r>
              <a:rPr sz="1150" spc="1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f.fact(4)); System.out.println("Factorial</a:t>
            </a:r>
            <a:r>
              <a:rPr sz="115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15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5</a:t>
            </a:r>
            <a:r>
              <a:rPr sz="115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15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"</a:t>
            </a:r>
            <a:r>
              <a:rPr sz="115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+</a:t>
            </a:r>
            <a:r>
              <a:rPr sz="115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f.fact(5));</a:t>
            </a:r>
            <a:endParaRPr sz="1150">
              <a:latin typeface="Times New Roman"/>
              <a:cs typeface="Times New Roman"/>
            </a:endParaRPr>
          </a:p>
          <a:p>
            <a:pPr marL="15240">
              <a:lnSpc>
                <a:spcPts val="1370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5240">
              <a:lnSpc>
                <a:spcPts val="1355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5240">
              <a:lnSpc>
                <a:spcPts val="135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output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from</a:t>
            </a:r>
            <a:r>
              <a:rPr sz="1200" spc="-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program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shown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here:</a:t>
            </a:r>
            <a:endParaRPr sz="1200">
              <a:latin typeface="Times New Roman"/>
              <a:cs typeface="Times New Roman"/>
            </a:endParaRPr>
          </a:p>
          <a:p>
            <a:pPr marL="15240">
              <a:lnSpc>
                <a:spcPts val="1380"/>
              </a:lnSpc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Factorial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3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6</a:t>
            </a:r>
            <a:endParaRPr sz="1200">
              <a:latin typeface="Times New Roman"/>
              <a:cs typeface="Times New Roman"/>
            </a:endParaRPr>
          </a:p>
          <a:p>
            <a:pPr marL="15240">
              <a:lnSpc>
                <a:spcPts val="1380"/>
              </a:lnSpc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Factorial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4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24</a:t>
            </a:r>
            <a:endParaRPr sz="1200">
              <a:latin typeface="Times New Roman"/>
              <a:cs typeface="Times New Roman"/>
            </a:endParaRPr>
          </a:p>
          <a:p>
            <a:pPr marL="15240">
              <a:lnSpc>
                <a:spcPts val="1405"/>
              </a:lnSpc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Factorial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5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120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5240" algn="just">
              <a:lnSpc>
                <a:spcPct val="100000"/>
              </a:lnSpc>
            </a:pPr>
            <a:r>
              <a:rPr sz="1200" b="1" u="heavy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String</a:t>
            </a:r>
            <a:r>
              <a:rPr sz="1200" b="1" u="heavy" spc="-15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10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class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90"/>
              </a:spcBef>
            </a:pPr>
            <a:endParaRPr sz="1200">
              <a:latin typeface="Times New Roman"/>
              <a:cs typeface="Times New Roman"/>
            </a:endParaRPr>
          </a:p>
          <a:p>
            <a:pPr marL="15240" marR="11430" indent="454025" algn="just">
              <a:lnSpc>
                <a:spcPts val="1270"/>
              </a:lnSpc>
              <a:spcBef>
                <a:spcPts val="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Although</a:t>
            </a:r>
            <a:r>
              <a:rPr sz="1200" spc="1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2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String</a:t>
            </a:r>
            <a:r>
              <a:rPr sz="1200" b="1" spc="2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2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will</a:t>
            </a:r>
            <a:r>
              <a:rPr sz="1200" spc="20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</a:t>
            </a:r>
            <a:r>
              <a:rPr sz="1200" spc="20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examined</a:t>
            </a:r>
            <a:r>
              <a:rPr sz="1200" spc="229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2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depth</a:t>
            </a:r>
            <a:r>
              <a:rPr sz="1200" spc="20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1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Part</a:t>
            </a:r>
            <a:r>
              <a:rPr sz="1200" spc="229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II</a:t>
            </a:r>
            <a:r>
              <a:rPr sz="1200" spc="1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1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2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book,</a:t>
            </a:r>
            <a:r>
              <a:rPr sz="1200" spc="2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20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short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exploration</a:t>
            </a:r>
            <a:r>
              <a:rPr sz="1200" spc="1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1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</a:t>
            </a:r>
            <a:r>
              <a:rPr sz="1200" spc="1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1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warranted</a:t>
            </a:r>
            <a:r>
              <a:rPr sz="1200" spc="1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now,</a:t>
            </a:r>
            <a:r>
              <a:rPr sz="1200" spc="1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because</a:t>
            </a:r>
            <a:r>
              <a:rPr sz="1200" spc="1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we</a:t>
            </a:r>
            <a:r>
              <a:rPr sz="1200" spc="1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will</a:t>
            </a:r>
            <a:r>
              <a:rPr sz="1200" spc="1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</a:t>
            </a:r>
            <a:r>
              <a:rPr sz="1200" spc="1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using</a:t>
            </a:r>
            <a:r>
              <a:rPr sz="1200" spc="1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strings</a:t>
            </a:r>
            <a:r>
              <a:rPr sz="1200" spc="1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1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some</a:t>
            </a:r>
            <a:r>
              <a:rPr sz="1200" spc="1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1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example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programs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shown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toward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end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Part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I.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String</a:t>
            </a:r>
            <a:r>
              <a:rPr sz="1200" b="1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probably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most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commonly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used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endParaRPr sz="1200">
              <a:latin typeface="Times New Roman"/>
              <a:cs typeface="Times New Roman"/>
            </a:endParaRPr>
          </a:p>
          <a:p>
            <a:pPr marL="15240" algn="just">
              <a:lnSpc>
                <a:spcPct val="100000"/>
              </a:lnSpc>
              <a:spcBef>
                <a:spcPts val="204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Java’s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library.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obviousareaveryimportantreasonpartof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programming.</a:t>
            </a:r>
            <a:endParaRPr sz="1200">
              <a:latin typeface="Times New Roman"/>
              <a:cs typeface="Times New Roman"/>
            </a:endParaRPr>
          </a:p>
          <a:p>
            <a:pPr marL="15240" marR="135890">
              <a:lnSpc>
                <a:spcPts val="1220"/>
              </a:lnSpc>
              <a:spcBef>
                <a:spcPts val="130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first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thing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understand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about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strings is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every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string you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create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actually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object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of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type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String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.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Even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string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constants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actually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String</a:t>
            </a:r>
            <a:r>
              <a:rPr sz="1200" b="1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objects.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example,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statement</a:t>
            </a:r>
            <a:endParaRPr sz="1200">
              <a:latin typeface="Times New Roman"/>
              <a:cs typeface="Times New Roman"/>
            </a:endParaRPr>
          </a:p>
          <a:p>
            <a:pPr marL="15240" algn="just">
              <a:lnSpc>
                <a:spcPct val="100000"/>
              </a:lnSpc>
              <a:spcBef>
                <a:spcPts val="1275"/>
              </a:spcBef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System.out.println("This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 String,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too");</a:t>
            </a:r>
            <a:endParaRPr sz="1200">
              <a:latin typeface="Times New Roman"/>
              <a:cs typeface="Times New Roman"/>
            </a:endParaRPr>
          </a:p>
          <a:p>
            <a:pPr marL="15240" marR="213360">
              <a:lnSpc>
                <a:spcPct val="114999"/>
              </a:lnSpc>
              <a:spcBef>
                <a:spcPts val="1130"/>
              </a:spcBef>
              <a:tabLst>
                <a:tab pos="613410" algn="l"/>
              </a:tabLst>
            </a:pP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	string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―This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String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isconstant.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Fortunately,String,Javahandlestoo‖</a:t>
            </a:r>
            <a:r>
              <a:rPr sz="1200" b="1" spc="-10" dirty="0">
                <a:solidFill>
                  <a:srgbClr val="1D1D1E"/>
                </a:solidFill>
                <a:latin typeface="Times New Roman"/>
                <a:cs typeface="Times New Roman"/>
              </a:rPr>
              <a:t>String</a:t>
            </a:r>
            <a:r>
              <a:rPr sz="1200" b="1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isconstants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same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way</a:t>
            </a:r>
            <a:r>
              <a:rPr sz="1200" spc="-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other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computer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language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worry</a:t>
            </a:r>
            <a:r>
              <a:rPr sz="1200" spc="-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about</a:t>
            </a:r>
            <a:r>
              <a:rPr sz="1200" spc="-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this.</a:t>
            </a:r>
            <a:endParaRPr sz="1200">
              <a:latin typeface="Times New Roman"/>
              <a:cs typeface="Times New Roman"/>
            </a:endParaRPr>
          </a:p>
          <a:p>
            <a:pPr marL="15240" marR="5080" algn="just">
              <a:lnSpc>
                <a:spcPts val="1270"/>
              </a:lnSpc>
              <a:spcBef>
                <a:spcPts val="133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 second thing to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understand about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strings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objects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type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String</a:t>
            </a:r>
            <a:r>
              <a:rPr sz="1200" b="1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immutable;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once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a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String</a:t>
            </a:r>
            <a:r>
              <a:rPr sz="1200" b="1" spc="2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object</a:t>
            </a:r>
            <a:r>
              <a:rPr sz="1200" spc="2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20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created,</a:t>
            </a:r>
            <a:r>
              <a:rPr sz="1200" spc="2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its</a:t>
            </a:r>
            <a:r>
              <a:rPr sz="1200" spc="2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contents</a:t>
            </a:r>
            <a:r>
              <a:rPr sz="1200" spc="20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cannot</a:t>
            </a:r>
            <a:r>
              <a:rPr sz="1200" spc="2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</a:t>
            </a:r>
            <a:r>
              <a:rPr sz="1200" spc="2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altered.</a:t>
            </a:r>
            <a:r>
              <a:rPr sz="1200" spc="2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While</a:t>
            </a:r>
            <a:r>
              <a:rPr sz="1200" spc="2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2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may</a:t>
            </a:r>
            <a:r>
              <a:rPr sz="1200" spc="1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seem</a:t>
            </a:r>
            <a:r>
              <a:rPr sz="1200" spc="1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like</a:t>
            </a:r>
            <a:r>
              <a:rPr sz="1200" spc="2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2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serious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restriction,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not,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two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reasons:</a:t>
            </a:r>
            <a:endParaRPr sz="120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spcBef>
                <a:spcPts val="450"/>
              </a:spcBef>
              <a:buFont typeface="Times New Roman"/>
              <a:buChar char="■"/>
              <a:tabLst>
                <a:tab pos="356870" algn="l"/>
                <a:tab pos="613410" algn="l"/>
                <a:tab pos="991235" algn="l"/>
                <a:tab pos="1701800" algn="l"/>
                <a:tab pos="2287270" algn="l"/>
                <a:tab pos="2506345" algn="l"/>
                <a:tab pos="3046095" algn="l"/>
                <a:tab pos="3613785" algn="l"/>
              </a:tabLst>
            </a:pPr>
            <a:r>
              <a:rPr sz="1200" spc="-25" dirty="0">
                <a:solidFill>
                  <a:srgbClr val="1D1D1E"/>
                </a:solidFill>
                <a:latin typeface="Calibri"/>
                <a:cs typeface="Calibri"/>
              </a:rPr>
              <a:t>If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	</a:t>
            </a:r>
            <a:r>
              <a:rPr sz="1200" spc="-25" dirty="0">
                <a:solidFill>
                  <a:srgbClr val="1D1D1E"/>
                </a:solidFill>
                <a:latin typeface="Calibri"/>
                <a:cs typeface="Calibri"/>
              </a:rPr>
              <a:t>you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	need</a:t>
            </a:r>
            <a:r>
              <a:rPr sz="1200" spc="195" dirty="0">
                <a:solidFill>
                  <a:srgbClr val="1D1D1E"/>
                </a:solidFill>
                <a:latin typeface="Calibri"/>
                <a:cs typeface="Calibri"/>
              </a:rPr>
              <a:t>  </a:t>
            </a:r>
            <a:r>
              <a:rPr sz="1200" spc="-25" dirty="0">
                <a:solidFill>
                  <a:srgbClr val="1D1D1E"/>
                </a:solidFill>
                <a:latin typeface="Calibri"/>
                <a:cs typeface="Calibri"/>
              </a:rPr>
              <a:t>to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	</a:t>
            </a:r>
            <a:r>
              <a:rPr sz="1200" spc="-10" dirty="0">
                <a:solidFill>
                  <a:srgbClr val="1D1D1E"/>
                </a:solidFill>
                <a:latin typeface="Calibri"/>
                <a:cs typeface="Calibri"/>
              </a:rPr>
              <a:t>change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	</a:t>
            </a:r>
            <a:r>
              <a:rPr sz="1200" spc="-50" dirty="0">
                <a:solidFill>
                  <a:srgbClr val="1D1D1E"/>
                </a:solidFill>
                <a:latin typeface="Calibri"/>
                <a:cs typeface="Calibri"/>
              </a:rPr>
              <a:t>a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	</a:t>
            </a:r>
            <a:r>
              <a:rPr sz="1200" spc="-10" dirty="0">
                <a:solidFill>
                  <a:srgbClr val="1D1D1E"/>
                </a:solidFill>
                <a:latin typeface="Calibri"/>
                <a:cs typeface="Calibri"/>
              </a:rPr>
              <a:t>string,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	</a:t>
            </a:r>
            <a:r>
              <a:rPr sz="1200" spc="-10" dirty="0">
                <a:solidFill>
                  <a:srgbClr val="1D1D1E"/>
                </a:solidFill>
                <a:latin typeface="Calibri"/>
                <a:cs typeface="Calibri"/>
              </a:rPr>
              <a:t>youthe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	</a:t>
            </a:r>
            <a:r>
              <a:rPr sz="1200" spc="-10" dirty="0">
                <a:solidFill>
                  <a:srgbClr val="1D1D1E"/>
                </a:solidFill>
                <a:latin typeface="Calibri"/>
                <a:cs typeface="Calibri"/>
              </a:rPr>
              <a:t>can</a:t>
            </a:r>
            <a:r>
              <a:rPr sz="1200" spc="-75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Calibri"/>
                <a:cs typeface="Calibri"/>
              </a:rPr>
              <a:t>modifications.</a:t>
            </a:r>
            <a:endParaRPr sz="1200">
              <a:latin typeface="Calibri"/>
              <a:cs typeface="Calibri"/>
            </a:endParaRPr>
          </a:p>
          <a:p>
            <a:pPr marL="15240" marR="383540" indent="292735">
              <a:lnSpc>
                <a:spcPct val="101699"/>
              </a:lnSpc>
              <a:buFont typeface="Times New Roman"/>
              <a:buChar char="■"/>
              <a:tabLst>
                <a:tab pos="307975" algn="l"/>
              </a:tabLst>
            </a:pP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Java</a:t>
            </a:r>
            <a:r>
              <a:rPr sz="1200" spc="20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Calibri"/>
                <a:cs typeface="Calibri"/>
              </a:rPr>
              <a:t>defines</a:t>
            </a:r>
            <a:r>
              <a:rPr sz="1200" b="1" spc="-10" dirty="0">
                <a:solidFill>
                  <a:srgbClr val="1D1D1E"/>
                </a:solidFill>
                <a:latin typeface="Calibri"/>
                <a:cs typeface="Calibri"/>
              </a:rPr>
              <a:t>String</a:t>
            </a:r>
            <a:r>
              <a:rPr sz="1200" b="1" spc="40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Calibri"/>
                <a:cs typeface="Calibri"/>
              </a:rPr>
              <a:t>,calledpeer</a:t>
            </a:r>
            <a:r>
              <a:rPr sz="1200" b="1" spc="-10" dirty="0">
                <a:solidFill>
                  <a:srgbClr val="1D1D1E"/>
                </a:solidFill>
                <a:latin typeface="Calibri"/>
                <a:cs typeface="Calibri"/>
              </a:rPr>
              <a:t>StringBuffer</a:t>
            </a:r>
            <a:r>
              <a:rPr sz="1200" spc="-10" dirty="0">
                <a:solidFill>
                  <a:srgbClr val="1D1D1E"/>
                </a:solidFill>
                <a:latin typeface="Calibri"/>
                <a:cs typeface="Calibri"/>
              </a:rPr>
              <a:t>class,whichallowsofstrings</a:t>
            </a:r>
            <a:r>
              <a:rPr sz="1200" spc="35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to</a:t>
            </a:r>
            <a:r>
              <a:rPr sz="1200" spc="10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be</a:t>
            </a:r>
            <a:r>
              <a:rPr sz="1200" spc="30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altered,</a:t>
            </a:r>
            <a:r>
              <a:rPr sz="1200" spc="15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Calibri"/>
                <a:cs typeface="Calibri"/>
              </a:rPr>
              <a:t>so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all</a:t>
            </a:r>
            <a:r>
              <a:rPr sz="1200" spc="-45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of</a:t>
            </a:r>
            <a:r>
              <a:rPr sz="1200" spc="-35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the</a:t>
            </a:r>
            <a:r>
              <a:rPr sz="1200" spc="-30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normal</a:t>
            </a:r>
            <a:r>
              <a:rPr sz="1200" spc="-45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string</a:t>
            </a:r>
            <a:r>
              <a:rPr sz="1200" spc="-15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manipulations</a:t>
            </a:r>
            <a:r>
              <a:rPr sz="1200" spc="-25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are</a:t>
            </a:r>
            <a:r>
              <a:rPr sz="1200" spc="-30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still</a:t>
            </a:r>
            <a:r>
              <a:rPr sz="1200" spc="-40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available</a:t>
            </a:r>
            <a:r>
              <a:rPr sz="1200" spc="5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D1D1E"/>
                </a:solidFill>
                <a:latin typeface="Calibri"/>
                <a:cs typeface="Calibri"/>
              </a:rPr>
              <a:t>in</a:t>
            </a:r>
            <a:r>
              <a:rPr sz="1200" spc="-35" dirty="0">
                <a:solidFill>
                  <a:srgbClr val="1D1D1E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Calibri"/>
                <a:cs typeface="Calibri"/>
              </a:rPr>
              <a:t>Java.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5052" y="395985"/>
            <a:ext cx="5624830" cy="9193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05"/>
              </a:lnSpc>
              <a:spcBef>
                <a:spcPts val="10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(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StringBuffer</a:t>
            </a:r>
            <a:r>
              <a:rPr sz="1200" b="1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described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Part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II</a:t>
            </a:r>
            <a:r>
              <a:rPr sz="1200" spc="-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book.)</a:t>
            </a:r>
            <a:endParaRPr sz="1200">
              <a:latin typeface="Times New Roman"/>
              <a:cs typeface="Times New Roman"/>
            </a:endParaRPr>
          </a:p>
          <a:p>
            <a:pPr marL="12700" marR="338455">
              <a:lnSpc>
                <a:spcPts val="1370"/>
              </a:lnSpc>
              <a:spcBef>
                <a:spcPts val="6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Strings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can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constructed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variety</a:t>
            </a:r>
            <a:r>
              <a:rPr sz="1200" spc="-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ways.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easiest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 use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statement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like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this: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String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myString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"this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test";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70"/>
              </a:lnSpc>
              <a:spcBef>
                <a:spcPts val="2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Once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have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created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String</a:t>
            </a:r>
            <a:r>
              <a:rPr sz="1200" b="1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object,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can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 anywhere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string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allowed.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For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example,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-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statement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displays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1D1D1E"/>
                </a:solidFill>
                <a:latin typeface="Times New Roman"/>
                <a:cs typeface="Times New Roman"/>
              </a:rPr>
              <a:t>myString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20"/>
              </a:lnSpc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System.out.println(myString);</a:t>
            </a:r>
            <a:endParaRPr sz="1200">
              <a:latin typeface="Times New Roman"/>
              <a:cs typeface="Times New Roman"/>
            </a:endParaRPr>
          </a:p>
          <a:p>
            <a:pPr marL="12700" marR="473709">
              <a:lnSpc>
                <a:spcPts val="1390"/>
              </a:lnSpc>
              <a:spcBef>
                <a:spcPts val="5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Java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defines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one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operator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String</a:t>
            </a:r>
            <a:r>
              <a:rPr sz="1200" b="1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objects: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+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.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used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concatenate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two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strings.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example,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statement</a:t>
            </a:r>
            <a:endParaRPr sz="1200">
              <a:latin typeface="Times New Roman"/>
              <a:cs typeface="Times New Roman"/>
            </a:endParaRPr>
          </a:p>
          <a:p>
            <a:pPr marL="12700" marR="2795905">
              <a:lnSpc>
                <a:spcPts val="2760"/>
              </a:lnSpc>
              <a:spcBef>
                <a:spcPts val="30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String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myString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"I"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+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"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like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"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+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"Java.";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results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myString</a:t>
            </a:r>
            <a:r>
              <a:rPr sz="1200" b="1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containing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―I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like</a:t>
            </a:r>
            <a:r>
              <a:rPr sz="1200" spc="1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Java.‖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5"/>
              </a:lnSpc>
              <a:spcBef>
                <a:spcPts val="98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following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program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demonstrates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preceding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concepts:</a:t>
            </a:r>
            <a:endParaRPr sz="1200">
              <a:latin typeface="Times New Roman"/>
              <a:cs typeface="Times New Roman"/>
            </a:endParaRPr>
          </a:p>
          <a:p>
            <a:pPr marL="12700" marR="4084320">
              <a:lnSpc>
                <a:spcPts val="1370"/>
              </a:lnSpc>
              <a:spcBef>
                <a:spcPts val="8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Demonstrating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Strings.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-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StringDemo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{</a:t>
            </a:r>
            <a:endParaRPr sz="1200">
              <a:latin typeface="Times New Roman"/>
              <a:cs typeface="Times New Roman"/>
            </a:endParaRPr>
          </a:p>
          <a:p>
            <a:pPr marL="12700" marR="3232150">
              <a:lnSpc>
                <a:spcPts val="1370"/>
              </a:lnSpc>
              <a:spcBef>
                <a:spcPts val="2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public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static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void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main(String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args[])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String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strOb1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"First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String";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2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String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strOb2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"Second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String";</a:t>
            </a:r>
            <a:endParaRPr sz="1200">
              <a:latin typeface="Times New Roman"/>
              <a:cs typeface="Times New Roman"/>
            </a:endParaRPr>
          </a:p>
          <a:p>
            <a:pPr marL="12700" marR="3012440">
              <a:lnSpc>
                <a:spcPct val="96100"/>
              </a:lnSpc>
              <a:spcBef>
                <a:spcPts val="2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String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strOb3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strOb1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+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"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"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+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strOb2; System.out.println(strOb1); System.out.println(strOb2); System.out.println(strOb3);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0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output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produced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by</a:t>
            </a:r>
            <a:r>
              <a:rPr sz="1200" spc="-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program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shown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here:</a:t>
            </a:r>
            <a:endParaRPr sz="1200">
              <a:latin typeface="Times New Roman"/>
              <a:cs typeface="Times New Roman"/>
            </a:endParaRPr>
          </a:p>
          <a:p>
            <a:pPr marL="12700" marR="4756150">
              <a:lnSpc>
                <a:spcPts val="1390"/>
              </a:lnSpc>
              <a:spcBef>
                <a:spcPts val="5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First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String Second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String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3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First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String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Second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String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289560">
              <a:lnSpc>
                <a:spcPct val="9540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String</a:t>
            </a:r>
            <a:r>
              <a:rPr sz="1200" b="1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contains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several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methods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can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use.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Here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few.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can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test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two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strings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equality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by</a:t>
            </a:r>
            <a:r>
              <a:rPr sz="1200" spc="-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using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equals(</a:t>
            </a:r>
            <a:r>
              <a:rPr sz="1200" b="1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.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can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obtain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 length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string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by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calling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length(</a:t>
            </a:r>
            <a:r>
              <a:rPr sz="1200" b="1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r>
              <a:rPr sz="1200" b="1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method.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can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obtain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character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at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specified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 index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within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a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string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by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calling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charAt(</a:t>
            </a:r>
            <a:r>
              <a:rPr sz="1200" b="1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.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general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forms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these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three methods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shown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here: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boolean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equals(String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spc="-10" dirty="0">
                <a:solidFill>
                  <a:srgbClr val="1D1D1E"/>
                </a:solidFill>
                <a:latin typeface="Times New Roman"/>
                <a:cs typeface="Times New Roman"/>
              </a:rPr>
              <a:t>object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length(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char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charAt(int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spc="-10" dirty="0">
                <a:solidFill>
                  <a:srgbClr val="1D1D1E"/>
                </a:solidFill>
                <a:latin typeface="Times New Roman"/>
                <a:cs typeface="Times New Roman"/>
              </a:rPr>
              <a:t>index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5"/>
              </a:lnSpc>
              <a:spcBef>
                <a:spcPts val="129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Here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program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demonstrates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these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methods:</a:t>
            </a:r>
            <a:endParaRPr sz="1200">
              <a:latin typeface="Times New Roman"/>
              <a:cs typeface="Times New Roman"/>
            </a:endParaRPr>
          </a:p>
          <a:p>
            <a:pPr marL="12700" marR="3227705">
              <a:lnSpc>
                <a:spcPts val="1370"/>
              </a:lnSpc>
              <a:spcBef>
                <a:spcPts val="8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Demonstrating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some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String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methods.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-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StringDemo2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 marR="3232150">
              <a:lnSpc>
                <a:spcPts val="1270"/>
              </a:lnSpc>
              <a:spcBef>
                <a:spcPts val="53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public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static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void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main(String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args[])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String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strOb1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"First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String";</a:t>
            </a:r>
            <a:endParaRPr sz="1200">
              <a:latin typeface="Times New Roman"/>
              <a:cs typeface="Times New Roman"/>
            </a:endParaRPr>
          </a:p>
          <a:p>
            <a:pPr marL="12700" marR="3656329">
              <a:lnSpc>
                <a:spcPts val="1250"/>
              </a:lnSpc>
              <a:spcBef>
                <a:spcPts val="26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String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strOb2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"Second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String";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String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strOb3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strOb1;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  <a:spcBef>
                <a:spcPts val="15"/>
              </a:spcBef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System.out.println("Length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strOb1: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"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+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strOb1.length());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System.out.println("Char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at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index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3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strOb1: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"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+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strOb1.charAt(3));</a:t>
            </a:r>
            <a:endParaRPr sz="1200">
              <a:latin typeface="Times New Roman"/>
              <a:cs typeface="Times New Roman"/>
            </a:endParaRPr>
          </a:p>
          <a:p>
            <a:pPr marL="12700" marR="3150235">
              <a:lnSpc>
                <a:spcPts val="1270"/>
              </a:lnSpc>
              <a:spcBef>
                <a:spcPts val="280"/>
              </a:spcBef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if(strOb1.equals(strOb2)) System.out.println("strOb1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==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strOb2");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else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5052" y="402081"/>
            <a:ext cx="4752975" cy="561403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2279015">
              <a:lnSpc>
                <a:spcPct val="91100"/>
              </a:lnSpc>
              <a:spcBef>
                <a:spcPts val="225"/>
              </a:spcBef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System.out.println("strOb1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!=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strOb2"); if(strOb1.equals(strOb3)) System.out.println("strOb1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==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strOb3");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else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System.out.println("strOb1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!=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strOb3");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60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5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program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generates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following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output: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Length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strOb1: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12</a:t>
            </a:r>
            <a:endParaRPr sz="1200">
              <a:latin typeface="Times New Roman"/>
              <a:cs typeface="Times New Roman"/>
            </a:endParaRPr>
          </a:p>
          <a:p>
            <a:pPr marL="12700" marR="3049270">
              <a:lnSpc>
                <a:spcPts val="1220"/>
              </a:lnSpc>
              <a:spcBef>
                <a:spcPts val="25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Char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at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index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3 in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strOb1: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s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strOb1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!=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strOb2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strOb1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==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strOb3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250"/>
              </a:lnSpc>
              <a:spcBef>
                <a:spcPts val="32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course,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can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have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arrays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strings,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just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like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can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have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arrays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any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other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type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object.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example:</a:t>
            </a:r>
            <a:endParaRPr sz="1200">
              <a:latin typeface="Times New Roman"/>
              <a:cs typeface="Times New Roman"/>
            </a:endParaRPr>
          </a:p>
          <a:p>
            <a:pPr marL="12700" marR="3030855">
              <a:lnSpc>
                <a:spcPts val="1220"/>
              </a:lnSpc>
              <a:spcBef>
                <a:spcPts val="284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Demonstrate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String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arrays.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class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StringDemo3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 marR="2343150">
              <a:lnSpc>
                <a:spcPct val="93400"/>
              </a:lnSpc>
              <a:spcBef>
                <a:spcPts val="21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public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static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void main(String args[])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String str[]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 {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"one",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"two",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"three"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};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for(int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i=0;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i&lt;str.length;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i++)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System.out.println("str["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+ i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+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"]: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"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27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+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str[i]);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3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066415">
              <a:lnSpc>
                <a:spcPts val="122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Here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output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from</a:t>
            </a:r>
            <a:r>
              <a:rPr sz="1200" spc="-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this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program: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str[0]:</a:t>
            </a:r>
            <a:r>
              <a:rPr sz="1200" spc="-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one</a:t>
            </a:r>
            <a:endParaRPr sz="1200">
              <a:latin typeface="Times New Roman"/>
              <a:cs typeface="Times New Roman"/>
            </a:endParaRPr>
          </a:p>
          <a:p>
            <a:pPr marL="12700" marR="4057650">
              <a:lnSpc>
                <a:spcPts val="1250"/>
              </a:lnSpc>
              <a:spcBef>
                <a:spcPts val="300"/>
              </a:spcBef>
            </a:pP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str[1]:</a:t>
            </a:r>
            <a:r>
              <a:rPr sz="1150" spc="-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25" dirty="0">
                <a:solidFill>
                  <a:srgbClr val="1D1D1E"/>
                </a:solidFill>
                <a:latin typeface="Times New Roman"/>
                <a:cs typeface="Times New Roman"/>
              </a:rPr>
              <a:t>two 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str[2]:</a:t>
            </a:r>
            <a:r>
              <a:rPr sz="115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three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95250">
              <a:lnSpc>
                <a:spcPts val="125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will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see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following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section,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string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arrays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play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important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part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many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Java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programs.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2594610"/>
            <a:ext cx="238125" cy="51816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1317" y="3159725"/>
            <a:ext cx="82427" cy="9622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1317" y="3334985"/>
            <a:ext cx="82427" cy="96228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04800" y="304799"/>
            <a:ext cx="7164070" cy="9450070"/>
          </a:xfrm>
          <a:custGeom>
            <a:avLst/>
            <a:gdLst/>
            <a:ahLst/>
            <a:cxnLst/>
            <a:rect l="l" t="t" r="r" b="b"/>
            <a:pathLst>
              <a:path w="7164070" h="9450070">
                <a:moveTo>
                  <a:pt x="7146290" y="46990"/>
                </a:moveTo>
                <a:lnTo>
                  <a:pt x="7108190" y="46990"/>
                </a:lnTo>
                <a:lnTo>
                  <a:pt x="7108190" y="57150"/>
                </a:lnTo>
                <a:lnTo>
                  <a:pt x="7108190" y="9394190"/>
                </a:lnTo>
                <a:lnTo>
                  <a:pt x="56515" y="9394190"/>
                </a:lnTo>
                <a:lnTo>
                  <a:pt x="56515" y="57150"/>
                </a:lnTo>
                <a:lnTo>
                  <a:pt x="7108190" y="57150"/>
                </a:lnTo>
                <a:lnTo>
                  <a:pt x="7108190" y="46990"/>
                </a:lnTo>
                <a:lnTo>
                  <a:pt x="56515" y="46990"/>
                </a:lnTo>
                <a:lnTo>
                  <a:pt x="46990" y="46990"/>
                </a:lnTo>
                <a:lnTo>
                  <a:pt x="46990" y="9432303"/>
                </a:lnTo>
                <a:lnTo>
                  <a:pt x="56515" y="9432290"/>
                </a:lnTo>
                <a:lnTo>
                  <a:pt x="7146290" y="9432290"/>
                </a:lnTo>
                <a:lnTo>
                  <a:pt x="7146290" y="9394190"/>
                </a:lnTo>
                <a:lnTo>
                  <a:pt x="7146290" y="57150"/>
                </a:lnTo>
                <a:lnTo>
                  <a:pt x="7146290" y="46990"/>
                </a:lnTo>
                <a:close/>
              </a:path>
              <a:path w="7164070" h="9450070">
                <a:moveTo>
                  <a:pt x="7164070" y="0"/>
                </a:moveTo>
                <a:lnTo>
                  <a:pt x="7155180" y="0"/>
                </a:lnTo>
                <a:lnTo>
                  <a:pt x="7155180" y="38100"/>
                </a:lnTo>
                <a:lnTo>
                  <a:pt x="7155180" y="9441180"/>
                </a:lnTo>
                <a:lnTo>
                  <a:pt x="38100" y="9441180"/>
                </a:lnTo>
                <a:lnTo>
                  <a:pt x="38100" y="38100"/>
                </a:lnTo>
                <a:lnTo>
                  <a:pt x="7155180" y="38100"/>
                </a:lnTo>
                <a:lnTo>
                  <a:pt x="7155180" y="0"/>
                </a:lnTo>
                <a:lnTo>
                  <a:pt x="0" y="0"/>
                </a:lnTo>
                <a:lnTo>
                  <a:pt x="0" y="38100"/>
                </a:lnTo>
                <a:lnTo>
                  <a:pt x="0" y="9441180"/>
                </a:lnTo>
                <a:lnTo>
                  <a:pt x="0" y="9450070"/>
                </a:lnTo>
                <a:lnTo>
                  <a:pt x="7164070" y="9450070"/>
                </a:lnTo>
                <a:lnTo>
                  <a:pt x="7164070" y="9441180"/>
                </a:lnTo>
                <a:lnTo>
                  <a:pt x="71640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5052" y="563626"/>
            <a:ext cx="5928995" cy="905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" algn="ctr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1D1D1E"/>
                </a:solidFill>
                <a:latin typeface="Times New Roman"/>
                <a:cs typeface="Times New Roman"/>
              </a:rPr>
              <a:t>UNIT-</a:t>
            </a:r>
            <a:r>
              <a:rPr sz="1200" b="1" spc="-25" dirty="0">
                <a:solidFill>
                  <a:srgbClr val="1D1D1E"/>
                </a:solidFill>
                <a:latin typeface="Times New Roman"/>
                <a:cs typeface="Times New Roman"/>
              </a:rPr>
              <a:t>II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438150">
              <a:lnSpc>
                <a:spcPts val="1270"/>
              </a:lnSpc>
            </a:pPr>
            <a:r>
              <a:rPr sz="1200" b="1" dirty="0">
                <a:latin typeface="Times New Roman"/>
                <a:cs typeface="Times New Roman"/>
              </a:rPr>
              <a:t>Inheritance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Inheritance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types-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keyword-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preventing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inheritance: </a:t>
            </a:r>
            <a:r>
              <a:rPr sz="1200" dirty="0">
                <a:latin typeface="Times New Roman"/>
                <a:cs typeface="Times New Roman"/>
              </a:rPr>
              <a:t>final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classes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spc="-10" dirty="0">
                <a:latin typeface="Times New Roman"/>
                <a:cs typeface="Times New Roman"/>
              </a:rPr>
              <a:t>methods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10"/>
              </a:lnSpc>
            </a:pPr>
            <a:r>
              <a:rPr sz="1200" b="1" spc="-10" dirty="0">
                <a:latin typeface="Times New Roman"/>
                <a:cs typeface="Times New Roman"/>
              </a:rPr>
              <a:t>Polymorphism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–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overloading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overriding,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abstract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10" dirty="0">
                <a:latin typeface="Times New Roman"/>
                <a:cs typeface="Times New Roman"/>
              </a:rPr>
              <a:t>methods.</a:t>
            </a:r>
            <a:endParaRPr sz="1200">
              <a:latin typeface="Times New Roman"/>
              <a:cs typeface="Times New Roman"/>
            </a:endParaRPr>
          </a:p>
          <a:p>
            <a:pPr marL="12700" marR="372745">
              <a:lnSpc>
                <a:spcPct val="97500"/>
              </a:lnSpc>
              <a:spcBef>
                <a:spcPts val="65"/>
              </a:spcBef>
            </a:pPr>
            <a:r>
              <a:rPr sz="1200" b="1" dirty="0">
                <a:latin typeface="Times New Roman"/>
                <a:cs typeface="Times New Roman"/>
              </a:rPr>
              <a:t>Interface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Interfaces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Abstract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classes-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defining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interface-</a:t>
            </a:r>
            <a:r>
              <a:rPr sz="1200" spc="-10" dirty="0">
                <a:latin typeface="Times New Roman"/>
                <a:cs typeface="Times New Roman"/>
              </a:rPr>
              <a:t> implement interfaces- </a:t>
            </a:r>
            <a:r>
              <a:rPr sz="1200" dirty="0">
                <a:latin typeface="Times New Roman"/>
                <a:cs typeface="Times New Roman"/>
              </a:rPr>
              <a:t>accessing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implementations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through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interface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references-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extending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interface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-inner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classes. </a:t>
            </a:r>
            <a:r>
              <a:rPr sz="1200" b="1" dirty="0">
                <a:latin typeface="Times New Roman"/>
                <a:cs typeface="Times New Roman"/>
              </a:rPr>
              <a:t>Packages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Defining-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creating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accessing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package-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importing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packages.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Types</a:t>
            </a:r>
            <a:r>
              <a:rPr sz="1200" b="1" u="heavy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12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Inheretence:</a:t>
            </a:r>
            <a:endParaRPr sz="1200">
              <a:latin typeface="Times New Roman"/>
              <a:cs typeface="Times New Roman"/>
            </a:endParaRPr>
          </a:p>
          <a:p>
            <a:pPr marL="469900" marR="3975100">
              <a:lnSpc>
                <a:spcPct val="95400"/>
              </a:lnSpc>
              <a:spcBef>
                <a:spcPts val="1315"/>
              </a:spcBef>
            </a:pPr>
            <a:r>
              <a:rPr sz="1200" dirty="0">
                <a:latin typeface="Times New Roman"/>
                <a:cs typeface="Times New Roman"/>
              </a:rPr>
              <a:t>Single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Inheretence Hierarichal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Inherintence Multiple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Inherintence Multilevel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Inherintence </a:t>
            </a:r>
            <a:r>
              <a:rPr sz="1200" dirty="0">
                <a:latin typeface="Times New Roman"/>
                <a:cs typeface="Times New Roman"/>
              </a:rPr>
              <a:t>Hybrid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Inherintence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Single</a:t>
            </a:r>
            <a:r>
              <a:rPr sz="1200" u="sng" spc="-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Inherintence:</a:t>
            </a:r>
            <a:endParaRPr sz="1200">
              <a:latin typeface="Times New Roman"/>
              <a:cs typeface="Times New Roman"/>
            </a:endParaRPr>
          </a:p>
          <a:p>
            <a:pPr marL="12700" marR="1206500">
              <a:lnSpc>
                <a:spcPct val="190000"/>
              </a:lnSpc>
              <a:spcBef>
                <a:spcPts val="70"/>
              </a:spcBef>
            </a:pPr>
            <a:r>
              <a:rPr sz="1200" dirty="0">
                <a:latin typeface="Times New Roman"/>
                <a:cs typeface="Times New Roman"/>
              </a:rPr>
              <a:t>Derivation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subclass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only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Single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Inherintence. </a:t>
            </a:r>
            <a:r>
              <a:rPr sz="12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Hierarchical</a:t>
            </a:r>
            <a:r>
              <a:rPr sz="1200" u="sng" spc="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Inherintence:</a:t>
            </a:r>
            <a:endParaRPr sz="1200">
              <a:latin typeface="Times New Roman"/>
              <a:cs typeface="Times New Roman"/>
            </a:endParaRPr>
          </a:p>
          <a:p>
            <a:pPr marL="12700" marR="454025">
              <a:lnSpc>
                <a:spcPct val="185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Derivation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several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classes from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single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Hierarchical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Inherintence: </a:t>
            </a:r>
            <a:r>
              <a:rPr sz="12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Multilevel</a:t>
            </a:r>
            <a:r>
              <a:rPr sz="12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Inheritance: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1200" dirty="0">
                <a:latin typeface="Times New Roman"/>
                <a:cs typeface="Times New Roman"/>
              </a:rPr>
              <a:t>Derivation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another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derived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Multilevel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Inheritance.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Multiple</a:t>
            </a:r>
            <a:r>
              <a:rPr sz="1200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Inheritance: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1200" dirty="0">
                <a:latin typeface="Times New Roman"/>
                <a:cs typeface="Times New Roman"/>
              </a:rPr>
              <a:t>Derivation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classes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Multiple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Inheritance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270"/>
              </a:lnSpc>
              <a:spcBef>
                <a:spcPts val="305"/>
              </a:spcBef>
            </a:pP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java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support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Multiple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Inheritance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directly.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implemented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interface concept.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Hybrid</a:t>
            </a:r>
            <a:r>
              <a:rPr sz="1200" u="sng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Inheritance:</a:t>
            </a:r>
            <a:endParaRPr sz="1200">
              <a:latin typeface="Times New Roman"/>
              <a:cs typeface="Times New Roman"/>
            </a:endParaRPr>
          </a:p>
          <a:p>
            <a:pPr marL="48895">
              <a:lnSpc>
                <a:spcPct val="100000"/>
              </a:lnSpc>
              <a:spcBef>
                <a:spcPts val="1345"/>
              </a:spcBef>
            </a:pPr>
            <a:r>
              <a:rPr sz="1200" dirty="0">
                <a:latin typeface="Times New Roman"/>
                <a:cs typeface="Times New Roman"/>
              </a:rPr>
              <a:t>Derivation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involving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Inheritance is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Hydrid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Inheritance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Defining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1200" b="1" u="heavy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Subclass: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subclass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defined</a:t>
            </a:r>
            <a:r>
              <a:rPr sz="1200" spc="-25" dirty="0">
                <a:latin typeface="Times New Roman"/>
                <a:cs typeface="Times New Roman"/>
              </a:rPr>
              <a:t> as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1200" dirty="0">
                <a:latin typeface="Times New Roman"/>
                <a:cs typeface="Times New Roman"/>
              </a:rPr>
              <a:t>Systax: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subclass-</a:t>
            </a:r>
            <a:r>
              <a:rPr sz="1200" dirty="0">
                <a:latin typeface="Times New Roman"/>
                <a:cs typeface="Times New Roman"/>
              </a:rPr>
              <a:t>name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extends</a:t>
            </a:r>
            <a:r>
              <a:rPr sz="1200" spc="-10" dirty="0">
                <a:latin typeface="Times New Roman"/>
                <a:cs typeface="Times New Roman"/>
              </a:rPr>
              <a:t> superclass-</a:t>
            </a:r>
            <a:r>
              <a:rPr sz="1200" spc="-20" dirty="0">
                <a:latin typeface="Times New Roman"/>
                <a:cs typeface="Times New Roman"/>
              </a:rPr>
              <a:t>name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1200" spc="-5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927100" marR="3726815">
              <a:lnSpc>
                <a:spcPts val="1370"/>
              </a:lnSpc>
            </a:pPr>
            <a:r>
              <a:rPr sz="1200" spc="-10" dirty="0">
                <a:latin typeface="Times New Roman"/>
                <a:cs typeface="Times New Roman"/>
              </a:rPr>
              <a:t>Variable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declaration; </a:t>
            </a:r>
            <a:r>
              <a:rPr sz="1200" dirty="0">
                <a:latin typeface="Times New Roman"/>
                <a:cs typeface="Times New Roman"/>
              </a:rPr>
              <a:t>Method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declaration;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5052" y="432561"/>
            <a:ext cx="5963920" cy="891540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12700" marR="5080" algn="just">
              <a:lnSpc>
                <a:spcPts val="1270"/>
              </a:lnSpc>
              <a:spcBef>
                <a:spcPts val="284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keyword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extends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signifies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properties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super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name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extended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subclass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name.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subclass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now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contain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own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well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those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class.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 is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vice-versa.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Member</a:t>
            </a:r>
            <a:r>
              <a:rPr sz="1200" b="1" u="heavy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access </a:t>
            </a:r>
            <a:r>
              <a:rPr sz="1200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rules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5052" y="1838070"/>
            <a:ext cx="977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Times New Roman"/>
                <a:cs typeface="Times New Roman"/>
              </a:rPr>
              <a:t>o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5052" y="1484503"/>
            <a:ext cx="5837555" cy="939800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469900" marR="80010" indent="-457834" algn="just">
              <a:lnSpc>
                <a:spcPts val="1270"/>
              </a:lnSpc>
              <a:spcBef>
                <a:spcPts val="284"/>
              </a:spcBef>
            </a:pP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415" dirty="0">
                <a:latin typeface="Times New Roman"/>
                <a:cs typeface="Times New Roman"/>
              </a:rPr>
              <a:t>    </a:t>
            </a:r>
            <a:r>
              <a:rPr sz="1200" dirty="0">
                <a:latin typeface="Calibri"/>
                <a:cs typeface="Calibri"/>
              </a:rPr>
              <a:t>Even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though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subclass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includes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all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members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its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super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class,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cannot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access </a:t>
            </a:r>
            <a:r>
              <a:rPr sz="1200" dirty="0">
                <a:latin typeface="Calibri"/>
                <a:cs typeface="Calibri"/>
              </a:rPr>
              <a:t>those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members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who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declared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 </a:t>
            </a:r>
            <a:r>
              <a:rPr sz="1200" b="1" dirty="0">
                <a:latin typeface="Calibri"/>
                <a:cs typeface="Calibri"/>
              </a:rPr>
              <a:t>Private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super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class.</a:t>
            </a:r>
            <a:endParaRPr sz="1200">
              <a:latin typeface="Calibri"/>
              <a:cs typeface="Calibri"/>
            </a:endParaRPr>
          </a:p>
          <a:p>
            <a:pPr marL="469900" marR="5080" indent="-12700" algn="just">
              <a:lnSpc>
                <a:spcPts val="1270"/>
              </a:lnSpc>
              <a:spcBef>
                <a:spcPts val="240"/>
              </a:spcBef>
            </a:pPr>
            <a:r>
              <a:rPr sz="1200" dirty="0">
                <a:latin typeface="Calibri"/>
                <a:cs typeface="Calibri"/>
              </a:rPr>
              <a:t>We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assign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 reference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super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class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 object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sub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class.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that situation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we </a:t>
            </a:r>
            <a:r>
              <a:rPr sz="1200" dirty="0">
                <a:latin typeface="Calibri"/>
                <a:cs typeface="Calibri"/>
              </a:rPr>
              <a:t>can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access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only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super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class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members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but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sub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class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members.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This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concept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10" dirty="0">
                <a:latin typeface="Calibri"/>
                <a:cs typeface="Calibri"/>
              </a:rPr>
              <a:t> called </a:t>
            </a:r>
            <a:r>
              <a:rPr sz="1200" spc="-25" dirty="0">
                <a:latin typeface="Calibri"/>
                <a:cs typeface="Calibri"/>
              </a:rPr>
              <a:t>as</a:t>
            </a:r>
            <a:endParaRPr sz="1200">
              <a:latin typeface="Calibri"/>
              <a:cs typeface="Calibri"/>
            </a:endParaRPr>
          </a:p>
          <a:p>
            <a:pPr marR="1132205" algn="r">
              <a:lnSpc>
                <a:spcPct val="100000"/>
              </a:lnSpc>
              <a:spcBef>
                <a:spcPts val="300"/>
              </a:spcBef>
            </a:pPr>
            <a:r>
              <a:rPr sz="100" spc="-10" dirty="0">
                <a:latin typeface="Times New Roman"/>
                <a:cs typeface="Times New Roman"/>
              </a:rPr>
              <a:t>―Super</a:t>
            </a:r>
            <a:endParaRPr sz="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07045" y="2383663"/>
            <a:ext cx="180975" cy="40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" dirty="0">
                <a:latin typeface="Times New Roman"/>
                <a:cs typeface="Times New Roman"/>
              </a:rPr>
              <a:t>class</a:t>
            </a:r>
            <a:r>
              <a:rPr sz="100" spc="35" dirty="0">
                <a:latin typeface="Times New Roman"/>
                <a:cs typeface="Times New Roman"/>
              </a:rPr>
              <a:t> </a:t>
            </a:r>
            <a:r>
              <a:rPr sz="100" spc="-10" dirty="0">
                <a:latin typeface="Times New Roman"/>
                <a:cs typeface="Times New Roman"/>
              </a:rPr>
              <a:t>Reference,</a:t>
            </a:r>
            <a:r>
              <a:rPr sz="100" spc="10" dirty="0">
                <a:latin typeface="Times New Roman"/>
                <a:cs typeface="Times New Roman"/>
              </a:rPr>
              <a:t> </a:t>
            </a:r>
            <a:r>
              <a:rPr sz="100" spc="-10" dirty="0">
                <a:latin typeface="Times New Roman"/>
                <a:cs typeface="Times New Roman"/>
              </a:rPr>
              <a:t>Sub</a:t>
            </a:r>
            <a:r>
              <a:rPr sz="100" spc="10" dirty="0">
                <a:latin typeface="Times New Roman"/>
                <a:cs typeface="Times New Roman"/>
              </a:rPr>
              <a:t> </a:t>
            </a:r>
            <a:r>
              <a:rPr sz="100" dirty="0">
                <a:latin typeface="Times New Roman"/>
                <a:cs typeface="Times New Roman"/>
              </a:rPr>
              <a:t>class</a:t>
            </a:r>
            <a:r>
              <a:rPr sz="100" spc="25" dirty="0">
                <a:latin typeface="Times New Roman"/>
                <a:cs typeface="Times New Roman"/>
              </a:rPr>
              <a:t> </a:t>
            </a:r>
            <a:r>
              <a:rPr sz="100" spc="-25" dirty="0">
                <a:latin typeface="Times New Roman"/>
                <a:cs typeface="Times New Roman"/>
              </a:rPr>
              <a:t>Ob</a:t>
            </a:r>
            <a:endParaRPr sz="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5052" y="2527172"/>
            <a:ext cx="5835650" cy="6501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80"/>
              </a:lnSpc>
              <a:spcBef>
                <a:spcPts val="10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/*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hierarchy,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private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members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remain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private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their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class.</a:t>
            </a:r>
            <a:endParaRPr sz="1200">
              <a:latin typeface="Times New Roman"/>
              <a:cs typeface="Times New Roman"/>
            </a:endParaRPr>
          </a:p>
          <a:p>
            <a:pPr marL="12700" marR="3171190">
              <a:lnSpc>
                <a:spcPts val="1340"/>
              </a:lnSpc>
              <a:spcBef>
                <a:spcPts val="6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program</a:t>
            </a:r>
            <a:r>
              <a:rPr sz="1200" spc="-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contains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error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will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not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compile.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0"/>
              </a:lnSpc>
            </a:pP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*/</a:t>
            </a:r>
            <a:endParaRPr sz="1200">
              <a:latin typeface="Times New Roman"/>
              <a:cs typeface="Times New Roman"/>
            </a:endParaRPr>
          </a:p>
          <a:p>
            <a:pPr marL="12700" marR="4499610">
              <a:lnSpc>
                <a:spcPts val="1250"/>
              </a:lnSpc>
              <a:spcBef>
                <a:spcPts val="27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Create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superclass.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 A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 marR="4179570">
              <a:lnSpc>
                <a:spcPct val="89200"/>
              </a:lnSpc>
              <a:spcBef>
                <a:spcPts val="26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i;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public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by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default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private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 j;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private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 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A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void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setij(int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x,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y)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30"/>
              </a:lnSpc>
              <a:spcBef>
                <a:spcPts val="7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x;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29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</a:t>
            </a:r>
            <a:r>
              <a:rPr sz="1200" spc="-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y;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0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 marR="4290060">
              <a:lnSpc>
                <a:spcPts val="1220"/>
              </a:lnSpc>
              <a:spcBef>
                <a:spcPts val="32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A's j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not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accessible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here.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extends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 marR="5082540">
              <a:lnSpc>
                <a:spcPts val="1220"/>
              </a:lnSpc>
              <a:spcBef>
                <a:spcPts val="320"/>
              </a:spcBef>
            </a:pP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int</a:t>
            </a:r>
            <a:r>
              <a:rPr sz="115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total; void</a:t>
            </a:r>
            <a:r>
              <a:rPr sz="1150" spc="-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sum()</a:t>
            </a:r>
            <a:r>
              <a:rPr sz="1150" spc="-50" dirty="0">
                <a:solidFill>
                  <a:srgbClr val="1D1D1E"/>
                </a:solidFill>
                <a:latin typeface="Times New Roman"/>
                <a:cs typeface="Times New Roman"/>
              </a:rPr>
              <a:t> {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37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total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+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j;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ERROR,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not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accessible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here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  <a:spcBef>
                <a:spcPts val="1300"/>
              </a:spcBef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Access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{</a:t>
            </a:r>
            <a:endParaRPr sz="1200">
              <a:latin typeface="Times New Roman"/>
              <a:cs typeface="Times New Roman"/>
            </a:endParaRPr>
          </a:p>
          <a:p>
            <a:pPr marL="12700" marR="3441700">
              <a:lnSpc>
                <a:spcPts val="1250"/>
              </a:lnSpc>
              <a:spcBef>
                <a:spcPts val="32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public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static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void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main(String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args[])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subOb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 new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B();</a:t>
            </a:r>
            <a:endParaRPr sz="1200">
              <a:latin typeface="Times New Roman"/>
              <a:cs typeface="Times New Roman"/>
            </a:endParaRPr>
          </a:p>
          <a:p>
            <a:pPr marL="12700" marR="4607560">
              <a:lnSpc>
                <a:spcPts val="1220"/>
              </a:lnSpc>
              <a:spcBef>
                <a:spcPts val="285"/>
              </a:spcBef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subOb.setij(10,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12);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subOb.sum();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System.out.println("Total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"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+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subOb.total);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0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dirty="0">
                <a:latin typeface="Times New Roman"/>
                <a:cs typeface="Times New Roman"/>
              </a:rPr>
              <a:t>Super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refer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sub-</a:t>
            </a:r>
            <a:r>
              <a:rPr sz="1200" dirty="0">
                <a:latin typeface="Times New Roman"/>
                <a:cs typeface="Times New Roman"/>
              </a:rPr>
              <a:t>class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object</a:t>
            </a:r>
            <a:endParaRPr sz="1200">
              <a:latin typeface="Times New Roman"/>
              <a:cs typeface="Times New Roman"/>
            </a:endParaRPr>
          </a:p>
          <a:p>
            <a:pPr marL="698500" marR="5080" indent="-228600">
              <a:lnSpc>
                <a:spcPts val="1250"/>
              </a:lnSpc>
              <a:spcBef>
                <a:spcPts val="395"/>
              </a:spcBef>
              <a:buFont typeface="Times New Roman"/>
              <a:buChar char="o"/>
              <a:tabLst>
                <a:tab pos="698500" algn="l"/>
              </a:tabLst>
            </a:pPr>
            <a:r>
              <a:rPr sz="1200" dirty="0">
                <a:latin typeface="Calibri"/>
                <a:cs typeface="Calibri"/>
              </a:rPr>
              <a:t>To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reference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variable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super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class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assigned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reference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any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subclass </a:t>
            </a:r>
            <a:r>
              <a:rPr sz="1200" dirty="0">
                <a:latin typeface="Calibri"/>
                <a:cs typeface="Calibri"/>
              </a:rPr>
              <a:t>derived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from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that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super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class.</a:t>
            </a:r>
            <a:endParaRPr sz="1200">
              <a:latin typeface="Calibri"/>
              <a:cs typeface="Calibri"/>
            </a:endParaRPr>
          </a:p>
          <a:p>
            <a:pPr marL="686435" marR="265430" indent="-216535">
              <a:lnSpc>
                <a:spcPts val="1250"/>
              </a:lnSpc>
              <a:spcBef>
                <a:spcPts val="310"/>
              </a:spcBef>
              <a:buFont typeface="Times New Roman"/>
              <a:buChar char="o"/>
              <a:tabLst>
                <a:tab pos="698500" algn="l"/>
              </a:tabLst>
            </a:pPr>
            <a:r>
              <a:rPr sz="1200" dirty="0">
                <a:latin typeface="Calibri"/>
                <a:cs typeface="Calibri"/>
              </a:rPr>
              <a:t>When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reference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subclass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object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assigned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super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class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reference 	</a:t>
            </a:r>
            <a:r>
              <a:rPr sz="1200" dirty="0">
                <a:latin typeface="Calibri"/>
                <a:cs typeface="Calibri"/>
              </a:rPr>
              <a:t>variable,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we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will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have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access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only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those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parts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object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defined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by</a:t>
            </a:r>
            <a:r>
              <a:rPr sz="1200" spc="-25" dirty="0">
                <a:latin typeface="Calibri"/>
                <a:cs typeface="Calibri"/>
              </a:rPr>
              <a:t> the 	</a:t>
            </a:r>
            <a:r>
              <a:rPr sz="1200" spc="-10" dirty="0">
                <a:latin typeface="Calibri"/>
                <a:cs typeface="Calibri"/>
              </a:rPr>
              <a:t>super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class</a:t>
            </a:r>
            <a:endParaRPr sz="1200">
              <a:latin typeface="Calibri"/>
              <a:cs typeface="Calibri"/>
            </a:endParaRPr>
          </a:p>
          <a:p>
            <a:pPr marL="621665" indent="-154940">
              <a:lnSpc>
                <a:spcPts val="1380"/>
              </a:lnSpc>
              <a:buFont typeface="Times New Roman"/>
              <a:buChar char="o"/>
              <a:tabLst>
                <a:tab pos="621665" algn="l"/>
              </a:tabLst>
            </a:pPr>
            <a:r>
              <a:rPr sz="1200" dirty="0">
                <a:latin typeface="Calibri"/>
                <a:cs typeface="Calibri"/>
              </a:rPr>
              <a:t>It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bcz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super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class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has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knowledge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about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what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sub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class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adds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it.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1316" y="505714"/>
            <a:ext cx="6202680" cy="623379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6350" algn="just">
              <a:lnSpc>
                <a:spcPct val="88800"/>
              </a:lnSpc>
              <a:spcBef>
                <a:spcPts val="260"/>
              </a:spcBef>
            </a:pPr>
            <a:r>
              <a:rPr sz="1200" dirty="0">
                <a:latin typeface="Times New Roman"/>
                <a:cs typeface="Times New Roman"/>
              </a:rPr>
              <a:t>OOD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encapsulates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(i.e.,</a:t>
            </a:r>
            <a:r>
              <a:rPr sz="1200" spc="3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wraps)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attributes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operations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(behaviors)</a:t>
            </a:r>
            <a:r>
              <a:rPr sz="1200" spc="3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objects,</a:t>
            </a:r>
            <a:r>
              <a:rPr sz="1200" spc="3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object’s </a:t>
            </a:r>
            <a:r>
              <a:rPr sz="1200" dirty="0">
                <a:latin typeface="Times New Roman"/>
                <a:cs typeface="Times New Roman"/>
              </a:rPr>
              <a:t>attributes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operations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intim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hiding.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means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know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communicate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another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across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well-</a:t>
            </a:r>
            <a:r>
              <a:rPr sz="1200" dirty="0">
                <a:latin typeface="Times New Roman"/>
                <a:cs typeface="Times New Roman"/>
              </a:rPr>
              <a:t>defined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interfaces,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normally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allowed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know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objects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implemented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,implementation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details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hidden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within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objects </a:t>
            </a:r>
            <a:r>
              <a:rPr sz="1200" dirty="0">
                <a:latin typeface="Times New Roman"/>
                <a:cs typeface="Times New Roman"/>
              </a:rPr>
              <a:t>themselves.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Wecan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drive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 effectively,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instance,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without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knowing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details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</a:t>
            </a:r>
            <a:r>
              <a:rPr sz="1200" spc="-10" dirty="0">
                <a:latin typeface="Times New Roman"/>
                <a:cs typeface="Times New Roman"/>
              </a:rPr>
              <a:t> engines, </a:t>
            </a:r>
            <a:r>
              <a:rPr sz="1200" dirty="0">
                <a:latin typeface="Times New Roman"/>
                <a:cs typeface="Times New Roman"/>
              </a:rPr>
              <a:t>transmissions,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brakes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exhaust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systems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internally—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long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know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accelerator pedal,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brake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pedal,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wheel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hiding,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see,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crucial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good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software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engineering.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19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1200"/>
              </a:lnSpc>
            </a:pPr>
            <a:r>
              <a:rPr sz="1100" dirty="0">
                <a:latin typeface="Times New Roman"/>
                <a:cs typeface="Times New Roman"/>
              </a:rPr>
              <a:t>Languages</a:t>
            </a:r>
            <a:r>
              <a:rPr sz="1100" spc="43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like</a:t>
            </a:r>
            <a:r>
              <a:rPr sz="1100" spc="3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Java</a:t>
            </a:r>
            <a:r>
              <a:rPr sz="1100" spc="4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are</a:t>
            </a:r>
            <a:r>
              <a:rPr sz="1100" spc="3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object</a:t>
            </a:r>
            <a:r>
              <a:rPr sz="1100" spc="4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oriented.</a:t>
            </a:r>
            <a:r>
              <a:rPr sz="1100" spc="4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Programming</a:t>
            </a:r>
            <a:r>
              <a:rPr sz="1100" spc="4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3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such</a:t>
            </a:r>
            <a:r>
              <a:rPr sz="1100" spc="3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4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language</a:t>
            </a:r>
            <a:r>
              <a:rPr sz="1100" spc="4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409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called</a:t>
            </a:r>
            <a:r>
              <a:rPr sz="1100" spc="3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object-</a:t>
            </a:r>
            <a:r>
              <a:rPr sz="1100" spc="-10" dirty="0">
                <a:latin typeface="Times New Roman"/>
                <a:cs typeface="Times New Roman"/>
              </a:rPr>
              <a:t>oriented </a:t>
            </a:r>
            <a:r>
              <a:rPr sz="1100" dirty="0">
                <a:latin typeface="Times New Roman"/>
                <a:cs typeface="Times New Roman"/>
              </a:rPr>
              <a:t>programming</a:t>
            </a:r>
            <a:r>
              <a:rPr sz="1100" spc="2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(OOP),</a:t>
            </a:r>
            <a:r>
              <a:rPr sz="1100" spc="2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2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2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allows</a:t>
            </a:r>
            <a:r>
              <a:rPr sz="1100" spc="2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computer</a:t>
            </a:r>
            <a:r>
              <a:rPr sz="1100" spc="2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programmers</a:t>
            </a:r>
            <a:r>
              <a:rPr sz="1100" spc="2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2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implement</a:t>
            </a:r>
            <a:r>
              <a:rPr sz="1100" spc="2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2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object-oriented</a:t>
            </a:r>
            <a:r>
              <a:rPr sz="1100" spc="2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design</a:t>
            </a:r>
            <a:r>
              <a:rPr sz="1100" spc="2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235" dirty="0">
                <a:latin typeface="Times New Roman"/>
                <a:cs typeface="Times New Roman"/>
              </a:rPr>
              <a:t> </a:t>
            </a:r>
            <a:r>
              <a:rPr sz="1100" spc="-50" dirty="0">
                <a:latin typeface="Times New Roman"/>
                <a:cs typeface="Times New Roman"/>
              </a:rPr>
              <a:t>a </a:t>
            </a:r>
            <a:r>
              <a:rPr sz="1100" dirty="0">
                <a:latin typeface="Times New Roman"/>
                <a:cs typeface="Times New Roman"/>
              </a:rPr>
              <a:t>working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system.</a:t>
            </a:r>
            <a:r>
              <a:rPr sz="1100" spc="1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Languages</a:t>
            </a:r>
            <a:r>
              <a:rPr sz="1100" spc="1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like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C,</a:t>
            </a:r>
            <a:r>
              <a:rPr sz="1100" spc="1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other</a:t>
            </a:r>
            <a:r>
              <a:rPr sz="1100" spc="1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hand,</a:t>
            </a:r>
            <a:r>
              <a:rPr sz="1100" spc="1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are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procedural,</a:t>
            </a:r>
            <a:r>
              <a:rPr sz="1100" spc="1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</a:t>
            </a:r>
            <a:r>
              <a:rPr sz="1100" spc="1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programming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tends</a:t>
            </a:r>
            <a:r>
              <a:rPr sz="1100" spc="2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action </a:t>
            </a:r>
            <a:r>
              <a:rPr sz="1100" dirty="0">
                <a:latin typeface="Times New Roman"/>
                <a:cs typeface="Times New Roman"/>
              </a:rPr>
              <a:t>oriented.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C,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unit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programming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 the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function.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Groups of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actions that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perform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some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common task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are </a:t>
            </a:r>
            <a:r>
              <a:rPr sz="1100" dirty="0">
                <a:latin typeface="Times New Roman"/>
                <a:cs typeface="Times New Roman"/>
              </a:rPr>
              <a:t>formed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into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functions,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functions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are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grouped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form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programs.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Java,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unit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programming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the </a:t>
            </a:r>
            <a:r>
              <a:rPr sz="1100" dirty="0">
                <a:latin typeface="Times New Roman"/>
                <a:cs typeface="Times New Roman"/>
              </a:rPr>
              <a:t>class from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which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objects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are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eventually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instantiated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(created).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Java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classes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contain methods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(which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implement </a:t>
            </a:r>
            <a:r>
              <a:rPr sz="1100" dirty="0">
                <a:latin typeface="Times New Roman"/>
                <a:cs typeface="Times New Roman"/>
              </a:rPr>
              <a:t>operations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are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similar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functions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C)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 well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fields (which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implement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attributes).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3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7620" algn="just">
              <a:lnSpc>
                <a:spcPct val="91000"/>
              </a:lnSpc>
            </a:pPr>
            <a:r>
              <a:rPr sz="1100" dirty="0">
                <a:latin typeface="Times New Roman"/>
                <a:cs typeface="Times New Roman"/>
              </a:rPr>
              <a:t>Java</a:t>
            </a:r>
            <a:r>
              <a:rPr sz="1100" spc="1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programmers</a:t>
            </a:r>
            <a:r>
              <a:rPr sz="1100" spc="1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concentrate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1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creating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classes.</a:t>
            </a:r>
            <a:r>
              <a:rPr sz="1100" spc="1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Each</a:t>
            </a:r>
            <a:r>
              <a:rPr sz="1100" spc="1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class</a:t>
            </a:r>
            <a:r>
              <a:rPr sz="1100" spc="1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contains</a:t>
            </a:r>
            <a:r>
              <a:rPr sz="1100" spc="1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fields,</a:t>
            </a:r>
            <a:r>
              <a:rPr sz="1100" spc="2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set</a:t>
            </a:r>
            <a:r>
              <a:rPr sz="1100" spc="1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1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methods</a:t>
            </a:r>
            <a:r>
              <a:rPr sz="1100" spc="16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that </a:t>
            </a:r>
            <a:r>
              <a:rPr sz="1100" dirty="0">
                <a:latin typeface="Times New Roman"/>
                <a:cs typeface="Times New Roman"/>
              </a:rPr>
              <a:t>manipulate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fields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provide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services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clients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(i.e.,</a:t>
            </a:r>
            <a:r>
              <a:rPr sz="1100" spc="11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other</a:t>
            </a:r>
            <a:r>
              <a:rPr sz="1100" spc="11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classes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that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use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class).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programmer </a:t>
            </a:r>
            <a:r>
              <a:rPr sz="1100" dirty="0">
                <a:latin typeface="Times New Roman"/>
                <a:cs typeface="Times New Roman"/>
              </a:rPr>
              <a:t>uses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existing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classes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building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blocks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constructing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new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classes.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Classes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are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objects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blueprints </a:t>
            </a:r>
            <a:r>
              <a:rPr sz="1100" dirty="0">
                <a:latin typeface="Times New Roman"/>
                <a:cs typeface="Times New Roman"/>
              </a:rPr>
              <a:t>are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houses.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Just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build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many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houses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from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blueprint,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instantiate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(create)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many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objects </a:t>
            </a:r>
            <a:r>
              <a:rPr sz="1100" dirty="0">
                <a:latin typeface="Times New Roman"/>
                <a:cs typeface="Times New Roman"/>
              </a:rPr>
              <a:t>from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class.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150"/>
              </a:lnSpc>
            </a:pPr>
            <a:r>
              <a:rPr sz="1100" dirty="0">
                <a:latin typeface="Times New Roman"/>
                <a:cs typeface="Times New Roman"/>
              </a:rPr>
              <a:t>Classes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have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relationships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with</a:t>
            </a:r>
            <a:r>
              <a:rPr sz="1100" spc="11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other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classes.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example,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object-</a:t>
            </a:r>
            <a:r>
              <a:rPr sz="1100" dirty="0">
                <a:latin typeface="Times New Roman"/>
                <a:cs typeface="Times New Roman"/>
              </a:rPr>
              <a:t>oriented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design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11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bank,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the</a:t>
            </a: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ts val="1270"/>
              </a:lnSpc>
            </a:pPr>
            <a:r>
              <a:rPr sz="1100" dirty="0">
                <a:latin typeface="Times New Roman"/>
                <a:cs typeface="Times New Roman"/>
              </a:rPr>
              <a:t>―bank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teller‖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class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needs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relate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―safe‖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class,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on.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These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relationships</a:t>
            </a:r>
            <a:endParaRPr sz="1100">
              <a:latin typeface="Times New Roman"/>
              <a:cs typeface="Times New Roman"/>
            </a:endParaRPr>
          </a:p>
          <a:p>
            <a:pPr marL="12700" marR="730885">
              <a:lnSpc>
                <a:spcPct val="91400"/>
              </a:lnSpc>
              <a:spcBef>
                <a:spcPts val="1170"/>
              </a:spcBef>
            </a:pPr>
            <a:r>
              <a:rPr sz="1100" dirty="0">
                <a:latin typeface="Times New Roman"/>
                <a:cs typeface="Times New Roman"/>
              </a:rPr>
              <a:t>Packaging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software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 classes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makes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possible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future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software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systems to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reuse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classes. </a:t>
            </a:r>
            <a:r>
              <a:rPr sz="1100" dirty="0">
                <a:latin typeface="Times New Roman"/>
                <a:cs typeface="Times New Roman"/>
              </a:rPr>
              <a:t>Groups of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related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classes are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often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packaged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reusable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components.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Just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realtors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often</a:t>
            </a:r>
            <a:r>
              <a:rPr sz="1100" spc="-25" dirty="0">
                <a:latin typeface="Times New Roman"/>
                <a:cs typeface="Times New Roman"/>
              </a:rPr>
              <a:t> say</a:t>
            </a:r>
            <a:r>
              <a:rPr sz="1100" spc="5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that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three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most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important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factors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affecti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location,‖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people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software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community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affecting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future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software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development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are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―reuse,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classes when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building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new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classes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programs </a:t>
            </a:r>
            <a:r>
              <a:rPr sz="1100" dirty="0">
                <a:latin typeface="Times New Roman"/>
                <a:cs typeface="Times New Roman"/>
              </a:rPr>
              <a:t>saves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time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effort.Reuse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also</a:t>
            </a:r>
            <a:r>
              <a:rPr sz="1100" spc="-20" dirty="0">
                <a:latin typeface="Times New Roman"/>
                <a:cs typeface="Times New Roman"/>
              </a:rPr>
              <a:t> helps</a:t>
            </a:r>
            <a:endParaRPr sz="1100">
              <a:latin typeface="Times New Roman"/>
              <a:cs typeface="Times New Roman"/>
            </a:endParaRPr>
          </a:p>
          <a:p>
            <a:pPr marL="12700" marR="27940" algn="just">
              <a:lnSpc>
                <a:spcPts val="1200"/>
              </a:lnSpc>
              <a:spcBef>
                <a:spcPts val="1220"/>
              </a:spcBef>
            </a:pPr>
            <a:r>
              <a:rPr sz="1100" dirty="0">
                <a:latin typeface="Times New Roman"/>
                <a:cs typeface="Times New Roman"/>
              </a:rPr>
              <a:t>programmers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build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more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reliable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effective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systems,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because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existing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classes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components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often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have </a:t>
            </a:r>
            <a:r>
              <a:rPr sz="1100" dirty="0">
                <a:latin typeface="Times New Roman"/>
                <a:cs typeface="Times New Roman"/>
              </a:rPr>
              <a:t>gone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through extensive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testing,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debugging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performance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tuning.</a:t>
            </a:r>
            <a:endParaRPr sz="1100">
              <a:latin typeface="Times New Roman"/>
              <a:cs typeface="Times New Roman"/>
            </a:endParaRPr>
          </a:p>
          <a:p>
            <a:pPr marL="12700" marR="8255" algn="just">
              <a:lnSpc>
                <a:spcPts val="1200"/>
              </a:lnSpc>
              <a:spcBef>
                <a:spcPts val="1225"/>
              </a:spcBef>
            </a:pPr>
            <a:r>
              <a:rPr sz="1100" dirty="0">
                <a:latin typeface="Times New Roman"/>
                <a:cs typeface="Times New Roman"/>
              </a:rPr>
              <a:t>Indeed,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with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object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technology,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you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build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much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software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you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will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need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by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combining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classes,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just </a:t>
            </a:r>
            <a:r>
              <a:rPr sz="1100" dirty="0">
                <a:latin typeface="Times New Roman"/>
                <a:cs typeface="Times New Roman"/>
              </a:rPr>
              <a:t>as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automobile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manufacturers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combine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interchangeable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parts.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Each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new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class you create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will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have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potential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become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valuable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software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asset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that you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other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programmers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speed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enhance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quality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future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software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development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efforts.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9916" y="9164523"/>
            <a:ext cx="14255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mbria"/>
                <a:cs typeface="Cambria"/>
              </a:rPr>
              <a:t>[JAVA</a:t>
            </a:r>
            <a:r>
              <a:rPr sz="1100" spc="-15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PROGRAMMING]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15481" y="9164523"/>
            <a:ext cx="4171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mbria"/>
                <a:cs typeface="Cambria"/>
              </a:rPr>
              <a:t>Page</a:t>
            </a:r>
            <a:r>
              <a:rPr sz="1100" spc="-25" dirty="0">
                <a:latin typeface="Cambria"/>
                <a:cs typeface="Cambria"/>
              </a:rPr>
              <a:t> </a:t>
            </a:r>
            <a:r>
              <a:rPr sz="1100" spc="-50" dirty="0">
                <a:latin typeface="Cambria"/>
                <a:cs typeface="Cambria"/>
              </a:rPr>
              <a:t>5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54405" y="9128759"/>
            <a:ext cx="5981065" cy="56515"/>
          </a:xfrm>
          <a:custGeom>
            <a:avLst/>
            <a:gdLst/>
            <a:ahLst/>
            <a:cxnLst/>
            <a:rect l="l" t="t" r="r" b="b"/>
            <a:pathLst>
              <a:path w="5981065" h="56515">
                <a:moveTo>
                  <a:pt x="5981065" y="46990"/>
                </a:moveTo>
                <a:lnTo>
                  <a:pt x="0" y="46990"/>
                </a:lnTo>
                <a:lnTo>
                  <a:pt x="0" y="56515"/>
                </a:lnTo>
                <a:lnTo>
                  <a:pt x="5981065" y="56515"/>
                </a:lnTo>
                <a:lnTo>
                  <a:pt x="5981065" y="46990"/>
                </a:lnTo>
                <a:close/>
              </a:path>
              <a:path w="5981065" h="56515">
                <a:moveTo>
                  <a:pt x="5981065" y="0"/>
                </a:moveTo>
                <a:lnTo>
                  <a:pt x="0" y="0"/>
                </a:lnTo>
                <a:lnTo>
                  <a:pt x="0" y="38100"/>
                </a:lnTo>
                <a:lnTo>
                  <a:pt x="5981065" y="38100"/>
                </a:lnTo>
                <a:lnTo>
                  <a:pt x="5981065" y="0"/>
                </a:lnTo>
                <a:close/>
              </a:path>
            </a:pathLst>
          </a:custGeom>
          <a:solidFill>
            <a:srgbClr val="60222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5052" y="420369"/>
            <a:ext cx="5847715" cy="9120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Program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  <a:spcBef>
                <a:spcPts val="122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-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RefDemo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0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public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static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void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main(String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args[])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5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 marR="2825115">
              <a:lnSpc>
                <a:spcPts val="1250"/>
              </a:lnSpc>
              <a:spcBef>
                <a:spcPts val="32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BoxWeight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weightbox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new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BoxWeight(3,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5,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7,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8.37);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Box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plainbox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new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Box();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double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vol;</a:t>
            </a:r>
            <a:endParaRPr sz="1200">
              <a:latin typeface="Times New Roman"/>
              <a:cs typeface="Times New Roman"/>
            </a:endParaRPr>
          </a:p>
          <a:p>
            <a:pPr marL="12700" marR="2609850">
              <a:lnSpc>
                <a:spcPct val="91200"/>
              </a:lnSpc>
              <a:spcBef>
                <a:spcPts val="27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vol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weightbox.volume(); System.out.println("Volume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weightbox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"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+</a:t>
            </a:r>
            <a:r>
              <a:rPr sz="1200" spc="5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vol);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System.out.println("Weight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weightbox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"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+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weightbox.weight);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0"/>
              </a:lnSpc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System.out.println();</a:t>
            </a:r>
            <a:endParaRPr sz="1200">
              <a:latin typeface="Times New Roman"/>
              <a:cs typeface="Times New Roman"/>
            </a:endParaRPr>
          </a:p>
          <a:p>
            <a:pPr marL="12700" marR="2939415">
              <a:lnSpc>
                <a:spcPts val="1250"/>
              </a:lnSpc>
              <a:spcBef>
                <a:spcPts val="320"/>
              </a:spcBef>
              <a:tabLst>
                <a:tab pos="701675" algn="l"/>
                <a:tab pos="1595120" algn="l"/>
                <a:tab pos="2345055" algn="l"/>
                <a:tab pos="2653030" algn="l"/>
              </a:tabLst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assign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	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BoxWeight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	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reference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	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	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Box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reference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plainbox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weightbox;</a:t>
            </a:r>
            <a:endParaRPr sz="1200">
              <a:latin typeface="Times New Roman"/>
              <a:cs typeface="Times New Roman"/>
            </a:endParaRPr>
          </a:p>
          <a:p>
            <a:pPr marL="12700" marR="2348230">
              <a:lnSpc>
                <a:spcPts val="1250"/>
              </a:lnSpc>
              <a:spcBef>
                <a:spcPts val="23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vol</a:t>
            </a:r>
            <a:r>
              <a:rPr sz="1200" spc="-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plainbox.volume();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OK,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volume()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defined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Box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System.out.println("Volume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plainbox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"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+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vol);</a:t>
            </a:r>
            <a:endParaRPr sz="1200">
              <a:latin typeface="Times New Roman"/>
              <a:cs typeface="Times New Roman"/>
            </a:endParaRPr>
          </a:p>
          <a:p>
            <a:pPr marL="12700" marR="2493010">
              <a:lnSpc>
                <a:spcPts val="1250"/>
              </a:lnSpc>
              <a:spcBef>
                <a:spcPts val="29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/*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following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statement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invalid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because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plainbox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does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not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define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weight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member.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*/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29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System.out.println("Weight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plainbox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 "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+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plainbox.weight);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Using</a:t>
            </a:r>
            <a:r>
              <a:rPr sz="12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super</a:t>
            </a:r>
            <a:r>
              <a:rPr sz="1200" b="1" u="heavy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keyword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10"/>
              </a:spcBef>
            </a:pPr>
            <a:endParaRPr sz="1200">
              <a:latin typeface="Times New Roman"/>
              <a:cs typeface="Times New Roman"/>
            </a:endParaRPr>
          </a:p>
          <a:p>
            <a:pPr marL="457834" marR="149860" indent="-217170">
              <a:lnSpc>
                <a:spcPts val="1220"/>
              </a:lnSpc>
              <a:buFont typeface="Times New Roman"/>
              <a:buChar char="o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When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ever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sub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class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needs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refer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its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immediate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super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class,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can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do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so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use 	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key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word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super</a:t>
            </a:r>
            <a:r>
              <a:rPr sz="1200" spc="-10" dirty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393700" indent="-155575">
              <a:lnSpc>
                <a:spcPts val="1260"/>
              </a:lnSpc>
              <a:buFont typeface="Times New Roman"/>
              <a:buChar char="o"/>
              <a:tabLst>
                <a:tab pos="393700" algn="l"/>
              </a:tabLst>
            </a:pPr>
            <a:r>
              <a:rPr sz="1200" dirty="0">
                <a:latin typeface="Calibri"/>
                <a:cs typeface="Calibri"/>
              </a:rPr>
              <a:t>Super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has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two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general</a:t>
            </a:r>
            <a:r>
              <a:rPr sz="1200" spc="-10" dirty="0">
                <a:latin typeface="Calibri"/>
                <a:cs typeface="Calibri"/>
              </a:rPr>
              <a:t> forms:</a:t>
            </a:r>
            <a:endParaRPr sz="1200">
              <a:latin typeface="Calibri"/>
              <a:cs typeface="Calibri"/>
            </a:endParaRPr>
          </a:p>
          <a:p>
            <a:pPr marL="850265" lvl="1" indent="-154940">
              <a:lnSpc>
                <a:spcPts val="1405"/>
              </a:lnSpc>
              <a:buFont typeface="Times New Roman"/>
              <a:buChar char="o"/>
              <a:tabLst>
                <a:tab pos="850265" algn="l"/>
              </a:tabLst>
            </a:pPr>
            <a:r>
              <a:rPr sz="1200" spc="-10" dirty="0">
                <a:latin typeface="Calibri"/>
                <a:cs typeface="Calibri"/>
              </a:rPr>
              <a:t>Calling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super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class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constructor</a:t>
            </a:r>
            <a:endParaRPr sz="1200">
              <a:latin typeface="Calibri"/>
              <a:cs typeface="Calibri"/>
            </a:endParaRPr>
          </a:p>
          <a:p>
            <a:pPr marL="927100" marR="36195" lvl="1" indent="-228600">
              <a:lnSpc>
                <a:spcPts val="1270"/>
              </a:lnSpc>
              <a:spcBef>
                <a:spcPts val="210"/>
              </a:spcBef>
              <a:buFont typeface="Times New Roman"/>
              <a:buChar char="o"/>
              <a:tabLst>
                <a:tab pos="927100" algn="l"/>
              </a:tabLst>
            </a:pPr>
            <a:r>
              <a:rPr sz="1200" dirty="0">
                <a:latin typeface="Calibri"/>
                <a:cs typeface="Calibri"/>
              </a:rPr>
              <a:t>Used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access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member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super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class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that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has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been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hidden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member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sub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class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Using</a:t>
            </a:r>
            <a:r>
              <a:rPr sz="1200" u="sng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super</a:t>
            </a:r>
            <a:r>
              <a:rPr sz="1200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to</a:t>
            </a:r>
            <a:r>
              <a:rPr sz="1200" u="sng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call</a:t>
            </a:r>
            <a:r>
              <a:rPr sz="1200" u="sng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super</a:t>
            </a:r>
            <a:r>
              <a:rPr sz="1200" u="sng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class</a:t>
            </a:r>
            <a:r>
              <a:rPr sz="1200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constructor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sz="1200">
              <a:latin typeface="Times New Roman"/>
              <a:cs typeface="Times New Roman"/>
            </a:endParaRPr>
          </a:p>
          <a:p>
            <a:pPr marL="469900" marR="12700" indent="-229235">
              <a:lnSpc>
                <a:spcPts val="1250"/>
              </a:lnSpc>
              <a:buFont typeface="Times New Roman"/>
              <a:buChar char="o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A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sub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class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can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call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constructor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defined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its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super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class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use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following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form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super:</a:t>
            </a:r>
            <a:endParaRPr sz="1200">
              <a:latin typeface="Calibri"/>
              <a:cs typeface="Calibri"/>
            </a:endParaRPr>
          </a:p>
          <a:p>
            <a:pPr marL="850265" lvl="1" indent="-154940">
              <a:lnSpc>
                <a:spcPts val="1240"/>
              </a:lnSpc>
              <a:buFont typeface="Times New Roman"/>
              <a:buChar char="o"/>
              <a:tabLst>
                <a:tab pos="850265" algn="l"/>
              </a:tabLst>
            </a:pPr>
            <a:r>
              <a:rPr sz="1200" dirty="0">
                <a:latin typeface="Calibri"/>
                <a:cs typeface="Calibri"/>
              </a:rPr>
              <a:t>super </a:t>
            </a:r>
            <a:r>
              <a:rPr sz="1200" spc="-10" dirty="0">
                <a:latin typeface="Calibri"/>
                <a:cs typeface="Calibri"/>
              </a:rPr>
              <a:t>(parameter-list);</a:t>
            </a:r>
            <a:endParaRPr sz="1200">
              <a:latin typeface="Calibri"/>
              <a:cs typeface="Calibri"/>
            </a:endParaRPr>
          </a:p>
          <a:p>
            <a:pPr marL="850265" lvl="1" indent="-154940">
              <a:lnSpc>
                <a:spcPts val="1390"/>
              </a:lnSpc>
              <a:buFont typeface="Times New Roman"/>
              <a:buChar char="o"/>
              <a:tabLst>
                <a:tab pos="850265" algn="l"/>
              </a:tabLst>
            </a:pPr>
            <a:r>
              <a:rPr sz="1200" dirty="0">
                <a:latin typeface="Calibri"/>
                <a:cs typeface="Calibri"/>
              </a:rPr>
              <a:t>Parameter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list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specifies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parameters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needed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constructor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super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class.</a:t>
            </a:r>
            <a:endParaRPr sz="1200">
              <a:latin typeface="Calibri"/>
              <a:cs typeface="Calibri"/>
            </a:endParaRPr>
          </a:p>
          <a:p>
            <a:pPr marL="12700" marR="1118235">
              <a:lnSpc>
                <a:spcPts val="1220"/>
              </a:lnSpc>
              <a:spcBef>
                <a:spcPts val="225"/>
              </a:spcBef>
            </a:pPr>
            <a:r>
              <a:rPr sz="1200" dirty="0">
                <a:latin typeface="Times New Roman"/>
                <a:cs typeface="Times New Roman"/>
              </a:rPr>
              <a:t>Note: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)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always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first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statement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executed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inside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sub-</a:t>
            </a:r>
            <a:r>
              <a:rPr sz="1200" spc="-10" dirty="0">
                <a:latin typeface="Times New Roman"/>
                <a:cs typeface="Times New Roman"/>
              </a:rPr>
              <a:t>class constuctor.</a:t>
            </a:r>
            <a:endParaRPr sz="1200">
              <a:latin typeface="Times New Roman"/>
              <a:cs typeface="Times New Roman"/>
            </a:endParaRPr>
          </a:p>
          <a:p>
            <a:pPr marL="12700" marR="3070860">
              <a:lnSpc>
                <a:spcPts val="1220"/>
              </a:lnSpc>
              <a:spcBef>
                <a:spcPts val="58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complete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implementation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BoxWeight.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Box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 marR="4490720" algn="just">
              <a:lnSpc>
                <a:spcPts val="1270"/>
              </a:lnSpc>
              <a:spcBef>
                <a:spcPts val="280"/>
              </a:spcBef>
            </a:pP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private</a:t>
            </a:r>
            <a:r>
              <a:rPr sz="1150" spc="2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double</a:t>
            </a:r>
            <a:r>
              <a:rPr sz="1150" spc="2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width;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private</a:t>
            </a:r>
            <a:r>
              <a:rPr sz="1150" spc="1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double</a:t>
            </a:r>
            <a:r>
              <a:rPr sz="1150" spc="1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height;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private</a:t>
            </a:r>
            <a:r>
              <a:rPr sz="115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double</a:t>
            </a:r>
            <a:r>
              <a:rPr sz="115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depth;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construct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clone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object</a:t>
            </a:r>
            <a:endParaRPr sz="1200">
              <a:latin typeface="Times New Roman"/>
              <a:cs typeface="Times New Roman"/>
            </a:endParaRPr>
          </a:p>
          <a:p>
            <a:pPr marL="12700" marR="3213100">
              <a:lnSpc>
                <a:spcPts val="1220"/>
              </a:lnSpc>
              <a:spcBef>
                <a:spcPts val="32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Box(Box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ob)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pass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object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constructor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width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ob.width;</a:t>
            </a:r>
            <a:endParaRPr sz="1200">
              <a:latin typeface="Times New Roman"/>
              <a:cs typeface="Times New Roman"/>
            </a:endParaRPr>
          </a:p>
          <a:p>
            <a:pPr marL="12700" marR="4720590">
              <a:lnSpc>
                <a:spcPts val="1220"/>
              </a:lnSpc>
              <a:spcBef>
                <a:spcPts val="300"/>
              </a:spcBef>
            </a:pP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height</a:t>
            </a:r>
            <a:r>
              <a:rPr sz="115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 ob.height;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depth</a:t>
            </a:r>
            <a:r>
              <a:rPr sz="115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15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ob.depth;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370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5052" y="408178"/>
            <a:ext cx="3356610" cy="931862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332740" algn="just">
              <a:lnSpc>
                <a:spcPts val="1250"/>
              </a:lnSpc>
              <a:spcBef>
                <a:spcPts val="30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constructor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used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when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all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dimensions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specified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Box(double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w,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double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h,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double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d)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 marR="2673985" algn="just">
              <a:lnSpc>
                <a:spcPct val="91300"/>
              </a:lnSpc>
              <a:spcBef>
                <a:spcPts val="254"/>
              </a:spcBef>
            </a:pP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width</a:t>
            </a:r>
            <a:r>
              <a:rPr sz="1150" spc="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150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25" dirty="0">
                <a:solidFill>
                  <a:srgbClr val="1D1D1E"/>
                </a:solidFill>
                <a:latin typeface="Times New Roman"/>
                <a:cs typeface="Times New Roman"/>
              </a:rPr>
              <a:t>w;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height</a:t>
            </a:r>
            <a:r>
              <a:rPr sz="1150" spc="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150" spc="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25" dirty="0">
                <a:solidFill>
                  <a:srgbClr val="1D1D1E"/>
                </a:solidFill>
                <a:latin typeface="Times New Roman"/>
                <a:cs typeface="Times New Roman"/>
              </a:rPr>
              <a:t>h;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depth</a:t>
            </a:r>
            <a:r>
              <a:rPr sz="115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150" spc="-25" dirty="0">
                <a:solidFill>
                  <a:srgbClr val="1D1D1E"/>
                </a:solidFill>
                <a:latin typeface="Times New Roman"/>
                <a:cs typeface="Times New Roman"/>
              </a:rPr>
              <a:t> d;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400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 marR="345440">
              <a:lnSpc>
                <a:spcPts val="1220"/>
              </a:lnSpc>
              <a:spcBef>
                <a:spcPts val="34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constructor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used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when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no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dimensions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specified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Box()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 marR="1491615">
              <a:lnSpc>
                <a:spcPts val="1270"/>
              </a:lnSpc>
              <a:spcBef>
                <a:spcPts val="30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width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-1;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 use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-1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to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indicate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height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-1;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an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uninitialized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depth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-1;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box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 marR="911860">
              <a:lnSpc>
                <a:spcPts val="1220"/>
              </a:lnSpc>
              <a:spcBef>
                <a:spcPts val="32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constructor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used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when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cube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created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Box(double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len)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{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2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width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height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depth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len;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0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 marR="1539240">
              <a:lnSpc>
                <a:spcPts val="1370"/>
              </a:lnSpc>
              <a:spcBef>
                <a:spcPts val="8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compute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return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volume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double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volume()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3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return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width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*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height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*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depth;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 marR="136525">
              <a:lnSpc>
                <a:spcPts val="1250"/>
              </a:lnSpc>
              <a:spcBef>
                <a:spcPts val="34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BoxWeight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now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fully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implements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all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constructors.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BoxWeight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extends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Box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29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double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weight;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weight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box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construct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clone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object</a:t>
            </a:r>
            <a:endParaRPr sz="1200">
              <a:latin typeface="Times New Roman"/>
              <a:cs typeface="Times New Roman"/>
            </a:endParaRPr>
          </a:p>
          <a:p>
            <a:pPr marL="12700" marR="548640">
              <a:lnSpc>
                <a:spcPts val="1250"/>
              </a:lnSpc>
              <a:spcBef>
                <a:spcPts val="300"/>
              </a:spcBef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BoxWeight(BoxWeight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ob)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pass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object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to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constructor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super(ob);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2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weight =</a:t>
            </a:r>
            <a:r>
              <a:rPr sz="1200" spc="-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ob.weight;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270"/>
              </a:lnSpc>
              <a:spcBef>
                <a:spcPts val="35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constructor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when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all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parameters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specified BoxWeight(double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w,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double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h, double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d,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double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m)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super(w,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h,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d);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call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superclass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constructor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5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weight =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m;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default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constructor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  <a:spcBef>
                <a:spcPts val="360"/>
              </a:spcBef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BoxWeight()</a:t>
            </a:r>
            <a:endParaRPr sz="1200">
              <a:latin typeface="Times New Roman"/>
              <a:cs typeface="Times New Roman"/>
            </a:endParaRPr>
          </a:p>
          <a:p>
            <a:pPr marL="12700" marR="2598420">
              <a:lnSpc>
                <a:spcPts val="1270"/>
              </a:lnSpc>
              <a:spcBef>
                <a:spcPts val="12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super();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weight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-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1;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 marR="911860">
              <a:lnSpc>
                <a:spcPts val="1270"/>
              </a:lnSpc>
              <a:spcBef>
                <a:spcPts val="35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constructor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used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when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cube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created BoxWeight(double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len,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double m)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super(len);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weight =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m;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DemoSuper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3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public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static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void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main(String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args[])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 marR="71755">
              <a:lnSpc>
                <a:spcPct val="92600"/>
              </a:lnSpc>
              <a:spcBef>
                <a:spcPts val="30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BoxWeight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mybox1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new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BoxWeight(10,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20,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15,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34.3);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BoxWeight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mybox2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new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BoxWeight(2,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3,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4,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0.076);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BoxWeight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mybox3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new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BoxWeight();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endParaRPr sz="1200">
              <a:latin typeface="Times New Roman"/>
              <a:cs typeface="Times New Roman"/>
            </a:endParaRPr>
          </a:p>
          <a:p>
            <a:pPr marL="12700" marR="131445">
              <a:lnSpc>
                <a:spcPts val="1320"/>
              </a:lnSpc>
              <a:spcBef>
                <a:spcPts val="134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default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BoxWeight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mycube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new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BoxWeight(3,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2);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BoxWeight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myclone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new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BoxWeight(mybox1);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304799"/>
            <a:ext cx="7164070" cy="9450070"/>
          </a:xfrm>
          <a:custGeom>
            <a:avLst/>
            <a:gdLst/>
            <a:ahLst/>
            <a:cxnLst/>
            <a:rect l="l" t="t" r="r" b="b"/>
            <a:pathLst>
              <a:path w="7164070" h="9450070">
                <a:moveTo>
                  <a:pt x="7146290" y="46990"/>
                </a:moveTo>
                <a:lnTo>
                  <a:pt x="7108190" y="46990"/>
                </a:lnTo>
                <a:lnTo>
                  <a:pt x="7108190" y="57150"/>
                </a:lnTo>
                <a:lnTo>
                  <a:pt x="7108190" y="9393555"/>
                </a:lnTo>
                <a:lnTo>
                  <a:pt x="56515" y="9393555"/>
                </a:lnTo>
                <a:lnTo>
                  <a:pt x="56515" y="57150"/>
                </a:lnTo>
                <a:lnTo>
                  <a:pt x="7108190" y="57150"/>
                </a:lnTo>
                <a:lnTo>
                  <a:pt x="7108190" y="46990"/>
                </a:lnTo>
                <a:lnTo>
                  <a:pt x="56515" y="46990"/>
                </a:lnTo>
                <a:lnTo>
                  <a:pt x="46990" y="46990"/>
                </a:lnTo>
                <a:lnTo>
                  <a:pt x="46990" y="56515"/>
                </a:lnTo>
                <a:lnTo>
                  <a:pt x="46990" y="9432303"/>
                </a:lnTo>
                <a:lnTo>
                  <a:pt x="56515" y="9432290"/>
                </a:lnTo>
                <a:lnTo>
                  <a:pt x="56515" y="9431655"/>
                </a:lnTo>
                <a:lnTo>
                  <a:pt x="7145655" y="9431655"/>
                </a:lnTo>
                <a:lnTo>
                  <a:pt x="7145655" y="9394190"/>
                </a:lnTo>
                <a:lnTo>
                  <a:pt x="7146290" y="9394190"/>
                </a:lnTo>
                <a:lnTo>
                  <a:pt x="7146290" y="57150"/>
                </a:lnTo>
                <a:lnTo>
                  <a:pt x="7146290" y="46990"/>
                </a:lnTo>
                <a:close/>
              </a:path>
              <a:path w="7164070" h="9450070">
                <a:moveTo>
                  <a:pt x="7164070" y="0"/>
                </a:moveTo>
                <a:lnTo>
                  <a:pt x="7155180" y="0"/>
                </a:lnTo>
                <a:lnTo>
                  <a:pt x="7155180" y="38100"/>
                </a:lnTo>
                <a:lnTo>
                  <a:pt x="7155180" y="9394190"/>
                </a:lnTo>
                <a:lnTo>
                  <a:pt x="7154545" y="9394190"/>
                </a:lnTo>
                <a:lnTo>
                  <a:pt x="7154545" y="9441180"/>
                </a:lnTo>
                <a:lnTo>
                  <a:pt x="7108190" y="9441180"/>
                </a:lnTo>
                <a:lnTo>
                  <a:pt x="7107555" y="9441180"/>
                </a:lnTo>
                <a:lnTo>
                  <a:pt x="38100" y="9441180"/>
                </a:lnTo>
                <a:lnTo>
                  <a:pt x="38100" y="57150"/>
                </a:lnTo>
                <a:lnTo>
                  <a:pt x="38100" y="38100"/>
                </a:lnTo>
                <a:lnTo>
                  <a:pt x="7108190" y="38100"/>
                </a:lnTo>
                <a:lnTo>
                  <a:pt x="7155180" y="38100"/>
                </a:lnTo>
                <a:lnTo>
                  <a:pt x="7155180" y="0"/>
                </a:lnTo>
                <a:lnTo>
                  <a:pt x="7108190" y="0"/>
                </a:lnTo>
                <a:lnTo>
                  <a:pt x="0" y="0"/>
                </a:lnTo>
                <a:lnTo>
                  <a:pt x="0" y="38100"/>
                </a:lnTo>
                <a:lnTo>
                  <a:pt x="0" y="57150"/>
                </a:lnTo>
                <a:lnTo>
                  <a:pt x="0" y="9441180"/>
                </a:lnTo>
                <a:lnTo>
                  <a:pt x="0" y="9450070"/>
                </a:lnTo>
                <a:lnTo>
                  <a:pt x="7107555" y="9450070"/>
                </a:lnTo>
                <a:lnTo>
                  <a:pt x="7108190" y="9450070"/>
                </a:lnTo>
                <a:lnTo>
                  <a:pt x="7163435" y="9450070"/>
                </a:lnTo>
                <a:lnTo>
                  <a:pt x="7163435" y="9441180"/>
                </a:lnTo>
                <a:lnTo>
                  <a:pt x="7163435" y="9394190"/>
                </a:lnTo>
                <a:lnTo>
                  <a:pt x="7164070" y="9394190"/>
                </a:lnTo>
                <a:lnTo>
                  <a:pt x="7164070" y="38100"/>
                </a:lnTo>
                <a:lnTo>
                  <a:pt x="71640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5052" y="185165"/>
            <a:ext cx="5854700" cy="794702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double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vol;</a:t>
            </a:r>
            <a:endParaRPr sz="1200">
              <a:latin typeface="Times New Roman"/>
              <a:cs typeface="Times New Roman"/>
            </a:endParaRPr>
          </a:p>
          <a:p>
            <a:pPr marL="12700" marR="2724150">
              <a:lnSpc>
                <a:spcPct val="95800"/>
              </a:lnSpc>
              <a:spcBef>
                <a:spcPts val="204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vol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mybox1.volume(); System.out.println("Volume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 of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mybox1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"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+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vol);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System.out.println("Weight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mybox1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"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+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25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mybox1.weight);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System.out.println();</a:t>
            </a:r>
            <a:endParaRPr sz="1200">
              <a:latin typeface="Times New Roman"/>
              <a:cs typeface="Times New Roman"/>
            </a:endParaRPr>
          </a:p>
          <a:p>
            <a:pPr marL="12700" marR="2724150">
              <a:lnSpc>
                <a:spcPts val="1220"/>
              </a:lnSpc>
              <a:spcBef>
                <a:spcPts val="32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vol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mybox2.volume(); System.out.println("Volume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 of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mybox2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"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+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vol);</a:t>
            </a:r>
            <a:endParaRPr sz="1200">
              <a:latin typeface="Times New Roman"/>
              <a:cs typeface="Times New Roman"/>
            </a:endParaRPr>
          </a:p>
          <a:p>
            <a:pPr marL="12700" marR="3083560">
              <a:lnSpc>
                <a:spcPts val="1250"/>
              </a:lnSpc>
              <a:spcBef>
                <a:spcPts val="275"/>
              </a:spcBef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System.out.println("Weight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mybox2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 "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+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mybox2.weight);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System.out.println();</a:t>
            </a:r>
            <a:endParaRPr sz="1200">
              <a:latin typeface="Times New Roman"/>
              <a:cs typeface="Times New Roman"/>
            </a:endParaRPr>
          </a:p>
          <a:p>
            <a:pPr marL="12700" marR="2724150">
              <a:lnSpc>
                <a:spcPts val="1250"/>
              </a:lnSpc>
              <a:spcBef>
                <a:spcPts val="26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vol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mybox3.volume(); System.out.println("Volume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 of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mybox3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"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+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vol);</a:t>
            </a:r>
            <a:endParaRPr sz="1200">
              <a:latin typeface="Times New Roman"/>
              <a:cs typeface="Times New Roman"/>
            </a:endParaRPr>
          </a:p>
          <a:p>
            <a:pPr marL="12700" marR="3091815">
              <a:lnSpc>
                <a:spcPts val="1220"/>
              </a:lnSpc>
              <a:spcBef>
                <a:spcPts val="285"/>
              </a:spcBef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System.out.println("Weight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mybox3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"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+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mybox3.weight);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System.out.println();</a:t>
            </a:r>
            <a:endParaRPr sz="1200">
              <a:latin typeface="Times New Roman"/>
              <a:cs typeface="Times New Roman"/>
            </a:endParaRPr>
          </a:p>
          <a:p>
            <a:pPr marL="12700" marR="2696845">
              <a:lnSpc>
                <a:spcPts val="1250"/>
              </a:lnSpc>
              <a:spcBef>
                <a:spcPts val="27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vol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myclone.volume(); System.out.println("Volume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myclone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"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+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vol);</a:t>
            </a:r>
            <a:endParaRPr sz="1200">
              <a:latin typeface="Times New Roman"/>
              <a:cs typeface="Times New Roman"/>
            </a:endParaRPr>
          </a:p>
          <a:p>
            <a:pPr marL="12700" marR="3064510">
              <a:lnSpc>
                <a:spcPts val="1220"/>
              </a:lnSpc>
              <a:spcBef>
                <a:spcPts val="284"/>
              </a:spcBef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System.out.println("Weight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myclone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 "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+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myclone.weight);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System.out.println();</a:t>
            </a:r>
            <a:endParaRPr sz="1200">
              <a:latin typeface="Times New Roman"/>
              <a:cs typeface="Times New Roman"/>
            </a:endParaRPr>
          </a:p>
          <a:p>
            <a:pPr marL="12700" marR="2868930">
              <a:lnSpc>
                <a:spcPct val="98300"/>
              </a:lnSpc>
              <a:spcBef>
                <a:spcPts val="145"/>
              </a:spcBef>
            </a:pP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vol</a:t>
            </a:r>
            <a:r>
              <a:rPr sz="115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15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mycube.volume(); System.out.println("Volume</a:t>
            </a:r>
            <a:r>
              <a:rPr sz="115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15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mycube</a:t>
            </a:r>
            <a:r>
              <a:rPr sz="115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15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"</a:t>
            </a:r>
            <a:r>
              <a:rPr sz="115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+</a:t>
            </a:r>
            <a:r>
              <a:rPr sz="115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20" dirty="0">
                <a:solidFill>
                  <a:srgbClr val="1D1D1E"/>
                </a:solidFill>
                <a:latin typeface="Times New Roman"/>
                <a:cs typeface="Times New Roman"/>
              </a:rPr>
              <a:t>vol);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System.out.println("Weight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mycube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"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+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190"/>
              </a:lnSpc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mycube.weight);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System.out.println();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0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5"/>
              </a:lnSpc>
            </a:pPr>
            <a:r>
              <a:rPr sz="1200" u="sng" spc="-10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Output:</a:t>
            </a:r>
            <a:endParaRPr sz="1200">
              <a:latin typeface="Times New Roman"/>
              <a:cs typeface="Times New Roman"/>
            </a:endParaRPr>
          </a:p>
          <a:p>
            <a:pPr marL="12700" marR="4129404">
              <a:lnSpc>
                <a:spcPct val="96100"/>
              </a:lnSpc>
              <a:spcBef>
                <a:spcPts val="270"/>
              </a:spcBef>
            </a:pP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Volume</a:t>
            </a:r>
            <a:r>
              <a:rPr sz="115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150" spc="-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mybox1</a:t>
            </a:r>
            <a:r>
              <a:rPr sz="115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15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3000.0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Weight</a:t>
            </a:r>
            <a:r>
              <a:rPr sz="115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15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mybox1</a:t>
            </a:r>
            <a:r>
              <a:rPr sz="115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15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20" dirty="0">
                <a:solidFill>
                  <a:srgbClr val="1D1D1E"/>
                </a:solidFill>
                <a:latin typeface="Times New Roman"/>
                <a:cs typeface="Times New Roman"/>
              </a:rPr>
              <a:t>34.3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Volume</a:t>
            </a:r>
            <a:r>
              <a:rPr sz="115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15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mybox2</a:t>
            </a:r>
            <a:r>
              <a:rPr sz="115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15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20" dirty="0">
                <a:solidFill>
                  <a:srgbClr val="1D1D1E"/>
                </a:solidFill>
                <a:latin typeface="Times New Roman"/>
                <a:cs typeface="Times New Roman"/>
              </a:rPr>
              <a:t>24.0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Weight</a:t>
            </a:r>
            <a:r>
              <a:rPr sz="115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15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mybox2</a:t>
            </a:r>
            <a:r>
              <a:rPr sz="115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15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0.076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Volume</a:t>
            </a:r>
            <a:r>
              <a:rPr sz="115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15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mybox3</a:t>
            </a:r>
            <a:r>
              <a:rPr sz="115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15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-</a:t>
            </a:r>
            <a:r>
              <a:rPr sz="1150" spc="-25" dirty="0">
                <a:solidFill>
                  <a:srgbClr val="1D1D1E"/>
                </a:solidFill>
                <a:latin typeface="Times New Roman"/>
                <a:cs typeface="Times New Roman"/>
              </a:rPr>
              <a:t>1.0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4018279">
              <a:lnSpc>
                <a:spcPct val="9590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Weight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mybox3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-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1.0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Volume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myclone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3000.0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Weight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myclone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34.3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Volume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mycube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27.0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Weight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mycube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2.0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Calling</a:t>
            </a:r>
            <a:r>
              <a:rPr sz="1200" u="sng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members</a:t>
            </a:r>
            <a:r>
              <a:rPr sz="1200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1200" u="sng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super</a:t>
            </a:r>
            <a:r>
              <a:rPr sz="1200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class</a:t>
            </a:r>
            <a:r>
              <a:rPr sz="1200" u="sng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using</a:t>
            </a:r>
            <a:r>
              <a:rPr sz="1200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super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endParaRPr sz="1200">
              <a:latin typeface="Times New Roman"/>
              <a:cs typeface="Times New Roman"/>
            </a:endParaRPr>
          </a:p>
          <a:p>
            <a:pPr marL="457834" marR="5080" indent="-217170">
              <a:lnSpc>
                <a:spcPts val="1250"/>
              </a:lnSpc>
              <a:buFont typeface="Times New Roman"/>
              <a:buChar char="o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The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second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form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super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acts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somewhat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like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this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keyword,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except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that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always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refers 	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super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class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sub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class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which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20" dirty="0">
                <a:latin typeface="Calibri"/>
                <a:cs typeface="Calibri"/>
              </a:rPr>
              <a:t> used.</a:t>
            </a:r>
            <a:endParaRPr sz="1200">
              <a:latin typeface="Calibri"/>
              <a:cs typeface="Calibri"/>
            </a:endParaRPr>
          </a:p>
          <a:p>
            <a:pPr marL="393700" indent="-155575">
              <a:lnSpc>
                <a:spcPts val="1200"/>
              </a:lnSpc>
              <a:buChar char="o"/>
              <a:tabLst>
                <a:tab pos="393700" algn="l"/>
              </a:tabLst>
            </a:pPr>
            <a:r>
              <a:rPr sz="1200" dirty="0">
                <a:latin typeface="Calibri"/>
                <a:cs typeface="Calibri"/>
              </a:rPr>
              <a:t>The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syntax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is:</a:t>
            </a:r>
            <a:endParaRPr sz="1200">
              <a:latin typeface="Calibri"/>
              <a:cs typeface="Calibri"/>
            </a:endParaRPr>
          </a:p>
          <a:p>
            <a:pPr marL="850265" lvl="1" indent="-154940">
              <a:lnSpc>
                <a:spcPts val="1330"/>
              </a:lnSpc>
              <a:buFont typeface="Times New Roman"/>
              <a:buChar char="o"/>
              <a:tabLst>
                <a:tab pos="850265" algn="l"/>
              </a:tabLst>
            </a:pPr>
            <a:r>
              <a:rPr sz="1200" b="1" spc="-10" dirty="0">
                <a:latin typeface="Times New Roman"/>
                <a:cs typeface="Times New Roman"/>
              </a:rPr>
              <a:t>Super.member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50" dirty="0">
                <a:latin typeface="Times New Roman"/>
                <a:cs typeface="Times New Roman"/>
              </a:rPr>
              <a:t>;</a:t>
            </a:r>
            <a:endParaRPr sz="1200">
              <a:latin typeface="Times New Roman"/>
              <a:cs typeface="Times New Roman"/>
            </a:endParaRPr>
          </a:p>
          <a:p>
            <a:pPr marL="850265" lvl="1" indent="-154940">
              <a:lnSpc>
                <a:spcPts val="1415"/>
              </a:lnSpc>
              <a:buFont typeface="Times New Roman"/>
              <a:buChar char="o"/>
              <a:tabLst>
                <a:tab pos="850265" algn="l"/>
              </a:tabLst>
            </a:pPr>
            <a:r>
              <a:rPr sz="1200" dirty="0">
                <a:latin typeface="Calibri"/>
                <a:cs typeface="Calibri"/>
              </a:rPr>
              <a:t>Member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can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either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method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instance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variable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1200" b="1" u="heavy" spc="-10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Program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48761" y="8112632"/>
            <a:ext cx="3403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name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5052" y="8112632"/>
            <a:ext cx="2013585" cy="70866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>
              <a:lnSpc>
                <a:spcPts val="1220"/>
              </a:lnSpc>
              <a:spcBef>
                <a:spcPts val="325"/>
              </a:spcBef>
              <a:tabLst>
                <a:tab pos="649605" algn="l"/>
                <a:tab pos="1131570" algn="l"/>
                <a:tab pos="1402715" algn="l"/>
              </a:tabLst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Using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	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super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	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	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overcome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hiding.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1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i;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5052" y="8807602"/>
            <a:ext cx="2539365" cy="949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Create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subclass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by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extending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A.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extends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 marR="807085">
              <a:lnSpc>
                <a:spcPts val="1250"/>
              </a:lnSpc>
              <a:spcBef>
                <a:spcPts val="27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i;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hides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 i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A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B(int a,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b)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304799"/>
            <a:ext cx="7164070" cy="9394825"/>
          </a:xfrm>
          <a:custGeom>
            <a:avLst/>
            <a:gdLst/>
            <a:ahLst/>
            <a:cxnLst/>
            <a:rect l="l" t="t" r="r" b="b"/>
            <a:pathLst>
              <a:path w="7164070" h="9394825">
                <a:moveTo>
                  <a:pt x="7146290" y="46990"/>
                </a:moveTo>
                <a:lnTo>
                  <a:pt x="56515" y="46990"/>
                </a:lnTo>
                <a:lnTo>
                  <a:pt x="46990" y="46990"/>
                </a:lnTo>
                <a:lnTo>
                  <a:pt x="46990" y="56515"/>
                </a:lnTo>
                <a:lnTo>
                  <a:pt x="46990" y="9394203"/>
                </a:lnTo>
                <a:lnTo>
                  <a:pt x="56515" y="9394190"/>
                </a:lnTo>
                <a:lnTo>
                  <a:pt x="56515" y="57150"/>
                </a:lnTo>
                <a:lnTo>
                  <a:pt x="7108190" y="57150"/>
                </a:lnTo>
                <a:lnTo>
                  <a:pt x="7108190" y="9394190"/>
                </a:lnTo>
                <a:lnTo>
                  <a:pt x="7146290" y="9394190"/>
                </a:lnTo>
                <a:lnTo>
                  <a:pt x="7146290" y="57150"/>
                </a:lnTo>
                <a:lnTo>
                  <a:pt x="7146290" y="46990"/>
                </a:lnTo>
                <a:close/>
              </a:path>
              <a:path w="7164070" h="9394825">
                <a:moveTo>
                  <a:pt x="7164070" y="0"/>
                </a:moveTo>
                <a:lnTo>
                  <a:pt x="7108190" y="0"/>
                </a:lnTo>
                <a:lnTo>
                  <a:pt x="0" y="0"/>
                </a:lnTo>
                <a:lnTo>
                  <a:pt x="0" y="38100"/>
                </a:lnTo>
                <a:lnTo>
                  <a:pt x="0" y="56515"/>
                </a:lnTo>
                <a:lnTo>
                  <a:pt x="0" y="57150"/>
                </a:lnTo>
                <a:lnTo>
                  <a:pt x="0" y="9394203"/>
                </a:lnTo>
                <a:lnTo>
                  <a:pt x="38100" y="9394190"/>
                </a:lnTo>
                <a:lnTo>
                  <a:pt x="38100" y="57150"/>
                </a:lnTo>
                <a:lnTo>
                  <a:pt x="38100" y="56515"/>
                </a:lnTo>
                <a:lnTo>
                  <a:pt x="38100" y="38100"/>
                </a:lnTo>
                <a:lnTo>
                  <a:pt x="7108190" y="38100"/>
                </a:lnTo>
                <a:lnTo>
                  <a:pt x="7155180" y="38100"/>
                </a:lnTo>
                <a:lnTo>
                  <a:pt x="7155180" y="9394190"/>
                </a:lnTo>
                <a:lnTo>
                  <a:pt x="7164070" y="9394190"/>
                </a:lnTo>
                <a:lnTo>
                  <a:pt x="7164070" y="38100"/>
                </a:lnTo>
                <a:lnTo>
                  <a:pt x="71640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5052" y="194564"/>
            <a:ext cx="5706745" cy="8303259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4495165">
              <a:lnSpc>
                <a:spcPts val="1230"/>
              </a:lnSpc>
              <a:spcBef>
                <a:spcPts val="31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super.i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a;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A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b;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B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10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void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show()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 marR="2907665">
              <a:lnSpc>
                <a:spcPts val="1220"/>
              </a:lnSpc>
              <a:spcBef>
                <a:spcPts val="365"/>
              </a:spcBef>
            </a:pP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System.out.println("i</a:t>
            </a:r>
            <a:r>
              <a:rPr sz="115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15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superclass:</a:t>
            </a:r>
            <a:r>
              <a:rPr sz="115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"</a:t>
            </a:r>
            <a:r>
              <a:rPr sz="115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+</a:t>
            </a:r>
            <a:r>
              <a:rPr sz="115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super.i); System.out.println("i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 in</a:t>
            </a:r>
            <a:r>
              <a:rPr sz="115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subclass: "</a:t>
            </a:r>
            <a:r>
              <a:rPr sz="115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+</a:t>
            </a:r>
            <a:r>
              <a:rPr sz="115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25" dirty="0">
                <a:solidFill>
                  <a:srgbClr val="1D1D1E"/>
                </a:solidFill>
                <a:latin typeface="Times New Roman"/>
                <a:cs typeface="Times New Roman"/>
              </a:rPr>
              <a:t>i);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320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UseSuper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 marR="3314065">
              <a:lnSpc>
                <a:spcPts val="1270"/>
              </a:lnSpc>
              <a:spcBef>
                <a:spcPts val="40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public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static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void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main(String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args[])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subOb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new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B(1,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2);</a:t>
            </a:r>
            <a:r>
              <a:rPr sz="1200" spc="5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subOb.show();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20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0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u="sng" spc="-10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Output:</a:t>
            </a:r>
            <a:endParaRPr sz="1200">
              <a:latin typeface="Times New Roman"/>
              <a:cs typeface="Times New Roman"/>
            </a:endParaRPr>
          </a:p>
          <a:p>
            <a:pPr marL="12700" marR="4711065">
              <a:lnSpc>
                <a:spcPts val="1220"/>
              </a:lnSpc>
              <a:spcBef>
                <a:spcPts val="345"/>
              </a:spcBef>
            </a:pP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i</a:t>
            </a:r>
            <a:r>
              <a:rPr sz="115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15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superclass:</a:t>
            </a:r>
            <a:r>
              <a:rPr sz="115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50" dirty="0">
                <a:solidFill>
                  <a:srgbClr val="1D1D1E"/>
                </a:solidFill>
                <a:latin typeface="Times New Roman"/>
                <a:cs typeface="Times New Roman"/>
              </a:rPr>
              <a:t>1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i</a:t>
            </a:r>
            <a:r>
              <a:rPr sz="115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15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subclass:</a:t>
            </a:r>
            <a:r>
              <a:rPr sz="115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50" dirty="0">
                <a:solidFill>
                  <a:srgbClr val="1D1D1E"/>
                </a:solidFill>
                <a:latin typeface="Times New Roman"/>
                <a:cs typeface="Times New Roman"/>
              </a:rPr>
              <a:t>2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When</a:t>
            </a:r>
            <a:r>
              <a:rPr sz="1200" b="1" u="heavy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sz="1200" b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constructor called: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1200">
              <a:latin typeface="Times New Roman"/>
              <a:cs typeface="Times New Roman"/>
            </a:endParaRPr>
          </a:p>
          <a:p>
            <a:pPr marL="241300" marR="5080">
              <a:lnSpc>
                <a:spcPts val="1250"/>
              </a:lnSpc>
            </a:pPr>
            <a:r>
              <a:rPr sz="1200" dirty="0">
                <a:latin typeface="Times New Roman"/>
                <a:cs typeface="Times New Roman"/>
              </a:rPr>
              <a:t>Always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constructor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executed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first 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sub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constructor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be </a:t>
            </a:r>
            <a:r>
              <a:rPr sz="1200" dirty="0">
                <a:latin typeface="Times New Roman"/>
                <a:cs typeface="Times New Roman"/>
              </a:rPr>
              <a:t>executed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last.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  <a:spcBef>
                <a:spcPts val="37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Demonstrate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when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constructors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called.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Create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super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class.</a:t>
            </a:r>
            <a:endParaRPr sz="1200">
              <a:latin typeface="Times New Roman"/>
              <a:cs typeface="Times New Roman"/>
            </a:endParaRPr>
          </a:p>
          <a:p>
            <a:pPr marL="12700" marR="5130800">
              <a:lnSpc>
                <a:spcPts val="1320"/>
              </a:lnSpc>
              <a:spcBef>
                <a:spcPts val="26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 A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A()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215"/>
              </a:lnSpc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System.out.println("Inside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A's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constructor.");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 marR="3181350">
              <a:lnSpc>
                <a:spcPts val="1250"/>
              </a:lnSpc>
              <a:spcBef>
                <a:spcPts val="34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Create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subclass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by</a:t>
            </a:r>
            <a:r>
              <a:rPr sz="1200" spc="-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extending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A.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extends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1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B()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System.out.println("Inside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B's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constructor.");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0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5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Create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another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subclass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by</a:t>
            </a:r>
            <a:r>
              <a:rPr sz="1200" spc="-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extending</a:t>
            </a:r>
            <a:endParaRPr sz="1200">
              <a:latin typeface="Times New Roman"/>
              <a:cs typeface="Times New Roman"/>
            </a:endParaRPr>
          </a:p>
          <a:p>
            <a:pPr marL="12700" marR="4331970">
              <a:lnSpc>
                <a:spcPts val="1320"/>
              </a:lnSpc>
              <a:spcBef>
                <a:spcPts val="8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B.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extends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C()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10"/>
              </a:lnSpc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System.out.println("Inside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C's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constructor.");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0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CallingCons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{</a:t>
            </a:r>
            <a:endParaRPr sz="1200">
              <a:latin typeface="Times New Roman"/>
              <a:cs typeface="Times New Roman"/>
            </a:endParaRPr>
          </a:p>
          <a:p>
            <a:pPr marL="12700" marR="3314065">
              <a:lnSpc>
                <a:spcPts val="1270"/>
              </a:lnSpc>
              <a:spcBef>
                <a:spcPts val="28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public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static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void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main(String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args[])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new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C();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295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33057" y="8998745"/>
          <a:ext cx="7184390" cy="7042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3185"/>
                <a:gridCol w="564515"/>
                <a:gridCol w="5189855"/>
              </a:tblGrid>
              <a:tr h="170815">
                <a:tc>
                  <a:txBody>
                    <a:bodyPr/>
                    <a:lstStyle/>
                    <a:p>
                      <a:pPr marL="590550">
                        <a:lnSpc>
                          <a:spcPts val="1250"/>
                        </a:lnSpc>
                      </a:pPr>
                      <a:r>
                        <a:rPr sz="1200" u="sng" spc="-10" dirty="0">
                          <a:solidFill>
                            <a:srgbClr val="1D1D1E"/>
                          </a:solidFill>
                          <a:uFill>
                            <a:solidFill>
                              <a:srgbClr val="1D1D1E"/>
                            </a:solidFill>
                          </a:uFill>
                          <a:latin typeface="Times New Roman"/>
                          <a:cs typeface="Times New Roman"/>
                        </a:rPr>
                        <a:t>Output: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73355">
                <a:tc>
                  <a:txBody>
                    <a:bodyPr/>
                    <a:lstStyle/>
                    <a:p>
                      <a:pPr marL="590550">
                        <a:lnSpc>
                          <a:spcPts val="1270"/>
                        </a:lnSpc>
                      </a:pPr>
                      <a:r>
                        <a:rPr sz="1200" spc="-10" dirty="0">
                          <a:solidFill>
                            <a:srgbClr val="1D1D1E"/>
                          </a:solidFill>
                          <a:latin typeface="Times New Roman"/>
                          <a:cs typeface="Times New Roman"/>
                        </a:rPr>
                        <a:t>Inside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ts val="1270"/>
                        </a:lnSpc>
                      </a:pPr>
                      <a:r>
                        <a:rPr sz="1200" spc="-25" dirty="0">
                          <a:solidFill>
                            <a:srgbClr val="1D1D1E"/>
                          </a:solidFill>
                          <a:latin typeface="Times New Roman"/>
                          <a:cs typeface="Times New Roman"/>
                        </a:rPr>
                        <a:t>A’s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270"/>
                        </a:lnSpc>
                      </a:pPr>
                      <a:r>
                        <a:rPr sz="1200" spc="-10" dirty="0">
                          <a:solidFill>
                            <a:srgbClr val="1D1D1E"/>
                          </a:solidFill>
                          <a:latin typeface="Times New Roman"/>
                          <a:cs typeface="Times New Roman"/>
                        </a:rPr>
                        <a:t>constructor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68910">
                <a:tc>
                  <a:txBody>
                    <a:bodyPr/>
                    <a:lstStyle/>
                    <a:p>
                      <a:pPr marL="590550">
                        <a:lnSpc>
                          <a:spcPts val="1230"/>
                        </a:lnSpc>
                      </a:pPr>
                      <a:r>
                        <a:rPr sz="1200" spc="-10" dirty="0">
                          <a:solidFill>
                            <a:srgbClr val="1D1D1E"/>
                          </a:solidFill>
                          <a:latin typeface="Times New Roman"/>
                          <a:cs typeface="Times New Roman"/>
                        </a:rPr>
                        <a:t>Inside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ts val="1230"/>
                        </a:lnSpc>
                      </a:pPr>
                      <a:r>
                        <a:rPr sz="1200" spc="-25" dirty="0">
                          <a:solidFill>
                            <a:srgbClr val="1D1D1E"/>
                          </a:solidFill>
                          <a:latin typeface="Times New Roman"/>
                          <a:cs typeface="Times New Roman"/>
                        </a:rPr>
                        <a:t>B’s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230"/>
                        </a:lnSpc>
                      </a:pPr>
                      <a:r>
                        <a:rPr sz="1200" spc="-10" dirty="0">
                          <a:solidFill>
                            <a:srgbClr val="1D1D1E"/>
                          </a:solidFill>
                          <a:latin typeface="Times New Roman"/>
                          <a:cs typeface="Times New Roman"/>
                        </a:rPr>
                        <a:t>constructor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91135">
                <a:tc>
                  <a:txBody>
                    <a:bodyPr/>
                    <a:lstStyle/>
                    <a:p>
                      <a:pPr marL="590550">
                        <a:lnSpc>
                          <a:spcPts val="1295"/>
                        </a:lnSpc>
                      </a:pPr>
                      <a:r>
                        <a:rPr sz="1200" spc="-10" dirty="0">
                          <a:solidFill>
                            <a:srgbClr val="1D1D1E"/>
                          </a:solidFill>
                          <a:latin typeface="Times New Roman"/>
                          <a:cs typeface="Times New Roman"/>
                        </a:rPr>
                        <a:t>Inside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295"/>
                        </a:lnSpc>
                      </a:pPr>
                      <a:r>
                        <a:rPr sz="1200" spc="-25" dirty="0">
                          <a:solidFill>
                            <a:srgbClr val="1D1D1E"/>
                          </a:solidFill>
                          <a:latin typeface="Times New Roman"/>
                          <a:cs typeface="Times New Roman"/>
                        </a:rPr>
                        <a:t>C’s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295"/>
                        </a:lnSpc>
                      </a:pPr>
                      <a:r>
                        <a:rPr sz="1200" spc="-10" dirty="0">
                          <a:solidFill>
                            <a:srgbClr val="1D1D1E"/>
                          </a:solidFill>
                          <a:latin typeface="Times New Roman"/>
                          <a:cs typeface="Times New Roman"/>
                        </a:rPr>
                        <a:t>constructor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5052" y="572769"/>
            <a:ext cx="6769734" cy="7946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Using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Final</a:t>
            </a:r>
            <a:r>
              <a:rPr sz="1200" b="1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keyword:</a:t>
            </a:r>
            <a:endParaRPr sz="1200">
              <a:latin typeface="Times New Roman"/>
              <a:cs typeface="Times New Roman"/>
            </a:endParaRPr>
          </a:p>
          <a:p>
            <a:pPr marL="396875">
              <a:lnSpc>
                <a:spcPts val="1430"/>
              </a:lnSpc>
              <a:spcBef>
                <a:spcPts val="1225"/>
              </a:spcBef>
            </a:pP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final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key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word 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three </a:t>
            </a:r>
            <a:r>
              <a:rPr sz="1200" spc="-20" dirty="0">
                <a:latin typeface="Times New Roman"/>
                <a:cs typeface="Times New Roman"/>
              </a:rPr>
              <a:t>ways:</a:t>
            </a:r>
            <a:endParaRPr sz="1200">
              <a:latin typeface="Times New Roman"/>
              <a:cs typeface="Times New Roman"/>
            </a:endParaRPr>
          </a:p>
          <a:p>
            <a:pPr marL="927100" indent="-231775">
              <a:lnSpc>
                <a:spcPts val="1430"/>
              </a:lnSpc>
              <a:buFont typeface="Times New Roman"/>
              <a:buChar char="o"/>
              <a:tabLst>
                <a:tab pos="927100" algn="l"/>
              </a:tabLst>
            </a:pPr>
            <a:r>
              <a:rPr sz="1200" dirty="0">
                <a:latin typeface="Calibri"/>
                <a:cs typeface="Calibri"/>
              </a:rPr>
              <a:t>Used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create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equivalent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named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constant</a:t>
            </a:r>
            <a:endParaRPr sz="1200">
              <a:latin typeface="Calibri"/>
              <a:cs typeface="Calibri"/>
            </a:endParaRPr>
          </a:p>
          <a:p>
            <a:pPr marL="1384300">
              <a:lnSpc>
                <a:spcPct val="100000"/>
              </a:lnSpc>
              <a:spcBef>
                <a:spcPts val="1130"/>
              </a:spcBef>
            </a:pPr>
            <a:r>
              <a:rPr sz="1200" dirty="0">
                <a:latin typeface="Times New Roman"/>
                <a:cs typeface="Times New Roman"/>
              </a:rPr>
              <a:t>Final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datatype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identifier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=..............; 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prevent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inheritance</a:t>
            </a:r>
            <a:endParaRPr sz="1200">
              <a:latin typeface="Times New Roman"/>
              <a:cs typeface="Times New Roman"/>
            </a:endParaRPr>
          </a:p>
          <a:p>
            <a:pPr marL="1384300">
              <a:lnSpc>
                <a:spcPts val="1115"/>
              </a:lnSpc>
              <a:spcBef>
                <a:spcPts val="370"/>
              </a:spcBef>
            </a:pPr>
            <a:r>
              <a:rPr sz="950" dirty="0">
                <a:latin typeface="Times New Roman"/>
                <a:cs typeface="Times New Roman"/>
              </a:rPr>
              <a:t>Final</a:t>
            </a:r>
            <a:r>
              <a:rPr sz="950" spc="-40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class</a:t>
            </a:r>
            <a:r>
              <a:rPr sz="950" spc="-25" dirty="0">
                <a:latin typeface="Times New Roman"/>
                <a:cs typeface="Times New Roman"/>
              </a:rPr>
              <a:t> </a:t>
            </a:r>
            <a:r>
              <a:rPr sz="950" spc="-10" dirty="0">
                <a:latin typeface="Times New Roman"/>
                <a:cs typeface="Times New Roman"/>
              </a:rPr>
              <a:t>…………..</a:t>
            </a:r>
            <a:endParaRPr sz="950">
              <a:latin typeface="Times New Roman"/>
              <a:cs typeface="Times New Roman"/>
            </a:endParaRPr>
          </a:p>
          <a:p>
            <a:pPr marL="927100" indent="-231775">
              <a:lnSpc>
                <a:spcPts val="1415"/>
              </a:lnSpc>
              <a:buFont typeface="Times New Roman"/>
              <a:buChar char="o"/>
              <a:tabLst>
                <a:tab pos="927100" algn="l"/>
              </a:tabLst>
            </a:pPr>
            <a:r>
              <a:rPr sz="1200" dirty="0">
                <a:latin typeface="Calibri"/>
                <a:cs typeface="Calibri"/>
              </a:rPr>
              <a:t>Used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avoid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overloading</a:t>
            </a:r>
            <a:endParaRPr sz="1200">
              <a:latin typeface="Calibri"/>
              <a:cs typeface="Calibri"/>
            </a:endParaRPr>
          </a:p>
          <a:p>
            <a:pPr marL="1384300">
              <a:lnSpc>
                <a:spcPct val="100000"/>
              </a:lnSpc>
              <a:spcBef>
                <a:spcPts val="270"/>
              </a:spcBef>
            </a:pPr>
            <a:r>
              <a:rPr sz="950" dirty="0">
                <a:latin typeface="Times New Roman"/>
                <a:cs typeface="Times New Roman"/>
              </a:rPr>
              <a:t>Final</a:t>
            </a:r>
            <a:r>
              <a:rPr sz="950" spc="-30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return </a:t>
            </a:r>
            <a:r>
              <a:rPr sz="950" spc="-10" dirty="0">
                <a:latin typeface="Times New Roman"/>
                <a:cs typeface="Times New Roman"/>
              </a:rPr>
              <a:t>type</a:t>
            </a:r>
            <a:r>
              <a:rPr sz="950" spc="-45" dirty="0">
                <a:latin typeface="Times New Roman"/>
                <a:cs typeface="Times New Roman"/>
              </a:rPr>
              <a:t> </a:t>
            </a:r>
            <a:r>
              <a:rPr sz="950" spc="-10" dirty="0">
                <a:latin typeface="Times New Roman"/>
                <a:cs typeface="Times New Roman"/>
              </a:rPr>
              <a:t>………….</a:t>
            </a:r>
            <a:endParaRPr sz="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u="heavy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Using</a:t>
            </a:r>
            <a:r>
              <a:rPr sz="1200" b="1" u="heavy" spc="-20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final</a:t>
            </a:r>
            <a:r>
              <a:rPr sz="1200" b="1" u="heavy" spc="-40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to</a:t>
            </a:r>
            <a:r>
              <a:rPr sz="1200" b="1" u="heavy" spc="-20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Prevent</a:t>
            </a:r>
            <a:r>
              <a:rPr sz="1200" b="1" u="heavy" spc="-15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10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Overriding: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270"/>
              </a:lnSpc>
              <a:spcBef>
                <a:spcPts val="52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While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method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overridingul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features,is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thereonewill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ofbetimesJava’swhenyou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most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will</a:t>
            </a:r>
            <a:r>
              <a:rPr sz="1200" spc="-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want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prevent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from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occurring.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disallow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method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from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being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overridden,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specify</a:t>
            </a:r>
            <a:endParaRPr sz="1200">
              <a:latin typeface="Times New Roman"/>
              <a:cs typeface="Times New Roman"/>
            </a:endParaRPr>
          </a:p>
          <a:p>
            <a:pPr marL="12700" marR="866775">
              <a:lnSpc>
                <a:spcPts val="1220"/>
              </a:lnSpc>
              <a:spcBef>
                <a:spcPts val="284"/>
              </a:spcBef>
            </a:pP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final</a:t>
            </a:r>
            <a:r>
              <a:rPr sz="1200" b="1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modifier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at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start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its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declaration.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Methods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declared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final</a:t>
            </a:r>
            <a:r>
              <a:rPr sz="1200" b="1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cannot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overridden.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following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fragment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illustrates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1D1D1E"/>
                </a:solidFill>
                <a:latin typeface="Times New Roman"/>
                <a:cs typeface="Times New Roman"/>
              </a:rPr>
              <a:t>final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 A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final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void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meth()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0"/>
              </a:lnSpc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System.out.println("This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 final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method.");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extends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 marR="4343400">
              <a:lnSpc>
                <a:spcPts val="1250"/>
              </a:lnSpc>
              <a:spcBef>
                <a:spcPts val="34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void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meth()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ERROR!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Can't override.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System.out.println("Illegal!");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20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u="heavy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Using</a:t>
            </a:r>
            <a:r>
              <a:rPr sz="1200" b="1" u="heavy" spc="-20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final</a:t>
            </a:r>
            <a:r>
              <a:rPr sz="1200" b="1" u="heavy" spc="-40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to</a:t>
            </a:r>
            <a:r>
              <a:rPr sz="1200" b="1" u="heavy" spc="-20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Prevent</a:t>
            </a:r>
            <a:r>
              <a:rPr sz="1200" b="1" u="heavy" spc="-10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 Inheritance: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793750" algn="just">
              <a:lnSpc>
                <a:spcPct val="9130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Sometimes</a:t>
            </a:r>
            <a:r>
              <a:rPr sz="1200" spc="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will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want</a:t>
            </a:r>
            <a:r>
              <a:rPr sz="1200" spc="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prevent</a:t>
            </a:r>
            <a:r>
              <a:rPr sz="1200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from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being</a:t>
            </a:r>
            <a:r>
              <a:rPr sz="1200" spc="1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inherited.</a:t>
            </a:r>
            <a:r>
              <a:rPr sz="1200" spc="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do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this,</a:t>
            </a:r>
            <a:r>
              <a:rPr sz="1200" spc="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precede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class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declaration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with</a:t>
            </a:r>
            <a:r>
              <a:rPr sz="1200" spc="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final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.</a:t>
            </a:r>
            <a:r>
              <a:rPr sz="1200" spc="10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Declaring</a:t>
            </a:r>
            <a:r>
              <a:rPr sz="1200" spc="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</a:t>
            </a:r>
            <a:r>
              <a:rPr sz="1200" spc="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final</a:t>
            </a:r>
            <a:r>
              <a:rPr sz="1200" b="1" spc="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implicitly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declares</a:t>
            </a:r>
            <a:r>
              <a:rPr sz="1200" spc="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all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its</a:t>
            </a:r>
            <a:r>
              <a:rPr sz="1200" spc="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methods</a:t>
            </a:r>
            <a:r>
              <a:rPr sz="1200" spc="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</a:t>
            </a:r>
            <a:r>
              <a:rPr sz="1200" spc="1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1D1D1E"/>
                </a:solidFill>
                <a:latin typeface="Times New Roman"/>
                <a:cs typeface="Times New Roman"/>
              </a:rPr>
              <a:t>final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,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too.</a:t>
            </a:r>
            <a:r>
              <a:rPr sz="1200" spc="1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</a:t>
            </a:r>
            <a:r>
              <a:rPr sz="1200" spc="1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</a:t>
            </a:r>
            <a:r>
              <a:rPr sz="1200" spc="1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might</a:t>
            </a:r>
            <a:r>
              <a:rPr sz="1200" spc="1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expect,</a:t>
            </a:r>
            <a:r>
              <a:rPr sz="1200" spc="1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</a:t>
            </a:r>
            <a:r>
              <a:rPr sz="1200" spc="1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1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illegal</a:t>
            </a:r>
            <a:r>
              <a:rPr sz="1200" spc="1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1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declare</a:t>
            </a:r>
            <a:r>
              <a:rPr sz="1200" spc="1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1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1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</a:t>
            </a:r>
            <a:r>
              <a:rPr sz="1200" spc="1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both</a:t>
            </a:r>
            <a:r>
              <a:rPr sz="1200" spc="1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abstract</a:t>
            </a:r>
            <a:r>
              <a:rPr sz="1200" b="1" spc="1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1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final</a:t>
            </a:r>
            <a:r>
              <a:rPr sz="1200" b="1" spc="1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since</a:t>
            </a:r>
            <a:r>
              <a:rPr sz="1200" spc="1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an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abstract</a:t>
            </a:r>
            <a:r>
              <a:rPr sz="1200" spc="40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3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3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incomplete</a:t>
            </a:r>
            <a:r>
              <a:rPr sz="1200" spc="3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by</a:t>
            </a:r>
            <a:r>
              <a:rPr sz="1200" spc="3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itself</a:t>
            </a:r>
            <a:r>
              <a:rPr sz="1200" spc="3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3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relies</a:t>
            </a:r>
            <a:r>
              <a:rPr sz="1200" spc="3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upon</a:t>
            </a:r>
            <a:r>
              <a:rPr sz="1200" spc="3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its</a:t>
            </a:r>
            <a:r>
              <a:rPr sz="1200" spc="3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subclasses</a:t>
            </a:r>
            <a:r>
              <a:rPr sz="1200" spc="3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4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provide</a:t>
            </a:r>
            <a:r>
              <a:rPr sz="1200" spc="3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complete implementations.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Here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example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final</a:t>
            </a:r>
            <a:r>
              <a:rPr sz="1200" b="1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class: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3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final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...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following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illegal.</a:t>
            </a:r>
            <a:endParaRPr sz="1200">
              <a:latin typeface="Times New Roman"/>
              <a:cs typeface="Times New Roman"/>
            </a:endParaRPr>
          </a:p>
          <a:p>
            <a:pPr marL="12700" marR="3945890">
              <a:lnSpc>
                <a:spcPts val="1250"/>
              </a:lnSpc>
              <a:spcBef>
                <a:spcPts val="32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extends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ERROR!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Can't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subclass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...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20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comments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imply,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illegal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B</a:t>
            </a:r>
            <a:r>
              <a:rPr sz="1200" b="1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inherit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b="1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since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b="1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declared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1D1D1E"/>
                </a:solidFill>
                <a:latin typeface="Times New Roman"/>
                <a:cs typeface="Times New Roman"/>
              </a:rPr>
              <a:t>final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5052" y="9027362"/>
            <a:ext cx="5956300" cy="580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Polymorphism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Method</a:t>
            </a:r>
            <a:r>
              <a:rPr sz="1200" b="1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overriding: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200">
              <a:latin typeface="Times New Roman"/>
              <a:cs typeface="Times New Roman"/>
            </a:endParaRPr>
          </a:p>
          <a:p>
            <a:pPr marL="473075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hierarchy,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sub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same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name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signature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4800" y="304800"/>
            <a:ext cx="7164070" cy="9450070"/>
            <a:chOff x="304800" y="304800"/>
            <a:chExt cx="7164070" cy="94500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3319" y="985438"/>
              <a:ext cx="78740" cy="10244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82164" y="1359490"/>
              <a:ext cx="99694" cy="12501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73910" y="1978732"/>
              <a:ext cx="69850" cy="8565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4800" y="304799"/>
              <a:ext cx="7164070" cy="9394190"/>
            </a:xfrm>
            <a:custGeom>
              <a:avLst/>
              <a:gdLst/>
              <a:ahLst/>
              <a:cxnLst/>
              <a:rect l="l" t="t" r="r" b="b"/>
              <a:pathLst>
                <a:path w="7164070" h="9394190">
                  <a:moveTo>
                    <a:pt x="7146290" y="46990"/>
                  </a:moveTo>
                  <a:lnTo>
                    <a:pt x="56515" y="46990"/>
                  </a:lnTo>
                  <a:lnTo>
                    <a:pt x="46990" y="46990"/>
                  </a:lnTo>
                  <a:lnTo>
                    <a:pt x="46990" y="56515"/>
                  </a:lnTo>
                  <a:lnTo>
                    <a:pt x="56515" y="56515"/>
                  </a:lnTo>
                  <a:lnTo>
                    <a:pt x="7146290" y="56515"/>
                  </a:lnTo>
                  <a:lnTo>
                    <a:pt x="7146290" y="46990"/>
                  </a:lnTo>
                  <a:close/>
                </a:path>
                <a:path w="7164070" h="9394190">
                  <a:moveTo>
                    <a:pt x="716407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0" y="9394190"/>
                  </a:lnTo>
                  <a:lnTo>
                    <a:pt x="38100" y="9394190"/>
                  </a:lnTo>
                  <a:lnTo>
                    <a:pt x="38100" y="38100"/>
                  </a:lnTo>
                  <a:lnTo>
                    <a:pt x="7155180" y="38100"/>
                  </a:lnTo>
                  <a:lnTo>
                    <a:pt x="7155180" y="56515"/>
                  </a:lnTo>
                  <a:lnTo>
                    <a:pt x="7164070" y="56515"/>
                  </a:lnTo>
                  <a:lnTo>
                    <a:pt x="7164070" y="38100"/>
                  </a:lnTo>
                  <a:lnTo>
                    <a:pt x="71640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73910" y="1628775"/>
              <a:ext cx="70485" cy="8635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3832" y="9469367"/>
              <a:ext cx="79163" cy="10299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04800" y="360679"/>
              <a:ext cx="7164070" cy="9394190"/>
            </a:xfrm>
            <a:custGeom>
              <a:avLst/>
              <a:gdLst/>
              <a:ahLst/>
              <a:cxnLst/>
              <a:rect l="l" t="t" r="r" b="b"/>
              <a:pathLst>
                <a:path w="7164070" h="9394190">
                  <a:moveTo>
                    <a:pt x="7146290" y="9338310"/>
                  </a:moveTo>
                  <a:lnTo>
                    <a:pt x="7108190" y="9338310"/>
                  </a:lnTo>
                  <a:lnTo>
                    <a:pt x="7108190" y="9337040"/>
                  </a:lnTo>
                  <a:lnTo>
                    <a:pt x="56515" y="9337040"/>
                  </a:lnTo>
                  <a:lnTo>
                    <a:pt x="56515" y="0"/>
                  </a:lnTo>
                  <a:lnTo>
                    <a:pt x="46990" y="0"/>
                  </a:lnTo>
                  <a:lnTo>
                    <a:pt x="46990" y="9375775"/>
                  </a:lnTo>
                  <a:lnTo>
                    <a:pt x="56515" y="9375775"/>
                  </a:lnTo>
                  <a:lnTo>
                    <a:pt x="56515" y="9376410"/>
                  </a:lnTo>
                  <a:lnTo>
                    <a:pt x="7146290" y="9376410"/>
                  </a:lnTo>
                  <a:lnTo>
                    <a:pt x="7146290" y="9338310"/>
                  </a:lnTo>
                  <a:close/>
                </a:path>
                <a:path w="7164070" h="9394190">
                  <a:moveTo>
                    <a:pt x="7146290" y="0"/>
                  </a:moveTo>
                  <a:lnTo>
                    <a:pt x="7108190" y="0"/>
                  </a:lnTo>
                  <a:lnTo>
                    <a:pt x="7108190" y="9337040"/>
                  </a:lnTo>
                  <a:lnTo>
                    <a:pt x="7146290" y="9337040"/>
                  </a:lnTo>
                  <a:lnTo>
                    <a:pt x="7146290" y="0"/>
                  </a:lnTo>
                  <a:close/>
                </a:path>
                <a:path w="7164070" h="9394190">
                  <a:moveTo>
                    <a:pt x="7164070" y="9385300"/>
                  </a:moveTo>
                  <a:lnTo>
                    <a:pt x="38100" y="9385300"/>
                  </a:lnTo>
                  <a:lnTo>
                    <a:pt x="38100" y="9338310"/>
                  </a:lnTo>
                  <a:lnTo>
                    <a:pt x="0" y="9338310"/>
                  </a:lnTo>
                  <a:lnTo>
                    <a:pt x="0" y="9385300"/>
                  </a:lnTo>
                  <a:lnTo>
                    <a:pt x="0" y="9394190"/>
                  </a:lnTo>
                  <a:lnTo>
                    <a:pt x="7164070" y="9394190"/>
                  </a:lnTo>
                  <a:lnTo>
                    <a:pt x="7164070" y="9385300"/>
                  </a:lnTo>
                  <a:close/>
                </a:path>
                <a:path w="7164070" h="9394190">
                  <a:moveTo>
                    <a:pt x="7164070" y="0"/>
                  </a:moveTo>
                  <a:lnTo>
                    <a:pt x="7155180" y="0"/>
                  </a:lnTo>
                  <a:lnTo>
                    <a:pt x="7155180" y="9384678"/>
                  </a:lnTo>
                  <a:lnTo>
                    <a:pt x="7164070" y="9384665"/>
                  </a:lnTo>
                  <a:lnTo>
                    <a:pt x="71640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5052" y="194564"/>
            <a:ext cx="5968365" cy="941006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469900" marR="8890" algn="just">
              <a:lnSpc>
                <a:spcPts val="1250"/>
              </a:lnSpc>
              <a:spcBef>
                <a:spcPts val="300"/>
              </a:spcBef>
            </a:pP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super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class,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sub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said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override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method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sub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class.</a:t>
            </a:r>
            <a:endParaRPr sz="1200">
              <a:latin typeface="Times New Roman"/>
              <a:cs typeface="Times New Roman"/>
            </a:endParaRPr>
          </a:p>
          <a:p>
            <a:pPr marL="469900" marR="12700" algn="just">
              <a:lnSpc>
                <a:spcPts val="1180"/>
              </a:lnSpc>
              <a:spcBef>
                <a:spcPts val="434"/>
              </a:spcBef>
            </a:pPr>
            <a:r>
              <a:rPr sz="1200" dirty="0">
                <a:latin typeface="Times New Roman"/>
                <a:cs typeface="Times New Roman"/>
              </a:rPr>
              <a:t>When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 overridden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called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within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sub class,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always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refers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version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defined by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sub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class.</a:t>
            </a:r>
            <a:endParaRPr sz="1200">
              <a:latin typeface="Times New Roman"/>
              <a:cs typeface="Times New Roman"/>
            </a:endParaRPr>
          </a:p>
          <a:p>
            <a:pPr marL="469900" algn="just">
              <a:lnSpc>
                <a:spcPct val="100000"/>
              </a:lnSpc>
              <a:spcBef>
                <a:spcPts val="33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version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defined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hidden.</a:t>
            </a:r>
            <a:endParaRPr sz="1200">
              <a:latin typeface="Times New Roman"/>
              <a:cs typeface="Times New Roman"/>
            </a:endParaRPr>
          </a:p>
          <a:p>
            <a:pPr marL="469900" marR="5080" algn="just">
              <a:lnSpc>
                <a:spcPct val="86800"/>
              </a:lnSpc>
              <a:spcBef>
                <a:spcPts val="385"/>
              </a:spcBef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situation,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first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checks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existed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super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 are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 it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</a:t>
            </a:r>
            <a:r>
              <a:rPr sz="1200" spc="-10" dirty="0">
                <a:latin typeface="Times New Roman"/>
                <a:cs typeface="Times New Roman"/>
              </a:rPr>
              <a:t>existed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executes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version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sub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otherwise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gives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found exception.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dirty="0">
                <a:latin typeface="Times New Roman"/>
                <a:cs typeface="Times New Roman"/>
              </a:rPr>
              <a:t>Note: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different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signatures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overloading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 not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overriding.</a:t>
            </a:r>
            <a:endParaRPr sz="1200">
              <a:latin typeface="Times New Roman"/>
              <a:cs typeface="Times New Roman"/>
            </a:endParaRPr>
          </a:p>
          <a:p>
            <a:pPr marL="12700" marR="4690745">
              <a:lnSpc>
                <a:spcPts val="1270"/>
              </a:lnSpc>
              <a:spcBef>
                <a:spcPts val="33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Method overriding.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i,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j;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  <a:spcBef>
                <a:spcPts val="6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A(int a,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</a:t>
            </a:r>
            <a:r>
              <a:rPr sz="1200" spc="2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b)</a:t>
            </a:r>
            <a:endParaRPr sz="1200">
              <a:latin typeface="Times New Roman"/>
              <a:cs typeface="Times New Roman"/>
            </a:endParaRPr>
          </a:p>
          <a:p>
            <a:pPr marL="12700" marR="5533390">
              <a:lnSpc>
                <a:spcPts val="1340"/>
              </a:lnSpc>
              <a:spcBef>
                <a:spcPts val="7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a;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b;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 marR="5020310">
              <a:lnSpc>
                <a:spcPts val="1250"/>
              </a:lnSpc>
              <a:spcBef>
                <a:spcPts val="27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display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</a:t>
            </a:r>
            <a:r>
              <a:rPr sz="1200" spc="2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and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void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show()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25"/>
              </a:lnSpc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System.out.println("i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 and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j: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"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+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+ " "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+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j);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  <a:spcBef>
                <a:spcPts val="7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extends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k;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B(int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a,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b,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c)</a:t>
            </a:r>
            <a:endParaRPr sz="1200">
              <a:latin typeface="Times New Roman"/>
              <a:cs typeface="Times New Roman"/>
            </a:endParaRPr>
          </a:p>
          <a:p>
            <a:pPr marL="12700" marR="5151755">
              <a:lnSpc>
                <a:spcPts val="1340"/>
              </a:lnSpc>
              <a:spcBef>
                <a:spcPts val="7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r>
              <a:rPr sz="1200" spc="-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super(a,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b);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k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c;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 marR="3574415">
              <a:lnSpc>
                <a:spcPts val="1250"/>
              </a:lnSpc>
              <a:spcBef>
                <a:spcPts val="27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display</a:t>
            </a:r>
            <a:r>
              <a:rPr sz="1200" spc="-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k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–this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overrides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show()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A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void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show()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10"/>
              </a:lnSpc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System.out.println("k: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"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+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k);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Override</a:t>
            </a:r>
            <a:r>
              <a:rPr sz="1200" spc="-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 marR="3575685">
              <a:lnSpc>
                <a:spcPts val="1270"/>
              </a:lnSpc>
              <a:spcBef>
                <a:spcPts val="35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public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static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void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main(String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args[])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subOb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 new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B(1,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2,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3);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5"/>
              </a:lnSpc>
              <a:spcBef>
                <a:spcPts val="13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subOb.show();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calls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show()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B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5"/>
              </a:lnSpc>
            </a:pP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}}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</a:pPr>
            <a:r>
              <a:rPr sz="1200" u="sng" spc="-10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Output: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k: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Dynamic</a:t>
            </a:r>
            <a:r>
              <a:rPr sz="1200" b="1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method</a:t>
            </a:r>
            <a:r>
              <a:rPr sz="12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dispatch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10"/>
              </a:spcBef>
            </a:pPr>
            <a:endParaRPr sz="1200">
              <a:latin typeface="Times New Roman"/>
              <a:cs typeface="Times New Roman"/>
            </a:endParaRPr>
          </a:p>
          <a:p>
            <a:pPr marL="354330" marR="189865" indent="-229235">
              <a:lnSpc>
                <a:spcPts val="1250"/>
              </a:lnSpc>
              <a:buFont typeface="Times New Roman"/>
              <a:buChar char="o"/>
              <a:tabLst>
                <a:tab pos="354330" algn="l"/>
              </a:tabLst>
            </a:pPr>
            <a:r>
              <a:rPr sz="1200" dirty="0">
                <a:latin typeface="Calibri"/>
                <a:cs typeface="Calibri"/>
              </a:rPr>
              <a:t>It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mechanism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by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which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call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overridden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method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resolved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run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time </a:t>
            </a:r>
            <a:r>
              <a:rPr sz="1200" spc="-10" dirty="0">
                <a:latin typeface="Calibri"/>
                <a:cs typeface="Calibri"/>
              </a:rPr>
              <a:t>rather </a:t>
            </a:r>
            <a:r>
              <a:rPr sz="1200" dirty="0">
                <a:latin typeface="Calibri"/>
                <a:cs typeface="Calibri"/>
              </a:rPr>
              <a:t>then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compile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time.</a:t>
            </a:r>
            <a:endParaRPr sz="1200">
              <a:latin typeface="Calibri"/>
              <a:cs typeface="Calibri"/>
            </a:endParaRPr>
          </a:p>
          <a:p>
            <a:pPr marL="277495" indent="-152400">
              <a:lnSpc>
                <a:spcPts val="1225"/>
              </a:lnSpc>
              <a:buFont typeface="Times New Roman"/>
              <a:buChar char="o"/>
              <a:tabLst>
                <a:tab pos="277495" algn="l"/>
              </a:tabLst>
            </a:pPr>
            <a:r>
              <a:rPr sz="1200" dirty="0">
                <a:latin typeface="Calibri"/>
                <a:cs typeface="Calibri"/>
              </a:rPr>
              <a:t>It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important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because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this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how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java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implements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runtime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polymorphism.</a:t>
            </a:r>
            <a:endParaRPr sz="1200">
              <a:latin typeface="Calibri"/>
              <a:cs typeface="Calibri"/>
            </a:endParaRPr>
          </a:p>
          <a:p>
            <a:pPr marL="277495" indent="-152400">
              <a:lnSpc>
                <a:spcPts val="1405"/>
              </a:lnSpc>
              <a:buFont typeface="Times New Roman"/>
              <a:buChar char="o"/>
              <a:tabLst>
                <a:tab pos="277495" algn="l"/>
              </a:tabLst>
            </a:pPr>
            <a:r>
              <a:rPr sz="1200" dirty="0">
                <a:latin typeface="Calibri"/>
                <a:cs typeface="Calibri"/>
              </a:rPr>
              <a:t>Before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going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that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we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must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know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about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super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class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reference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sub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class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object.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endParaRPr sz="1200">
              <a:latin typeface="Calibri"/>
              <a:cs typeface="Calibri"/>
            </a:endParaRPr>
          </a:p>
          <a:p>
            <a:pPr marL="12700" marR="4185285">
              <a:lnSpc>
                <a:spcPts val="125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Dynamic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Method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Dispatch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 A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2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void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callme()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System.out.println("Inside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A's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callme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method");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4800" y="304800"/>
            <a:ext cx="7164070" cy="9450070"/>
            <a:chOff x="304800" y="304800"/>
            <a:chExt cx="7164070" cy="9450070"/>
          </a:xfrm>
        </p:grpSpPr>
        <p:sp>
          <p:nvSpPr>
            <p:cNvPr id="4" name="object 4"/>
            <p:cNvSpPr/>
            <p:nvPr/>
          </p:nvSpPr>
          <p:spPr>
            <a:xfrm>
              <a:off x="304800" y="304799"/>
              <a:ext cx="7164070" cy="9394190"/>
            </a:xfrm>
            <a:custGeom>
              <a:avLst/>
              <a:gdLst/>
              <a:ahLst/>
              <a:cxnLst/>
              <a:rect l="l" t="t" r="r" b="b"/>
              <a:pathLst>
                <a:path w="7164070" h="9394190">
                  <a:moveTo>
                    <a:pt x="7146290" y="46990"/>
                  </a:moveTo>
                  <a:lnTo>
                    <a:pt x="56515" y="46990"/>
                  </a:lnTo>
                  <a:lnTo>
                    <a:pt x="46990" y="46990"/>
                  </a:lnTo>
                  <a:lnTo>
                    <a:pt x="46990" y="56515"/>
                  </a:lnTo>
                  <a:lnTo>
                    <a:pt x="56515" y="56515"/>
                  </a:lnTo>
                  <a:lnTo>
                    <a:pt x="7146290" y="56515"/>
                  </a:lnTo>
                  <a:lnTo>
                    <a:pt x="7146290" y="46990"/>
                  </a:lnTo>
                  <a:close/>
                </a:path>
                <a:path w="7164070" h="9394190">
                  <a:moveTo>
                    <a:pt x="716407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0" y="9394190"/>
                  </a:lnTo>
                  <a:lnTo>
                    <a:pt x="38100" y="9394190"/>
                  </a:lnTo>
                  <a:lnTo>
                    <a:pt x="38100" y="38100"/>
                  </a:lnTo>
                  <a:lnTo>
                    <a:pt x="7155180" y="38100"/>
                  </a:lnTo>
                  <a:lnTo>
                    <a:pt x="7155180" y="56515"/>
                  </a:lnTo>
                  <a:lnTo>
                    <a:pt x="7164070" y="56515"/>
                  </a:lnTo>
                  <a:lnTo>
                    <a:pt x="7164070" y="38100"/>
                  </a:lnTo>
                  <a:lnTo>
                    <a:pt x="71640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3000" y="594359"/>
              <a:ext cx="237490" cy="1689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3000" y="972819"/>
              <a:ext cx="238125" cy="16954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3000" y="1181735"/>
              <a:ext cx="238125" cy="16954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4800" y="360679"/>
              <a:ext cx="7164070" cy="9394190"/>
            </a:xfrm>
            <a:custGeom>
              <a:avLst/>
              <a:gdLst/>
              <a:ahLst/>
              <a:cxnLst/>
              <a:rect l="l" t="t" r="r" b="b"/>
              <a:pathLst>
                <a:path w="7164070" h="9394190">
                  <a:moveTo>
                    <a:pt x="7146290" y="9338310"/>
                  </a:moveTo>
                  <a:lnTo>
                    <a:pt x="7108190" y="9338310"/>
                  </a:lnTo>
                  <a:lnTo>
                    <a:pt x="7108190" y="9337040"/>
                  </a:lnTo>
                  <a:lnTo>
                    <a:pt x="56515" y="9337040"/>
                  </a:lnTo>
                  <a:lnTo>
                    <a:pt x="56515" y="0"/>
                  </a:lnTo>
                  <a:lnTo>
                    <a:pt x="46990" y="0"/>
                  </a:lnTo>
                  <a:lnTo>
                    <a:pt x="46990" y="9375775"/>
                  </a:lnTo>
                  <a:lnTo>
                    <a:pt x="56515" y="9375775"/>
                  </a:lnTo>
                  <a:lnTo>
                    <a:pt x="56515" y="9376410"/>
                  </a:lnTo>
                  <a:lnTo>
                    <a:pt x="7146290" y="9376410"/>
                  </a:lnTo>
                  <a:lnTo>
                    <a:pt x="7146290" y="9338310"/>
                  </a:lnTo>
                  <a:close/>
                </a:path>
                <a:path w="7164070" h="9394190">
                  <a:moveTo>
                    <a:pt x="7146290" y="0"/>
                  </a:moveTo>
                  <a:lnTo>
                    <a:pt x="7108190" y="0"/>
                  </a:lnTo>
                  <a:lnTo>
                    <a:pt x="7108190" y="9337040"/>
                  </a:lnTo>
                  <a:lnTo>
                    <a:pt x="7146290" y="9337040"/>
                  </a:lnTo>
                  <a:lnTo>
                    <a:pt x="7146290" y="0"/>
                  </a:lnTo>
                  <a:close/>
                </a:path>
                <a:path w="7164070" h="9394190">
                  <a:moveTo>
                    <a:pt x="7164070" y="9385300"/>
                  </a:moveTo>
                  <a:lnTo>
                    <a:pt x="38100" y="9385300"/>
                  </a:lnTo>
                  <a:lnTo>
                    <a:pt x="38100" y="9338310"/>
                  </a:lnTo>
                  <a:lnTo>
                    <a:pt x="0" y="9338310"/>
                  </a:lnTo>
                  <a:lnTo>
                    <a:pt x="0" y="9385300"/>
                  </a:lnTo>
                  <a:lnTo>
                    <a:pt x="0" y="9394190"/>
                  </a:lnTo>
                  <a:lnTo>
                    <a:pt x="7164070" y="9394190"/>
                  </a:lnTo>
                  <a:lnTo>
                    <a:pt x="7164070" y="9385300"/>
                  </a:lnTo>
                  <a:close/>
                </a:path>
                <a:path w="7164070" h="9394190">
                  <a:moveTo>
                    <a:pt x="7164070" y="0"/>
                  </a:moveTo>
                  <a:lnTo>
                    <a:pt x="7155180" y="0"/>
                  </a:lnTo>
                  <a:lnTo>
                    <a:pt x="7155180" y="9384678"/>
                  </a:lnTo>
                  <a:lnTo>
                    <a:pt x="7164070" y="9384665"/>
                  </a:lnTo>
                  <a:lnTo>
                    <a:pt x="71640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304799"/>
            <a:ext cx="7164070" cy="9450070"/>
          </a:xfrm>
          <a:custGeom>
            <a:avLst/>
            <a:gdLst/>
            <a:ahLst/>
            <a:cxnLst/>
            <a:rect l="l" t="t" r="r" b="b"/>
            <a:pathLst>
              <a:path w="7164070" h="9450070">
                <a:moveTo>
                  <a:pt x="7146290" y="46990"/>
                </a:moveTo>
                <a:lnTo>
                  <a:pt x="7108190" y="46990"/>
                </a:lnTo>
                <a:lnTo>
                  <a:pt x="7108190" y="57150"/>
                </a:lnTo>
                <a:lnTo>
                  <a:pt x="7108190" y="9394190"/>
                </a:lnTo>
                <a:lnTo>
                  <a:pt x="56515" y="9394190"/>
                </a:lnTo>
                <a:lnTo>
                  <a:pt x="56515" y="57150"/>
                </a:lnTo>
                <a:lnTo>
                  <a:pt x="7108190" y="57150"/>
                </a:lnTo>
                <a:lnTo>
                  <a:pt x="7108190" y="46990"/>
                </a:lnTo>
                <a:lnTo>
                  <a:pt x="56515" y="46990"/>
                </a:lnTo>
                <a:lnTo>
                  <a:pt x="46990" y="46990"/>
                </a:lnTo>
                <a:lnTo>
                  <a:pt x="46990" y="56515"/>
                </a:lnTo>
                <a:lnTo>
                  <a:pt x="46990" y="9432303"/>
                </a:lnTo>
                <a:lnTo>
                  <a:pt x="56515" y="9432290"/>
                </a:lnTo>
                <a:lnTo>
                  <a:pt x="7146290" y="9432290"/>
                </a:lnTo>
                <a:lnTo>
                  <a:pt x="7146290" y="9394190"/>
                </a:lnTo>
                <a:lnTo>
                  <a:pt x="7146290" y="57150"/>
                </a:lnTo>
                <a:lnTo>
                  <a:pt x="7146290" y="46990"/>
                </a:lnTo>
                <a:close/>
              </a:path>
              <a:path w="7164070" h="9450070">
                <a:moveTo>
                  <a:pt x="7164070" y="0"/>
                </a:moveTo>
                <a:lnTo>
                  <a:pt x="7155180" y="0"/>
                </a:lnTo>
                <a:lnTo>
                  <a:pt x="7155180" y="38100"/>
                </a:lnTo>
                <a:lnTo>
                  <a:pt x="7155180" y="9441180"/>
                </a:lnTo>
                <a:lnTo>
                  <a:pt x="38100" y="9441180"/>
                </a:lnTo>
                <a:lnTo>
                  <a:pt x="38100" y="57150"/>
                </a:lnTo>
                <a:lnTo>
                  <a:pt x="38100" y="38100"/>
                </a:lnTo>
                <a:lnTo>
                  <a:pt x="7108190" y="38100"/>
                </a:lnTo>
                <a:lnTo>
                  <a:pt x="7155180" y="38100"/>
                </a:lnTo>
                <a:lnTo>
                  <a:pt x="7155180" y="0"/>
                </a:lnTo>
                <a:lnTo>
                  <a:pt x="7108190" y="0"/>
                </a:lnTo>
                <a:lnTo>
                  <a:pt x="0" y="0"/>
                </a:lnTo>
                <a:lnTo>
                  <a:pt x="0" y="38100"/>
                </a:lnTo>
                <a:lnTo>
                  <a:pt x="0" y="57150"/>
                </a:lnTo>
                <a:lnTo>
                  <a:pt x="0" y="9441180"/>
                </a:lnTo>
                <a:lnTo>
                  <a:pt x="0" y="9450070"/>
                </a:lnTo>
                <a:lnTo>
                  <a:pt x="7164070" y="9450070"/>
                </a:lnTo>
                <a:lnTo>
                  <a:pt x="7164070" y="9441180"/>
                </a:lnTo>
                <a:lnTo>
                  <a:pt x="7164070" y="38100"/>
                </a:lnTo>
                <a:lnTo>
                  <a:pt x="71640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5052" y="209804"/>
            <a:ext cx="2955290" cy="5556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05"/>
              </a:lnSpc>
              <a:spcBef>
                <a:spcPts val="100"/>
              </a:spcBef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0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extends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 marR="1771014">
              <a:lnSpc>
                <a:spcPts val="1370"/>
              </a:lnSpc>
              <a:spcBef>
                <a:spcPts val="8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override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callme()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void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callme()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20"/>
              </a:lnSpc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System.out.println("Inside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B's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callme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method");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20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15"/>
              </a:lnSpc>
              <a:spcBef>
                <a:spcPts val="240"/>
              </a:spcBef>
            </a:pP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C</a:t>
            </a:r>
            <a:r>
              <a:rPr sz="115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extends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15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5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endParaRPr sz="1150">
              <a:latin typeface="Times New Roman"/>
              <a:cs typeface="Times New Roman"/>
            </a:endParaRPr>
          </a:p>
          <a:p>
            <a:pPr marL="12700" marR="1810385">
              <a:lnSpc>
                <a:spcPts val="1270"/>
              </a:lnSpc>
              <a:spcBef>
                <a:spcPts val="70"/>
              </a:spcBef>
            </a:pP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// 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override</a:t>
            </a:r>
            <a:r>
              <a:rPr sz="115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callme()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void</a:t>
            </a:r>
            <a:r>
              <a:rPr sz="115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callme()</a:t>
            </a:r>
            <a:r>
              <a:rPr sz="1150" spc="-50" dirty="0">
                <a:solidFill>
                  <a:srgbClr val="1D1D1E"/>
                </a:solidFill>
                <a:latin typeface="Times New Roman"/>
                <a:cs typeface="Times New Roman"/>
              </a:rPr>
              <a:t> {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System.out.println("Inside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 C's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callme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method");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0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Dispatch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  <a:spcBef>
                <a:spcPts val="14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public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static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void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main(String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args[])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new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A();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object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type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0"/>
              </a:lnSpc>
              <a:spcBef>
                <a:spcPts val="12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new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B();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object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type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B</a:t>
            </a:r>
            <a:endParaRPr sz="1200">
              <a:latin typeface="Times New Roman"/>
              <a:cs typeface="Times New Roman"/>
            </a:endParaRPr>
          </a:p>
          <a:p>
            <a:pPr marL="12700" marR="838835">
              <a:lnSpc>
                <a:spcPts val="1320"/>
              </a:lnSpc>
              <a:spcBef>
                <a:spcPts val="7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new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C();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object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type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C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r;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obtain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reference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type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A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a;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refers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object</a:t>
            </a:r>
            <a:endParaRPr sz="1200">
              <a:latin typeface="Times New Roman"/>
              <a:cs typeface="Times New Roman"/>
            </a:endParaRPr>
          </a:p>
          <a:p>
            <a:pPr marL="12700" marR="540385">
              <a:lnSpc>
                <a:spcPts val="1340"/>
              </a:lnSpc>
              <a:spcBef>
                <a:spcPts val="225"/>
              </a:spcBef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r.callme();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calls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A's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version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callme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 =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b;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 refers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object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41655">
              <a:lnSpc>
                <a:spcPts val="134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r.callme();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calls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B's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version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callme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c;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refers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object</a:t>
            </a:r>
            <a:r>
              <a:rPr sz="1200" spc="-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r.callme();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28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calls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C's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version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callme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86002" y="5934540"/>
          <a:ext cx="2502535" cy="694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750"/>
                <a:gridCol w="567690"/>
                <a:gridCol w="516254"/>
                <a:gridCol w="548005"/>
              </a:tblGrid>
              <a:tr h="172720">
                <a:tc>
                  <a:txBody>
                    <a:bodyPr/>
                    <a:lstStyle/>
                    <a:p>
                      <a:pPr marL="31750">
                        <a:lnSpc>
                          <a:spcPts val="1260"/>
                        </a:lnSpc>
                      </a:pPr>
                      <a:r>
                        <a:rPr sz="1200" u="sng" spc="-10" dirty="0">
                          <a:solidFill>
                            <a:srgbClr val="1D1D1E"/>
                          </a:solidFill>
                          <a:uFill>
                            <a:solidFill>
                              <a:srgbClr val="1D1D1E"/>
                            </a:solidFill>
                          </a:uFill>
                          <a:latin typeface="Times New Roman"/>
                          <a:cs typeface="Times New Roman"/>
                        </a:rPr>
                        <a:t>Output: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76530">
                <a:tc>
                  <a:txBody>
                    <a:bodyPr/>
                    <a:lstStyle/>
                    <a:p>
                      <a:pPr marL="31750">
                        <a:lnSpc>
                          <a:spcPts val="1290"/>
                        </a:lnSpc>
                      </a:pPr>
                      <a:r>
                        <a:rPr sz="1200" spc="-10" dirty="0">
                          <a:solidFill>
                            <a:srgbClr val="1D1D1E"/>
                          </a:solidFill>
                          <a:latin typeface="Times New Roman"/>
                          <a:cs typeface="Times New Roman"/>
                        </a:rPr>
                        <a:t>Inside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6355" algn="r">
                        <a:lnSpc>
                          <a:spcPts val="1290"/>
                        </a:lnSpc>
                      </a:pPr>
                      <a:r>
                        <a:rPr sz="1200" spc="-25" dirty="0">
                          <a:solidFill>
                            <a:srgbClr val="1D1D1E"/>
                          </a:solidFill>
                          <a:latin typeface="Times New Roman"/>
                          <a:cs typeface="Times New Roman"/>
                        </a:rPr>
                        <a:t>A’s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1290"/>
                        </a:lnSpc>
                      </a:pPr>
                      <a:r>
                        <a:rPr sz="1200" spc="-10" dirty="0">
                          <a:solidFill>
                            <a:srgbClr val="1D1D1E"/>
                          </a:solidFill>
                          <a:latin typeface="Times New Roman"/>
                          <a:cs typeface="Times New Roman"/>
                        </a:rPr>
                        <a:t>callme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ts val="1290"/>
                        </a:lnSpc>
                      </a:pPr>
                      <a:r>
                        <a:rPr sz="1200" spc="-10" dirty="0">
                          <a:solidFill>
                            <a:srgbClr val="1D1D1E"/>
                          </a:solidFill>
                          <a:latin typeface="Times New Roman"/>
                          <a:cs typeface="Times New Roman"/>
                        </a:rPr>
                        <a:t>method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74625">
                <a:tc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</a:pPr>
                      <a:r>
                        <a:rPr sz="1200" spc="-10" dirty="0">
                          <a:solidFill>
                            <a:srgbClr val="1D1D1E"/>
                          </a:solidFill>
                          <a:latin typeface="Times New Roman"/>
                          <a:cs typeface="Times New Roman"/>
                        </a:rPr>
                        <a:t>Inside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280"/>
                        </a:lnSpc>
                      </a:pPr>
                      <a:r>
                        <a:rPr sz="1200" spc="-25" dirty="0">
                          <a:solidFill>
                            <a:srgbClr val="1D1D1E"/>
                          </a:solidFill>
                          <a:latin typeface="Times New Roman"/>
                          <a:cs typeface="Times New Roman"/>
                        </a:rPr>
                        <a:t>B’s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200" spc="-10" dirty="0">
                          <a:solidFill>
                            <a:srgbClr val="1D1D1E"/>
                          </a:solidFill>
                          <a:latin typeface="Times New Roman"/>
                          <a:cs typeface="Times New Roman"/>
                        </a:rPr>
                        <a:t>callme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1280"/>
                        </a:lnSpc>
                      </a:pPr>
                      <a:r>
                        <a:rPr sz="1200" spc="-10" dirty="0">
                          <a:solidFill>
                            <a:srgbClr val="1D1D1E"/>
                          </a:solidFill>
                          <a:latin typeface="Times New Roman"/>
                          <a:cs typeface="Times New Roman"/>
                        </a:rPr>
                        <a:t>method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70815">
                <a:tc>
                  <a:txBody>
                    <a:bodyPr/>
                    <a:lstStyle/>
                    <a:p>
                      <a:pPr marL="31750">
                        <a:lnSpc>
                          <a:spcPts val="1250"/>
                        </a:lnSpc>
                      </a:pPr>
                      <a:r>
                        <a:rPr sz="1200" spc="-10" dirty="0">
                          <a:solidFill>
                            <a:srgbClr val="1D1D1E"/>
                          </a:solidFill>
                          <a:latin typeface="Times New Roman"/>
                          <a:cs typeface="Times New Roman"/>
                        </a:rPr>
                        <a:t>Inside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ts val="1250"/>
                        </a:lnSpc>
                      </a:pPr>
                      <a:r>
                        <a:rPr sz="1200" spc="-25" dirty="0">
                          <a:solidFill>
                            <a:srgbClr val="1D1D1E"/>
                          </a:solidFill>
                          <a:latin typeface="Times New Roman"/>
                          <a:cs typeface="Times New Roman"/>
                        </a:rPr>
                        <a:t>C’s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0"/>
                        </a:lnSpc>
                      </a:pPr>
                      <a:r>
                        <a:rPr sz="1200" spc="-10" dirty="0">
                          <a:solidFill>
                            <a:srgbClr val="1D1D1E"/>
                          </a:solidFill>
                          <a:latin typeface="Times New Roman"/>
                          <a:cs typeface="Times New Roman"/>
                        </a:rPr>
                        <a:t>callme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1250"/>
                        </a:lnSpc>
                      </a:pPr>
                      <a:r>
                        <a:rPr sz="1200" spc="-10" dirty="0">
                          <a:solidFill>
                            <a:srgbClr val="1D1D1E"/>
                          </a:solidFill>
                          <a:latin typeface="Times New Roman"/>
                          <a:cs typeface="Times New Roman"/>
                        </a:rPr>
                        <a:t>method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05052" y="7161403"/>
            <a:ext cx="5342255" cy="2530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Abstract</a:t>
            </a:r>
            <a:r>
              <a:rPr sz="1200" b="1" u="heavy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class: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0"/>
              </a:spcBef>
            </a:pPr>
            <a:endParaRPr sz="1200">
              <a:latin typeface="Times New Roman"/>
              <a:cs typeface="Times New Roman"/>
            </a:endParaRPr>
          </a:p>
          <a:p>
            <a:pPr marL="354330" marR="5080" indent="-229235">
              <a:lnSpc>
                <a:spcPts val="1250"/>
              </a:lnSpc>
              <a:spcBef>
                <a:spcPts val="5"/>
              </a:spcBef>
              <a:buFont typeface="Times New Roman"/>
              <a:buChar char="o"/>
              <a:tabLst>
                <a:tab pos="354330" algn="l"/>
              </a:tabLst>
            </a:pPr>
            <a:r>
              <a:rPr sz="1200" dirty="0">
                <a:latin typeface="Calibri"/>
                <a:cs typeface="Calibri"/>
              </a:rPr>
              <a:t>An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abstract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method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method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that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declared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with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only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its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signatures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with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out </a:t>
            </a:r>
            <a:r>
              <a:rPr sz="1200" spc="-10" dirty="0">
                <a:latin typeface="Calibri"/>
                <a:cs typeface="Calibri"/>
              </a:rPr>
              <a:t>implementations.</a:t>
            </a:r>
            <a:endParaRPr sz="1200">
              <a:latin typeface="Calibri"/>
              <a:cs typeface="Calibri"/>
            </a:endParaRPr>
          </a:p>
          <a:p>
            <a:pPr marL="277495" indent="-152400">
              <a:lnSpc>
                <a:spcPts val="1360"/>
              </a:lnSpc>
              <a:buFont typeface="Times New Roman"/>
              <a:buChar char="o"/>
              <a:tabLst>
                <a:tab pos="277495" algn="l"/>
              </a:tabLst>
            </a:pPr>
            <a:r>
              <a:rPr sz="1200" dirty="0">
                <a:latin typeface="Calibri"/>
                <a:cs typeface="Calibri"/>
              </a:rPr>
              <a:t>An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abstract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class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class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that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has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at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least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abstract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method.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1200" b="1" dirty="0">
                <a:latin typeface="Times New Roman"/>
                <a:cs typeface="Times New Roman"/>
              </a:rPr>
              <a:t>The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syntax</a:t>
            </a:r>
            <a:r>
              <a:rPr sz="1200" b="1" spc="-25" dirty="0">
                <a:latin typeface="Times New Roman"/>
                <a:cs typeface="Times New Roman"/>
              </a:rPr>
              <a:t> is: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5"/>
              </a:lnSpc>
            </a:pPr>
            <a:r>
              <a:rPr sz="1200" dirty="0">
                <a:latin typeface="Times New Roman"/>
                <a:cs typeface="Times New Roman"/>
              </a:rPr>
              <a:t>Abstract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class-</a:t>
            </a:r>
            <a:r>
              <a:rPr sz="1200" spc="-20" dirty="0">
                <a:latin typeface="Times New Roman"/>
                <a:cs typeface="Times New Roman"/>
              </a:rPr>
              <a:t>name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5"/>
              </a:lnSpc>
            </a:pPr>
            <a:r>
              <a:rPr sz="1200" spc="-5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 marR="4223385" algn="just">
              <a:lnSpc>
                <a:spcPts val="1270"/>
              </a:lnSpc>
              <a:spcBef>
                <a:spcPts val="330"/>
              </a:spcBef>
            </a:pPr>
            <a:r>
              <a:rPr sz="1150" dirty="0">
                <a:latin typeface="Times New Roman"/>
                <a:cs typeface="Times New Roman"/>
              </a:rPr>
              <a:t>Variables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Abstract </a:t>
            </a:r>
            <a:r>
              <a:rPr sz="1150" dirty="0">
                <a:latin typeface="Times New Roman"/>
                <a:cs typeface="Times New Roman"/>
              </a:rPr>
              <a:t>methods;</a:t>
            </a:r>
            <a:r>
              <a:rPr sz="1150" spc="-5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Concrete methods;</a:t>
            </a:r>
            <a:endParaRPr sz="1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304799"/>
            <a:ext cx="7164070" cy="9450070"/>
          </a:xfrm>
          <a:custGeom>
            <a:avLst/>
            <a:gdLst/>
            <a:ahLst/>
            <a:cxnLst/>
            <a:rect l="l" t="t" r="r" b="b"/>
            <a:pathLst>
              <a:path w="7164070" h="9450070">
                <a:moveTo>
                  <a:pt x="7146290" y="46990"/>
                </a:moveTo>
                <a:lnTo>
                  <a:pt x="56515" y="46990"/>
                </a:lnTo>
                <a:lnTo>
                  <a:pt x="46990" y="46990"/>
                </a:lnTo>
                <a:lnTo>
                  <a:pt x="46990" y="56515"/>
                </a:lnTo>
                <a:lnTo>
                  <a:pt x="46990" y="9393555"/>
                </a:lnTo>
                <a:lnTo>
                  <a:pt x="46990" y="9394203"/>
                </a:lnTo>
                <a:lnTo>
                  <a:pt x="46990" y="9431655"/>
                </a:lnTo>
                <a:lnTo>
                  <a:pt x="56515" y="9431655"/>
                </a:lnTo>
                <a:lnTo>
                  <a:pt x="56515" y="9432290"/>
                </a:lnTo>
                <a:lnTo>
                  <a:pt x="7146290" y="9432290"/>
                </a:lnTo>
                <a:lnTo>
                  <a:pt x="7146290" y="9394190"/>
                </a:lnTo>
                <a:lnTo>
                  <a:pt x="7108190" y="9394190"/>
                </a:lnTo>
                <a:lnTo>
                  <a:pt x="7108190" y="9392920"/>
                </a:lnTo>
                <a:lnTo>
                  <a:pt x="56515" y="9392920"/>
                </a:lnTo>
                <a:lnTo>
                  <a:pt x="56515" y="56515"/>
                </a:lnTo>
                <a:lnTo>
                  <a:pt x="7108190" y="56515"/>
                </a:lnTo>
                <a:lnTo>
                  <a:pt x="7108190" y="9392920"/>
                </a:lnTo>
                <a:lnTo>
                  <a:pt x="7146290" y="9392920"/>
                </a:lnTo>
                <a:lnTo>
                  <a:pt x="7146290" y="56515"/>
                </a:lnTo>
                <a:lnTo>
                  <a:pt x="7146290" y="55880"/>
                </a:lnTo>
                <a:lnTo>
                  <a:pt x="7146290" y="46990"/>
                </a:lnTo>
                <a:close/>
              </a:path>
              <a:path w="7164070" h="9450070">
                <a:moveTo>
                  <a:pt x="7164070" y="0"/>
                </a:moveTo>
                <a:lnTo>
                  <a:pt x="7108190" y="0"/>
                </a:lnTo>
                <a:lnTo>
                  <a:pt x="0" y="0"/>
                </a:lnTo>
                <a:lnTo>
                  <a:pt x="0" y="38100"/>
                </a:lnTo>
                <a:lnTo>
                  <a:pt x="0" y="9450070"/>
                </a:lnTo>
                <a:lnTo>
                  <a:pt x="7164070" y="9450070"/>
                </a:lnTo>
                <a:lnTo>
                  <a:pt x="7164070" y="9441180"/>
                </a:lnTo>
                <a:lnTo>
                  <a:pt x="38100" y="9441180"/>
                </a:lnTo>
                <a:lnTo>
                  <a:pt x="38100" y="9394190"/>
                </a:lnTo>
                <a:lnTo>
                  <a:pt x="38100" y="57150"/>
                </a:lnTo>
                <a:lnTo>
                  <a:pt x="38100" y="56515"/>
                </a:lnTo>
                <a:lnTo>
                  <a:pt x="38100" y="38100"/>
                </a:lnTo>
                <a:lnTo>
                  <a:pt x="7108190" y="38100"/>
                </a:lnTo>
                <a:lnTo>
                  <a:pt x="7155180" y="38100"/>
                </a:lnTo>
                <a:lnTo>
                  <a:pt x="7155180" y="9393555"/>
                </a:lnTo>
                <a:lnTo>
                  <a:pt x="7155180" y="9394190"/>
                </a:lnTo>
                <a:lnTo>
                  <a:pt x="7155180" y="9440545"/>
                </a:lnTo>
                <a:lnTo>
                  <a:pt x="7164070" y="9440545"/>
                </a:lnTo>
                <a:lnTo>
                  <a:pt x="7164070" y="9394190"/>
                </a:lnTo>
                <a:lnTo>
                  <a:pt x="7164070" y="9393555"/>
                </a:lnTo>
                <a:lnTo>
                  <a:pt x="7164070" y="38100"/>
                </a:lnTo>
                <a:lnTo>
                  <a:pt x="71640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5052" y="212852"/>
            <a:ext cx="6747509" cy="9391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05"/>
              </a:lnSpc>
              <a:spcBef>
                <a:spcPts val="100"/>
              </a:spcBef>
            </a:pPr>
            <a:r>
              <a:rPr sz="1200" spc="-5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</a:pPr>
            <a:r>
              <a:rPr sz="1200" spc="-5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</a:pPr>
            <a:r>
              <a:rPr sz="1200" spc="-25" dirty="0">
                <a:latin typeface="Times New Roman"/>
                <a:cs typeface="Times New Roman"/>
              </a:rPr>
              <a:t>.}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240665" indent="-115570">
              <a:lnSpc>
                <a:spcPts val="1415"/>
              </a:lnSpc>
              <a:buFont typeface="Times New Roman"/>
              <a:buChar char="o"/>
              <a:tabLst>
                <a:tab pos="240665" algn="l"/>
              </a:tabLst>
            </a:pPr>
            <a:r>
              <a:rPr sz="1200" dirty="0">
                <a:latin typeface="Calibri"/>
                <a:cs typeface="Calibri"/>
              </a:rPr>
              <a:t>We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can’t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declare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any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abstract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constructor.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Abstract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class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should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not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include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any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abstract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static</a:t>
            </a:r>
            <a:r>
              <a:rPr sz="1200" spc="-10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method.</a:t>
            </a:r>
            <a:endParaRPr sz="1200">
              <a:latin typeface="Calibri"/>
              <a:cs typeface="Calibri"/>
            </a:endParaRPr>
          </a:p>
          <a:p>
            <a:pPr marL="277495" indent="-152400">
              <a:lnSpc>
                <a:spcPts val="1415"/>
              </a:lnSpc>
              <a:buFont typeface="Times New Roman"/>
              <a:buChar char="o"/>
              <a:tabLst>
                <a:tab pos="277495" algn="l"/>
              </a:tabLst>
            </a:pPr>
            <a:r>
              <a:rPr sz="1200" spc="-10" dirty="0">
                <a:latin typeface="Calibri"/>
                <a:cs typeface="Calibri"/>
              </a:rPr>
              <a:t>Abstract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class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can’t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directly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instantiated</a:t>
            </a:r>
            <a:r>
              <a:rPr sz="1200" spc="21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with</a:t>
            </a:r>
            <a:endParaRPr sz="1200">
              <a:latin typeface="Calibri"/>
              <a:cs typeface="Calibri"/>
            </a:endParaRPr>
          </a:p>
          <a:p>
            <a:pPr marL="354330" marR="903605" indent="-229235">
              <a:lnSpc>
                <a:spcPts val="1300"/>
              </a:lnSpc>
              <a:spcBef>
                <a:spcPts val="185"/>
              </a:spcBef>
              <a:buFont typeface="Times New Roman"/>
              <a:buChar char="o"/>
              <a:tabLst>
                <a:tab pos="354330" algn="l"/>
              </a:tabLst>
            </a:pPr>
            <a:r>
              <a:rPr sz="1200" dirty="0">
                <a:latin typeface="Calibri"/>
                <a:cs typeface="Calibri"/>
              </a:rPr>
              <a:t>Any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sub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class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abstract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class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must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either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implements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all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abstract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methods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the </a:t>
            </a:r>
            <a:r>
              <a:rPr sz="1200" dirty="0">
                <a:latin typeface="Calibri"/>
                <a:cs typeface="Calibri"/>
              </a:rPr>
              <a:t>super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class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declared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self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abstract.</a:t>
            </a:r>
            <a:endParaRPr sz="1200">
              <a:latin typeface="Calibri"/>
              <a:cs typeface="Calibri"/>
            </a:endParaRPr>
          </a:p>
          <a:p>
            <a:pPr marL="341630" marR="1233805" indent="-216535">
              <a:lnSpc>
                <a:spcPts val="1250"/>
              </a:lnSpc>
              <a:spcBef>
                <a:spcPts val="275"/>
              </a:spcBef>
              <a:buFont typeface="Times New Roman"/>
              <a:buChar char="o"/>
              <a:tabLst>
                <a:tab pos="354330" algn="l"/>
              </a:tabLst>
            </a:pPr>
            <a:r>
              <a:rPr sz="1200" spc="-10" dirty="0">
                <a:latin typeface="Calibri"/>
                <a:cs typeface="Calibri"/>
              </a:rPr>
              <a:t>Abstract</a:t>
            </a:r>
            <a:r>
              <a:rPr sz="1200" spc="4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modifier</a:t>
            </a:r>
            <a:r>
              <a:rPr sz="1200" i="1" spc="-10" dirty="0">
                <a:latin typeface="Calibri"/>
                <a:cs typeface="Calibri"/>
              </a:rPr>
              <a:t>subclassresponsibilities</a:t>
            </a:r>
            <a:r>
              <a:rPr sz="1200" spc="-10" dirty="0">
                <a:latin typeface="Calibri"/>
                <a:cs typeface="Calibri"/>
              </a:rPr>
              <a:t>referred</a:t>
            </a:r>
            <a:r>
              <a:rPr sz="1200" spc="27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.sebecauofasnoimplementation― 	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methods.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Thus,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sub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class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must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overridden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them.</a:t>
            </a:r>
            <a:endParaRPr sz="1200">
              <a:latin typeface="Calibri"/>
              <a:cs typeface="Calibri"/>
            </a:endParaRPr>
          </a:p>
          <a:p>
            <a:pPr marL="12700" marR="4404360">
              <a:lnSpc>
                <a:spcPts val="1250"/>
              </a:lnSpc>
              <a:spcBef>
                <a:spcPts val="260"/>
              </a:spcBef>
              <a:tabLst>
                <a:tab pos="463550" algn="l"/>
                <a:tab pos="1116330" algn="l"/>
                <a:tab pos="2207895" algn="l"/>
              </a:tabLst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	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Simple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	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demonstration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	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of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abstract.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abstract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{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abstract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void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callme();</a:t>
            </a:r>
            <a:endParaRPr sz="1200">
              <a:latin typeface="Times New Roman"/>
              <a:cs typeface="Times New Roman"/>
            </a:endParaRPr>
          </a:p>
          <a:p>
            <a:pPr marL="12700" marR="3402329">
              <a:lnSpc>
                <a:spcPts val="1220"/>
              </a:lnSpc>
              <a:spcBef>
                <a:spcPts val="32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concrete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methods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still</a:t>
            </a:r>
            <a:r>
              <a:rPr sz="1200" spc="-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allowed in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abstract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classes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void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callmetoo()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30"/>
              </a:lnSpc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System.out.println("This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concrete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method.");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5"/>
              </a:lnSpc>
              <a:spcBef>
                <a:spcPts val="7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extends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void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callme()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System.out.println("B's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implementation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callme.");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AbstractDemo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 marR="4355465">
              <a:lnSpc>
                <a:spcPts val="1250"/>
              </a:lnSpc>
              <a:spcBef>
                <a:spcPts val="34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public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static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void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main(String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args[])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 new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B();</a:t>
            </a:r>
            <a:endParaRPr sz="1200">
              <a:latin typeface="Times New Roman"/>
              <a:cs typeface="Times New Roman"/>
            </a:endParaRPr>
          </a:p>
          <a:p>
            <a:pPr marL="469900" marR="5895340" indent="264795">
              <a:lnSpc>
                <a:spcPts val="1460"/>
              </a:lnSpc>
              <a:spcBef>
                <a:spcPts val="20"/>
              </a:spcBef>
            </a:pPr>
            <a:r>
              <a:rPr sz="1200" spc="-25" dirty="0">
                <a:solidFill>
                  <a:srgbClr val="1D1D1E"/>
                </a:solidFill>
                <a:latin typeface="Calibri"/>
                <a:cs typeface="Calibri"/>
              </a:rPr>
              <a:t>al </a:t>
            </a:r>
            <a:r>
              <a:rPr sz="1200" spc="-10" dirty="0">
                <a:solidFill>
                  <a:srgbClr val="1D1D1E"/>
                </a:solidFill>
                <a:latin typeface="Calibri"/>
                <a:cs typeface="Calibri"/>
              </a:rPr>
              <a:t>lme();</a:t>
            </a:r>
            <a:endParaRPr sz="1200">
              <a:latin typeface="Calibri"/>
              <a:cs typeface="Calibri"/>
            </a:endParaRPr>
          </a:p>
          <a:p>
            <a:pPr marL="469900" marR="5867400" indent="264795" algn="just">
              <a:lnSpc>
                <a:spcPct val="101699"/>
              </a:lnSpc>
              <a:spcBef>
                <a:spcPts val="1440"/>
              </a:spcBef>
            </a:pPr>
            <a:r>
              <a:rPr sz="1200" spc="-25" dirty="0">
                <a:solidFill>
                  <a:srgbClr val="1D1D1E"/>
                </a:solidFill>
                <a:latin typeface="Calibri"/>
                <a:cs typeface="Calibri"/>
              </a:rPr>
              <a:t>b. </a:t>
            </a:r>
            <a:r>
              <a:rPr sz="1200" spc="-20" dirty="0">
                <a:solidFill>
                  <a:srgbClr val="1D1D1E"/>
                </a:solidFill>
                <a:latin typeface="Calibri"/>
                <a:cs typeface="Calibri"/>
              </a:rPr>
              <a:t>callme </a:t>
            </a:r>
            <a:r>
              <a:rPr sz="1200" spc="-10" dirty="0">
                <a:solidFill>
                  <a:srgbClr val="1D1D1E"/>
                </a:solidFill>
                <a:latin typeface="Calibri"/>
                <a:cs typeface="Calibri"/>
              </a:rPr>
              <a:t>too();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ts val="1320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 marR="4432935">
              <a:lnSpc>
                <a:spcPct val="106900"/>
              </a:lnSpc>
              <a:spcBef>
                <a:spcPts val="122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Using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abstract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methods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classes.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abstract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Figure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double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dim1;.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44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double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dim2;</a:t>
            </a:r>
            <a:endParaRPr sz="1200">
              <a:latin typeface="Times New Roman"/>
              <a:cs typeface="Times New Roman"/>
            </a:endParaRPr>
          </a:p>
          <a:p>
            <a:pPr marL="12700" marR="4994275">
              <a:lnSpc>
                <a:spcPts val="1230"/>
              </a:lnSpc>
              <a:spcBef>
                <a:spcPts val="315"/>
              </a:spcBef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Figure(double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a,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double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b)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dim1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a;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0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dim2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b;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84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4733290">
              <a:lnSpc>
                <a:spcPts val="125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area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now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abstract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method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abstract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double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area();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60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  <a:spcBef>
                <a:spcPts val="10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2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Rectangle</a:t>
            </a:r>
            <a:r>
              <a:rPr sz="1200" spc="2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extends</a:t>
            </a:r>
            <a:r>
              <a:rPr sz="1200" spc="1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Figure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{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Rectangle(double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a,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double</a:t>
            </a:r>
            <a:r>
              <a:rPr sz="1200" spc="3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b)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304799"/>
            <a:ext cx="7108190" cy="57150"/>
          </a:xfrm>
          <a:custGeom>
            <a:avLst/>
            <a:gdLst/>
            <a:ahLst/>
            <a:cxnLst/>
            <a:rect l="l" t="t" r="r" b="b"/>
            <a:pathLst>
              <a:path w="7108190" h="57150">
                <a:moveTo>
                  <a:pt x="56515" y="46990"/>
                </a:moveTo>
                <a:lnTo>
                  <a:pt x="46990" y="46990"/>
                </a:lnTo>
                <a:lnTo>
                  <a:pt x="46990" y="56515"/>
                </a:lnTo>
                <a:lnTo>
                  <a:pt x="56515" y="56515"/>
                </a:lnTo>
                <a:lnTo>
                  <a:pt x="56515" y="46990"/>
                </a:lnTo>
                <a:close/>
              </a:path>
              <a:path w="7108190" h="57150">
                <a:moveTo>
                  <a:pt x="7108190" y="0"/>
                </a:moveTo>
                <a:lnTo>
                  <a:pt x="0" y="0"/>
                </a:lnTo>
                <a:lnTo>
                  <a:pt x="0" y="38100"/>
                </a:lnTo>
                <a:lnTo>
                  <a:pt x="0" y="57150"/>
                </a:lnTo>
                <a:lnTo>
                  <a:pt x="38100" y="57150"/>
                </a:lnTo>
                <a:lnTo>
                  <a:pt x="38100" y="38100"/>
                </a:lnTo>
                <a:lnTo>
                  <a:pt x="7108190" y="38100"/>
                </a:lnTo>
                <a:lnTo>
                  <a:pt x="71081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7164070" cy="9450070"/>
          </a:xfrm>
          <a:custGeom>
            <a:avLst/>
            <a:gdLst/>
            <a:ahLst/>
            <a:cxnLst/>
            <a:rect l="l" t="t" r="r" b="b"/>
            <a:pathLst>
              <a:path w="7164070" h="9450070">
                <a:moveTo>
                  <a:pt x="7146290" y="46990"/>
                </a:moveTo>
                <a:lnTo>
                  <a:pt x="7108190" y="46990"/>
                </a:lnTo>
                <a:lnTo>
                  <a:pt x="7108190" y="57150"/>
                </a:lnTo>
                <a:lnTo>
                  <a:pt x="7108190" y="9393555"/>
                </a:lnTo>
                <a:lnTo>
                  <a:pt x="56515" y="9393555"/>
                </a:lnTo>
                <a:lnTo>
                  <a:pt x="56515" y="57150"/>
                </a:lnTo>
                <a:lnTo>
                  <a:pt x="7108190" y="57150"/>
                </a:lnTo>
                <a:lnTo>
                  <a:pt x="7108190" y="46990"/>
                </a:lnTo>
                <a:lnTo>
                  <a:pt x="56515" y="46990"/>
                </a:lnTo>
                <a:lnTo>
                  <a:pt x="56515" y="56515"/>
                </a:lnTo>
                <a:lnTo>
                  <a:pt x="46990" y="56515"/>
                </a:lnTo>
                <a:lnTo>
                  <a:pt x="46990" y="9432303"/>
                </a:lnTo>
                <a:lnTo>
                  <a:pt x="56515" y="9432290"/>
                </a:lnTo>
                <a:lnTo>
                  <a:pt x="56515" y="9431655"/>
                </a:lnTo>
                <a:lnTo>
                  <a:pt x="7145655" y="9431655"/>
                </a:lnTo>
                <a:lnTo>
                  <a:pt x="7145655" y="9394190"/>
                </a:lnTo>
                <a:lnTo>
                  <a:pt x="7146290" y="9394190"/>
                </a:lnTo>
                <a:lnTo>
                  <a:pt x="7146290" y="57150"/>
                </a:lnTo>
                <a:lnTo>
                  <a:pt x="7146290" y="46990"/>
                </a:lnTo>
                <a:close/>
              </a:path>
              <a:path w="7164070" h="9450070">
                <a:moveTo>
                  <a:pt x="7164070" y="0"/>
                </a:moveTo>
                <a:lnTo>
                  <a:pt x="7108190" y="0"/>
                </a:lnTo>
                <a:lnTo>
                  <a:pt x="7108190" y="38100"/>
                </a:lnTo>
                <a:lnTo>
                  <a:pt x="7155180" y="38100"/>
                </a:lnTo>
                <a:lnTo>
                  <a:pt x="7155180" y="9394190"/>
                </a:lnTo>
                <a:lnTo>
                  <a:pt x="7154545" y="9394190"/>
                </a:lnTo>
                <a:lnTo>
                  <a:pt x="7154545" y="9441180"/>
                </a:lnTo>
                <a:lnTo>
                  <a:pt x="7108190" y="9441180"/>
                </a:lnTo>
                <a:lnTo>
                  <a:pt x="7107555" y="9441180"/>
                </a:lnTo>
                <a:lnTo>
                  <a:pt x="38100" y="9441180"/>
                </a:lnTo>
                <a:lnTo>
                  <a:pt x="38100" y="57150"/>
                </a:lnTo>
                <a:lnTo>
                  <a:pt x="0" y="57150"/>
                </a:lnTo>
                <a:lnTo>
                  <a:pt x="0" y="9441180"/>
                </a:lnTo>
                <a:lnTo>
                  <a:pt x="0" y="9450070"/>
                </a:lnTo>
                <a:lnTo>
                  <a:pt x="7107555" y="9450070"/>
                </a:lnTo>
                <a:lnTo>
                  <a:pt x="7108190" y="9450070"/>
                </a:lnTo>
                <a:lnTo>
                  <a:pt x="7163435" y="9450070"/>
                </a:lnTo>
                <a:lnTo>
                  <a:pt x="7163435" y="9441180"/>
                </a:lnTo>
                <a:lnTo>
                  <a:pt x="7163435" y="9394190"/>
                </a:lnTo>
                <a:lnTo>
                  <a:pt x="7164070" y="9394190"/>
                </a:lnTo>
                <a:lnTo>
                  <a:pt x="7164070" y="38100"/>
                </a:lnTo>
                <a:lnTo>
                  <a:pt x="71640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5052" y="203707"/>
            <a:ext cx="829944" cy="382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05"/>
              </a:lnSpc>
              <a:spcBef>
                <a:spcPts val="10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super(a,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b);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69514" y="926338"/>
            <a:ext cx="3187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Area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22623" y="926338"/>
            <a:ext cx="195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for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5052" y="572769"/>
            <a:ext cx="2089150" cy="211137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352425">
              <a:lnSpc>
                <a:spcPts val="1250"/>
              </a:lnSpc>
              <a:spcBef>
                <a:spcPts val="300"/>
              </a:spcBef>
              <a:tabLst>
                <a:tab pos="975994" algn="l"/>
                <a:tab pos="1558290" algn="l"/>
              </a:tabLst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override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	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area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	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for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rectangle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double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area()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220"/>
              </a:lnSpc>
              <a:spcBef>
                <a:spcPts val="305"/>
              </a:spcBef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System.out.println("Inside Rectangle.");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return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dim1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*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dim2;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20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5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 marR="165100" algn="just">
              <a:lnSpc>
                <a:spcPct val="89200"/>
              </a:lnSpc>
              <a:spcBef>
                <a:spcPts val="30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Triangle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extends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Figure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Triangle(double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a,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double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b)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super(a,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b);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30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 marR="107314">
              <a:lnSpc>
                <a:spcPts val="1370"/>
              </a:lnSpc>
              <a:spcBef>
                <a:spcPts val="7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override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area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right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triangle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double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area()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5052" y="2676525"/>
            <a:ext cx="5974080" cy="708342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3794125">
              <a:lnSpc>
                <a:spcPts val="1220"/>
              </a:lnSpc>
              <a:spcBef>
                <a:spcPts val="325"/>
              </a:spcBef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System.out.println("Inside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Area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for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Triangle.");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return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dim1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*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dim2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2;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30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  <a:spcBef>
                <a:spcPts val="129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AbstractAreas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public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static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void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main(String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args[])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 marR="3132455">
              <a:lnSpc>
                <a:spcPts val="1250"/>
              </a:lnSpc>
              <a:spcBef>
                <a:spcPts val="34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Figure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new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Figure(10, 10);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illegal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now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Rectangle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new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Rectangle(9,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5);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Triangle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 =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new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Triangle(10,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8);</a:t>
            </a:r>
            <a:endParaRPr sz="1200">
              <a:latin typeface="Times New Roman"/>
              <a:cs typeface="Times New Roman"/>
            </a:endParaRPr>
          </a:p>
          <a:p>
            <a:pPr marL="12700" marR="3597275">
              <a:lnSpc>
                <a:spcPct val="93900"/>
              </a:lnSpc>
              <a:spcBef>
                <a:spcPts val="16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Figure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figref;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OK,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no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object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is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created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figref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r;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System.out.println("Area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"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+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figref.area());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figref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t;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10"/>
              </a:lnSpc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System.out.println("Area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"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+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figref.area());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5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1100"/>
              </a:lnSpc>
            </a:pPr>
            <a:r>
              <a:rPr sz="1200" b="1" dirty="0">
                <a:latin typeface="Times New Roman"/>
                <a:cs typeface="Times New Roman"/>
              </a:rPr>
              <a:t>Packages</a:t>
            </a:r>
            <a:r>
              <a:rPr sz="1200" b="1" spc="39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and</a:t>
            </a:r>
            <a:r>
              <a:rPr sz="1200" b="1" spc="4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Interfaces</a:t>
            </a:r>
            <a:r>
              <a:rPr sz="1200" b="1" spc="4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4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Defining,</a:t>
            </a:r>
            <a:r>
              <a:rPr sz="1200" spc="4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Creating</a:t>
            </a:r>
            <a:r>
              <a:rPr sz="1200" spc="4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4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Accessing</a:t>
            </a:r>
            <a:r>
              <a:rPr sz="1200" spc="4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4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Package,</a:t>
            </a:r>
            <a:r>
              <a:rPr sz="1200" spc="4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Understanding </a:t>
            </a:r>
            <a:r>
              <a:rPr sz="1200" dirty="0">
                <a:latin typeface="Times New Roman"/>
                <a:cs typeface="Times New Roman"/>
              </a:rPr>
              <a:t>CLASSPATH,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importing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packages,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differences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classes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interfaces,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defining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 </a:t>
            </a:r>
            <a:r>
              <a:rPr sz="1200" dirty="0">
                <a:latin typeface="Times New Roman"/>
                <a:cs typeface="Times New Roman"/>
              </a:rPr>
              <a:t>interface,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implementing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interface,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applying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interfaces,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variables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interface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extending interfaces.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365"/>
              </a:spcBef>
            </a:pPr>
            <a:r>
              <a:rPr sz="1200" dirty="0">
                <a:latin typeface="Times New Roman"/>
                <a:cs typeface="Times New Roman"/>
              </a:rPr>
              <a:t>.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Defining</a:t>
            </a:r>
            <a:r>
              <a:rPr sz="12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Package: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endParaRPr sz="1200">
              <a:latin typeface="Times New Roman"/>
              <a:cs typeface="Times New Roman"/>
            </a:endParaRPr>
          </a:p>
          <a:p>
            <a:pPr marL="353695" marR="509270" indent="-113030">
              <a:lnSpc>
                <a:spcPts val="1220"/>
              </a:lnSpc>
              <a:buFont typeface="Times New Roman"/>
              <a:buChar char="o"/>
              <a:tabLst>
                <a:tab pos="698500" algn="l"/>
              </a:tabLst>
            </a:pPr>
            <a:r>
              <a:rPr sz="1200" dirty="0">
                <a:latin typeface="Calibri"/>
                <a:cs typeface="Calibri"/>
              </a:rPr>
              <a:t>Generally,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java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source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file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contains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(or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all)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following</a:t>
            </a:r>
            <a:r>
              <a:rPr sz="1200" spc="-10" dirty="0">
                <a:latin typeface="Calibri"/>
                <a:cs typeface="Calibri"/>
              </a:rPr>
              <a:t> internal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parts:</a:t>
            </a:r>
            <a:r>
              <a:rPr sz="1200" spc="-8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o 	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single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package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statement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optional)</a:t>
            </a:r>
            <a:endParaRPr sz="1200">
              <a:latin typeface="Calibri"/>
              <a:cs typeface="Calibri"/>
            </a:endParaRPr>
          </a:p>
          <a:p>
            <a:pPr marL="241300">
              <a:lnSpc>
                <a:spcPts val="1395"/>
              </a:lnSpc>
              <a:spcBef>
                <a:spcPts val="384"/>
              </a:spcBef>
            </a:pPr>
            <a:r>
              <a:rPr sz="1200" spc="-50" dirty="0">
                <a:latin typeface="Times New Roman"/>
                <a:cs typeface="Times New Roman"/>
              </a:rPr>
              <a:t>o</a:t>
            </a:r>
            <a:endParaRPr sz="1200">
              <a:latin typeface="Times New Roman"/>
              <a:cs typeface="Times New Roman"/>
            </a:endParaRPr>
          </a:p>
          <a:p>
            <a:pPr marL="810895" lvl="1" indent="-115570">
              <a:lnSpc>
                <a:spcPts val="1310"/>
              </a:lnSpc>
              <a:buFont typeface="Times New Roman"/>
              <a:buChar char="o"/>
              <a:tabLst>
                <a:tab pos="810895" algn="l"/>
              </a:tabLst>
            </a:pPr>
            <a:r>
              <a:rPr sz="1200" dirty="0">
                <a:latin typeface="Calibri"/>
                <a:cs typeface="Calibri"/>
              </a:rPr>
              <a:t>Any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number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import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statements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optional)</a:t>
            </a:r>
            <a:endParaRPr sz="1200">
              <a:latin typeface="Calibri"/>
              <a:cs typeface="Calibri"/>
            </a:endParaRPr>
          </a:p>
          <a:p>
            <a:pPr marL="810895" lvl="1" indent="-115570">
              <a:lnSpc>
                <a:spcPts val="1310"/>
              </a:lnSpc>
              <a:buFont typeface="Times New Roman"/>
              <a:buChar char="o"/>
              <a:tabLst>
                <a:tab pos="810895" algn="l"/>
              </a:tabLst>
            </a:pPr>
            <a:r>
              <a:rPr sz="1200" dirty="0">
                <a:latin typeface="Calibri"/>
                <a:cs typeface="Calibri"/>
              </a:rPr>
              <a:t>A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single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public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class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declaration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(required)</a:t>
            </a:r>
            <a:endParaRPr sz="1200">
              <a:latin typeface="Calibri"/>
              <a:cs typeface="Calibri"/>
            </a:endParaRPr>
          </a:p>
          <a:p>
            <a:pPr marL="850265" lvl="1" indent="-154940">
              <a:lnSpc>
                <a:spcPts val="1390"/>
              </a:lnSpc>
              <a:buFont typeface="Times New Roman"/>
              <a:buChar char="o"/>
              <a:tabLst>
                <a:tab pos="850265" algn="l"/>
              </a:tabLst>
            </a:pPr>
            <a:r>
              <a:rPr sz="1200" dirty="0">
                <a:latin typeface="Calibri"/>
                <a:cs typeface="Calibri"/>
              </a:rPr>
              <a:t>Any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number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classes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private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package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(optional)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20"/>
              </a:spcBef>
            </a:pPr>
            <a:endParaRPr sz="1200">
              <a:latin typeface="Calibri"/>
              <a:cs typeface="Calibri"/>
            </a:endParaRPr>
          </a:p>
          <a:p>
            <a:pPr marL="240665" indent="-115570">
              <a:lnSpc>
                <a:spcPts val="1380"/>
              </a:lnSpc>
              <a:buChar char="o"/>
              <a:tabLst>
                <a:tab pos="240665" algn="l"/>
              </a:tabLst>
            </a:pPr>
            <a:r>
              <a:rPr sz="1200" dirty="0">
                <a:latin typeface="Calibri"/>
                <a:cs typeface="Calibri"/>
              </a:rPr>
              <a:t>Packages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Interfaces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two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basic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components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java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program.</a:t>
            </a:r>
            <a:endParaRPr sz="1200">
              <a:latin typeface="Calibri"/>
              <a:cs typeface="Calibri"/>
            </a:endParaRPr>
          </a:p>
          <a:p>
            <a:pPr marL="240665" indent="-115570">
              <a:lnSpc>
                <a:spcPts val="1335"/>
              </a:lnSpc>
              <a:buChar char="o"/>
              <a:tabLst>
                <a:tab pos="240665" algn="l"/>
              </a:tabLst>
            </a:pPr>
            <a:r>
              <a:rPr sz="1200" dirty="0">
                <a:latin typeface="Calibri"/>
                <a:cs typeface="Calibri"/>
              </a:rPr>
              <a:t>Packages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collection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related </a:t>
            </a:r>
            <a:r>
              <a:rPr sz="1200" spc="-10" dirty="0">
                <a:latin typeface="Calibri"/>
                <a:cs typeface="Calibri"/>
              </a:rPr>
              <a:t>classes.</a:t>
            </a:r>
            <a:endParaRPr sz="1200">
              <a:latin typeface="Calibri"/>
              <a:cs typeface="Calibri"/>
            </a:endParaRPr>
          </a:p>
          <a:p>
            <a:pPr marL="271145" indent="-146050">
              <a:lnSpc>
                <a:spcPts val="1335"/>
              </a:lnSpc>
              <a:buChar char="o"/>
              <a:tabLst>
                <a:tab pos="271145" algn="l"/>
              </a:tabLst>
            </a:pPr>
            <a:r>
              <a:rPr sz="1150" spc="-10" dirty="0">
                <a:latin typeface="Calibri"/>
                <a:cs typeface="Calibri"/>
              </a:rPr>
              <a:t>Packages</a:t>
            </a:r>
            <a:r>
              <a:rPr sz="1150" spc="-3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are</a:t>
            </a:r>
            <a:r>
              <a:rPr sz="1150" spc="-5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containers</a:t>
            </a:r>
            <a:r>
              <a:rPr sz="1150" spc="-3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for</a:t>
            </a:r>
            <a:r>
              <a:rPr sz="1150" spc="-4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classes</a:t>
            </a:r>
            <a:r>
              <a:rPr sz="1150" spc="-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that</a:t>
            </a:r>
            <a:r>
              <a:rPr sz="1150" spc="-4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are</a:t>
            </a:r>
            <a:r>
              <a:rPr sz="1150" spc="-1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used</a:t>
            </a:r>
            <a:r>
              <a:rPr sz="1150" spc="-2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to</a:t>
            </a:r>
            <a:r>
              <a:rPr sz="1150" spc="-4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keep</a:t>
            </a:r>
            <a:r>
              <a:rPr sz="1150" spc="-2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the</a:t>
            </a:r>
            <a:r>
              <a:rPr sz="1150" spc="-1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class</a:t>
            </a:r>
            <a:r>
              <a:rPr sz="1150" spc="-10" dirty="0">
                <a:latin typeface="Calibri"/>
                <a:cs typeface="Calibri"/>
              </a:rPr>
              <a:t> name</a:t>
            </a:r>
            <a:r>
              <a:rPr sz="1150" spc="-90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compartmentalized.</a:t>
            </a:r>
            <a:endParaRPr sz="1150">
              <a:latin typeface="Calibri"/>
              <a:cs typeface="Calibri"/>
            </a:endParaRPr>
          </a:p>
          <a:p>
            <a:pPr marL="354330" marR="176530" indent="-229235">
              <a:lnSpc>
                <a:spcPts val="1250"/>
              </a:lnSpc>
              <a:spcBef>
                <a:spcPts val="284"/>
              </a:spcBef>
              <a:buChar char="o"/>
              <a:tabLst>
                <a:tab pos="354330" algn="l"/>
              </a:tabLst>
            </a:pPr>
            <a:r>
              <a:rPr sz="1200" dirty="0">
                <a:latin typeface="Calibri"/>
                <a:cs typeface="Calibri"/>
              </a:rPr>
              <a:t>Packages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stored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hierarchical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manner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are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explicitly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imported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into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new</a:t>
            </a:r>
            <a:r>
              <a:rPr sz="1200" spc="-10" dirty="0">
                <a:latin typeface="Calibri"/>
                <a:cs typeface="Calibri"/>
              </a:rPr>
              <a:t> class defination.</a:t>
            </a:r>
            <a:endParaRPr sz="1200">
              <a:latin typeface="Calibri"/>
              <a:cs typeface="Calibri"/>
            </a:endParaRPr>
          </a:p>
          <a:p>
            <a:pPr marL="277495" indent="-152400">
              <a:lnSpc>
                <a:spcPts val="1355"/>
              </a:lnSpc>
              <a:buChar char="o"/>
              <a:tabLst>
                <a:tab pos="277495" algn="l"/>
              </a:tabLst>
            </a:pPr>
            <a:r>
              <a:rPr sz="1200" dirty="0">
                <a:latin typeface="Calibri"/>
                <a:cs typeface="Calibri"/>
              </a:rPr>
              <a:t>Java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packages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are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classified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into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two</a:t>
            </a:r>
            <a:r>
              <a:rPr sz="1200" spc="-7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types: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5052" y="197611"/>
            <a:ext cx="5823585" cy="493458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5095" marR="1438275" indent="115570">
              <a:lnSpc>
                <a:spcPts val="1230"/>
              </a:lnSpc>
              <a:spcBef>
                <a:spcPts val="315"/>
              </a:spcBef>
              <a:buChar char="o"/>
              <a:tabLst>
                <a:tab pos="240665" algn="l"/>
              </a:tabLst>
            </a:pPr>
            <a:r>
              <a:rPr sz="1200" dirty="0">
                <a:latin typeface="Calibri"/>
                <a:cs typeface="Calibri"/>
              </a:rPr>
              <a:t>Java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API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package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pre-</a:t>
            </a:r>
            <a:r>
              <a:rPr sz="1200" dirty="0">
                <a:latin typeface="Calibri"/>
                <a:cs typeface="Calibri"/>
              </a:rPr>
              <a:t>defined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packages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built –in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–packages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.</a:t>
            </a:r>
            <a:r>
              <a:rPr sz="1200" spc="-7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o </a:t>
            </a:r>
            <a:r>
              <a:rPr sz="1200" dirty="0">
                <a:latin typeface="Calibri"/>
                <a:cs typeface="Calibri"/>
              </a:rPr>
              <a:t>User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–defined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packages</a:t>
            </a:r>
            <a:endParaRPr sz="1200">
              <a:latin typeface="Calibri"/>
              <a:cs typeface="Calibri"/>
            </a:endParaRPr>
          </a:p>
          <a:p>
            <a:pPr marL="277495" indent="-152400">
              <a:lnSpc>
                <a:spcPts val="1225"/>
              </a:lnSpc>
              <a:buChar char="o"/>
              <a:tabLst>
                <a:tab pos="277495" algn="l"/>
              </a:tabLst>
            </a:pPr>
            <a:r>
              <a:rPr sz="1200" dirty="0">
                <a:latin typeface="Calibri"/>
                <a:cs typeface="Calibri"/>
              </a:rPr>
              <a:t>Java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2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API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contains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60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java.*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packages.</a:t>
            </a:r>
            <a:endParaRPr sz="1200">
              <a:latin typeface="Calibri"/>
              <a:cs typeface="Calibri"/>
            </a:endParaRPr>
          </a:p>
          <a:p>
            <a:pPr marL="353695" indent="-228600">
              <a:lnSpc>
                <a:spcPts val="1405"/>
              </a:lnSpc>
              <a:buChar char="o"/>
              <a:tabLst>
                <a:tab pos="353695" algn="l"/>
              </a:tabLst>
            </a:pPr>
            <a:r>
              <a:rPr sz="1200" dirty="0">
                <a:latin typeface="Calibri"/>
                <a:cs typeface="Calibri"/>
              </a:rPr>
              <a:t>For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Example:</a:t>
            </a:r>
            <a:endParaRPr sz="1200">
              <a:latin typeface="Calibri"/>
              <a:cs typeface="Calibri"/>
            </a:endParaRPr>
          </a:p>
          <a:p>
            <a:pPr marL="1384300">
              <a:lnSpc>
                <a:spcPct val="100000"/>
              </a:lnSpc>
              <a:spcBef>
                <a:spcPts val="250"/>
              </a:spcBef>
            </a:pPr>
            <a:r>
              <a:rPr sz="950" spc="-10" dirty="0">
                <a:latin typeface="Times New Roman"/>
                <a:cs typeface="Times New Roman"/>
              </a:rPr>
              <a:t>java.lang</a:t>
            </a:r>
            <a:endParaRPr sz="950">
              <a:latin typeface="Times New Roman"/>
              <a:cs typeface="Times New Roman"/>
            </a:endParaRPr>
          </a:p>
          <a:p>
            <a:pPr marL="1384300" marR="3873500">
              <a:lnSpc>
                <a:spcPct val="135100"/>
              </a:lnSpc>
              <a:spcBef>
                <a:spcPts val="40"/>
              </a:spcBef>
            </a:pPr>
            <a:r>
              <a:rPr sz="900" spc="-10" dirty="0">
                <a:latin typeface="Times New Roman"/>
                <a:cs typeface="Times New Roman"/>
              </a:rPr>
              <a:t>Java.io Java.awt Java.util Java.net Javax.swing</a:t>
            </a: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9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create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package</a:t>
            </a:r>
            <a:endParaRPr sz="1200">
              <a:latin typeface="Times New Roman"/>
              <a:cs typeface="Times New Roman"/>
            </a:endParaRPr>
          </a:p>
          <a:p>
            <a:pPr marL="1841500" marR="76200">
              <a:lnSpc>
                <a:spcPts val="1180"/>
              </a:lnSpc>
              <a:spcBef>
                <a:spcPts val="400"/>
              </a:spcBef>
            </a:pPr>
            <a:r>
              <a:rPr sz="1200" dirty="0">
                <a:latin typeface="Times New Roman"/>
                <a:cs typeface="Times New Roman"/>
              </a:rPr>
              <a:t>Just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package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&lt;&lt;packagename&gt;&gt;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first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statement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java </a:t>
            </a:r>
            <a:r>
              <a:rPr sz="1200" spc="-10" dirty="0">
                <a:latin typeface="Times New Roman"/>
                <a:cs typeface="Times New Roman"/>
              </a:rPr>
              <a:t>program.</a:t>
            </a:r>
            <a:endParaRPr sz="1200">
              <a:latin typeface="Times New Roman"/>
              <a:cs typeface="Times New Roman"/>
            </a:endParaRPr>
          </a:p>
          <a:p>
            <a:pPr marL="1841500" marR="77470">
              <a:lnSpc>
                <a:spcPts val="1180"/>
              </a:lnSpc>
              <a:spcBef>
                <a:spcPts val="400"/>
              </a:spcBef>
            </a:pPr>
            <a:r>
              <a:rPr sz="1200" dirty="0">
                <a:latin typeface="Times New Roman"/>
                <a:cs typeface="Times New Roman"/>
              </a:rPr>
              <a:t>Any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declared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file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belong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specified package.</a:t>
            </a:r>
            <a:endParaRPr sz="1200">
              <a:latin typeface="Times New Roman"/>
              <a:cs typeface="Times New Roman"/>
            </a:endParaRPr>
          </a:p>
          <a:p>
            <a:pPr marL="1841500" marR="5080">
              <a:lnSpc>
                <a:spcPts val="1180"/>
              </a:lnSpc>
              <a:spcBef>
                <a:spcPts val="425"/>
              </a:spcBef>
            </a:pP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omit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package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statement,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classes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stored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default package.</a:t>
            </a:r>
            <a:endParaRPr sz="1200">
              <a:latin typeface="Times New Roman"/>
              <a:cs typeface="Times New Roman"/>
            </a:endParaRPr>
          </a:p>
          <a:p>
            <a:pPr marL="1841500">
              <a:lnSpc>
                <a:spcPts val="1320"/>
              </a:lnSpc>
            </a:pPr>
            <a:r>
              <a:rPr sz="1200" spc="-10" dirty="0">
                <a:latin typeface="Times New Roman"/>
                <a:cs typeface="Times New Roman"/>
              </a:rPr>
              <a:t>Syntex:</a:t>
            </a:r>
            <a:endParaRPr sz="1200">
              <a:latin typeface="Times New Roman"/>
              <a:cs typeface="Times New Roman"/>
            </a:endParaRPr>
          </a:p>
          <a:p>
            <a:pPr marL="1841500">
              <a:lnSpc>
                <a:spcPts val="1420"/>
              </a:lnSpc>
            </a:pPr>
            <a:r>
              <a:rPr sz="1200" dirty="0">
                <a:latin typeface="Times New Roman"/>
                <a:cs typeface="Times New Roman"/>
              </a:rPr>
              <a:t>Package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packagename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200" b="1" dirty="0">
                <a:latin typeface="Times New Roman"/>
                <a:cs typeface="Times New Roman"/>
              </a:rPr>
              <a:t>Syntax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Package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packagename.subpackage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Access</a:t>
            </a:r>
            <a:r>
              <a:rPr sz="1200" b="1" u="heavy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protection: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Times New Roman"/>
              <a:cs typeface="Times New Roman"/>
            </a:endParaRPr>
          </a:p>
          <a:p>
            <a:pPr marL="469900" marR="100965">
              <a:lnSpc>
                <a:spcPts val="1180"/>
              </a:lnSpc>
            </a:pPr>
            <a:r>
              <a:rPr sz="1200" dirty="0">
                <a:latin typeface="Times New Roman"/>
                <a:cs typeface="Times New Roman"/>
              </a:rPr>
              <a:t>Classes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packages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both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means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encapsulating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containing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name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space</a:t>
            </a:r>
            <a:r>
              <a:rPr sz="1200" spc="-25" dirty="0">
                <a:latin typeface="Times New Roman"/>
                <a:cs typeface="Times New Roman"/>
              </a:rPr>
              <a:t> and </a:t>
            </a:r>
            <a:r>
              <a:rPr sz="1200" dirty="0">
                <a:latin typeface="Times New Roman"/>
                <a:cs typeface="Times New Roman"/>
              </a:rPr>
              <a:t>scope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variables</a:t>
            </a:r>
            <a:r>
              <a:rPr sz="1200" dirty="0">
                <a:latin typeface="Times New Roman"/>
                <a:cs typeface="Times New Roman"/>
              </a:rPr>
              <a:t> and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methods.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370"/>
              </a:lnSpc>
            </a:pPr>
            <a:r>
              <a:rPr sz="1200" dirty="0">
                <a:latin typeface="Times New Roman"/>
                <a:cs typeface="Times New Roman"/>
              </a:rPr>
              <a:t>Packages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containers</a:t>
            </a:r>
            <a:r>
              <a:rPr sz="1200" dirty="0">
                <a:latin typeface="Times New Roman"/>
                <a:cs typeface="Times New Roman"/>
              </a:rPr>
              <a:t> 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sub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–ordinate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packages.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2583" y="5716270"/>
            <a:ext cx="5474970" cy="143700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200" dirty="0">
                <a:latin typeface="Times New Roman"/>
                <a:cs typeface="Times New Roman"/>
              </a:rPr>
              <a:t>Classes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containers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code.</a:t>
            </a:r>
            <a:endParaRPr sz="1200">
              <a:latin typeface="Times New Roman"/>
              <a:cs typeface="Times New Roman"/>
            </a:endParaRPr>
          </a:p>
          <a:p>
            <a:pPr marL="241300" marR="1824355" indent="-228600">
              <a:lnSpc>
                <a:spcPct val="78300"/>
              </a:lnSpc>
              <a:spcBef>
                <a:spcPts val="480"/>
              </a:spcBef>
              <a:tabLst>
                <a:tab pos="411480" algn="l"/>
                <a:tab pos="996950" algn="l"/>
                <a:tab pos="1377950" algn="l"/>
                <a:tab pos="2125345" algn="l"/>
                <a:tab pos="3360420" algn="l"/>
              </a:tabLst>
            </a:pPr>
            <a:r>
              <a:rPr sz="1200" spc="-20" dirty="0">
                <a:latin typeface="Times New Roman"/>
                <a:cs typeface="Times New Roman"/>
              </a:rPr>
              <a:t>Java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10" dirty="0">
                <a:latin typeface="Times New Roman"/>
                <a:cs typeface="Times New Roman"/>
              </a:rPr>
              <a:t>address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20" dirty="0">
                <a:latin typeface="Times New Roman"/>
                <a:cs typeface="Times New Roman"/>
              </a:rPr>
              <a:t>four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10" dirty="0">
                <a:latin typeface="Times New Roman"/>
                <a:cs typeface="Times New Roman"/>
              </a:rPr>
              <a:t>categories</a:t>
            </a:r>
            <a:r>
              <a:rPr sz="1200" dirty="0">
                <a:latin typeface="Times New Roman"/>
                <a:cs typeface="Times New Roman"/>
              </a:rPr>
              <a:t>	of</a:t>
            </a:r>
            <a:r>
              <a:rPr sz="1200" spc="18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visibility</a:t>
            </a:r>
            <a:r>
              <a:rPr sz="1200" spc="175" dirty="0">
                <a:latin typeface="Times New Roman"/>
                <a:cs typeface="Times New Roman"/>
              </a:rPr>
              <a:t>  </a:t>
            </a:r>
            <a:r>
              <a:rPr sz="1200" spc="-25" dirty="0">
                <a:latin typeface="Times New Roman"/>
                <a:cs typeface="Times New Roman"/>
              </a:rPr>
              <a:t>for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40" dirty="0">
                <a:latin typeface="Times New Roman"/>
                <a:cs typeface="Times New Roman"/>
              </a:rPr>
              <a:t>class </a:t>
            </a:r>
            <a:r>
              <a:rPr sz="1200" spc="-10" dirty="0">
                <a:latin typeface="Times New Roman"/>
                <a:cs typeface="Times New Roman"/>
              </a:rPr>
              <a:t>members: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 Sub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–classes in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same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package.</a:t>
            </a:r>
            <a:endParaRPr sz="1200">
              <a:latin typeface="Times New Roman"/>
              <a:cs typeface="Times New Roman"/>
            </a:endParaRPr>
          </a:p>
          <a:p>
            <a:pPr marL="241300" marR="2824480" indent="-3175">
              <a:lnSpc>
                <a:spcPts val="1300"/>
              </a:lnSpc>
              <a:spcBef>
                <a:spcPts val="160"/>
              </a:spcBef>
              <a:buFont typeface="Times New Roman"/>
              <a:buChar char="o"/>
              <a:tabLst>
                <a:tab pos="241300" algn="l"/>
                <a:tab pos="353695" algn="l"/>
              </a:tabLst>
            </a:pPr>
            <a:r>
              <a:rPr sz="1200" dirty="0">
                <a:latin typeface="Calibri"/>
                <a:cs typeface="Calibri"/>
              </a:rPr>
              <a:t>	Non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–sub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class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same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package. o</a:t>
            </a:r>
            <a:r>
              <a:rPr sz="1200" spc="-16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Sub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–classes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different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package.</a:t>
            </a:r>
            <a:endParaRPr sz="1200">
              <a:latin typeface="Calibri"/>
              <a:cs typeface="Calibri"/>
            </a:endParaRPr>
          </a:p>
          <a:p>
            <a:pPr marL="393065" indent="-154940">
              <a:lnSpc>
                <a:spcPts val="1345"/>
              </a:lnSpc>
              <a:buFont typeface="Times New Roman"/>
              <a:buChar char="o"/>
              <a:tabLst>
                <a:tab pos="393065" algn="l"/>
              </a:tabLst>
            </a:pPr>
            <a:r>
              <a:rPr sz="1200" dirty="0">
                <a:latin typeface="Calibri"/>
                <a:cs typeface="Calibri"/>
              </a:rPr>
              <a:t>Classes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that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neither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same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package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nor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subclasses.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ts val="1180"/>
              </a:lnSpc>
              <a:spcBef>
                <a:spcPts val="31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access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specifiers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private,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public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protected</a:t>
            </a:r>
            <a:r>
              <a:rPr sz="1200" spc="-10" dirty="0">
                <a:latin typeface="Times New Roman"/>
                <a:cs typeface="Times New Roman"/>
              </a:rPr>
              <a:t> provide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variety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ways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produce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many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levels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access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required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-10" dirty="0">
                <a:latin typeface="Times New Roman"/>
                <a:cs typeface="Times New Roman"/>
              </a:rPr>
              <a:t> categories.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06144" y="8524620"/>
          <a:ext cx="5638165" cy="1056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5639"/>
                <a:gridCol w="741044"/>
                <a:gridCol w="802005"/>
                <a:gridCol w="972819"/>
                <a:gridCol w="1088389"/>
              </a:tblGrid>
              <a:tr h="594360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Access</a:t>
                      </a:r>
                      <a:r>
                        <a:rPr sz="1200" b="1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specifier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778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Access</a:t>
                      </a:r>
                      <a:r>
                        <a:rPr sz="1200" b="1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Location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Private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No</a:t>
                      </a:r>
                      <a:r>
                        <a:rPr sz="12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modifier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Protected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Public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7965">
                <a:tc>
                  <a:txBody>
                    <a:bodyPr/>
                    <a:lstStyle/>
                    <a:p>
                      <a:pPr marL="17780">
                        <a:lnSpc>
                          <a:spcPts val="134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Same</a:t>
                      </a: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class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45"/>
                        </a:lnSpc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1345"/>
                        </a:lnSpc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45"/>
                        </a:lnSpc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45"/>
                        </a:lnSpc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4315">
                <a:tc>
                  <a:txBody>
                    <a:bodyPr/>
                    <a:lstStyle/>
                    <a:p>
                      <a:pPr marL="17780">
                        <a:lnSpc>
                          <a:spcPts val="134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Same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package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sub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class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45"/>
                        </a:lnSpc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No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ts val="1345"/>
                        </a:lnSpc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45"/>
                        </a:lnSpc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345"/>
                        </a:lnSpc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Yes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304800" y="304800"/>
            <a:ext cx="7164070" cy="9450070"/>
            <a:chOff x="304800" y="304800"/>
            <a:chExt cx="7164070" cy="945007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73910" y="881198"/>
              <a:ext cx="69850" cy="8565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04800" y="304799"/>
              <a:ext cx="7164070" cy="9394190"/>
            </a:xfrm>
            <a:custGeom>
              <a:avLst/>
              <a:gdLst/>
              <a:ahLst/>
              <a:cxnLst/>
              <a:rect l="l" t="t" r="r" b="b"/>
              <a:pathLst>
                <a:path w="7164070" h="9394190">
                  <a:moveTo>
                    <a:pt x="7146290" y="46990"/>
                  </a:moveTo>
                  <a:lnTo>
                    <a:pt x="56515" y="46990"/>
                  </a:lnTo>
                  <a:lnTo>
                    <a:pt x="46990" y="46990"/>
                  </a:lnTo>
                  <a:lnTo>
                    <a:pt x="46990" y="56515"/>
                  </a:lnTo>
                  <a:lnTo>
                    <a:pt x="56515" y="56515"/>
                  </a:lnTo>
                  <a:lnTo>
                    <a:pt x="7146290" y="56515"/>
                  </a:lnTo>
                  <a:lnTo>
                    <a:pt x="7146290" y="46990"/>
                  </a:lnTo>
                  <a:close/>
                </a:path>
                <a:path w="7164070" h="9394190">
                  <a:moveTo>
                    <a:pt x="716407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0" y="9394190"/>
                  </a:lnTo>
                  <a:lnTo>
                    <a:pt x="38100" y="9394190"/>
                  </a:lnTo>
                  <a:lnTo>
                    <a:pt x="38100" y="38100"/>
                  </a:lnTo>
                  <a:lnTo>
                    <a:pt x="7155180" y="38100"/>
                  </a:lnTo>
                  <a:lnTo>
                    <a:pt x="7155180" y="56515"/>
                  </a:lnTo>
                  <a:lnTo>
                    <a:pt x="7164070" y="56515"/>
                  </a:lnTo>
                  <a:lnTo>
                    <a:pt x="7164070" y="38100"/>
                  </a:lnTo>
                  <a:lnTo>
                    <a:pt x="71640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70735" y="1085850"/>
              <a:ext cx="64769" cy="7810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70735" y="1271905"/>
              <a:ext cx="64769" cy="7810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70735" y="1457960"/>
              <a:ext cx="64769" cy="7810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70735" y="1642110"/>
              <a:ext cx="64769" cy="7810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70735" y="1828164"/>
              <a:ext cx="64769" cy="7810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5235" y="2200910"/>
              <a:ext cx="238125" cy="16954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5235" y="2403475"/>
              <a:ext cx="238125" cy="16954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15235" y="2753360"/>
              <a:ext cx="237489" cy="16890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15235" y="3104514"/>
              <a:ext cx="237489" cy="16890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5235" y="3426460"/>
              <a:ext cx="238125" cy="16954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5235" y="3602990"/>
              <a:ext cx="238125" cy="16954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3000" y="4638040"/>
              <a:ext cx="237490" cy="16891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3000" y="4960620"/>
              <a:ext cx="237490" cy="16891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3000" y="5777229"/>
              <a:ext cx="238125" cy="16954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3000" y="5976620"/>
              <a:ext cx="238125" cy="16954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3000" y="6830694"/>
              <a:ext cx="237490" cy="16891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04800" y="360679"/>
              <a:ext cx="7164070" cy="9394190"/>
            </a:xfrm>
            <a:custGeom>
              <a:avLst/>
              <a:gdLst/>
              <a:ahLst/>
              <a:cxnLst/>
              <a:rect l="l" t="t" r="r" b="b"/>
              <a:pathLst>
                <a:path w="7164070" h="9394190">
                  <a:moveTo>
                    <a:pt x="7146290" y="9338310"/>
                  </a:moveTo>
                  <a:lnTo>
                    <a:pt x="7108190" y="9338310"/>
                  </a:lnTo>
                  <a:lnTo>
                    <a:pt x="7108190" y="9337040"/>
                  </a:lnTo>
                  <a:lnTo>
                    <a:pt x="56515" y="9337040"/>
                  </a:lnTo>
                  <a:lnTo>
                    <a:pt x="56515" y="0"/>
                  </a:lnTo>
                  <a:lnTo>
                    <a:pt x="46990" y="0"/>
                  </a:lnTo>
                  <a:lnTo>
                    <a:pt x="46990" y="9375775"/>
                  </a:lnTo>
                  <a:lnTo>
                    <a:pt x="56515" y="9375775"/>
                  </a:lnTo>
                  <a:lnTo>
                    <a:pt x="56515" y="9376410"/>
                  </a:lnTo>
                  <a:lnTo>
                    <a:pt x="7146290" y="9376410"/>
                  </a:lnTo>
                  <a:lnTo>
                    <a:pt x="7146290" y="9338310"/>
                  </a:lnTo>
                  <a:close/>
                </a:path>
                <a:path w="7164070" h="9394190">
                  <a:moveTo>
                    <a:pt x="7146290" y="0"/>
                  </a:moveTo>
                  <a:lnTo>
                    <a:pt x="7108190" y="0"/>
                  </a:lnTo>
                  <a:lnTo>
                    <a:pt x="7108190" y="9337040"/>
                  </a:lnTo>
                  <a:lnTo>
                    <a:pt x="7146290" y="9337040"/>
                  </a:lnTo>
                  <a:lnTo>
                    <a:pt x="7146290" y="0"/>
                  </a:lnTo>
                  <a:close/>
                </a:path>
                <a:path w="7164070" h="9394190">
                  <a:moveTo>
                    <a:pt x="7164070" y="9385300"/>
                  </a:moveTo>
                  <a:lnTo>
                    <a:pt x="38100" y="9385300"/>
                  </a:lnTo>
                  <a:lnTo>
                    <a:pt x="38100" y="9338310"/>
                  </a:lnTo>
                  <a:lnTo>
                    <a:pt x="0" y="9338310"/>
                  </a:lnTo>
                  <a:lnTo>
                    <a:pt x="0" y="9385300"/>
                  </a:lnTo>
                  <a:lnTo>
                    <a:pt x="0" y="9394190"/>
                  </a:lnTo>
                  <a:lnTo>
                    <a:pt x="7164070" y="9394190"/>
                  </a:lnTo>
                  <a:lnTo>
                    <a:pt x="7164070" y="9385300"/>
                  </a:lnTo>
                  <a:close/>
                </a:path>
                <a:path w="7164070" h="9394190">
                  <a:moveTo>
                    <a:pt x="7164070" y="0"/>
                  </a:moveTo>
                  <a:lnTo>
                    <a:pt x="7155180" y="0"/>
                  </a:lnTo>
                  <a:lnTo>
                    <a:pt x="7155180" y="9384678"/>
                  </a:lnTo>
                  <a:lnTo>
                    <a:pt x="7164070" y="9384665"/>
                  </a:lnTo>
                  <a:lnTo>
                    <a:pt x="71640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5052" y="652018"/>
            <a:ext cx="6214110" cy="6010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NEED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FOR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OOP</a:t>
            </a:r>
            <a:r>
              <a:rPr sz="1200" b="1" spc="-6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PARADIGM: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200" b="1" spc="-10" dirty="0">
                <a:latin typeface="Times New Roman"/>
                <a:cs typeface="Times New Roman"/>
              </a:rPr>
              <a:t>Object-Oriented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Programming: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60"/>
              </a:lnSpc>
              <a:spcBef>
                <a:spcPts val="960"/>
              </a:spcBef>
            </a:pPr>
            <a:r>
              <a:rPr sz="1200" spc="-10" dirty="0">
                <a:latin typeface="Times New Roman"/>
                <a:cs typeface="Times New Roman"/>
              </a:rPr>
              <a:t>Object-</a:t>
            </a:r>
            <a:r>
              <a:rPr sz="1200" dirty="0">
                <a:latin typeface="Times New Roman"/>
                <a:cs typeface="Times New Roman"/>
              </a:rPr>
              <a:t>oriented</a:t>
            </a:r>
            <a:r>
              <a:rPr sz="1200" spc="-10" dirty="0">
                <a:latin typeface="Times New Roman"/>
                <a:cs typeface="Times New Roman"/>
              </a:rPr>
              <a:t> programming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Java.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fact, all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Java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object-oriented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250"/>
              </a:lnSpc>
              <a:spcBef>
                <a:spcPts val="120"/>
              </a:spcBef>
            </a:pP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isn’t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way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 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Therefore,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chapter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begins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discussion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theoretical </a:t>
            </a:r>
            <a:r>
              <a:rPr sz="1200" dirty="0">
                <a:latin typeface="Times New Roman"/>
                <a:cs typeface="Times New Roman"/>
              </a:rPr>
              <a:t>aspects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OOP.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200" b="1" dirty="0">
                <a:latin typeface="Times New Roman"/>
                <a:cs typeface="Times New Roman"/>
              </a:rPr>
              <a:t>Two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Paradigms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of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Programming: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7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255904" algn="just">
              <a:lnSpc>
                <a:spcPct val="86200"/>
              </a:lnSpc>
            </a:pP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know,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computer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programs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consist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elements: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code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data.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Furthermore,a </a:t>
            </a:r>
            <a:r>
              <a:rPr sz="1200" dirty="0">
                <a:latin typeface="Times New Roman"/>
                <a:cs typeface="Times New Roman"/>
              </a:rPr>
              <a:t>program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conceptually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organized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around</a:t>
            </a:r>
            <a:r>
              <a:rPr sz="1200" spc="3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code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around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data.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is,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some </a:t>
            </a:r>
            <a:r>
              <a:rPr sz="1200" dirty="0">
                <a:latin typeface="Times New Roman"/>
                <a:cs typeface="Times New Roman"/>
              </a:rPr>
              <a:t>programs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writtenhappening‖aroundand―whatothersis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wri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affected.‖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two </a:t>
            </a:r>
            <a:r>
              <a:rPr sz="1200" dirty="0">
                <a:latin typeface="Times New Roman"/>
                <a:cs typeface="Times New Roman"/>
              </a:rPr>
              <a:t>paradigms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g</a:t>
            </a:r>
            <a:endParaRPr sz="1200">
              <a:latin typeface="Times New Roman"/>
              <a:cs typeface="Times New Roman"/>
            </a:endParaRPr>
          </a:p>
          <a:p>
            <a:pPr marL="12700" marR="250825" algn="just">
              <a:lnSpc>
                <a:spcPct val="92100"/>
              </a:lnSpc>
              <a:spcBef>
                <a:spcPts val="86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first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way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called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process-</a:t>
            </a:r>
            <a:r>
              <a:rPr sz="1200" dirty="0">
                <a:latin typeface="Times New Roman"/>
                <a:cs typeface="Times New Roman"/>
              </a:rPr>
              <a:t>oriented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model.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approach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characterizes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series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linear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steps (that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code).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process-</a:t>
            </a:r>
            <a:r>
              <a:rPr sz="1200" dirty="0">
                <a:latin typeface="Times New Roman"/>
                <a:cs typeface="Times New Roman"/>
              </a:rPr>
              <a:t>oriented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thought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 code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acting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data.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Procedural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languages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employ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considerable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success.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Problems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approach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appear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grow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larger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complex.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increasing complexity,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second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approach,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object-</a:t>
            </a:r>
            <a:r>
              <a:rPr sz="1200" dirty="0">
                <a:latin typeface="Times New Roman"/>
                <a:cs typeface="Times New Roman"/>
              </a:rPr>
              <a:t>oriented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programming,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conceived.</a:t>
            </a:r>
            <a:endParaRPr sz="1200">
              <a:latin typeface="Times New Roman"/>
              <a:cs typeface="Times New Roman"/>
            </a:endParaRPr>
          </a:p>
          <a:p>
            <a:pPr marL="12700" marR="245745" indent="36195" algn="just">
              <a:lnSpc>
                <a:spcPct val="91100"/>
              </a:lnSpc>
              <a:spcBef>
                <a:spcPts val="1305"/>
              </a:spcBef>
            </a:pPr>
            <a:r>
              <a:rPr sz="1200" spc="-10" dirty="0">
                <a:latin typeface="Times New Roman"/>
                <a:cs typeface="Times New Roman"/>
              </a:rPr>
              <a:t>Object-</a:t>
            </a:r>
            <a:r>
              <a:rPr sz="1200" dirty="0">
                <a:latin typeface="Times New Roman"/>
                <a:cs typeface="Times New Roman"/>
              </a:rPr>
              <a:t>oriented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programming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organizes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 around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(that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objects)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of </a:t>
            </a:r>
            <a:r>
              <a:rPr sz="1200" spc="-20" dirty="0">
                <a:latin typeface="Times New Roman"/>
                <a:cs typeface="Times New Roman"/>
              </a:rPr>
              <a:t>well-</a:t>
            </a:r>
            <a:r>
              <a:rPr sz="1200" dirty="0">
                <a:latin typeface="Times New Roman"/>
                <a:cs typeface="Times New Roman"/>
              </a:rPr>
              <a:t>defined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interfaces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data.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object-</a:t>
            </a:r>
            <a:r>
              <a:rPr sz="1200" dirty="0">
                <a:latin typeface="Times New Roman"/>
                <a:cs typeface="Times New Roman"/>
              </a:rPr>
              <a:t>oriented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characterized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controlling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access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code.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see,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switching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controlling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entity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data,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can </a:t>
            </a:r>
            <a:r>
              <a:rPr sz="1200" dirty="0">
                <a:latin typeface="Times New Roman"/>
                <a:cs typeface="Times New Roman"/>
              </a:rPr>
              <a:t>achieve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several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organizational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benefits.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200" b="1" spc="-10" dirty="0">
                <a:latin typeface="Times New Roman"/>
                <a:cs typeface="Times New Roman"/>
              </a:rPr>
              <a:t>Procedure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oriented </a:t>
            </a:r>
            <a:r>
              <a:rPr sz="1200" b="1" spc="-10" dirty="0">
                <a:latin typeface="Times New Roman"/>
                <a:cs typeface="Times New Roman"/>
              </a:rPr>
              <a:t>Programming:</a:t>
            </a:r>
            <a:endParaRPr sz="1200">
              <a:latin typeface="Times New Roman"/>
              <a:cs typeface="Times New Roman"/>
            </a:endParaRPr>
          </a:p>
          <a:p>
            <a:pPr marL="12700" marR="373380">
              <a:lnSpc>
                <a:spcPct val="114999"/>
              </a:lnSpc>
              <a:spcBef>
                <a:spcPts val="600"/>
              </a:spcBef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approach,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problem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always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considered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sequence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tasks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done. 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number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functions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 written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accomplish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attention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data.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2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257810" algn="just">
              <a:lnSpc>
                <a:spcPts val="125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4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4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many</a:t>
            </a:r>
            <a:r>
              <a:rPr sz="1200" spc="43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</a:t>
            </a:r>
            <a:r>
              <a:rPr sz="1200" spc="4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level</a:t>
            </a:r>
            <a:r>
              <a:rPr sz="1200" spc="43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languages</a:t>
            </a:r>
            <a:r>
              <a:rPr sz="1200" spc="4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</a:t>
            </a:r>
            <a:r>
              <a:rPr sz="1200" spc="4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COBOL,</a:t>
            </a:r>
            <a:r>
              <a:rPr sz="1200" spc="4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FORTRAN,</a:t>
            </a:r>
            <a:r>
              <a:rPr sz="1200" spc="4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PASCAL,</a:t>
            </a:r>
            <a:r>
              <a:rPr sz="1200" spc="4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</a:t>
            </a:r>
            <a:r>
              <a:rPr sz="1200" spc="4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45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for </a:t>
            </a:r>
            <a:r>
              <a:rPr sz="1200" spc="-10" dirty="0">
                <a:latin typeface="Times New Roman"/>
                <a:cs typeface="Times New Roman"/>
              </a:rPr>
              <a:t>conventional</a:t>
            </a:r>
            <a:r>
              <a:rPr sz="1200" dirty="0">
                <a:latin typeface="Times New Roman"/>
                <a:cs typeface="Times New Roman"/>
              </a:rPr>
              <a:t> programming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commonly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known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POP.</a:t>
            </a:r>
            <a:endParaRPr sz="1200">
              <a:latin typeface="Times New Roman"/>
              <a:cs typeface="Times New Roman"/>
            </a:endParaRPr>
          </a:p>
          <a:p>
            <a:pPr marL="12700" marR="259715" algn="just">
              <a:lnSpc>
                <a:spcPts val="1250"/>
              </a:lnSpc>
              <a:spcBef>
                <a:spcPts val="1265"/>
              </a:spcBef>
            </a:pPr>
            <a:r>
              <a:rPr sz="1200" dirty="0">
                <a:latin typeface="Times New Roman"/>
                <a:cs typeface="Times New Roman"/>
              </a:rPr>
              <a:t>POP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basically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consists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writing 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list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instructions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computer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organizing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instructions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groups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known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functions.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5052" y="8222360"/>
            <a:ext cx="5969635" cy="139446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 algn="just">
              <a:lnSpc>
                <a:spcPct val="92600"/>
              </a:lnSpc>
              <a:spcBef>
                <a:spcPts val="204"/>
              </a:spcBef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typical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POP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structure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shown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below: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Normally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flowchart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organize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these </a:t>
            </a:r>
            <a:r>
              <a:rPr sz="1200" dirty="0">
                <a:latin typeface="Times New Roman"/>
                <a:cs typeface="Times New Roman"/>
              </a:rPr>
              <a:t>actions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represent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flow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control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logically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sequential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flow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another.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 </a:t>
            </a:r>
            <a:r>
              <a:rPr sz="1200" spc="-10" dirty="0">
                <a:latin typeface="Times New Roman"/>
                <a:cs typeface="Times New Roman"/>
              </a:rPr>
              <a:t>multi-</a:t>
            </a:r>
            <a:r>
              <a:rPr sz="1200" dirty="0">
                <a:latin typeface="Times New Roman"/>
                <a:cs typeface="Times New Roman"/>
              </a:rPr>
              <a:t>function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program,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many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important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items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placed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global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be </a:t>
            </a:r>
            <a:r>
              <a:rPr sz="1200" dirty="0">
                <a:latin typeface="Times New Roman"/>
                <a:cs typeface="Times New Roman"/>
              </a:rPr>
              <a:t>accessed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functions.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Each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function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own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local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data.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Global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more </a:t>
            </a:r>
            <a:r>
              <a:rPr sz="1200" dirty="0">
                <a:latin typeface="Times New Roman"/>
                <a:cs typeface="Times New Roman"/>
              </a:rPr>
              <a:t>vulnerable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 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advent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change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function.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large program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difficult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identify </a:t>
            </a:r>
            <a:r>
              <a:rPr sz="1200" dirty="0">
                <a:latin typeface="Times New Roman"/>
                <a:cs typeface="Times New Roman"/>
              </a:rPr>
              <a:t>what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function.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case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revise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external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structure,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should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revise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functions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access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opportunity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bugs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creep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in.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2600" y="6865619"/>
            <a:ext cx="4089527" cy="138112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0679" y="242570"/>
            <a:ext cx="7051675" cy="918210"/>
            <a:chOff x="360679" y="242570"/>
            <a:chExt cx="7051675" cy="918210"/>
          </a:xfrm>
        </p:grpSpPr>
        <p:sp>
          <p:nvSpPr>
            <p:cNvPr id="3" name="object 3"/>
            <p:cNvSpPr/>
            <p:nvPr/>
          </p:nvSpPr>
          <p:spPr>
            <a:xfrm>
              <a:off x="1004570" y="242569"/>
              <a:ext cx="5556250" cy="918210"/>
            </a:xfrm>
            <a:custGeom>
              <a:avLst/>
              <a:gdLst/>
              <a:ahLst/>
              <a:cxnLst/>
              <a:rect l="l" t="t" r="r" b="b"/>
              <a:pathLst>
                <a:path w="5556250" h="918210">
                  <a:moveTo>
                    <a:pt x="194310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0" y="222250"/>
                  </a:lnTo>
                  <a:lnTo>
                    <a:pt x="0" y="918210"/>
                  </a:lnTo>
                  <a:lnTo>
                    <a:pt x="1943100" y="918210"/>
                  </a:lnTo>
                  <a:lnTo>
                    <a:pt x="1943100" y="905510"/>
                  </a:lnTo>
                  <a:lnTo>
                    <a:pt x="12065" y="905510"/>
                  </a:lnTo>
                  <a:lnTo>
                    <a:pt x="12065" y="524510"/>
                  </a:lnTo>
                  <a:lnTo>
                    <a:pt x="1943100" y="524510"/>
                  </a:lnTo>
                  <a:lnTo>
                    <a:pt x="1943100" y="511810"/>
                  </a:lnTo>
                  <a:lnTo>
                    <a:pt x="12065" y="511810"/>
                  </a:lnTo>
                  <a:lnTo>
                    <a:pt x="12065" y="234950"/>
                  </a:lnTo>
                  <a:lnTo>
                    <a:pt x="1943100" y="234950"/>
                  </a:lnTo>
                  <a:lnTo>
                    <a:pt x="1943100" y="222250"/>
                  </a:lnTo>
                  <a:lnTo>
                    <a:pt x="12065" y="222250"/>
                  </a:lnTo>
                  <a:lnTo>
                    <a:pt x="12065" y="12700"/>
                  </a:lnTo>
                  <a:lnTo>
                    <a:pt x="1943100" y="12700"/>
                  </a:lnTo>
                  <a:lnTo>
                    <a:pt x="1943100" y="0"/>
                  </a:lnTo>
                  <a:close/>
                </a:path>
                <a:path w="5556250" h="918210">
                  <a:moveTo>
                    <a:pt x="5556250" y="0"/>
                  </a:moveTo>
                  <a:lnTo>
                    <a:pt x="5543550" y="0"/>
                  </a:lnTo>
                  <a:lnTo>
                    <a:pt x="5543550" y="12065"/>
                  </a:lnTo>
                  <a:lnTo>
                    <a:pt x="5543550" y="222250"/>
                  </a:lnTo>
                  <a:lnTo>
                    <a:pt x="5543550" y="234950"/>
                  </a:lnTo>
                  <a:lnTo>
                    <a:pt x="5543550" y="511810"/>
                  </a:lnTo>
                  <a:lnTo>
                    <a:pt x="5543550" y="524510"/>
                  </a:lnTo>
                  <a:lnTo>
                    <a:pt x="5543550" y="905510"/>
                  </a:lnTo>
                  <a:lnTo>
                    <a:pt x="4470400" y="905510"/>
                  </a:lnTo>
                  <a:lnTo>
                    <a:pt x="4470400" y="524510"/>
                  </a:lnTo>
                  <a:lnTo>
                    <a:pt x="5543550" y="524510"/>
                  </a:lnTo>
                  <a:lnTo>
                    <a:pt x="5543550" y="511810"/>
                  </a:lnTo>
                  <a:lnTo>
                    <a:pt x="4470400" y="511810"/>
                  </a:lnTo>
                  <a:lnTo>
                    <a:pt x="4470400" y="234950"/>
                  </a:lnTo>
                  <a:lnTo>
                    <a:pt x="5543550" y="234950"/>
                  </a:lnTo>
                  <a:lnTo>
                    <a:pt x="5543550" y="222250"/>
                  </a:lnTo>
                  <a:lnTo>
                    <a:pt x="4470400" y="222250"/>
                  </a:lnTo>
                  <a:lnTo>
                    <a:pt x="4470400" y="12700"/>
                  </a:lnTo>
                  <a:lnTo>
                    <a:pt x="4470400" y="12065"/>
                  </a:lnTo>
                  <a:lnTo>
                    <a:pt x="5543550" y="12065"/>
                  </a:lnTo>
                  <a:lnTo>
                    <a:pt x="5543550" y="0"/>
                  </a:lnTo>
                  <a:lnTo>
                    <a:pt x="4470400" y="0"/>
                  </a:lnTo>
                  <a:lnTo>
                    <a:pt x="4458335" y="0"/>
                  </a:lnTo>
                  <a:lnTo>
                    <a:pt x="4458335" y="905510"/>
                  </a:lnTo>
                  <a:lnTo>
                    <a:pt x="3498215" y="905510"/>
                  </a:lnTo>
                  <a:lnTo>
                    <a:pt x="3498215" y="524510"/>
                  </a:lnTo>
                  <a:lnTo>
                    <a:pt x="4458335" y="524510"/>
                  </a:lnTo>
                  <a:lnTo>
                    <a:pt x="4458335" y="511810"/>
                  </a:lnTo>
                  <a:lnTo>
                    <a:pt x="3498215" y="511810"/>
                  </a:lnTo>
                  <a:lnTo>
                    <a:pt x="3498215" y="234950"/>
                  </a:lnTo>
                  <a:lnTo>
                    <a:pt x="4458335" y="234950"/>
                  </a:lnTo>
                  <a:lnTo>
                    <a:pt x="4458335" y="222250"/>
                  </a:lnTo>
                  <a:lnTo>
                    <a:pt x="3498215" y="222250"/>
                  </a:lnTo>
                  <a:lnTo>
                    <a:pt x="3498215" y="12700"/>
                  </a:lnTo>
                  <a:lnTo>
                    <a:pt x="4458335" y="12700"/>
                  </a:lnTo>
                  <a:lnTo>
                    <a:pt x="4458335" y="0"/>
                  </a:lnTo>
                  <a:lnTo>
                    <a:pt x="3498215" y="0"/>
                  </a:lnTo>
                  <a:lnTo>
                    <a:pt x="3486150" y="0"/>
                  </a:lnTo>
                  <a:lnTo>
                    <a:pt x="3486150" y="12700"/>
                  </a:lnTo>
                  <a:lnTo>
                    <a:pt x="3486150" y="905510"/>
                  </a:lnTo>
                  <a:lnTo>
                    <a:pt x="2698115" y="905510"/>
                  </a:lnTo>
                  <a:lnTo>
                    <a:pt x="2698115" y="524510"/>
                  </a:lnTo>
                  <a:lnTo>
                    <a:pt x="3486150" y="524510"/>
                  </a:lnTo>
                  <a:lnTo>
                    <a:pt x="3486150" y="511810"/>
                  </a:lnTo>
                  <a:lnTo>
                    <a:pt x="2698115" y="511810"/>
                  </a:lnTo>
                  <a:lnTo>
                    <a:pt x="2698115" y="234950"/>
                  </a:lnTo>
                  <a:lnTo>
                    <a:pt x="3486150" y="234950"/>
                  </a:lnTo>
                  <a:lnTo>
                    <a:pt x="3486150" y="222250"/>
                  </a:lnTo>
                  <a:lnTo>
                    <a:pt x="2698115" y="222250"/>
                  </a:lnTo>
                  <a:lnTo>
                    <a:pt x="2698115" y="12700"/>
                  </a:lnTo>
                  <a:lnTo>
                    <a:pt x="3486150" y="12700"/>
                  </a:lnTo>
                  <a:lnTo>
                    <a:pt x="3486150" y="0"/>
                  </a:lnTo>
                  <a:lnTo>
                    <a:pt x="2685415" y="0"/>
                  </a:lnTo>
                  <a:lnTo>
                    <a:pt x="2685415" y="12700"/>
                  </a:lnTo>
                  <a:lnTo>
                    <a:pt x="2685415" y="222250"/>
                  </a:lnTo>
                  <a:lnTo>
                    <a:pt x="2685415" y="234950"/>
                  </a:lnTo>
                  <a:lnTo>
                    <a:pt x="2685415" y="511810"/>
                  </a:lnTo>
                  <a:lnTo>
                    <a:pt x="2685415" y="524510"/>
                  </a:lnTo>
                  <a:lnTo>
                    <a:pt x="2685415" y="905510"/>
                  </a:lnTo>
                  <a:lnTo>
                    <a:pt x="1955800" y="905510"/>
                  </a:lnTo>
                  <a:lnTo>
                    <a:pt x="1955800" y="524510"/>
                  </a:lnTo>
                  <a:lnTo>
                    <a:pt x="2685415" y="524510"/>
                  </a:lnTo>
                  <a:lnTo>
                    <a:pt x="2685415" y="511810"/>
                  </a:lnTo>
                  <a:lnTo>
                    <a:pt x="1955800" y="511810"/>
                  </a:lnTo>
                  <a:lnTo>
                    <a:pt x="1955800" y="234950"/>
                  </a:lnTo>
                  <a:lnTo>
                    <a:pt x="2685415" y="234950"/>
                  </a:lnTo>
                  <a:lnTo>
                    <a:pt x="2685415" y="222250"/>
                  </a:lnTo>
                  <a:lnTo>
                    <a:pt x="1955800" y="222250"/>
                  </a:lnTo>
                  <a:lnTo>
                    <a:pt x="1955800" y="12700"/>
                  </a:lnTo>
                  <a:lnTo>
                    <a:pt x="2685415" y="12700"/>
                  </a:lnTo>
                  <a:lnTo>
                    <a:pt x="2685415" y="0"/>
                  </a:lnTo>
                  <a:lnTo>
                    <a:pt x="1955800" y="0"/>
                  </a:lnTo>
                  <a:lnTo>
                    <a:pt x="1943735" y="0"/>
                  </a:lnTo>
                  <a:lnTo>
                    <a:pt x="1943735" y="917575"/>
                  </a:lnTo>
                  <a:lnTo>
                    <a:pt x="1955800" y="917575"/>
                  </a:lnTo>
                  <a:lnTo>
                    <a:pt x="1955800" y="918210"/>
                  </a:lnTo>
                  <a:lnTo>
                    <a:pt x="3498215" y="918210"/>
                  </a:lnTo>
                  <a:lnTo>
                    <a:pt x="4470400" y="918210"/>
                  </a:lnTo>
                  <a:lnTo>
                    <a:pt x="4470400" y="917575"/>
                  </a:lnTo>
                  <a:lnTo>
                    <a:pt x="5543550" y="917575"/>
                  </a:lnTo>
                  <a:lnTo>
                    <a:pt x="5556250" y="917575"/>
                  </a:lnTo>
                  <a:lnTo>
                    <a:pt x="55562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60679" y="344170"/>
              <a:ext cx="7051675" cy="9525"/>
            </a:xfrm>
            <a:custGeom>
              <a:avLst/>
              <a:gdLst/>
              <a:ahLst/>
              <a:cxnLst/>
              <a:rect l="l" t="t" r="r" b="b"/>
              <a:pathLst>
                <a:path w="7051675" h="9525">
                  <a:moveTo>
                    <a:pt x="705167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051675" y="9525"/>
                  </a:lnTo>
                  <a:lnTo>
                    <a:pt x="70516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692144" y="225043"/>
            <a:ext cx="2616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Times New Roman"/>
                <a:cs typeface="Times New Roman"/>
              </a:rPr>
              <a:t>Yes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92144" y="444754"/>
            <a:ext cx="21145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Times New Roman"/>
                <a:cs typeface="Times New Roman"/>
              </a:rPr>
              <a:t>No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92144" y="731266"/>
            <a:ext cx="21145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Times New Roman"/>
                <a:cs typeface="Times New Roman"/>
              </a:rPr>
              <a:t>No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90973" y="225043"/>
            <a:ext cx="2616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Times New Roman"/>
                <a:cs typeface="Times New Roman"/>
              </a:rPr>
              <a:t>Yes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90973" y="444754"/>
            <a:ext cx="2616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Times New Roman"/>
                <a:cs typeface="Times New Roman"/>
              </a:rPr>
              <a:t>Yes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90973" y="731266"/>
            <a:ext cx="21145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Times New Roman"/>
                <a:cs typeface="Times New Roman"/>
              </a:rPr>
              <a:t>No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63666" y="225043"/>
            <a:ext cx="2616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Times New Roman"/>
                <a:cs typeface="Times New Roman"/>
              </a:rPr>
              <a:t>Yes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63666" y="444754"/>
            <a:ext cx="2616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Times New Roman"/>
                <a:cs typeface="Times New Roman"/>
              </a:rPr>
              <a:t>Yes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666" y="731266"/>
            <a:ext cx="2616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Times New Roman"/>
                <a:cs typeface="Times New Roman"/>
              </a:rPr>
              <a:t>Yes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5052" y="1289050"/>
            <a:ext cx="5974080" cy="8431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ts val="1395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above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table,</a:t>
            </a:r>
            <a:endParaRPr sz="1200">
              <a:latin typeface="Times New Roman"/>
              <a:cs typeface="Times New Roman"/>
            </a:endParaRPr>
          </a:p>
          <a:p>
            <a:pPr marL="393700" indent="-155575">
              <a:lnSpc>
                <a:spcPts val="1335"/>
              </a:lnSpc>
              <a:buFont typeface="Times New Roman"/>
              <a:buChar char="o"/>
              <a:tabLst>
                <a:tab pos="393700" algn="l"/>
              </a:tabLst>
            </a:pPr>
            <a:r>
              <a:rPr sz="1200" dirty="0">
                <a:latin typeface="Calibri"/>
                <a:cs typeface="Calibri"/>
              </a:rPr>
              <a:t>Any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thing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declared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public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can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accessed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from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any</a:t>
            </a:r>
            <a:r>
              <a:rPr sz="1200" spc="-7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where</a:t>
            </a:r>
            <a:endParaRPr sz="1200">
              <a:latin typeface="Calibri"/>
              <a:cs typeface="Calibri"/>
            </a:endParaRPr>
          </a:p>
          <a:p>
            <a:pPr marL="393700" indent="-155575">
              <a:lnSpc>
                <a:spcPts val="1345"/>
              </a:lnSpc>
              <a:buFont typeface="Times New Roman"/>
              <a:buChar char="o"/>
              <a:tabLst>
                <a:tab pos="393700" algn="l"/>
              </a:tabLst>
            </a:pPr>
            <a:r>
              <a:rPr sz="1200" dirty="0">
                <a:latin typeface="Calibri"/>
                <a:cs typeface="Calibri"/>
              </a:rPr>
              <a:t>Any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thing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accessed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private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cannot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accessed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from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outside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its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class</a:t>
            </a:r>
            <a:endParaRPr sz="1200">
              <a:latin typeface="Calibri"/>
              <a:cs typeface="Calibri"/>
            </a:endParaRPr>
          </a:p>
          <a:p>
            <a:pPr marL="393700" indent="-155575">
              <a:lnSpc>
                <a:spcPts val="1405"/>
              </a:lnSpc>
              <a:buFont typeface="Times New Roman"/>
              <a:buChar char="o"/>
              <a:tabLst>
                <a:tab pos="393700" algn="l"/>
              </a:tabLst>
            </a:pPr>
            <a:r>
              <a:rPr sz="1200" dirty="0">
                <a:latin typeface="Calibri"/>
                <a:cs typeface="Calibri"/>
              </a:rPr>
              <a:t>In</a:t>
            </a:r>
            <a:r>
              <a:rPr sz="1200" spc="-7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default,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visible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sub-</a:t>
            </a:r>
            <a:r>
              <a:rPr sz="1200" dirty="0">
                <a:latin typeface="Calibri"/>
                <a:cs typeface="Calibri"/>
              </a:rPr>
              <a:t>class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well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other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classes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same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package</a:t>
            </a:r>
            <a:endParaRPr sz="1200">
              <a:latin typeface="Calibri"/>
              <a:cs typeface="Calibri"/>
            </a:endParaRPr>
          </a:p>
          <a:p>
            <a:pPr marL="469900" marR="515620" indent="-229235">
              <a:lnSpc>
                <a:spcPts val="1250"/>
              </a:lnSpc>
              <a:spcBef>
                <a:spcPts val="245"/>
              </a:spcBef>
              <a:buFont typeface="Times New Roman"/>
              <a:buChar char="o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Any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thing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declared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protected,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this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allow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element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seen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outside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your </a:t>
            </a:r>
            <a:r>
              <a:rPr sz="1200" dirty="0">
                <a:latin typeface="Calibri"/>
                <a:cs typeface="Calibri"/>
              </a:rPr>
              <a:t>current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package,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but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also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allow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sub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class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other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packages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access.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1200" b="1" u="heavy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Importing</a:t>
            </a:r>
            <a:r>
              <a:rPr sz="1200" b="1" u="heavy" spc="-40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10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Packages: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indent="454025" algn="just">
              <a:lnSpc>
                <a:spcPct val="9260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There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no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core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Java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classes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unnamed default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package;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all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 standard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classes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stored</a:t>
            </a:r>
            <a:r>
              <a:rPr sz="1200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some</a:t>
            </a:r>
            <a:r>
              <a:rPr sz="1200" spc="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named</a:t>
            </a:r>
            <a:r>
              <a:rPr sz="1200" spc="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package.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Since</a:t>
            </a:r>
            <a:r>
              <a:rPr sz="1200" spc="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classes</a:t>
            </a:r>
            <a:r>
              <a:rPr sz="1200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within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packages</a:t>
            </a:r>
            <a:r>
              <a:rPr sz="1200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must</a:t>
            </a:r>
            <a:r>
              <a:rPr sz="1200" spc="11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</a:t>
            </a:r>
            <a:r>
              <a:rPr sz="1200" spc="10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fully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qualified</a:t>
            </a:r>
            <a:r>
              <a:rPr sz="1200" spc="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with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their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package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name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or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names,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could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become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tedious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type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long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dot-separated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package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path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name for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every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want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use.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reason,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Java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includes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import</a:t>
            </a:r>
            <a:r>
              <a:rPr sz="1200" b="1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statement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to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bring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certain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classes,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or entire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packages,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into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visibility.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Once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imported, a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can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referred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to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directly,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using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only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its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name.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import</a:t>
            </a:r>
            <a:r>
              <a:rPr sz="1200" b="1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statement</a:t>
            </a:r>
            <a:r>
              <a:rPr sz="1200" spc="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convenience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programmer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is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not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technically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needed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 write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complete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Java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program.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If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going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 refer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few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dozen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classes in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your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application,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however,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import</a:t>
            </a:r>
            <a:r>
              <a:rPr sz="1200" b="1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statement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will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save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lot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typing.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0"/>
              </a:lnSpc>
            </a:pP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15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15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Java</a:t>
            </a:r>
            <a:r>
              <a:rPr sz="115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source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 file,</a:t>
            </a:r>
            <a:r>
              <a:rPr sz="115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b="1" dirty="0">
                <a:solidFill>
                  <a:srgbClr val="1D1D1E"/>
                </a:solidFill>
                <a:latin typeface="Times New Roman"/>
                <a:cs typeface="Times New Roman"/>
              </a:rPr>
              <a:t>import</a:t>
            </a:r>
            <a:r>
              <a:rPr sz="1150" b="1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statements</a:t>
            </a:r>
            <a:r>
              <a:rPr sz="115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occur</a:t>
            </a:r>
            <a:r>
              <a:rPr sz="115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immediately</a:t>
            </a:r>
            <a:r>
              <a:rPr sz="115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following</a:t>
            </a:r>
            <a:r>
              <a:rPr sz="115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b="1" spc="-10" dirty="0">
                <a:solidFill>
                  <a:srgbClr val="1D1D1E"/>
                </a:solidFill>
                <a:latin typeface="Times New Roman"/>
                <a:cs typeface="Times New Roman"/>
              </a:rPr>
              <a:t>package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340"/>
              </a:lnSpc>
            </a:pP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statement</a:t>
            </a:r>
            <a:r>
              <a:rPr sz="115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(if</a:t>
            </a:r>
            <a:r>
              <a:rPr sz="115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it</a:t>
            </a:r>
            <a:r>
              <a:rPr sz="115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exists)</a:t>
            </a:r>
            <a:r>
              <a:rPr sz="115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15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before</a:t>
            </a:r>
            <a:r>
              <a:rPr sz="115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any</a:t>
            </a:r>
            <a:r>
              <a:rPr sz="1150" spc="-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15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definitions.</a:t>
            </a:r>
            <a:r>
              <a:rPr sz="115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15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15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15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general</a:t>
            </a:r>
            <a:r>
              <a:rPr sz="115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form</a:t>
            </a:r>
            <a:r>
              <a:rPr sz="115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150" spc="-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25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import</a:t>
            </a:r>
            <a:r>
              <a:rPr sz="1200" b="1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statement: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u="heavy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import</a:t>
            </a:r>
            <a:r>
              <a:rPr sz="1200" b="1" u="heavy" spc="-50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i="1" u="heavy" spc="-10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pkg1</a:t>
            </a:r>
            <a:r>
              <a:rPr sz="1200" b="1" u="heavy" spc="-10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[.</a:t>
            </a:r>
            <a:r>
              <a:rPr sz="1200" b="1" i="1" u="heavy" spc="-10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pkg2</a:t>
            </a:r>
            <a:r>
              <a:rPr sz="1200" b="1" u="heavy" spc="-10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].(</a:t>
            </a:r>
            <a:r>
              <a:rPr sz="1200" b="1" i="1" u="heavy" spc="-10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classname</a:t>
            </a:r>
            <a:r>
              <a:rPr sz="1200" b="1" u="heavy" spc="-10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|*);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7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6985" indent="454025" algn="just">
              <a:lnSpc>
                <a:spcPts val="127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Here,</a:t>
            </a:r>
            <a:r>
              <a:rPr sz="1200" spc="1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pkg1</a:t>
            </a:r>
            <a:r>
              <a:rPr sz="1200" i="1" spc="1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1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name</a:t>
            </a:r>
            <a:r>
              <a:rPr sz="1200" spc="1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1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1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top-level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package,</a:t>
            </a:r>
            <a:r>
              <a:rPr sz="1200" spc="1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1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pkg2</a:t>
            </a:r>
            <a:r>
              <a:rPr sz="1200" i="1" spc="1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1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name</a:t>
            </a:r>
            <a:r>
              <a:rPr sz="1200" spc="1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1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1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subordinate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package inside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outer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package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separated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by</a:t>
            </a:r>
            <a:r>
              <a:rPr sz="1200" spc="-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dot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(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.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).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There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no practical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limit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on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depth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of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package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hierarchy,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except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imposed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by</a:t>
            </a:r>
            <a:r>
              <a:rPr sz="1200" spc="-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file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system.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Finally,</a:t>
            </a:r>
            <a:endParaRPr sz="1200">
              <a:latin typeface="Times New Roman"/>
              <a:cs typeface="Times New Roman"/>
            </a:endParaRPr>
          </a:p>
          <a:p>
            <a:pPr marL="12700" marR="9525" indent="454025" algn="just">
              <a:lnSpc>
                <a:spcPts val="1220"/>
              </a:lnSpc>
              <a:spcBef>
                <a:spcPts val="33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</a:t>
            </a:r>
            <a:r>
              <a:rPr sz="1200" spc="2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specify</a:t>
            </a:r>
            <a:r>
              <a:rPr sz="1200" spc="2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either</a:t>
            </a:r>
            <a:r>
              <a:rPr sz="1200" spc="2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</a:t>
            </a:r>
            <a:r>
              <a:rPr sz="1200" spc="2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explicit</a:t>
            </a:r>
            <a:r>
              <a:rPr sz="1200" spc="2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classname</a:t>
            </a:r>
            <a:r>
              <a:rPr sz="1200" i="1" spc="2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or</a:t>
            </a:r>
            <a:r>
              <a:rPr sz="1200" spc="2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2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star</a:t>
            </a:r>
            <a:r>
              <a:rPr sz="1200" spc="229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(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*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),</a:t>
            </a:r>
            <a:r>
              <a:rPr sz="1200" spc="25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which</a:t>
            </a:r>
            <a:r>
              <a:rPr sz="1200" spc="2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indicates</a:t>
            </a:r>
            <a:r>
              <a:rPr sz="1200" spc="229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2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2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Java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compiler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should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import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entire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package.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code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fragment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shows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both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forms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use: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4647565">
              <a:lnSpc>
                <a:spcPts val="123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import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java.util.Date;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import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java.io.*;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Difference</a:t>
            </a:r>
            <a:r>
              <a:rPr sz="1200" b="1" u="heavy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between</a:t>
            </a:r>
            <a:r>
              <a:rPr sz="1200" b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classes</a:t>
            </a:r>
            <a:r>
              <a:rPr sz="1200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sz="1200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interfaces: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  <a:spcBef>
                <a:spcPts val="1370"/>
              </a:spcBef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template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</a:t>
            </a:r>
            <a:endParaRPr sz="1200">
              <a:latin typeface="Times New Roman"/>
              <a:cs typeface="Times New Roman"/>
            </a:endParaRPr>
          </a:p>
          <a:p>
            <a:pPr marL="774700">
              <a:lnSpc>
                <a:spcPts val="1390"/>
              </a:lnSpc>
            </a:pPr>
            <a:r>
              <a:rPr sz="1200" dirty="0">
                <a:latin typeface="Times New Roman"/>
                <a:cs typeface="Times New Roman"/>
              </a:rPr>
              <a:t>abject.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(or)</a:t>
            </a:r>
            <a:endParaRPr sz="1200">
              <a:latin typeface="Times New Roman"/>
              <a:cs typeface="Times New Roman"/>
            </a:endParaRPr>
          </a:p>
          <a:p>
            <a:pPr marL="12700" marR="62865">
              <a:lnSpc>
                <a:spcPts val="1220"/>
              </a:lnSpc>
              <a:spcBef>
                <a:spcPts val="275"/>
              </a:spcBef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way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binding </a:t>
            </a:r>
            <a:r>
              <a:rPr sz="1200" spc="-10" dirty="0">
                <a:latin typeface="Times New Roman"/>
                <a:cs typeface="Times New Roman"/>
              </a:rPr>
              <a:t>variables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single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unit.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possible</a:t>
            </a:r>
            <a:r>
              <a:rPr sz="1200" spc="-25" dirty="0">
                <a:latin typeface="Times New Roman"/>
                <a:cs typeface="Times New Roman"/>
              </a:rPr>
              <a:t> to </a:t>
            </a:r>
            <a:r>
              <a:rPr sz="1200" dirty="0">
                <a:latin typeface="Times New Roman"/>
                <a:cs typeface="Times New Roman"/>
              </a:rPr>
              <a:t>create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extend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another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class.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9525" algn="just">
              <a:lnSpc>
                <a:spcPct val="89200"/>
              </a:lnSpc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interface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collection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undefined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method.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Means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contain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body.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body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interface.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interface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possible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create </a:t>
            </a:r>
            <a:r>
              <a:rPr sz="1200" dirty="0">
                <a:latin typeface="Times New Roman"/>
                <a:cs typeface="Times New Roman"/>
              </a:rPr>
              <a:t>object.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declared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interface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implement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 </a:t>
            </a:r>
            <a:r>
              <a:rPr sz="1200" spc="-10" dirty="0">
                <a:latin typeface="Times New Roman"/>
                <a:cs typeface="Times New Roman"/>
              </a:rPr>
              <a:t>interface.</a:t>
            </a:r>
            <a:endParaRPr sz="1200">
              <a:latin typeface="Times New Roman"/>
              <a:cs typeface="Times New Roman"/>
            </a:endParaRPr>
          </a:p>
          <a:p>
            <a:pPr marL="48895">
              <a:lnSpc>
                <a:spcPct val="100000"/>
              </a:lnSpc>
              <a:spcBef>
                <a:spcPts val="1375"/>
              </a:spcBef>
            </a:pP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Defining</a:t>
            </a:r>
            <a:r>
              <a:rPr sz="1200" b="1" u="heavy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Interfaces: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200">
              <a:latin typeface="Times New Roman"/>
              <a:cs typeface="Times New Roman"/>
            </a:endParaRPr>
          </a:p>
          <a:p>
            <a:pPr marL="473075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Interface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collection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</a:t>
            </a:r>
            <a:r>
              <a:rPr sz="1200" spc="-10" dirty="0">
                <a:latin typeface="Times New Roman"/>
                <a:cs typeface="Times New Roman"/>
              </a:rPr>
              <a:t> declarations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constants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classes</a:t>
            </a:r>
            <a:r>
              <a:rPr sz="1200" spc="-25" dirty="0">
                <a:latin typeface="Times New Roman"/>
                <a:cs typeface="Times New Roman"/>
              </a:rPr>
              <a:t> of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08684" y="188213"/>
            <a:ext cx="2150745" cy="9283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100"/>
              </a:spcBef>
              <a:tabLst>
                <a:tab pos="1381760" algn="l"/>
                <a:tab pos="1948814" algn="l"/>
              </a:tabLst>
            </a:pPr>
            <a:r>
              <a:rPr sz="1200" dirty="0">
                <a:latin typeface="Times New Roman"/>
                <a:cs typeface="Times New Roman"/>
              </a:rPr>
              <a:t>Same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package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–sub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class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25" dirty="0">
                <a:latin typeface="Times New Roman"/>
                <a:cs typeface="Times New Roman"/>
              </a:rPr>
              <a:t>No </a:t>
            </a:r>
            <a:r>
              <a:rPr sz="1200" dirty="0">
                <a:latin typeface="Times New Roman"/>
                <a:cs typeface="Times New Roman"/>
              </a:rPr>
              <a:t>Different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package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10" dirty="0">
                <a:latin typeface="Times New Roman"/>
                <a:cs typeface="Times New Roman"/>
              </a:rPr>
              <a:t>sub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No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70"/>
              </a:lnSpc>
              <a:spcBef>
                <a:spcPts val="945"/>
              </a:spcBef>
              <a:tabLst>
                <a:tab pos="1381760" algn="l"/>
                <a:tab pos="1951989" algn="l"/>
              </a:tabLst>
            </a:pPr>
            <a:r>
              <a:rPr sz="1200" dirty="0">
                <a:latin typeface="Times New Roman"/>
                <a:cs typeface="Times New Roman"/>
              </a:rPr>
              <a:t>Different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package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25" dirty="0">
                <a:latin typeface="Times New Roman"/>
                <a:cs typeface="Times New Roman"/>
              </a:rPr>
              <a:t>non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25" dirty="0">
                <a:latin typeface="Times New Roman"/>
                <a:cs typeface="Times New Roman"/>
              </a:rPr>
              <a:t>No </a:t>
            </a:r>
            <a:r>
              <a:rPr sz="1200" dirty="0">
                <a:latin typeface="Times New Roman"/>
                <a:cs typeface="Times New Roman"/>
              </a:rPr>
              <a:t>sub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class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04800" y="304800"/>
            <a:ext cx="7164070" cy="9450070"/>
            <a:chOff x="304800" y="304800"/>
            <a:chExt cx="7164070" cy="9450070"/>
          </a:xfrm>
        </p:grpSpPr>
        <p:sp>
          <p:nvSpPr>
            <p:cNvPr id="17" name="object 17"/>
            <p:cNvSpPr/>
            <p:nvPr/>
          </p:nvSpPr>
          <p:spPr>
            <a:xfrm>
              <a:off x="304800" y="304799"/>
              <a:ext cx="7164070" cy="9394190"/>
            </a:xfrm>
            <a:custGeom>
              <a:avLst/>
              <a:gdLst/>
              <a:ahLst/>
              <a:cxnLst/>
              <a:rect l="l" t="t" r="r" b="b"/>
              <a:pathLst>
                <a:path w="7164070" h="9394190">
                  <a:moveTo>
                    <a:pt x="7146290" y="46990"/>
                  </a:moveTo>
                  <a:lnTo>
                    <a:pt x="56515" y="46990"/>
                  </a:lnTo>
                  <a:lnTo>
                    <a:pt x="46990" y="46990"/>
                  </a:lnTo>
                  <a:lnTo>
                    <a:pt x="46990" y="56515"/>
                  </a:lnTo>
                  <a:lnTo>
                    <a:pt x="56515" y="56515"/>
                  </a:lnTo>
                  <a:lnTo>
                    <a:pt x="7146290" y="56515"/>
                  </a:lnTo>
                  <a:lnTo>
                    <a:pt x="7146290" y="46990"/>
                  </a:lnTo>
                  <a:close/>
                </a:path>
                <a:path w="7164070" h="9394190">
                  <a:moveTo>
                    <a:pt x="716407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0" y="9394190"/>
                  </a:lnTo>
                  <a:lnTo>
                    <a:pt x="38100" y="9394190"/>
                  </a:lnTo>
                  <a:lnTo>
                    <a:pt x="38100" y="38100"/>
                  </a:lnTo>
                  <a:lnTo>
                    <a:pt x="7155180" y="38100"/>
                  </a:lnTo>
                  <a:lnTo>
                    <a:pt x="7155180" y="56515"/>
                  </a:lnTo>
                  <a:lnTo>
                    <a:pt x="7164070" y="56515"/>
                  </a:lnTo>
                  <a:lnTo>
                    <a:pt x="7164070" y="38100"/>
                  </a:lnTo>
                  <a:lnTo>
                    <a:pt x="71640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3832" y="9590017"/>
              <a:ext cx="79163" cy="102993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04800" y="360679"/>
              <a:ext cx="7164070" cy="9394190"/>
            </a:xfrm>
            <a:custGeom>
              <a:avLst/>
              <a:gdLst/>
              <a:ahLst/>
              <a:cxnLst/>
              <a:rect l="l" t="t" r="r" b="b"/>
              <a:pathLst>
                <a:path w="7164070" h="9394190">
                  <a:moveTo>
                    <a:pt x="7146290" y="9338310"/>
                  </a:moveTo>
                  <a:lnTo>
                    <a:pt x="7108190" y="9338310"/>
                  </a:lnTo>
                  <a:lnTo>
                    <a:pt x="7108190" y="9337040"/>
                  </a:lnTo>
                  <a:lnTo>
                    <a:pt x="56515" y="9337040"/>
                  </a:lnTo>
                  <a:lnTo>
                    <a:pt x="56515" y="0"/>
                  </a:lnTo>
                  <a:lnTo>
                    <a:pt x="46990" y="0"/>
                  </a:lnTo>
                  <a:lnTo>
                    <a:pt x="46990" y="9375775"/>
                  </a:lnTo>
                  <a:lnTo>
                    <a:pt x="56515" y="9375775"/>
                  </a:lnTo>
                  <a:lnTo>
                    <a:pt x="56515" y="9376410"/>
                  </a:lnTo>
                  <a:lnTo>
                    <a:pt x="7146290" y="9376410"/>
                  </a:lnTo>
                  <a:lnTo>
                    <a:pt x="7146290" y="9338310"/>
                  </a:lnTo>
                  <a:close/>
                </a:path>
                <a:path w="7164070" h="9394190">
                  <a:moveTo>
                    <a:pt x="7146290" y="0"/>
                  </a:moveTo>
                  <a:lnTo>
                    <a:pt x="7108190" y="0"/>
                  </a:lnTo>
                  <a:lnTo>
                    <a:pt x="7108190" y="9337040"/>
                  </a:lnTo>
                  <a:lnTo>
                    <a:pt x="7146290" y="9337040"/>
                  </a:lnTo>
                  <a:lnTo>
                    <a:pt x="7146290" y="0"/>
                  </a:lnTo>
                  <a:close/>
                </a:path>
                <a:path w="7164070" h="9394190">
                  <a:moveTo>
                    <a:pt x="7164070" y="9385300"/>
                  </a:moveTo>
                  <a:lnTo>
                    <a:pt x="38100" y="9385300"/>
                  </a:lnTo>
                  <a:lnTo>
                    <a:pt x="38100" y="9338310"/>
                  </a:lnTo>
                  <a:lnTo>
                    <a:pt x="0" y="9338310"/>
                  </a:lnTo>
                  <a:lnTo>
                    <a:pt x="0" y="9385300"/>
                  </a:lnTo>
                  <a:lnTo>
                    <a:pt x="0" y="9394190"/>
                  </a:lnTo>
                  <a:lnTo>
                    <a:pt x="7164070" y="9394190"/>
                  </a:lnTo>
                  <a:lnTo>
                    <a:pt x="7164070" y="9385300"/>
                  </a:lnTo>
                  <a:close/>
                </a:path>
                <a:path w="7164070" h="9394190">
                  <a:moveTo>
                    <a:pt x="7164070" y="0"/>
                  </a:moveTo>
                  <a:lnTo>
                    <a:pt x="7155180" y="0"/>
                  </a:lnTo>
                  <a:lnTo>
                    <a:pt x="7155180" y="9384678"/>
                  </a:lnTo>
                  <a:lnTo>
                    <a:pt x="7164070" y="9384665"/>
                  </a:lnTo>
                  <a:lnTo>
                    <a:pt x="71640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5896" y="1487805"/>
            <a:ext cx="82427" cy="26974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05052" y="191516"/>
            <a:ext cx="6844665" cy="9428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lnSpc>
                <a:spcPts val="1405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objects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use.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405"/>
              </a:lnSpc>
            </a:pP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implement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multiple </a:t>
            </a:r>
            <a:r>
              <a:rPr sz="1200" spc="-10" dirty="0">
                <a:latin typeface="Times New Roman"/>
                <a:cs typeface="Times New Roman"/>
              </a:rPr>
              <a:t>inheritance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interface.</a:t>
            </a:r>
            <a:endParaRPr sz="1200">
              <a:latin typeface="Times New Roman"/>
              <a:cs typeface="Times New Roman"/>
            </a:endParaRPr>
          </a:p>
          <a:p>
            <a:pPr marL="469900" marR="904875">
              <a:lnSpc>
                <a:spcPts val="1180"/>
              </a:lnSpc>
              <a:spcBef>
                <a:spcPts val="400"/>
              </a:spcBef>
            </a:pPr>
            <a:r>
              <a:rPr sz="1200" dirty="0">
                <a:latin typeface="Times New Roman"/>
                <a:cs typeface="Times New Roman"/>
              </a:rPr>
              <a:t>Because</a:t>
            </a:r>
            <a:r>
              <a:rPr sz="1200" spc="-10" dirty="0">
                <a:latin typeface="Times New Roman"/>
                <a:cs typeface="Times New Roman"/>
              </a:rPr>
              <a:t> interface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consists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signatures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semi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colon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parameter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list </a:t>
            </a:r>
            <a:r>
              <a:rPr sz="1200" spc="-20" dirty="0">
                <a:latin typeface="Times New Roman"/>
                <a:cs typeface="Times New Roman"/>
              </a:rPr>
              <a:t>they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implicitly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abstract.</a:t>
            </a:r>
            <a:endParaRPr sz="1200">
              <a:latin typeface="Times New Roman"/>
              <a:cs typeface="Times New Roman"/>
            </a:endParaRPr>
          </a:p>
          <a:p>
            <a:pPr marL="469900" marR="1201420">
              <a:lnSpc>
                <a:spcPts val="1180"/>
              </a:lnSpc>
              <a:spcBef>
                <a:spcPts val="420"/>
              </a:spcBef>
            </a:pPr>
            <a:r>
              <a:rPr sz="1200" dirty="0">
                <a:latin typeface="Times New Roman"/>
                <a:cs typeface="Times New Roman"/>
              </a:rPr>
              <a:t>Variables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declared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10" dirty="0">
                <a:latin typeface="Times New Roman"/>
                <a:cs typeface="Times New Roman"/>
              </a:rPr>
              <a:t>initialized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inside </a:t>
            </a:r>
            <a:r>
              <a:rPr sz="1200" spc="-10" dirty="0">
                <a:latin typeface="Times New Roman"/>
                <a:cs typeface="Times New Roman"/>
              </a:rPr>
              <a:t>interface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implicitly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final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spc="-10" dirty="0">
                <a:latin typeface="Times New Roman"/>
                <a:cs typeface="Times New Roman"/>
              </a:rPr>
              <a:t>static.</a:t>
            </a:r>
            <a:endParaRPr sz="1200">
              <a:latin typeface="Times New Roman"/>
              <a:cs typeface="Times New Roman"/>
            </a:endParaRPr>
          </a:p>
          <a:p>
            <a:pPr marL="469900" marR="3173095">
              <a:lnSpc>
                <a:spcPts val="1370"/>
              </a:lnSpc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interface</a:t>
            </a:r>
            <a:r>
              <a:rPr sz="1200" spc="15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method</a:t>
            </a:r>
            <a:r>
              <a:rPr sz="1200" spc="15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can’t</a:t>
            </a:r>
            <a:r>
              <a:rPr sz="1200" spc="15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4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final</a:t>
            </a:r>
            <a:r>
              <a:rPr sz="1200" spc="13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35" dirty="0">
                <a:latin typeface="Times New Roman"/>
                <a:cs typeface="Times New Roman"/>
              </a:rPr>
              <a:t>  </a:t>
            </a:r>
            <a:r>
              <a:rPr sz="1200" spc="-20" dirty="0">
                <a:latin typeface="Times New Roman"/>
                <a:cs typeface="Times New Roman"/>
              </a:rPr>
              <a:t>stat</a:t>
            </a:r>
            <a:r>
              <a:rPr sz="1200" spc="5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interface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extended </a:t>
            </a:r>
            <a:r>
              <a:rPr sz="1200" spc="-10" dirty="0">
                <a:latin typeface="Times New Roman"/>
                <a:cs typeface="Times New Roman"/>
              </a:rPr>
              <a:t>from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another</a:t>
            </a:r>
            <a:r>
              <a:rPr sz="1200" spc="-10" dirty="0">
                <a:latin typeface="Times New Roman"/>
                <a:cs typeface="Times New Roman"/>
              </a:rPr>
              <a:t> interface.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360"/>
              </a:lnSpc>
            </a:pPr>
            <a:r>
              <a:rPr sz="1200" spc="-10" dirty="0">
                <a:latin typeface="Times New Roman"/>
                <a:cs typeface="Times New Roman"/>
              </a:rPr>
              <a:t>Declaration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0" dirty="0">
                <a:latin typeface="Times New Roman"/>
                <a:cs typeface="Times New Roman"/>
              </a:rPr>
              <a:t> interface: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405"/>
              </a:lnSpc>
              <a:spcBef>
                <a:spcPts val="1270"/>
              </a:spcBef>
            </a:pPr>
            <a:r>
              <a:rPr sz="1200" dirty="0">
                <a:latin typeface="Times New Roman"/>
                <a:cs typeface="Times New Roman"/>
              </a:rPr>
              <a:t>Access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interface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name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405"/>
              </a:lnSpc>
            </a:pPr>
            <a:r>
              <a:rPr sz="1200" spc="-5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698500" marR="3649345">
              <a:lnSpc>
                <a:spcPts val="1230"/>
              </a:lnSpc>
              <a:spcBef>
                <a:spcPts val="385"/>
              </a:spcBef>
            </a:pPr>
            <a:r>
              <a:rPr sz="1150" dirty="0">
                <a:latin typeface="Times New Roman"/>
                <a:cs typeface="Times New Roman"/>
              </a:rPr>
              <a:t>Return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type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member-name1(parametelist); Return</a:t>
            </a:r>
            <a:r>
              <a:rPr sz="1150" spc="-4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type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member-name2(parametelist);</a:t>
            </a:r>
            <a:endParaRPr sz="1150">
              <a:latin typeface="Times New Roman"/>
              <a:cs typeface="Times New Roman"/>
            </a:endParaRPr>
          </a:p>
          <a:p>
            <a:pPr marL="698500">
              <a:lnSpc>
                <a:spcPts val="1320"/>
              </a:lnSpc>
            </a:pPr>
            <a:r>
              <a:rPr sz="1200" spc="-5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698500">
              <a:lnSpc>
                <a:spcPts val="1355"/>
              </a:lnSpc>
            </a:pPr>
            <a:r>
              <a:rPr sz="1200" spc="-5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698500">
              <a:lnSpc>
                <a:spcPts val="1370"/>
              </a:lnSpc>
            </a:pPr>
            <a:r>
              <a:rPr sz="1200" spc="-5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659130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Type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finalvariablename=initialization;</a:t>
            </a:r>
            <a:endParaRPr sz="1200">
              <a:latin typeface="Times New Roman"/>
              <a:cs typeface="Times New Roman"/>
            </a:endParaRPr>
          </a:p>
          <a:p>
            <a:pPr marL="506730">
              <a:lnSpc>
                <a:spcPts val="1405"/>
              </a:lnSpc>
            </a:pP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353695" indent="-115570">
              <a:lnSpc>
                <a:spcPts val="1355"/>
              </a:lnSpc>
              <a:spcBef>
                <a:spcPts val="890"/>
              </a:spcBef>
              <a:buFont typeface="Times New Roman"/>
              <a:buChar char="o"/>
              <a:tabLst>
                <a:tab pos="353695" algn="l"/>
              </a:tabLst>
            </a:pPr>
            <a:r>
              <a:rPr sz="1200" spc="-10" dirty="0">
                <a:latin typeface="Calibri"/>
                <a:cs typeface="Calibri"/>
              </a:rPr>
              <a:t>There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will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default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implementation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methods specified in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interface.</a:t>
            </a:r>
            <a:endParaRPr sz="1200">
              <a:latin typeface="Calibri"/>
              <a:cs typeface="Calibri"/>
            </a:endParaRPr>
          </a:p>
          <a:p>
            <a:pPr marL="353695" indent="-115570">
              <a:lnSpc>
                <a:spcPts val="1310"/>
              </a:lnSpc>
              <a:buFont typeface="Times New Roman"/>
              <a:buChar char="o"/>
              <a:tabLst>
                <a:tab pos="353695" algn="l"/>
              </a:tabLst>
            </a:pPr>
            <a:r>
              <a:rPr sz="1200" dirty="0">
                <a:latin typeface="Calibri"/>
                <a:cs typeface="Calibri"/>
              </a:rPr>
              <a:t>Each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class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that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include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interface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must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implements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all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methods.</a:t>
            </a:r>
            <a:endParaRPr sz="1200">
              <a:latin typeface="Calibri"/>
              <a:cs typeface="Calibri"/>
            </a:endParaRPr>
          </a:p>
          <a:p>
            <a:pPr marL="393700" indent="-155575">
              <a:lnSpc>
                <a:spcPts val="1390"/>
              </a:lnSpc>
              <a:buFont typeface="Times New Roman"/>
              <a:buChar char="o"/>
              <a:tabLst>
                <a:tab pos="393700" algn="l"/>
              </a:tabLst>
            </a:pPr>
            <a:r>
              <a:rPr sz="1200" dirty="0">
                <a:latin typeface="Calibri"/>
                <a:cs typeface="Calibri"/>
              </a:rPr>
              <a:t>All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methods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variables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implicitly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public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if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interface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itself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declared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public.</a:t>
            </a:r>
            <a:endParaRPr sz="12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440"/>
              </a:spcBef>
            </a:pPr>
            <a:r>
              <a:rPr sz="1200" u="sng" spc="-10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Implementing Interfaces: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882015" indent="454025" algn="just">
              <a:lnSpc>
                <a:spcPts val="127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Once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interface</a:t>
            </a:r>
            <a:r>
              <a:rPr sz="1200" b="1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has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been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defined,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one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or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more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classes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can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implement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interface.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To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implement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interface,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include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implements</a:t>
            </a:r>
            <a:r>
              <a:rPr sz="1200" b="1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clause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definition,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then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create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the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methods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defined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by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interface.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general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form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that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ts val="138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includes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1D1D1E"/>
                </a:solidFill>
                <a:latin typeface="Times New Roman"/>
                <a:cs typeface="Times New Roman"/>
              </a:rPr>
              <a:t>implements</a:t>
            </a:r>
            <a:r>
              <a:rPr sz="1200" b="1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clause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looks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like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this: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4135754">
              <a:lnSpc>
                <a:spcPts val="1230"/>
              </a:lnSpc>
            </a:pP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access</a:t>
            </a:r>
            <a:r>
              <a:rPr sz="1200" i="1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classname</a:t>
            </a:r>
            <a:r>
              <a:rPr sz="1200" i="1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[extends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spc="-10" dirty="0">
                <a:solidFill>
                  <a:srgbClr val="1D1D1E"/>
                </a:solidFill>
                <a:latin typeface="Times New Roman"/>
                <a:cs typeface="Times New Roman"/>
              </a:rPr>
              <a:t>superclass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] [implements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interface</a:t>
            </a:r>
            <a:r>
              <a:rPr sz="1200" i="1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[,</a:t>
            </a:r>
            <a:r>
              <a:rPr sz="1200" i="1" spc="-10" dirty="0">
                <a:solidFill>
                  <a:srgbClr val="1D1D1E"/>
                </a:solidFill>
                <a:latin typeface="Times New Roman"/>
                <a:cs typeface="Times New Roman"/>
              </a:rPr>
              <a:t>interface...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]]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3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class-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body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5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 marR="889000" indent="454025" algn="just">
              <a:lnSpc>
                <a:spcPct val="89200"/>
              </a:lnSpc>
              <a:spcBef>
                <a:spcPts val="30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Here,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access</a:t>
            </a:r>
            <a:r>
              <a:rPr sz="1200" i="1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either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public</a:t>
            </a:r>
            <a:r>
              <a:rPr sz="1200" b="1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or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not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used.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If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implements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more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than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one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interface,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interfaces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separated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with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comma.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If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implements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two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interfaces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declare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the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same method,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then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same method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will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used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by</a:t>
            </a:r>
            <a:r>
              <a:rPr sz="1200" spc="-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clients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either</a:t>
            </a:r>
            <a:endParaRPr sz="1200">
              <a:latin typeface="Times New Roman"/>
              <a:cs typeface="Times New Roman"/>
            </a:endParaRPr>
          </a:p>
          <a:p>
            <a:pPr marL="12700" marR="1573530">
              <a:lnSpc>
                <a:spcPts val="1270"/>
              </a:lnSpc>
              <a:spcBef>
                <a:spcPts val="33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interface.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methods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implement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interface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must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declared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public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.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Also,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the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type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signature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implementing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method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must match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exactly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type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signature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specified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interface</a:t>
            </a:r>
            <a:r>
              <a:rPr sz="1200" b="1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definition.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7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u="heavy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Applying</a:t>
            </a:r>
            <a:r>
              <a:rPr sz="1200" b="1" u="heavy" spc="-35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10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Interfaces: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indent="454025">
              <a:lnSpc>
                <a:spcPts val="125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understand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power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interfaces, let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chapters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developed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called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Stack</a:t>
            </a:r>
            <a:r>
              <a:rPr sz="1200" b="1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implemented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simple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fixed-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size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stack.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However,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there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many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ways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implement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stack. For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example,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stack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can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fixed</a:t>
            </a:r>
            <a:endParaRPr sz="1200">
              <a:latin typeface="Times New Roman"/>
              <a:cs typeface="Times New Roman"/>
            </a:endParaRPr>
          </a:p>
          <a:p>
            <a:pPr marL="12700" marR="738505">
              <a:lnSpc>
                <a:spcPts val="1250"/>
              </a:lnSpc>
              <a:spcBef>
                <a:spcPts val="29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size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or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can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―growable.‖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stack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can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so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on.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No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matter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how</a:t>
            </a:r>
            <a:r>
              <a:rPr sz="1200" spc="-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stack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implemented,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the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interface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  <a:p>
            <a:pPr marL="12700" marR="1502410">
              <a:lnSpc>
                <a:spcPts val="1270"/>
              </a:lnSpc>
              <a:spcBef>
                <a:spcPts val="270"/>
              </a:spcBef>
            </a:pP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stack</a:t>
            </a:r>
            <a:r>
              <a:rPr sz="115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remains</a:t>
            </a:r>
            <a:r>
              <a:rPr sz="115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15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same.</a:t>
            </a:r>
            <a:r>
              <a:rPr sz="115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is,</a:t>
            </a:r>
            <a:r>
              <a:rPr sz="115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15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methods </a:t>
            </a:r>
            <a:r>
              <a:rPr sz="1150" b="1" dirty="0">
                <a:solidFill>
                  <a:srgbClr val="1D1D1E"/>
                </a:solidFill>
                <a:latin typeface="Times New Roman"/>
                <a:cs typeface="Times New Roman"/>
              </a:rPr>
              <a:t>push(</a:t>
            </a:r>
            <a:r>
              <a:rPr sz="1150" b="1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b="1" dirty="0">
                <a:solidFill>
                  <a:srgbClr val="1D1D1E"/>
                </a:solidFill>
                <a:latin typeface="Times New Roman"/>
                <a:cs typeface="Times New Roman"/>
              </a:rPr>
              <a:t>)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15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b="1" dirty="0">
                <a:solidFill>
                  <a:srgbClr val="1D1D1E"/>
                </a:solidFill>
                <a:latin typeface="Times New Roman"/>
                <a:cs typeface="Times New Roman"/>
              </a:rPr>
              <a:t>pop(</a:t>
            </a:r>
            <a:r>
              <a:rPr sz="1150" b="1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b="1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r>
              <a:rPr sz="1150" b="1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define</a:t>
            </a:r>
            <a:r>
              <a:rPr sz="115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 interface</a:t>
            </a:r>
            <a:r>
              <a:rPr sz="115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150" spc="-25" dirty="0">
                <a:solidFill>
                  <a:srgbClr val="1D1D1E"/>
                </a:solidFill>
                <a:latin typeface="Times New Roman"/>
                <a:cs typeface="Times New Roman"/>
              </a:rPr>
              <a:t> the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stack</a:t>
            </a:r>
            <a:r>
              <a:rPr sz="115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independently</a:t>
            </a:r>
            <a:r>
              <a:rPr sz="115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15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15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details</a:t>
            </a:r>
            <a:r>
              <a:rPr sz="115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15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15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implementation.</a:t>
            </a:r>
            <a:r>
              <a:rPr sz="115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Because</a:t>
            </a:r>
            <a:r>
              <a:rPr sz="115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interface</a:t>
            </a:r>
            <a:r>
              <a:rPr sz="115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15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15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stack</a:t>
            </a:r>
            <a:r>
              <a:rPr sz="115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25" dirty="0">
                <a:solidFill>
                  <a:srgbClr val="1D1D1E"/>
                </a:solidFill>
                <a:latin typeface="Times New Roman"/>
                <a:cs typeface="Times New Roman"/>
              </a:rPr>
              <a:t>is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separate</a:t>
            </a:r>
            <a:r>
              <a:rPr sz="115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from</a:t>
            </a:r>
            <a:r>
              <a:rPr sz="115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its</a:t>
            </a:r>
            <a:r>
              <a:rPr sz="115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implementation,</a:t>
            </a:r>
            <a:r>
              <a:rPr sz="115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it</a:t>
            </a:r>
            <a:r>
              <a:rPr sz="115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15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easy</a:t>
            </a:r>
            <a:r>
              <a:rPr sz="1150" spc="-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15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define</a:t>
            </a:r>
            <a:r>
              <a:rPr sz="115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15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stack</a:t>
            </a:r>
            <a:r>
              <a:rPr sz="115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interface,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leaving</a:t>
            </a:r>
            <a:r>
              <a:rPr sz="1150" spc="-25" dirty="0">
                <a:solidFill>
                  <a:srgbClr val="1D1D1E"/>
                </a:solidFill>
                <a:latin typeface="Times New Roman"/>
                <a:cs typeface="Times New Roman"/>
              </a:rPr>
              <a:t> it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360"/>
              </a:lnSpc>
              <a:tabLst>
                <a:tab pos="457834" algn="l"/>
              </a:tabLst>
            </a:pP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	each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implementation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define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2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specific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4800" y="304800"/>
            <a:ext cx="7164070" cy="9450070"/>
            <a:chOff x="304800" y="304800"/>
            <a:chExt cx="7164070" cy="9450070"/>
          </a:xfrm>
        </p:grpSpPr>
        <p:sp>
          <p:nvSpPr>
            <p:cNvPr id="5" name="object 5"/>
            <p:cNvSpPr/>
            <p:nvPr/>
          </p:nvSpPr>
          <p:spPr>
            <a:xfrm>
              <a:off x="304800" y="304799"/>
              <a:ext cx="7108190" cy="57150"/>
            </a:xfrm>
            <a:custGeom>
              <a:avLst/>
              <a:gdLst/>
              <a:ahLst/>
              <a:cxnLst/>
              <a:rect l="l" t="t" r="r" b="b"/>
              <a:pathLst>
                <a:path w="7108190" h="57150">
                  <a:moveTo>
                    <a:pt x="56515" y="46990"/>
                  </a:moveTo>
                  <a:lnTo>
                    <a:pt x="46990" y="46990"/>
                  </a:lnTo>
                  <a:lnTo>
                    <a:pt x="46990" y="56515"/>
                  </a:lnTo>
                  <a:lnTo>
                    <a:pt x="56515" y="56515"/>
                  </a:lnTo>
                  <a:lnTo>
                    <a:pt x="56515" y="46990"/>
                  </a:lnTo>
                  <a:close/>
                </a:path>
                <a:path w="7108190" h="57150">
                  <a:moveTo>
                    <a:pt x="710819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0" y="57150"/>
                  </a:lnTo>
                  <a:lnTo>
                    <a:pt x="38100" y="57150"/>
                  </a:lnTo>
                  <a:lnTo>
                    <a:pt x="38100" y="38100"/>
                  </a:lnTo>
                  <a:lnTo>
                    <a:pt x="7108190" y="38100"/>
                  </a:lnTo>
                  <a:lnTo>
                    <a:pt x="71081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3000" y="398780"/>
              <a:ext cx="238125" cy="16954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3000" y="601345"/>
              <a:ext cx="238125" cy="16954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4800" y="304799"/>
              <a:ext cx="7164070" cy="9394825"/>
            </a:xfrm>
            <a:custGeom>
              <a:avLst/>
              <a:gdLst/>
              <a:ahLst/>
              <a:cxnLst/>
              <a:rect l="l" t="t" r="r" b="b"/>
              <a:pathLst>
                <a:path w="7164070" h="9394825">
                  <a:moveTo>
                    <a:pt x="38100" y="56515"/>
                  </a:moveTo>
                  <a:lnTo>
                    <a:pt x="0" y="56515"/>
                  </a:lnTo>
                  <a:lnTo>
                    <a:pt x="0" y="9394203"/>
                  </a:lnTo>
                  <a:lnTo>
                    <a:pt x="38100" y="9394190"/>
                  </a:lnTo>
                  <a:lnTo>
                    <a:pt x="38100" y="56515"/>
                  </a:lnTo>
                  <a:close/>
                </a:path>
                <a:path w="7164070" h="9394825">
                  <a:moveTo>
                    <a:pt x="7146290" y="46990"/>
                  </a:moveTo>
                  <a:lnTo>
                    <a:pt x="56515" y="46990"/>
                  </a:lnTo>
                  <a:lnTo>
                    <a:pt x="56515" y="56515"/>
                  </a:lnTo>
                  <a:lnTo>
                    <a:pt x="7146290" y="56515"/>
                  </a:lnTo>
                  <a:lnTo>
                    <a:pt x="7146290" y="46990"/>
                  </a:lnTo>
                  <a:close/>
                </a:path>
                <a:path w="7164070" h="9394825">
                  <a:moveTo>
                    <a:pt x="7164070" y="0"/>
                  </a:moveTo>
                  <a:lnTo>
                    <a:pt x="7108190" y="0"/>
                  </a:lnTo>
                  <a:lnTo>
                    <a:pt x="7108190" y="38100"/>
                  </a:lnTo>
                  <a:lnTo>
                    <a:pt x="7155180" y="38100"/>
                  </a:lnTo>
                  <a:lnTo>
                    <a:pt x="7155180" y="57150"/>
                  </a:lnTo>
                  <a:lnTo>
                    <a:pt x="7164070" y="57150"/>
                  </a:lnTo>
                  <a:lnTo>
                    <a:pt x="7164070" y="38100"/>
                  </a:lnTo>
                  <a:lnTo>
                    <a:pt x="71640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3000" y="953769"/>
              <a:ext cx="237490" cy="16890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3000" y="1276350"/>
              <a:ext cx="238125" cy="16954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04800" y="360679"/>
              <a:ext cx="7164070" cy="9394190"/>
            </a:xfrm>
            <a:custGeom>
              <a:avLst/>
              <a:gdLst/>
              <a:ahLst/>
              <a:cxnLst/>
              <a:rect l="l" t="t" r="r" b="b"/>
              <a:pathLst>
                <a:path w="7164070" h="9394190">
                  <a:moveTo>
                    <a:pt x="7146290" y="9338310"/>
                  </a:moveTo>
                  <a:lnTo>
                    <a:pt x="7108190" y="9338310"/>
                  </a:lnTo>
                  <a:lnTo>
                    <a:pt x="7108190" y="9337040"/>
                  </a:lnTo>
                  <a:lnTo>
                    <a:pt x="56515" y="9337040"/>
                  </a:lnTo>
                  <a:lnTo>
                    <a:pt x="56515" y="0"/>
                  </a:lnTo>
                  <a:lnTo>
                    <a:pt x="46990" y="0"/>
                  </a:lnTo>
                  <a:lnTo>
                    <a:pt x="46990" y="9375775"/>
                  </a:lnTo>
                  <a:lnTo>
                    <a:pt x="56515" y="9375775"/>
                  </a:lnTo>
                  <a:lnTo>
                    <a:pt x="56515" y="9376410"/>
                  </a:lnTo>
                  <a:lnTo>
                    <a:pt x="7146290" y="9376410"/>
                  </a:lnTo>
                  <a:lnTo>
                    <a:pt x="7146290" y="9338310"/>
                  </a:lnTo>
                  <a:close/>
                </a:path>
                <a:path w="7164070" h="9394190">
                  <a:moveTo>
                    <a:pt x="7146290" y="0"/>
                  </a:moveTo>
                  <a:lnTo>
                    <a:pt x="7108190" y="0"/>
                  </a:lnTo>
                  <a:lnTo>
                    <a:pt x="7108190" y="9337040"/>
                  </a:lnTo>
                  <a:lnTo>
                    <a:pt x="7146290" y="9337040"/>
                  </a:lnTo>
                  <a:lnTo>
                    <a:pt x="7146290" y="0"/>
                  </a:lnTo>
                  <a:close/>
                </a:path>
                <a:path w="7164070" h="9394190">
                  <a:moveTo>
                    <a:pt x="7164070" y="9385300"/>
                  </a:moveTo>
                  <a:lnTo>
                    <a:pt x="38100" y="9385300"/>
                  </a:lnTo>
                  <a:lnTo>
                    <a:pt x="38100" y="9338310"/>
                  </a:lnTo>
                  <a:lnTo>
                    <a:pt x="0" y="9338310"/>
                  </a:lnTo>
                  <a:lnTo>
                    <a:pt x="0" y="9385300"/>
                  </a:lnTo>
                  <a:lnTo>
                    <a:pt x="0" y="9394190"/>
                  </a:lnTo>
                  <a:lnTo>
                    <a:pt x="7164070" y="9394190"/>
                  </a:lnTo>
                  <a:lnTo>
                    <a:pt x="7164070" y="9385300"/>
                  </a:lnTo>
                  <a:close/>
                </a:path>
                <a:path w="7164070" h="9394190">
                  <a:moveTo>
                    <a:pt x="7164070" y="0"/>
                  </a:moveTo>
                  <a:lnTo>
                    <a:pt x="7155180" y="0"/>
                  </a:lnTo>
                  <a:lnTo>
                    <a:pt x="7155180" y="9384678"/>
                  </a:lnTo>
                  <a:lnTo>
                    <a:pt x="7164070" y="9384665"/>
                  </a:lnTo>
                  <a:lnTo>
                    <a:pt x="71640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5052" y="383793"/>
            <a:ext cx="6518275" cy="9311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05"/>
              </a:lnSpc>
              <a:spcBef>
                <a:spcPts val="10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First,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here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interface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defines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integer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stack.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Put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file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called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IntStack.java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.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interface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will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used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by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both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stack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implementations.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4707255">
              <a:lnSpc>
                <a:spcPts val="125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Define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integer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stack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interface.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interface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IntStack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 marR="4348480">
              <a:lnSpc>
                <a:spcPts val="1250"/>
              </a:lnSpc>
              <a:spcBef>
                <a:spcPts val="26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void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push(int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item);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store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item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pop();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retrieve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 an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item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35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1200" b="1" u="heavy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Variables</a:t>
            </a:r>
            <a:r>
              <a:rPr sz="1200" b="1" u="heavy" spc="-25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in</a:t>
            </a:r>
            <a:r>
              <a:rPr sz="1200" b="1" u="heavy" spc="-35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10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Interfaces: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indent="454025">
              <a:lnSpc>
                <a:spcPts val="1250"/>
              </a:lnSpc>
              <a:spcBef>
                <a:spcPts val="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When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include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 interface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interface),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all</a:t>
            </a:r>
            <a:r>
              <a:rPr sz="1200" spc="-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those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variable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names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will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scope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as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constants.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similar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6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using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header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file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C/C++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 create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large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number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#defined</a:t>
            </a:r>
            <a:r>
              <a:rPr sz="1200" b="1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constants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or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1D1D1E"/>
                </a:solidFill>
                <a:latin typeface="Times New Roman"/>
                <a:cs typeface="Times New Roman"/>
              </a:rPr>
              <a:t>const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1289050" algn="just">
              <a:lnSpc>
                <a:spcPct val="89200"/>
              </a:lnSpc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declarations.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If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interface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 contains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no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methods,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then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any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includes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such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an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interface</a:t>
            </a:r>
            <a:r>
              <a:rPr sz="1200" spc="270" dirty="0">
                <a:solidFill>
                  <a:srgbClr val="1D1D1E"/>
                </a:solidFill>
                <a:latin typeface="Times New Roman"/>
                <a:cs typeface="Times New Roman"/>
              </a:rPr>
              <a:t> 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doesn’tplementanythingactually.Itisasifthatclass</a:t>
            </a:r>
            <a:r>
              <a:rPr sz="1200" spc="285" dirty="0">
                <a:solidFill>
                  <a:srgbClr val="1D1D1E"/>
                </a:solidFill>
                <a:latin typeface="Times New Roman"/>
                <a:cs typeface="Times New Roman"/>
              </a:rPr>
              <a:t> 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wereimimporting</a:t>
            </a:r>
            <a:r>
              <a:rPr sz="1200" spc="280" dirty="0">
                <a:solidFill>
                  <a:srgbClr val="1D1D1E"/>
                </a:solidFill>
                <a:latin typeface="Times New Roman"/>
                <a:cs typeface="Times New Roman"/>
              </a:rPr>
              <a:t> 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the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constant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variables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into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name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space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final</a:t>
            </a:r>
            <a:r>
              <a:rPr sz="1200" b="1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variables.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4911090">
              <a:lnSpc>
                <a:spcPts val="127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import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java.util.Random; interface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SharedConstants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27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NO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0;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YES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1;</a:t>
            </a:r>
            <a:endParaRPr sz="1200">
              <a:latin typeface="Times New Roman"/>
              <a:cs typeface="Times New Roman"/>
            </a:endParaRPr>
          </a:p>
          <a:p>
            <a:pPr marL="12700" marR="5511800">
              <a:lnSpc>
                <a:spcPct val="94500"/>
              </a:lnSpc>
              <a:spcBef>
                <a:spcPts val="225"/>
              </a:spcBef>
            </a:pP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int</a:t>
            </a:r>
            <a:r>
              <a:rPr sz="115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MAYBE</a:t>
            </a:r>
            <a:r>
              <a:rPr sz="115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15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25" dirty="0">
                <a:solidFill>
                  <a:srgbClr val="1D1D1E"/>
                </a:solidFill>
                <a:latin typeface="Times New Roman"/>
                <a:cs typeface="Times New Roman"/>
              </a:rPr>
              <a:t>2;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int</a:t>
            </a:r>
            <a:r>
              <a:rPr sz="115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LATER</a:t>
            </a:r>
            <a:r>
              <a:rPr sz="115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15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25" dirty="0">
                <a:solidFill>
                  <a:srgbClr val="1D1D1E"/>
                </a:solidFill>
                <a:latin typeface="Times New Roman"/>
                <a:cs typeface="Times New Roman"/>
              </a:rPr>
              <a:t>3;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int</a:t>
            </a:r>
            <a:r>
              <a:rPr sz="115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SOON =</a:t>
            </a:r>
            <a:r>
              <a:rPr sz="115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25" dirty="0">
                <a:solidFill>
                  <a:srgbClr val="1D1D1E"/>
                </a:solidFill>
                <a:latin typeface="Times New Roman"/>
                <a:cs typeface="Times New Roman"/>
              </a:rPr>
              <a:t>4;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int</a:t>
            </a:r>
            <a:r>
              <a:rPr sz="115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NEVER</a:t>
            </a:r>
            <a:r>
              <a:rPr sz="115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15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25" dirty="0">
                <a:solidFill>
                  <a:srgbClr val="1D1D1E"/>
                </a:solidFill>
                <a:latin typeface="Times New Roman"/>
                <a:cs typeface="Times New Roman"/>
              </a:rPr>
              <a:t>5;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400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  <a:spcBef>
                <a:spcPts val="7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Question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implements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SharedConstants</a:t>
            </a:r>
            <a:endParaRPr sz="1200">
              <a:latin typeface="Times New Roman"/>
              <a:cs typeface="Times New Roman"/>
            </a:endParaRPr>
          </a:p>
          <a:p>
            <a:pPr marL="12700" marR="4458335">
              <a:lnSpc>
                <a:spcPts val="1320"/>
              </a:lnSpc>
              <a:spcBef>
                <a:spcPts val="8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Random</a:t>
            </a:r>
            <a:r>
              <a:rPr sz="1200" spc="-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rand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new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Random();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ask()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 marR="3922395">
              <a:lnSpc>
                <a:spcPts val="1250"/>
              </a:lnSpc>
              <a:spcBef>
                <a:spcPts val="25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prob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(int)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(100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*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rand.nextDouble());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if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(prob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&lt;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30)</a:t>
            </a:r>
            <a:endParaRPr sz="1200">
              <a:latin typeface="Times New Roman"/>
              <a:cs typeface="Times New Roman"/>
            </a:endParaRPr>
          </a:p>
          <a:p>
            <a:pPr marL="12700" marR="5283835">
              <a:lnSpc>
                <a:spcPct val="92600"/>
              </a:lnSpc>
              <a:spcBef>
                <a:spcPts val="26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return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NO;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30%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else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if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(prob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&lt;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60)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return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YES;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30%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else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if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(prob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&lt;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75)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return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LATER;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//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15%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else if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(prob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&lt;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98)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return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SOON;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//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13%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else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return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NEVER;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2%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  <a:spcBef>
                <a:spcPts val="12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AskMe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implements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SharedConstants</a:t>
            </a:r>
            <a:endParaRPr sz="1200">
              <a:latin typeface="Times New Roman"/>
              <a:cs typeface="Times New Roman"/>
            </a:endParaRPr>
          </a:p>
          <a:p>
            <a:pPr marL="12700" marR="4545965">
              <a:lnSpc>
                <a:spcPts val="1250"/>
              </a:lnSpc>
              <a:spcBef>
                <a:spcPts val="15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r>
              <a:rPr sz="1200" spc="-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static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void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answer(int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result)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{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switch(result)</a:t>
            </a:r>
            <a:r>
              <a:rPr sz="1200" spc="-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 marR="5000625">
              <a:lnSpc>
                <a:spcPts val="1270"/>
              </a:lnSpc>
              <a:spcBef>
                <a:spcPts val="295"/>
              </a:spcBef>
            </a:pP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case</a:t>
            </a:r>
            <a:r>
              <a:rPr sz="115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25" dirty="0">
                <a:solidFill>
                  <a:srgbClr val="1D1D1E"/>
                </a:solidFill>
                <a:latin typeface="Times New Roman"/>
                <a:cs typeface="Times New Roman"/>
              </a:rPr>
              <a:t>NO: 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System.out.println("No"); break;</a:t>
            </a:r>
            <a:endParaRPr sz="1150">
              <a:latin typeface="Times New Roman"/>
              <a:cs typeface="Times New Roman"/>
            </a:endParaRPr>
          </a:p>
          <a:p>
            <a:pPr marL="12700" marR="4418330">
              <a:lnSpc>
                <a:spcPts val="1390"/>
              </a:lnSpc>
              <a:spcBef>
                <a:spcPts val="3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case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YES: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System.out.println(―yes‖);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break;</a:t>
            </a:r>
            <a:endParaRPr sz="1200">
              <a:latin typeface="Times New Roman"/>
              <a:cs typeface="Times New Roman"/>
            </a:endParaRPr>
          </a:p>
          <a:p>
            <a:pPr marL="12700" marR="4760595">
              <a:lnSpc>
                <a:spcPts val="1320"/>
              </a:lnSpc>
              <a:spcBef>
                <a:spcPts val="15"/>
              </a:spcBef>
            </a:pP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case</a:t>
            </a:r>
            <a:r>
              <a:rPr sz="115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MAYBE: System.out.println("Maybe");</a:t>
            </a:r>
            <a:endParaRPr sz="1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5052" y="349046"/>
            <a:ext cx="5868670" cy="451802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break;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350"/>
              </a:lnSpc>
              <a:spcBef>
                <a:spcPts val="229"/>
              </a:spcBef>
            </a:pP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case</a:t>
            </a:r>
            <a:r>
              <a:rPr sz="115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LATER:</a:t>
            </a:r>
            <a:endParaRPr sz="1150">
              <a:latin typeface="Times New Roman"/>
              <a:cs typeface="Times New Roman"/>
            </a:endParaRPr>
          </a:p>
          <a:p>
            <a:pPr marL="12700" marR="4223385">
              <a:lnSpc>
                <a:spcPts val="1320"/>
              </a:lnSpc>
              <a:spcBef>
                <a:spcPts val="65"/>
              </a:spcBef>
            </a:pP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System.out.println("Later"); break;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300"/>
              </a:lnSpc>
              <a:spcBef>
                <a:spcPts val="145"/>
              </a:spcBef>
            </a:pP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case</a:t>
            </a:r>
            <a:r>
              <a:rPr sz="115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SOON: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300"/>
              </a:lnSpc>
            </a:pP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System.out.println("Soon");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break;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25"/>
              </a:lnSpc>
              <a:spcBef>
                <a:spcPts val="195"/>
              </a:spcBef>
            </a:pP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case</a:t>
            </a:r>
            <a:r>
              <a:rPr sz="115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NEVER:</a:t>
            </a:r>
            <a:endParaRPr sz="1150">
              <a:latin typeface="Times New Roman"/>
              <a:cs typeface="Times New Roman"/>
            </a:endParaRPr>
          </a:p>
          <a:p>
            <a:pPr marL="12700" marR="4192270">
              <a:lnSpc>
                <a:spcPts val="1300"/>
              </a:lnSpc>
              <a:spcBef>
                <a:spcPts val="55"/>
              </a:spcBef>
            </a:pPr>
            <a:r>
              <a:rPr sz="1150" spc="-20" dirty="0">
                <a:solidFill>
                  <a:srgbClr val="1D1D1E"/>
                </a:solidFill>
                <a:latin typeface="Times New Roman"/>
                <a:cs typeface="Times New Roman"/>
              </a:rPr>
              <a:t>System.out.println("Never"); 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break;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370"/>
              </a:lnSpc>
            </a:pP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}}</a:t>
            </a:r>
            <a:endParaRPr sz="1200">
              <a:latin typeface="Times New Roman"/>
              <a:cs typeface="Times New Roman"/>
            </a:endParaRPr>
          </a:p>
          <a:p>
            <a:pPr marL="12700" marR="3475354">
              <a:lnSpc>
                <a:spcPct val="89200"/>
              </a:lnSpc>
              <a:spcBef>
                <a:spcPts val="28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public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static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void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main(String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args[])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Question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q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new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Question(); answer(q.ask());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30"/>
              </a:lnSpc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answer(q.ask());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answer(q.ask());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0"/>
              </a:lnSpc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answer(q.ask());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5"/>
              </a:lnSpc>
            </a:pP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}}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u="heavy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Interfaces</a:t>
            </a:r>
            <a:r>
              <a:rPr sz="1200" b="1" u="heavy" spc="-15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Can</a:t>
            </a:r>
            <a:r>
              <a:rPr sz="1200" b="1" u="heavy" spc="-30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Be</a:t>
            </a:r>
            <a:r>
              <a:rPr sz="1200" b="1" u="heavy" spc="-15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10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Extended: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indent="454025">
              <a:lnSpc>
                <a:spcPts val="125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One interface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can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inherit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another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by</a:t>
            </a:r>
            <a:r>
              <a:rPr sz="1200" spc="-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keyword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extends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.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syntax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same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 for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inheriting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classes.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When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 class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implements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interface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inherits</a:t>
            </a:r>
            <a:endParaRPr sz="1200">
              <a:latin typeface="Times New Roman"/>
              <a:cs typeface="Times New Roman"/>
            </a:endParaRPr>
          </a:p>
          <a:p>
            <a:pPr marL="12700" marR="893444">
              <a:lnSpc>
                <a:spcPts val="1250"/>
              </a:lnSpc>
              <a:spcBef>
                <a:spcPts val="26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another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interface,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must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provide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implementations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all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methods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defined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within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interface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inheritance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chain.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Following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example: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40660" y="5027167"/>
            <a:ext cx="8515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1959" algn="l"/>
              </a:tabLst>
            </a:pP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can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	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extend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5052" y="5027167"/>
            <a:ext cx="1346200" cy="88836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>
              <a:lnSpc>
                <a:spcPts val="1220"/>
              </a:lnSpc>
              <a:spcBef>
                <a:spcPts val="325"/>
              </a:spcBef>
              <a:tabLst>
                <a:tab pos="600710" algn="l"/>
              </a:tabLst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One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	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interface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another.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interface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{</a:t>
            </a:r>
            <a:endParaRPr sz="1200">
              <a:latin typeface="Times New Roman"/>
              <a:cs typeface="Times New Roman"/>
            </a:endParaRPr>
          </a:p>
          <a:p>
            <a:pPr marL="12700" marR="499745">
              <a:lnSpc>
                <a:spcPts val="1250"/>
              </a:lnSpc>
              <a:spcBef>
                <a:spcPts val="27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void</a:t>
            </a:r>
            <a:r>
              <a:rPr sz="1200" spc="-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meth1();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void</a:t>
            </a:r>
            <a:r>
              <a:rPr sz="1200" spc="-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meth2();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60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5052" y="5899150"/>
            <a:ext cx="2957195" cy="3745229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>
              <a:lnSpc>
                <a:spcPts val="1220"/>
              </a:lnSpc>
              <a:spcBef>
                <a:spcPts val="32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now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includes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meth1()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meth2() 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-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-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adds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meth3().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interface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extends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void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meth3();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0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 must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implement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all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B</a:t>
            </a:r>
            <a:endParaRPr sz="1200">
              <a:latin typeface="Times New Roman"/>
              <a:cs typeface="Times New Roman"/>
            </a:endParaRPr>
          </a:p>
          <a:p>
            <a:pPr marL="12700" marR="1057910">
              <a:lnSpc>
                <a:spcPts val="1340"/>
              </a:lnSpc>
              <a:spcBef>
                <a:spcPts val="22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MyClass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implements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public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void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meth1()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225"/>
              </a:lnSpc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System.out.println("Implement</a:t>
            </a:r>
            <a:r>
              <a:rPr sz="1200" spc="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meth1().");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5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 marR="339725">
              <a:lnSpc>
                <a:spcPts val="1220"/>
              </a:lnSpc>
              <a:spcBef>
                <a:spcPts val="34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public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void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meth2()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System.out.println("Implement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meth2().");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 marR="339725">
              <a:lnSpc>
                <a:spcPts val="1220"/>
              </a:lnSpc>
              <a:spcBef>
                <a:spcPts val="34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public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void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meth3()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System.out.println("Implement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meth3().");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295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0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IFExtend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public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static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void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main(String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arg[])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 marR="1077595">
              <a:lnSpc>
                <a:spcPts val="1370"/>
              </a:lnSpc>
              <a:spcBef>
                <a:spcPts val="51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MyClass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ob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new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MyClass(); ob.meth1();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ob.meth2();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5052" y="383793"/>
            <a:ext cx="5097780" cy="1443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05"/>
              </a:lnSpc>
              <a:spcBef>
                <a:spcPts val="100"/>
              </a:spcBef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ob.meth3();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5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3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9120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experiment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might want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try</a:t>
            </a:r>
            <a:r>
              <a:rPr sz="1200" spc="-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removing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implementation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meth1(</a:t>
            </a:r>
            <a:r>
              <a:rPr sz="1200" b="1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spc="-50" dirty="0">
                <a:solidFill>
                  <a:srgbClr val="1D1D1E"/>
                </a:solidFill>
                <a:latin typeface="Times New Roman"/>
                <a:cs typeface="Times New Roman"/>
              </a:rPr>
              <a:t>)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MyClass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.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will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cause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compile-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time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error.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stated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earlier,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any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that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implements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interface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must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implement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all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methods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defined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by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interface,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including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any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inherited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from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other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interfaces.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5052" y="420369"/>
            <a:ext cx="5979795" cy="8129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175" algn="ctr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Unit-</a:t>
            </a:r>
            <a:r>
              <a:rPr sz="1200" b="1" spc="-25" dirty="0">
                <a:solidFill>
                  <a:srgbClr val="1D1D1E"/>
                </a:solidFill>
                <a:latin typeface="Times New Roman"/>
                <a:cs typeface="Times New Roman"/>
              </a:rPr>
              <a:t>III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6985" algn="just">
              <a:lnSpc>
                <a:spcPct val="91100"/>
              </a:lnSpc>
            </a:pPr>
            <a:r>
              <a:rPr sz="1200" b="1" dirty="0">
                <a:latin typeface="Times New Roman"/>
                <a:cs typeface="Times New Roman"/>
              </a:rPr>
              <a:t>Exception</a:t>
            </a:r>
            <a:r>
              <a:rPr sz="1200" b="1" spc="6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Handling</a:t>
            </a:r>
            <a:r>
              <a:rPr sz="1200" b="1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–Dealing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errors-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benefits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exception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handling-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classification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exceptions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–exception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hierarchy-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checked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exceptions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unchecked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exceptions-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usage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try- </a:t>
            </a:r>
            <a:r>
              <a:rPr sz="1200" spc="-10" dirty="0">
                <a:latin typeface="Times New Roman"/>
                <a:cs typeface="Times New Roman"/>
              </a:rPr>
              <a:t>catch-throw-</a:t>
            </a:r>
            <a:r>
              <a:rPr sz="1200" dirty="0">
                <a:latin typeface="Times New Roman"/>
                <a:cs typeface="Times New Roman"/>
              </a:rPr>
              <a:t>throws</a:t>
            </a:r>
            <a:r>
              <a:rPr sz="1200" spc="18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00" dirty="0">
                <a:latin typeface="Times New Roman"/>
                <a:cs typeface="Times New Roman"/>
              </a:rPr>
              <a:t>  </a:t>
            </a:r>
            <a:r>
              <a:rPr sz="1200" spc="-20" dirty="0">
                <a:latin typeface="Times New Roman"/>
                <a:cs typeface="Times New Roman"/>
              </a:rPr>
              <a:t>finally-</a:t>
            </a:r>
            <a:r>
              <a:rPr sz="1200" dirty="0">
                <a:latin typeface="Times New Roman"/>
                <a:cs typeface="Times New Roman"/>
              </a:rPr>
              <a:t>rethrowing</a:t>
            </a:r>
            <a:r>
              <a:rPr sz="1200" spc="20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exceptions-</a:t>
            </a:r>
            <a:r>
              <a:rPr sz="1200" spc="19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exception</a:t>
            </a:r>
            <a:r>
              <a:rPr sz="1200" spc="18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specification-</a:t>
            </a:r>
            <a:r>
              <a:rPr sz="1200" spc="204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built</a:t>
            </a:r>
            <a:r>
              <a:rPr sz="1200" spc="220" dirty="0">
                <a:latin typeface="Times New Roman"/>
                <a:cs typeface="Times New Roman"/>
              </a:rPr>
              <a:t>  </a:t>
            </a:r>
            <a:r>
              <a:rPr sz="1200" spc="-2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exceptions- </a:t>
            </a:r>
            <a:r>
              <a:rPr sz="1200" spc="-10" dirty="0">
                <a:latin typeface="Times New Roman"/>
                <a:cs typeface="Times New Roman"/>
              </a:rPr>
              <a:t>creating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own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exception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sub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classes.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270"/>
              </a:lnSpc>
            </a:pPr>
            <a:r>
              <a:rPr sz="1200" b="1" dirty="0">
                <a:latin typeface="Times New Roman"/>
                <a:cs typeface="Times New Roman"/>
              </a:rPr>
              <a:t>Multithreading</a:t>
            </a:r>
            <a:r>
              <a:rPr sz="1200" b="1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–Differences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multiple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processes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multiple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threads-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thread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states- </a:t>
            </a:r>
            <a:r>
              <a:rPr sz="1200" dirty="0">
                <a:latin typeface="Times New Roman"/>
                <a:cs typeface="Times New Roman"/>
              </a:rPr>
              <a:t>creating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threads-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interrupting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threads-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thread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priorities-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synchronizing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threads-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–thread communication-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consumer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pattern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Introduction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1200">
              <a:latin typeface="Times New Roman"/>
              <a:cs typeface="Times New Roman"/>
            </a:endParaRPr>
          </a:p>
          <a:p>
            <a:pPr marL="469900" marR="45085" indent="-229235">
              <a:lnSpc>
                <a:spcPts val="1250"/>
              </a:lnSpc>
              <a:spcBef>
                <a:spcPts val="5"/>
              </a:spcBef>
              <a:buFont typeface="Times New Roman"/>
              <a:buChar char="o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An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exception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event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that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occurs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during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execution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program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that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disrupts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the </a:t>
            </a:r>
            <a:r>
              <a:rPr sz="1200" spc="-10" dirty="0">
                <a:latin typeface="Calibri"/>
                <a:cs typeface="Calibri"/>
              </a:rPr>
              <a:t>normal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flow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instruction.</a:t>
            </a:r>
            <a:endParaRPr sz="1200">
              <a:latin typeface="Calibri"/>
              <a:cs typeface="Calibri"/>
            </a:endParaRPr>
          </a:p>
          <a:p>
            <a:pPr marR="1138555" algn="ctr">
              <a:lnSpc>
                <a:spcPts val="1295"/>
              </a:lnSpc>
            </a:pPr>
            <a:r>
              <a:rPr sz="1200" spc="-25" dirty="0">
                <a:latin typeface="Times New Roman"/>
                <a:cs typeface="Times New Roman"/>
              </a:rPr>
              <a:t>Or</a:t>
            </a:r>
            <a:endParaRPr sz="1200">
              <a:latin typeface="Times New Roman"/>
              <a:cs typeface="Times New Roman"/>
            </a:endParaRPr>
          </a:p>
          <a:p>
            <a:pPr marL="393700" indent="-155575">
              <a:lnSpc>
                <a:spcPts val="1430"/>
              </a:lnSpc>
              <a:buFont typeface="Times New Roman"/>
              <a:buChar char="o"/>
              <a:tabLst>
                <a:tab pos="393700" algn="l"/>
              </a:tabLst>
            </a:pPr>
            <a:r>
              <a:rPr sz="1200" dirty="0">
                <a:latin typeface="Calibri"/>
                <a:cs typeface="Calibri"/>
              </a:rPr>
              <a:t>An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abnormal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condition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that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disrupts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Normal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program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flow.</a:t>
            </a:r>
            <a:endParaRPr sz="1200">
              <a:latin typeface="Calibri"/>
              <a:cs typeface="Calibri"/>
            </a:endParaRPr>
          </a:p>
          <a:p>
            <a:pPr marL="469900" marR="253365" indent="-229235">
              <a:lnSpc>
                <a:spcPts val="1280"/>
              </a:lnSpc>
              <a:spcBef>
                <a:spcPts val="220"/>
              </a:spcBef>
              <a:buFont typeface="Times New Roman"/>
              <a:buChar char="o"/>
              <a:tabLst>
                <a:tab pos="469900" algn="l"/>
              </a:tabLst>
            </a:pPr>
            <a:r>
              <a:rPr sz="1200" spc="-10" dirty="0">
                <a:latin typeface="Calibri"/>
                <a:cs typeface="Calibri"/>
              </a:rPr>
              <a:t>There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are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many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cases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where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abnormal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conditions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happen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during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program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execution, </a:t>
            </a:r>
            <a:r>
              <a:rPr sz="1200" dirty="0">
                <a:latin typeface="Calibri"/>
                <a:cs typeface="Calibri"/>
              </a:rPr>
              <a:t>such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as</a:t>
            </a:r>
            <a:endParaRPr sz="1200">
              <a:latin typeface="Calibri"/>
              <a:cs typeface="Calibri"/>
            </a:endParaRPr>
          </a:p>
          <a:p>
            <a:pPr marL="817244" lvl="1" indent="-118745">
              <a:lnSpc>
                <a:spcPts val="1335"/>
              </a:lnSpc>
              <a:buFont typeface="Times New Roman"/>
              <a:buChar char="o"/>
              <a:tabLst>
                <a:tab pos="817244" algn="l"/>
              </a:tabLst>
            </a:pPr>
            <a:r>
              <a:rPr sz="1200" dirty="0">
                <a:latin typeface="Calibri"/>
                <a:cs typeface="Calibri"/>
              </a:rPr>
              <a:t>Trying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access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out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-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–bounds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array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elements.</a:t>
            </a:r>
            <a:endParaRPr sz="1200">
              <a:latin typeface="Calibri"/>
              <a:cs typeface="Calibri"/>
            </a:endParaRPr>
          </a:p>
          <a:p>
            <a:pPr marL="798830" lvl="1" indent="-100330">
              <a:lnSpc>
                <a:spcPts val="1285"/>
              </a:lnSpc>
              <a:buChar char="o"/>
              <a:tabLst>
                <a:tab pos="798830" algn="l"/>
              </a:tabLst>
            </a:pPr>
            <a:r>
              <a:rPr sz="1200" dirty="0">
                <a:latin typeface="Calibri"/>
                <a:cs typeface="Calibri"/>
              </a:rPr>
              <a:t>The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file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you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try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open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not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exist.</a:t>
            </a:r>
            <a:endParaRPr sz="1200">
              <a:latin typeface="Calibri"/>
              <a:cs typeface="Calibri"/>
            </a:endParaRPr>
          </a:p>
          <a:p>
            <a:pPr marL="850265" lvl="1" indent="-154940">
              <a:lnSpc>
                <a:spcPts val="1345"/>
              </a:lnSpc>
              <a:buFont typeface="Times New Roman"/>
              <a:buChar char="o"/>
              <a:tabLst>
                <a:tab pos="850265" algn="l"/>
              </a:tabLst>
            </a:pPr>
            <a:r>
              <a:rPr sz="1200" dirty="0">
                <a:latin typeface="Calibri"/>
                <a:cs typeface="Calibri"/>
              </a:rPr>
              <a:t>The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file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want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load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missing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wrong</a:t>
            </a:r>
            <a:r>
              <a:rPr sz="1200" spc="-7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format.</a:t>
            </a:r>
            <a:endParaRPr sz="1200">
              <a:latin typeface="Calibri"/>
              <a:cs typeface="Calibri"/>
            </a:endParaRPr>
          </a:p>
          <a:p>
            <a:pPr marL="850265" lvl="1" indent="-154940">
              <a:lnSpc>
                <a:spcPts val="1415"/>
              </a:lnSpc>
              <a:buFont typeface="Times New Roman"/>
              <a:buChar char="o"/>
              <a:tabLst>
                <a:tab pos="850265" algn="l"/>
              </a:tabLst>
            </a:pP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other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end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your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network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connection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may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non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–existence.</a:t>
            </a:r>
            <a:endParaRPr sz="1200">
              <a:latin typeface="Calibri"/>
              <a:cs typeface="Calibri"/>
            </a:endParaRPr>
          </a:p>
          <a:p>
            <a:pPr marL="469900" marR="93345" indent="-229235">
              <a:lnSpc>
                <a:spcPts val="1250"/>
              </a:lnSpc>
              <a:spcBef>
                <a:spcPts val="225"/>
              </a:spcBef>
              <a:buFont typeface="Times New Roman"/>
              <a:buChar char="o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If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these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cases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are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prevented or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least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handled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properly,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either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program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will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be </a:t>
            </a:r>
            <a:r>
              <a:rPr sz="1200" dirty="0">
                <a:latin typeface="Calibri"/>
                <a:cs typeface="Calibri"/>
              </a:rPr>
              <a:t>aborted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abruptly,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incorrect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results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status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will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produced.</a:t>
            </a:r>
            <a:endParaRPr sz="1200">
              <a:latin typeface="Calibri"/>
              <a:cs typeface="Calibri"/>
            </a:endParaRPr>
          </a:p>
          <a:p>
            <a:pPr marL="469900" marR="129539" indent="-229235">
              <a:lnSpc>
                <a:spcPts val="1250"/>
              </a:lnSpc>
              <a:spcBef>
                <a:spcPts val="310"/>
              </a:spcBef>
              <a:buFont typeface="Times New Roman"/>
              <a:buChar char="o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When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error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occurs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with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java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method,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method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creates an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exception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object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hands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it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off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runtime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system.</a:t>
            </a:r>
            <a:endParaRPr sz="1200">
              <a:latin typeface="Calibri"/>
              <a:cs typeface="Calibri"/>
            </a:endParaRPr>
          </a:p>
          <a:p>
            <a:pPr marL="469900" marR="262255" indent="-229235">
              <a:lnSpc>
                <a:spcPct val="92500"/>
              </a:lnSpc>
              <a:spcBef>
                <a:spcPts val="215"/>
              </a:spcBef>
              <a:buFont typeface="Times New Roman"/>
              <a:buChar char="o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The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exception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object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contains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information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about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exception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including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its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type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and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state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program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when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error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occurred. 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runtime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system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20" dirty="0">
                <a:latin typeface="Calibri"/>
                <a:cs typeface="Calibri"/>
              </a:rPr>
              <a:t> then </a:t>
            </a:r>
            <a:r>
              <a:rPr sz="1200" spc="-10" dirty="0">
                <a:latin typeface="Calibri"/>
                <a:cs typeface="Calibri"/>
              </a:rPr>
              <a:t>responsible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finding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some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code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handle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error.</a:t>
            </a:r>
            <a:endParaRPr sz="1200">
              <a:latin typeface="Calibri"/>
              <a:cs typeface="Calibri"/>
            </a:endParaRPr>
          </a:p>
          <a:p>
            <a:pPr marL="469900" marR="433070" indent="-229235">
              <a:lnSpc>
                <a:spcPts val="1250"/>
              </a:lnSpc>
              <a:spcBef>
                <a:spcPts val="395"/>
              </a:spcBef>
              <a:buFont typeface="Times New Roman"/>
              <a:buChar char="o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In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java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creating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exception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object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handling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runtime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system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called throwing </a:t>
            </a:r>
            <a:r>
              <a:rPr sz="1200" dirty="0">
                <a:latin typeface="Calibri"/>
                <a:cs typeface="Calibri"/>
              </a:rPr>
              <a:t>an </a:t>
            </a:r>
            <a:r>
              <a:rPr sz="1200" spc="-10" dirty="0">
                <a:latin typeface="Calibri"/>
                <a:cs typeface="Calibri"/>
              </a:rPr>
              <a:t>exception.</a:t>
            </a:r>
            <a:endParaRPr sz="1200">
              <a:latin typeface="Calibri"/>
              <a:cs typeface="Calibri"/>
            </a:endParaRPr>
          </a:p>
          <a:p>
            <a:pPr marL="469900" marR="349885" indent="-229235">
              <a:lnSpc>
                <a:spcPts val="1250"/>
              </a:lnSpc>
              <a:spcBef>
                <a:spcPts val="310"/>
              </a:spcBef>
              <a:buFont typeface="Times New Roman"/>
              <a:buChar char="o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Exception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object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that is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describes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exceptional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i.e.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error)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condition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that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has </a:t>
            </a:r>
            <a:r>
              <a:rPr sz="1200" dirty="0">
                <a:latin typeface="Calibri"/>
                <a:cs typeface="Calibri"/>
              </a:rPr>
              <a:t>occurred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piece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code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at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run </a:t>
            </a:r>
            <a:r>
              <a:rPr sz="1200" spc="-10" dirty="0">
                <a:latin typeface="Calibri"/>
                <a:cs typeface="Calibri"/>
              </a:rPr>
              <a:t>time.</a:t>
            </a:r>
            <a:endParaRPr sz="1200">
              <a:latin typeface="Calibri"/>
              <a:cs typeface="Calibri"/>
            </a:endParaRPr>
          </a:p>
          <a:p>
            <a:pPr marL="469900" marR="42545" indent="-229235">
              <a:lnSpc>
                <a:spcPct val="94500"/>
              </a:lnSpc>
              <a:spcBef>
                <a:spcPts val="235"/>
              </a:spcBef>
              <a:buFont typeface="Times New Roman"/>
              <a:buChar char="o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When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exceptional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condition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arises,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object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representing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that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exception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created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thrown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method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that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caused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error. That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method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choose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handle</a:t>
            </a:r>
            <a:r>
              <a:rPr sz="1200" spc="50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exception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itself,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pass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on.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Either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way,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some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point,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exception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i="1" dirty="0">
                <a:latin typeface="Calibri"/>
                <a:cs typeface="Calibri"/>
              </a:rPr>
              <a:t>caught</a:t>
            </a:r>
            <a:r>
              <a:rPr sz="1200" i="1" spc="-1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and </a:t>
            </a:r>
            <a:r>
              <a:rPr sz="1200" spc="-10" dirty="0">
                <a:latin typeface="Calibri"/>
                <a:cs typeface="Calibri"/>
              </a:rPr>
              <a:t>processed.</a:t>
            </a:r>
            <a:endParaRPr sz="1200">
              <a:latin typeface="Calibri"/>
              <a:cs typeface="Calibri"/>
            </a:endParaRPr>
          </a:p>
          <a:p>
            <a:pPr marL="457834" marR="1005840" indent="-217170">
              <a:lnSpc>
                <a:spcPts val="1250"/>
              </a:lnSpc>
              <a:spcBef>
                <a:spcPts val="365"/>
              </a:spcBef>
              <a:buFont typeface="Times New Roman"/>
              <a:buChar char="o"/>
              <a:tabLst>
                <a:tab pos="469900" algn="l"/>
              </a:tabLst>
            </a:pPr>
            <a:r>
              <a:rPr sz="1200" spc="-10" dirty="0">
                <a:latin typeface="Calibri"/>
                <a:cs typeface="Calibri"/>
              </a:rPr>
              <a:t>Exceptions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generated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Java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run-time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system,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be 	</a:t>
            </a:r>
            <a:r>
              <a:rPr sz="1200" dirty="0">
                <a:latin typeface="Calibri"/>
                <a:cs typeface="Calibri"/>
              </a:rPr>
              <a:t>manually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generated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your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code.</a:t>
            </a:r>
            <a:endParaRPr sz="1200">
              <a:latin typeface="Calibri"/>
              <a:cs typeface="Calibri"/>
            </a:endParaRPr>
          </a:p>
          <a:p>
            <a:pPr marL="393700" indent="-155575">
              <a:lnSpc>
                <a:spcPts val="1380"/>
              </a:lnSpc>
              <a:buFont typeface="Times New Roman"/>
              <a:buChar char="o"/>
              <a:tabLst>
                <a:tab pos="393700" algn="l"/>
              </a:tabLst>
            </a:pPr>
            <a:r>
              <a:rPr sz="1200" dirty="0">
                <a:latin typeface="Calibri"/>
                <a:cs typeface="Calibri"/>
              </a:rPr>
              <a:t>System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generated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exceptions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automatically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thrown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by the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Java </a:t>
            </a:r>
            <a:r>
              <a:rPr sz="1200" spc="-10" dirty="0">
                <a:latin typeface="Calibri"/>
                <a:cs typeface="Calibri"/>
              </a:rPr>
              <a:t>runtime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system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200">
              <a:latin typeface="Calibri"/>
              <a:cs typeface="Calibri"/>
            </a:endParaRPr>
          </a:p>
          <a:p>
            <a:pPr marL="12700" marR="3729990">
              <a:lnSpc>
                <a:spcPts val="1250"/>
              </a:lnSpc>
            </a:pPr>
            <a:r>
              <a:rPr sz="1200" dirty="0">
                <a:latin typeface="Times New Roman"/>
                <a:cs typeface="Times New Roman"/>
              </a:rPr>
              <a:t>General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form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Exception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Handling </a:t>
            </a:r>
            <a:r>
              <a:rPr sz="1200" dirty="0">
                <a:latin typeface="Times New Roman"/>
                <a:cs typeface="Times New Roman"/>
              </a:rPr>
              <a:t>block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try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20"/>
              </a:lnSpc>
            </a:pPr>
            <a:r>
              <a:rPr sz="1200" dirty="0">
                <a:latin typeface="Times New Roman"/>
                <a:cs typeface="Times New Roman"/>
              </a:rPr>
              <a:t>//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block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code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monitor for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errors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5194" y="2352675"/>
            <a:ext cx="5268595" cy="37211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655565" y="3356228"/>
            <a:ext cx="30734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-10" dirty="0">
                <a:latin typeface="Times New Roman"/>
                <a:cs typeface="Times New Roman"/>
              </a:rPr>
              <a:t>bject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17694" y="4051554"/>
            <a:ext cx="120840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-20" dirty="0">
                <a:latin typeface="Times New Roman"/>
                <a:cs typeface="Times New Roman"/>
              </a:rPr>
              <a:t>Exceptional</a:t>
            </a:r>
            <a:r>
              <a:rPr sz="1150" spc="-3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Handler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89678" y="5554472"/>
            <a:ext cx="79502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-10" dirty="0">
                <a:latin typeface="Times New Roman"/>
                <a:cs typeface="Times New Roman"/>
              </a:rPr>
              <a:t>Optional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spc="-20" dirty="0">
                <a:latin typeface="Times New Roman"/>
                <a:cs typeface="Times New Roman"/>
              </a:rPr>
              <a:t>part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37714" y="2468879"/>
            <a:ext cx="2631440" cy="620395"/>
          </a:xfrm>
          <a:custGeom>
            <a:avLst/>
            <a:gdLst/>
            <a:ahLst/>
            <a:cxnLst/>
            <a:rect l="l" t="t" r="r" b="b"/>
            <a:pathLst>
              <a:path w="2631440" h="620394">
                <a:moveTo>
                  <a:pt x="2631440" y="0"/>
                </a:moveTo>
                <a:lnTo>
                  <a:pt x="0" y="0"/>
                </a:lnTo>
                <a:lnTo>
                  <a:pt x="0" y="620395"/>
                </a:lnTo>
                <a:lnTo>
                  <a:pt x="2631440" y="620395"/>
                </a:lnTo>
                <a:lnTo>
                  <a:pt x="2631440" y="0"/>
                </a:lnTo>
                <a:close/>
              </a:path>
            </a:pathLst>
          </a:custGeom>
          <a:solidFill>
            <a:srgbClr val="FF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4800" y="304799"/>
            <a:ext cx="7164070" cy="9450070"/>
          </a:xfrm>
          <a:custGeom>
            <a:avLst/>
            <a:gdLst/>
            <a:ahLst/>
            <a:cxnLst/>
            <a:rect l="l" t="t" r="r" b="b"/>
            <a:pathLst>
              <a:path w="7164070" h="9450070">
                <a:moveTo>
                  <a:pt x="7146290" y="46990"/>
                </a:moveTo>
                <a:lnTo>
                  <a:pt x="7108190" y="46990"/>
                </a:lnTo>
                <a:lnTo>
                  <a:pt x="7108190" y="57150"/>
                </a:lnTo>
                <a:lnTo>
                  <a:pt x="7108190" y="9394190"/>
                </a:lnTo>
                <a:lnTo>
                  <a:pt x="56515" y="9394190"/>
                </a:lnTo>
                <a:lnTo>
                  <a:pt x="56515" y="57150"/>
                </a:lnTo>
                <a:lnTo>
                  <a:pt x="7108190" y="57150"/>
                </a:lnTo>
                <a:lnTo>
                  <a:pt x="7108190" y="46990"/>
                </a:lnTo>
                <a:lnTo>
                  <a:pt x="56515" y="46990"/>
                </a:lnTo>
                <a:lnTo>
                  <a:pt x="46990" y="46990"/>
                </a:lnTo>
                <a:lnTo>
                  <a:pt x="46990" y="9432303"/>
                </a:lnTo>
                <a:lnTo>
                  <a:pt x="56515" y="9432290"/>
                </a:lnTo>
                <a:lnTo>
                  <a:pt x="7146290" y="9432290"/>
                </a:lnTo>
                <a:lnTo>
                  <a:pt x="7146290" y="9394190"/>
                </a:lnTo>
                <a:lnTo>
                  <a:pt x="7146290" y="57150"/>
                </a:lnTo>
                <a:lnTo>
                  <a:pt x="7146290" y="46990"/>
                </a:lnTo>
                <a:close/>
              </a:path>
              <a:path w="7164070" h="9450070">
                <a:moveTo>
                  <a:pt x="7164070" y="0"/>
                </a:moveTo>
                <a:lnTo>
                  <a:pt x="7155180" y="0"/>
                </a:lnTo>
                <a:lnTo>
                  <a:pt x="7155180" y="38100"/>
                </a:lnTo>
                <a:lnTo>
                  <a:pt x="7155180" y="9441180"/>
                </a:lnTo>
                <a:lnTo>
                  <a:pt x="38100" y="9441180"/>
                </a:lnTo>
                <a:lnTo>
                  <a:pt x="38100" y="38100"/>
                </a:lnTo>
                <a:lnTo>
                  <a:pt x="7155180" y="38100"/>
                </a:lnTo>
                <a:lnTo>
                  <a:pt x="7155180" y="0"/>
                </a:lnTo>
                <a:lnTo>
                  <a:pt x="0" y="0"/>
                </a:lnTo>
                <a:lnTo>
                  <a:pt x="0" y="38100"/>
                </a:lnTo>
                <a:lnTo>
                  <a:pt x="0" y="9441180"/>
                </a:lnTo>
                <a:lnTo>
                  <a:pt x="0" y="9450070"/>
                </a:lnTo>
                <a:lnTo>
                  <a:pt x="7164070" y="9450070"/>
                </a:lnTo>
                <a:lnTo>
                  <a:pt x="7164070" y="9441180"/>
                </a:lnTo>
                <a:lnTo>
                  <a:pt x="71640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5052" y="560578"/>
            <a:ext cx="3222625" cy="1781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catch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</a:t>
            </a:r>
            <a:r>
              <a:rPr sz="1200" i="1" dirty="0">
                <a:latin typeface="Times New Roman"/>
                <a:cs typeface="Times New Roman"/>
              </a:rPr>
              <a:t>ExceptionType1</a:t>
            </a:r>
            <a:r>
              <a:rPr sz="1200" i="1" spc="-2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exOb</a:t>
            </a:r>
            <a:r>
              <a:rPr sz="1200" dirty="0">
                <a:latin typeface="Times New Roman"/>
                <a:cs typeface="Times New Roman"/>
              </a:rPr>
              <a:t>)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0"/>
              </a:lnSpc>
            </a:pPr>
            <a:r>
              <a:rPr sz="1200" dirty="0">
                <a:latin typeface="Times New Roman"/>
                <a:cs typeface="Times New Roman"/>
              </a:rPr>
              <a:t>//</a:t>
            </a:r>
            <a:r>
              <a:rPr sz="1200" spc="-10" dirty="0">
                <a:latin typeface="Times New Roman"/>
                <a:cs typeface="Times New Roman"/>
              </a:rPr>
              <a:t> exception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handler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ExceptionType1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</a:pP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catch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</a:t>
            </a:r>
            <a:r>
              <a:rPr sz="1200" i="1" dirty="0">
                <a:latin typeface="Times New Roman"/>
                <a:cs typeface="Times New Roman"/>
              </a:rPr>
              <a:t>ExceptionType2</a:t>
            </a:r>
            <a:r>
              <a:rPr sz="1200" i="1" spc="-2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exOb</a:t>
            </a:r>
            <a:r>
              <a:rPr sz="1200" dirty="0">
                <a:latin typeface="Times New Roman"/>
                <a:cs typeface="Times New Roman"/>
              </a:rPr>
              <a:t>)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//</a:t>
            </a:r>
            <a:r>
              <a:rPr sz="1200" spc="-10" dirty="0">
                <a:latin typeface="Times New Roman"/>
                <a:cs typeface="Times New Roman"/>
              </a:rPr>
              <a:t> exception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handler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ExceptionType2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 marR="2707640">
              <a:lnSpc>
                <a:spcPts val="1370"/>
              </a:lnSpc>
              <a:spcBef>
                <a:spcPts val="80"/>
              </a:spcBef>
            </a:pPr>
            <a:r>
              <a:rPr sz="1200" dirty="0">
                <a:latin typeface="Times New Roman"/>
                <a:cs typeface="Times New Roman"/>
              </a:rPr>
              <a:t>//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... </a:t>
            </a:r>
            <a:r>
              <a:rPr sz="1200" spc="-20" dirty="0">
                <a:latin typeface="Times New Roman"/>
                <a:cs typeface="Times New Roman"/>
              </a:rPr>
              <a:t>finally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20"/>
              </a:lnSpc>
            </a:pPr>
            <a:r>
              <a:rPr sz="1200" dirty="0">
                <a:latin typeface="Times New Roman"/>
                <a:cs typeface="Times New Roman"/>
              </a:rPr>
              <a:t>//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block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code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executed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before try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block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ends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923848" y="2468879"/>
          <a:ext cx="3840479" cy="3435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1579"/>
              </a:tblGrid>
              <a:tr h="299085">
                <a:tc>
                  <a:txBody>
                    <a:bodyPr/>
                    <a:lstStyle/>
                    <a:p>
                      <a:pPr marL="2094864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1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Try</a:t>
                      </a:r>
                      <a:r>
                        <a:rPr sz="1150" spc="-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Block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36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91770">
                        <a:lnSpc>
                          <a:spcPct val="100000"/>
                        </a:lnSpc>
                      </a:pPr>
                      <a:r>
                        <a:rPr sz="1150" spc="-25" dirty="0">
                          <a:latin typeface="Times New Roman"/>
                          <a:cs typeface="Times New Roman"/>
                        </a:rPr>
                        <a:t>No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91770">
                        <a:lnSpc>
                          <a:spcPct val="100000"/>
                        </a:lnSpc>
                        <a:spcBef>
                          <a:spcPts val="1260"/>
                        </a:spcBef>
                        <a:tabLst>
                          <a:tab pos="2600325" algn="l"/>
                        </a:tabLst>
                      </a:pPr>
                      <a:r>
                        <a:rPr sz="1150" spc="-10" dirty="0">
                          <a:latin typeface="Times New Roman"/>
                          <a:cs typeface="Times New Roman"/>
                        </a:rPr>
                        <a:t>Exception</a:t>
                      </a:r>
                      <a:r>
                        <a:rPr sz="1150" dirty="0">
                          <a:latin typeface="Times New Roman"/>
                          <a:cs typeface="Times New Roman"/>
                        </a:rPr>
                        <a:t>	Throws</a:t>
                      </a:r>
                      <a:r>
                        <a:rPr sz="115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dirty="0">
                          <a:latin typeface="Times New Roman"/>
                          <a:cs typeface="Times New Roman"/>
                        </a:rPr>
                        <a:t>exception</a:t>
                      </a:r>
                      <a:r>
                        <a:rPr sz="115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-50" dirty="0">
                          <a:latin typeface="Times New Roman"/>
                          <a:cs typeface="Times New Roman"/>
                        </a:rPr>
                        <a:t>o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91770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1150" dirty="0">
                          <a:latin typeface="Times New Roman"/>
                          <a:cs typeface="Times New Roman"/>
                        </a:rPr>
                        <a:t>arise</a:t>
                      </a:r>
                      <a:r>
                        <a:rPr sz="115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-35" dirty="0">
                          <a:latin typeface="Times New Roman"/>
                          <a:cs typeface="Times New Roman"/>
                        </a:rPr>
                        <a:t>or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91770">
                        <a:lnSpc>
                          <a:spcPct val="100000"/>
                        </a:lnSpc>
                        <a:spcBef>
                          <a:spcPts val="590"/>
                        </a:spcBef>
                        <a:tabLst>
                          <a:tab pos="2003425" algn="l"/>
                        </a:tabLst>
                      </a:pPr>
                      <a:r>
                        <a:rPr sz="1725" spc="-37" baseline="-26570" dirty="0">
                          <a:latin typeface="Times New Roman"/>
                          <a:cs typeface="Times New Roman"/>
                        </a:rPr>
                        <a:t>No</a:t>
                      </a:r>
                      <a:r>
                        <a:rPr sz="1725" baseline="-2657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1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Catch</a:t>
                      </a:r>
                      <a:r>
                        <a:rPr sz="1150" spc="-7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50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Block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91770" marR="2894965">
                        <a:lnSpc>
                          <a:spcPct val="188800"/>
                        </a:lnSpc>
                        <a:spcBef>
                          <a:spcPts val="535"/>
                        </a:spcBef>
                      </a:pPr>
                      <a:r>
                        <a:rPr sz="1150" spc="-20" dirty="0">
                          <a:latin typeface="Times New Roman"/>
                          <a:cs typeface="Times New Roman"/>
                        </a:rPr>
                        <a:t>appropriate </a:t>
                      </a:r>
                      <a:r>
                        <a:rPr sz="1150" spc="-10" dirty="0">
                          <a:latin typeface="Times New Roman"/>
                          <a:cs typeface="Times New Roman"/>
                        </a:rPr>
                        <a:t>Catch block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2027555">
                        <a:lnSpc>
                          <a:spcPct val="100000"/>
                        </a:lnSpc>
                      </a:pPr>
                      <a:r>
                        <a:rPr sz="1150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Finally Block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905052" y="6173470"/>
            <a:ext cx="4697730" cy="248602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469900" marR="5080" indent="24130">
              <a:lnSpc>
                <a:spcPts val="1250"/>
              </a:lnSpc>
              <a:spcBef>
                <a:spcPts val="300"/>
              </a:spcBef>
            </a:pP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exception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managing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errors,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Java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following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advantage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traditional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error </a:t>
            </a:r>
            <a:r>
              <a:rPr sz="1200" spc="-10" dirty="0">
                <a:latin typeface="Times New Roman"/>
                <a:cs typeface="Times New Roman"/>
              </a:rPr>
              <a:t>management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techniques:</a:t>
            </a:r>
            <a:endParaRPr sz="1200">
              <a:latin typeface="Times New Roman"/>
              <a:cs typeface="Times New Roman"/>
            </a:endParaRPr>
          </a:p>
          <a:p>
            <a:pPr marL="810895" indent="-115570">
              <a:lnSpc>
                <a:spcPts val="1405"/>
              </a:lnSpc>
              <a:buFont typeface="Times New Roman"/>
              <a:buChar char="–"/>
              <a:tabLst>
                <a:tab pos="810895" algn="l"/>
              </a:tabLst>
            </a:pPr>
            <a:r>
              <a:rPr sz="1200" spc="-10" dirty="0">
                <a:latin typeface="Calibri"/>
                <a:cs typeface="Calibri"/>
              </a:rPr>
              <a:t>Separating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Error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handling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code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from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regular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code.</a:t>
            </a:r>
            <a:endParaRPr sz="1200">
              <a:latin typeface="Calibri"/>
              <a:cs typeface="Calibri"/>
            </a:endParaRPr>
          </a:p>
          <a:p>
            <a:pPr marL="810895" indent="-115570">
              <a:lnSpc>
                <a:spcPct val="100000"/>
              </a:lnSpc>
              <a:buFont typeface="Times New Roman"/>
              <a:buChar char="–"/>
              <a:tabLst>
                <a:tab pos="810895" algn="l"/>
              </a:tabLst>
            </a:pPr>
            <a:r>
              <a:rPr sz="1200" dirty="0">
                <a:latin typeface="Calibri"/>
                <a:cs typeface="Calibri"/>
              </a:rPr>
              <a:t>Propagating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error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up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call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stack.</a:t>
            </a:r>
            <a:endParaRPr sz="1200">
              <a:latin typeface="Calibri"/>
              <a:cs typeface="Calibri"/>
            </a:endParaRPr>
          </a:p>
          <a:p>
            <a:pPr marL="810895" indent="-115570">
              <a:lnSpc>
                <a:spcPct val="100000"/>
              </a:lnSpc>
              <a:buFont typeface="Times New Roman"/>
              <a:buChar char="–"/>
              <a:tabLst>
                <a:tab pos="810895" algn="l"/>
              </a:tabLst>
            </a:pPr>
            <a:r>
              <a:rPr sz="1200" spc="-10" dirty="0">
                <a:latin typeface="Calibri"/>
                <a:cs typeface="Calibri"/>
              </a:rPr>
              <a:t>Grouping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error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types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error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differentiation.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Example: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dirty="0">
                <a:latin typeface="Times New Roman"/>
                <a:cs typeface="Times New Roman"/>
              </a:rPr>
              <a:t>class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Exc0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 marR="2305050">
              <a:lnSpc>
                <a:spcPts val="1250"/>
              </a:lnSpc>
              <a:spcBef>
                <a:spcPts val="320"/>
              </a:spcBef>
            </a:pPr>
            <a:r>
              <a:rPr sz="1200" dirty="0">
                <a:latin typeface="Times New Roman"/>
                <a:cs typeface="Times New Roman"/>
              </a:rPr>
              <a:t>public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static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void </a:t>
            </a:r>
            <a:r>
              <a:rPr sz="1200" spc="-10" dirty="0">
                <a:latin typeface="Times New Roman"/>
                <a:cs typeface="Times New Roman"/>
              </a:rPr>
              <a:t>main(String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args[])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{ </a:t>
            </a:r>
            <a:r>
              <a:rPr sz="1200" dirty="0">
                <a:latin typeface="Times New Roman"/>
                <a:cs typeface="Times New Roman"/>
              </a:rPr>
              <a:t>int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0;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00"/>
              </a:lnSpc>
            </a:pPr>
            <a:r>
              <a:rPr sz="1200" dirty="0">
                <a:latin typeface="Times New Roman"/>
                <a:cs typeface="Times New Roman"/>
              </a:rPr>
              <a:t>int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42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/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d;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0"/>
              </a:lnSpc>
            </a:pP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0780" y="6205473"/>
            <a:ext cx="123825" cy="12382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5052" y="691641"/>
            <a:ext cx="6764020" cy="811403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200" dirty="0">
                <a:latin typeface="Times New Roman"/>
                <a:cs typeface="Times New Roman"/>
              </a:rPr>
              <a:t>When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Java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run-</a:t>
            </a:r>
            <a:r>
              <a:rPr sz="1200" dirty="0">
                <a:latin typeface="Times New Roman"/>
                <a:cs typeface="Times New Roman"/>
              </a:rPr>
              <a:t>time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detects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attempt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divide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zero,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 constructs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</a:t>
            </a:r>
            <a:endParaRPr sz="1200">
              <a:latin typeface="Times New Roman"/>
              <a:cs typeface="Times New Roman"/>
            </a:endParaRPr>
          </a:p>
          <a:p>
            <a:pPr marL="12700" marR="877569">
              <a:lnSpc>
                <a:spcPts val="1250"/>
              </a:lnSpc>
              <a:spcBef>
                <a:spcPts val="320"/>
              </a:spcBef>
            </a:pPr>
            <a:r>
              <a:rPr sz="1200" dirty="0">
                <a:latin typeface="Times New Roman"/>
                <a:cs typeface="Times New Roman"/>
              </a:rPr>
              <a:t>new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exception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throws</a:t>
            </a:r>
            <a:r>
              <a:rPr sz="1200" i="1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exception.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causes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execution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Exc0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stop, </a:t>
            </a:r>
            <a:r>
              <a:rPr sz="1200" dirty="0">
                <a:latin typeface="Times New Roman"/>
                <a:cs typeface="Times New Roman"/>
              </a:rPr>
              <a:t>because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once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exception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thrown,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must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caught</a:t>
            </a:r>
            <a:r>
              <a:rPr sz="1200" i="1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exception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handler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dealt</a:t>
            </a:r>
            <a:endParaRPr sz="1200">
              <a:latin typeface="Times New Roman"/>
              <a:cs typeface="Times New Roman"/>
            </a:endParaRPr>
          </a:p>
          <a:p>
            <a:pPr marL="12700" marR="17145">
              <a:lnSpc>
                <a:spcPts val="1230"/>
              </a:lnSpc>
              <a:spcBef>
                <a:spcPts val="275"/>
              </a:spcBef>
            </a:pP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immediately.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example,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haven’t supp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exception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caught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default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handler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by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Java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run-</a:t>
            </a:r>
            <a:r>
              <a:rPr sz="1200" dirty="0">
                <a:latin typeface="Times New Roman"/>
                <a:cs typeface="Times New Roman"/>
              </a:rPr>
              <a:t>time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Any</a:t>
            </a:r>
            <a:endParaRPr sz="1200">
              <a:latin typeface="Times New Roman"/>
              <a:cs typeface="Times New Roman"/>
            </a:endParaRPr>
          </a:p>
          <a:p>
            <a:pPr marL="12700" marR="806450" algn="just">
              <a:lnSpc>
                <a:spcPct val="90600"/>
              </a:lnSpc>
              <a:spcBef>
                <a:spcPts val="270"/>
              </a:spcBef>
            </a:pPr>
            <a:r>
              <a:rPr sz="1200" dirty="0">
                <a:latin typeface="Times New Roman"/>
                <a:cs typeface="Times New Roman"/>
              </a:rPr>
              <a:t>exception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 caught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 ultimately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default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handler.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default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handler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displays 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string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describing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exception,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prints 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stack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trace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point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exception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occurred,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terminates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program.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Here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output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generated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when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example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executed.</a:t>
            </a:r>
            <a:endParaRPr sz="1200">
              <a:latin typeface="Times New Roman"/>
              <a:cs typeface="Times New Roman"/>
            </a:endParaRPr>
          </a:p>
          <a:p>
            <a:pPr marL="12700" marR="4559935">
              <a:lnSpc>
                <a:spcPts val="1250"/>
              </a:lnSpc>
              <a:spcBef>
                <a:spcPts val="295"/>
              </a:spcBef>
            </a:pPr>
            <a:r>
              <a:rPr sz="1200" spc="-10" dirty="0">
                <a:latin typeface="Times New Roman"/>
                <a:cs typeface="Times New Roman"/>
              </a:rPr>
              <a:t>java.lang.ArithmeticException: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/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by </a:t>
            </a:r>
            <a:r>
              <a:rPr sz="1200" dirty="0">
                <a:latin typeface="Times New Roman"/>
                <a:cs typeface="Times New Roman"/>
              </a:rPr>
              <a:t>zero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Exc0.main(Exc0.java:4)</a:t>
            </a:r>
            <a:endParaRPr sz="1200">
              <a:latin typeface="Times New Roman"/>
              <a:cs typeface="Times New Roman"/>
            </a:endParaRPr>
          </a:p>
          <a:p>
            <a:pPr marL="12700" marR="1578610">
              <a:lnSpc>
                <a:spcPts val="1250"/>
              </a:lnSpc>
              <a:spcBef>
                <a:spcPts val="265"/>
              </a:spcBef>
            </a:pPr>
            <a:r>
              <a:rPr sz="1200" dirty="0">
                <a:latin typeface="Times New Roman"/>
                <a:cs typeface="Times New Roman"/>
              </a:rPr>
              <a:t>Notice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name,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Exc0</a:t>
            </a:r>
            <a:r>
              <a:rPr sz="1200" dirty="0">
                <a:latin typeface="Times New Roman"/>
                <a:cs typeface="Times New Roman"/>
              </a:rPr>
              <a:t>;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name,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main</a:t>
            </a:r>
            <a:r>
              <a:rPr sz="1200" dirty="0">
                <a:latin typeface="Times New Roman"/>
                <a:cs typeface="Times New Roman"/>
              </a:rPr>
              <a:t>;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filename,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Exc0.java</a:t>
            </a:r>
            <a:r>
              <a:rPr sz="1200" spc="-10" dirty="0">
                <a:latin typeface="Times New Roman"/>
                <a:cs typeface="Times New Roman"/>
              </a:rPr>
              <a:t>;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b="1" spc="-50" dirty="0"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Try</a:t>
            </a:r>
            <a:r>
              <a:rPr sz="12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 Catch</a:t>
            </a:r>
            <a:r>
              <a:rPr sz="1200" b="1" u="heavy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Blocks</a:t>
            </a:r>
            <a:endParaRPr sz="1200">
              <a:latin typeface="Times New Roman"/>
              <a:cs typeface="Times New Roman"/>
            </a:endParaRPr>
          </a:p>
          <a:p>
            <a:pPr marL="469900" marR="5080">
              <a:lnSpc>
                <a:spcPts val="1250"/>
              </a:lnSpc>
              <a:spcBef>
                <a:spcPts val="200"/>
              </a:spcBef>
            </a:pP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don’t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want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prevent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programapthe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trap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exception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try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block.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place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statements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causes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325"/>
              </a:lnSpc>
            </a:pPr>
            <a:r>
              <a:rPr sz="1200" dirty="0">
                <a:latin typeface="Times New Roman"/>
                <a:cs typeface="Times New Roman"/>
              </a:rPr>
              <a:t>exception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try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block.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</a:pPr>
            <a:r>
              <a:rPr sz="1200" spc="-25" dirty="0">
                <a:latin typeface="Times New Roman"/>
                <a:cs typeface="Times New Roman"/>
              </a:rPr>
              <a:t>Try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0"/>
              </a:lnSpc>
            </a:pPr>
            <a:r>
              <a:rPr sz="1200" spc="-5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5"/>
              </a:lnSpc>
            </a:pP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466725" marR="803275" algn="just">
              <a:lnSpc>
                <a:spcPct val="91200"/>
              </a:lnSpc>
              <a:spcBef>
                <a:spcPts val="315"/>
              </a:spcBef>
            </a:pP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exception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occurs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try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block,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appropriate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exception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handler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associated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block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handles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exception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immediately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following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try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block, </a:t>
            </a:r>
            <a:r>
              <a:rPr sz="1200" dirty="0">
                <a:latin typeface="Times New Roman"/>
                <a:cs typeface="Times New Roman"/>
              </a:rPr>
              <a:t>include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catch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clause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specifies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exception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wish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catch.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try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block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must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 least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catch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block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finally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 allows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immediately.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1200" dirty="0">
                <a:latin typeface="Times New Roman"/>
                <a:cs typeface="Times New Roman"/>
              </a:rPr>
              <a:t>Catch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block</a:t>
            </a:r>
            <a:endParaRPr sz="1200">
              <a:latin typeface="Times New Roman"/>
              <a:cs typeface="Times New Roman"/>
            </a:endParaRPr>
          </a:p>
          <a:p>
            <a:pPr marL="469900" marR="977265">
              <a:lnSpc>
                <a:spcPts val="1250"/>
              </a:lnSpc>
              <a:spcBef>
                <a:spcPts val="32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catch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block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exception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raised.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try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block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more </a:t>
            </a:r>
            <a:r>
              <a:rPr sz="1200" dirty="0">
                <a:latin typeface="Times New Roman"/>
                <a:cs typeface="Times New Roman"/>
              </a:rPr>
              <a:t>catch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blocks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handle 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try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block.</a:t>
            </a:r>
            <a:endParaRPr sz="1200">
              <a:latin typeface="Times New Roman"/>
              <a:cs typeface="Times New Roman"/>
            </a:endParaRPr>
          </a:p>
          <a:p>
            <a:pPr marL="494030">
              <a:lnSpc>
                <a:spcPts val="1310"/>
              </a:lnSpc>
            </a:pPr>
            <a:r>
              <a:rPr sz="1200" dirty="0">
                <a:latin typeface="Times New Roman"/>
                <a:cs typeface="Times New Roman"/>
              </a:rPr>
              <a:t>Catch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handles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placed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immediately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after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try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block.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  <a:spcBef>
                <a:spcPts val="1365"/>
              </a:spcBef>
            </a:pPr>
            <a:r>
              <a:rPr sz="1200" spc="-10" dirty="0">
                <a:latin typeface="Times New Roman"/>
                <a:cs typeface="Times New Roman"/>
              </a:rPr>
              <a:t>Catch(exceptiontype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e)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</a:pPr>
            <a:r>
              <a:rPr sz="1200" spc="-5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370"/>
              </a:lnSpc>
            </a:pPr>
            <a:r>
              <a:rPr sz="1200" dirty="0">
                <a:latin typeface="Times New Roman"/>
                <a:cs typeface="Times New Roman"/>
              </a:rPr>
              <a:t>//Error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handle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routine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placed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here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handling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exception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5"/>
              </a:lnSpc>
            </a:pP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 marR="5887085">
              <a:lnSpc>
                <a:spcPct val="190000"/>
              </a:lnSpc>
              <a:spcBef>
                <a:spcPts val="55"/>
              </a:spcBef>
            </a:pPr>
            <a:r>
              <a:rPr sz="1200" dirty="0">
                <a:latin typeface="Times New Roman"/>
                <a:cs typeface="Times New Roman"/>
              </a:rPr>
              <a:t>Program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1 </a:t>
            </a:r>
            <a:r>
              <a:rPr sz="1200" dirty="0">
                <a:latin typeface="Times New Roman"/>
                <a:cs typeface="Times New Roman"/>
              </a:rPr>
              <a:t>Class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trycatch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</a:pPr>
            <a:r>
              <a:rPr sz="1200" spc="-5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Public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static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void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main(String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args[])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5"/>
              </a:lnSpc>
            </a:pPr>
            <a:r>
              <a:rPr sz="1200" spc="-5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  <a:spcBef>
                <a:spcPts val="70"/>
              </a:spcBef>
            </a:pPr>
            <a:r>
              <a:rPr sz="1200" dirty="0">
                <a:latin typeface="Times New Roman"/>
                <a:cs typeface="Times New Roman"/>
              </a:rPr>
              <a:t>Int[]</a:t>
            </a:r>
            <a:r>
              <a:rPr sz="1200" spc="-10" dirty="0">
                <a:latin typeface="Times New Roman"/>
                <a:cs typeface="Times New Roman"/>
              </a:rPr>
              <a:t> no={1,2,3};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30"/>
              </a:lnSpc>
            </a:pPr>
            <a:r>
              <a:rPr sz="1200" spc="-25" dirty="0">
                <a:latin typeface="Times New Roman"/>
                <a:cs typeface="Times New Roman"/>
              </a:rPr>
              <a:t>Try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</a:pPr>
            <a:r>
              <a:rPr sz="1200" spc="-5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spc="-10" dirty="0">
                <a:latin typeface="Times New Roman"/>
                <a:cs typeface="Times New Roman"/>
              </a:rPr>
              <a:t>System.out.println(no[3]);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4800" y="304800"/>
            <a:ext cx="7164070" cy="9450070"/>
            <a:chOff x="304800" y="304800"/>
            <a:chExt cx="7164070" cy="9450070"/>
          </a:xfrm>
        </p:grpSpPr>
        <p:sp>
          <p:nvSpPr>
            <p:cNvPr id="4" name="object 4"/>
            <p:cNvSpPr/>
            <p:nvPr/>
          </p:nvSpPr>
          <p:spPr>
            <a:xfrm>
              <a:off x="304800" y="304799"/>
              <a:ext cx="7164070" cy="9394190"/>
            </a:xfrm>
            <a:custGeom>
              <a:avLst/>
              <a:gdLst/>
              <a:ahLst/>
              <a:cxnLst/>
              <a:rect l="l" t="t" r="r" b="b"/>
              <a:pathLst>
                <a:path w="7164070" h="9394190">
                  <a:moveTo>
                    <a:pt x="7146290" y="46990"/>
                  </a:moveTo>
                  <a:lnTo>
                    <a:pt x="56515" y="46990"/>
                  </a:lnTo>
                  <a:lnTo>
                    <a:pt x="46990" y="46990"/>
                  </a:lnTo>
                  <a:lnTo>
                    <a:pt x="46990" y="56515"/>
                  </a:lnTo>
                  <a:lnTo>
                    <a:pt x="56515" y="56515"/>
                  </a:lnTo>
                  <a:lnTo>
                    <a:pt x="7146290" y="56515"/>
                  </a:lnTo>
                  <a:lnTo>
                    <a:pt x="7146290" y="46990"/>
                  </a:lnTo>
                  <a:close/>
                </a:path>
                <a:path w="7164070" h="9394190">
                  <a:moveTo>
                    <a:pt x="716407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0" y="9394190"/>
                  </a:lnTo>
                  <a:lnTo>
                    <a:pt x="38100" y="9394190"/>
                  </a:lnTo>
                  <a:lnTo>
                    <a:pt x="38100" y="38100"/>
                  </a:lnTo>
                  <a:lnTo>
                    <a:pt x="7155180" y="38100"/>
                  </a:lnTo>
                  <a:lnTo>
                    <a:pt x="7155180" y="56515"/>
                  </a:lnTo>
                  <a:lnTo>
                    <a:pt x="7164070" y="56515"/>
                  </a:lnTo>
                  <a:lnTo>
                    <a:pt x="7164070" y="38100"/>
                  </a:lnTo>
                  <a:lnTo>
                    <a:pt x="71640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2050" y="4437379"/>
              <a:ext cx="120015" cy="1193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2050" y="5833109"/>
              <a:ext cx="123825" cy="1238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3000" y="3385820"/>
              <a:ext cx="126365" cy="12636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3000" y="5488304"/>
              <a:ext cx="126365" cy="12636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04800" y="360679"/>
              <a:ext cx="7164070" cy="9394190"/>
            </a:xfrm>
            <a:custGeom>
              <a:avLst/>
              <a:gdLst/>
              <a:ahLst/>
              <a:cxnLst/>
              <a:rect l="l" t="t" r="r" b="b"/>
              <a:pathLst>
                <a:path w="7164070" h="9394190">
                  <a:moveTo>
                    <a:pt x="7146290" y="9338310"/>
                  </a:moveTo>
                  <a:lnTo>
                    <a:pt x="7108190" y="9338310"/>
                  </a:lnTo>
                  <a:lnTo>
                    <a:pt x="7108190" y="9337040"/>
                  </a:lnTo>
                  <a:lnTo>
                    <a:pt x="56515" y="9337040"/>
                  </a:lnTo>
                  <a:lnTo>
                    <a:pt x="56515" y="0"/>
                  </a:lnTo>
                  <a:lnTo>
                    <a:pt x="46990" y="0"/>
                  </a:lnTo>
                  <a:lnTo>
                    <a:pt x="46990" y="9375775"/>
                  </a:lnTo>
                  <a:lnTo>
                    <a:pt x="56515" y="9375775"/>
                  </a:lnTo>
                  <a:lnTo>
                    <a:pt x="56515" y="9376410"/>
                  </a:lnTo>
                  <a:lnTo>
                    <a:pt x="7146290" y="9376410"/>
                  </a:lnTo>
                  <a:lnTo>
                    <a:pt x="7146290" y="9338310"/>
                  </a:lnTo>
                  <a:close/>
                </a:path>
                <a:path w="7164070" h="9394190">
                  <a:moveTo>
                    <a:pt x="7146290" y="0"/>
                  </a:moveTo>
                  <a:lnTo>
                    <a:pt x="7108190" y="0"/>
                  </a:lnTo>
                  <a:lnTo>
                    <a:pt x="7108190" y="9337040"/>
                  </a:lnTo>
                  <a:lnTo>
                    <a:pt x="7146290" y="9337040"/>
                  </a:lnTo>
                  <a:lnTo>
                    <a:pt x="7146290" y="0"/>
                  </a:lnTo>
                  <a:close/>
                </a:path>
                <a:path w="7164070" h="9394190">
                  <a:moveTo>
                    <a:pt x="7164070" y="9385300"/>
                  </a:moveTo>
                  <a:lnTo>
                    <a:pt x="38100" y="9385300"/>
                  </a:lnTo>
                  <a:lnTo>
                    <a:pt x="38100" y="9338310"/>
                  </a:lnTo>
                  <a:lnTo>
                    <a:pt x="0" y="9338310"/>
                  </a:lnTo>
                  <a:lnTo>
                    <a:pt x="0" y="9385300"/>
                  </a:lnTo>
                  <a:lnTo>
                    <a:pt x="0" y="9394190"/>
                  </a:lnTo>
                  <a:lnTo>
                    <a:pt x="7164070" y="9394190"/>
                  </a:lnTo>
                  <a:lnTo>
                    <a:pt x="7164070" y="9385300"/>
                  </a:lnTo>
                  <a:close/>
                </a:path>
                <a:path w="7164070" h="9394190">
                  <a:moveTo>
                    <a:pt x="7164070" y="0"/>
                  </a:moveTo>
                  <a:lnTo>
                    <a:pt x="7155180" y="0"/>
                  </a:lnTo>
                  <a:lnTo>
                    <a:pt x="7155180" y="9384678"/>
                  </a:lnTo>
                  <a:lnTo>
                    <a:pt x="7164070" y="9384665"/>
                  </a:lnTo>
                  <a:lnTo>
                    <a:pt x="71640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5052" y="411226"/>
            <a:ext cx="5692140" cy="8105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05"/>
              </a:lnSpc>
              <a:spcBef>
                <a:spcPts val="100"/>
              </a:spcBef>
            </a:pP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spc="-10" dirty="0">
                <a:latin typeface="Times New Roman"/>
                <a:cs typeface="Times New Roman"/>
              </a:rPr>
              <a:t>Catch(ArrayIndexOutOfBoundsException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e)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</a:pPr>
            <a:r>
              <a:rPr sz="1200" spc="-5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spc="-10" dirty="0">
                <a:latin typeface="Times New Roman"/>
                <a:cs typeface="Times New Roman"/>
              </a:rPr>
              <a:t>System.out.println(―Out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bonds‖);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0"/>
              </a:lnSpc>
            </a:pP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spc="-10" dirty="0">
                <a:latin typeface="Times New Roman"/>
                <a:cs typeface="Times New Roman"/>
              </a:rPr>
              <a:t>System.out.println(―Quit‖);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Output</a:t>
            </a:r>
            <a:endParaRPr sz="1200">
              <a:latin typeface="Times New Roman"/>
              <a:cs typeface="Times New Roman"/>
            </a:endParaRPr>
          </a:p>
          <a:p>
            <a:pPr marL="12700" marR="4640580">
              <a:lnSpc>
                <a:spcPts val="1370"/>
              </a:lnSpc>
              <a:spcBef>
                <a:spcPts val="1325"/>
              </a:spcBef>
            </a:pPr>
            <a:r>
              <a:rPr sz="1200" dirty="0">
                <a:latin typeface="Times New Roman"/>
                <a:cs typeface="Times New Roman"/>
              </a:rPr>
              <a:t>Out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Range Quit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4709795">
              <a:lnSpc>
                <a:spcPts val="1220"/>
              </a:lnSpc>
              <a:spcBef>
                <a:spcPts val="5"/>
              </a:spcBef>
            </a:pPr>
            <a:r>
              <a:rPr sz="1150" spc="-10" dirty="0">
                <a:latin typeface="Times New Roman"/>
                <a:cs typeface="Times New Roman"/>
              </a:rPr>
              <a:t>Program </a:t>
            </a:r>
            <a:r>
              <a:rPr sz="1150" dirty="0">
                <a:latin typeface="Times New Roman"/>
                <a:cs typeface="Times New Roman"/>
              </a:rPr>
              <a:t>2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Class ArithExce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320"/>
              </a:lnSpc>
            </a:pPr>
            <a:r>
              <a:rPr sz="1200" spc="-5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0"/>
              </a:lnSpc>
            </a:pPr>
            <a:r>
              <a:rPr sz="1200" dirty="0">
                <a:latin typeface="Times New Roman"/>
                <a:cs typeface="Times New Roman"/>
              </a:rPr>
              <a:t>Public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static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void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main(String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args[])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5"/>
              </a:lnSpc>
            </a:pPr>
            <a:r>
              <a:rPr sz="1200" spc="-5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 marR="5123180">
              <a:lnSpc>
                <a:spcPct val="89200"/>
              </a:lnSpc>
              <a:spcBef>
                <a:spcPts val="320"/>
              </a:spcBef>
            </a:pPr>
            <a:r>
              <a:rPr sz="1200" dirty="0">
                <a:latin typeface="Times New Roman"/>
                <a:cs typeface="Times New Roman"/>
              </a:rPr>
              <a:t>Int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a=10; </a:t>
            </a:r>
            <a:r>
              <a:rPr sz="1200" dirty="0">
                <a:latin typeface="Times New Roman"/>
                <a:cs typeface="Times New Roman"/>
              </a:rPr>
              <a:t>Int </a:t>
            </a:r>
            <a:r>
              <a:rPr sz="1200" spc="-20" dirty="0">
                <a:latin typeface="Times New Roman"/>
                <a:cs typeface="Times New Roman"/>
              </a:rPr>
              <a:t>b=0; </a:t>
            </a:r>
            <a:r>
              <a:rPr sz="1200" spc="-25" dirty="0">
                <a:latin typeface="Times New Roman"/>
                <a:cs typeface="Times New Roman"/>
              </a:rPr>
              <a:t>Try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30"/>
              </a:lnSpc>
            </a:pPr>
            <a:r>
              <a:rPr sz="1200" spc="-5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 marR="3486150" indent="76200">
              <a:lnSpc>
                <a:spcPts val="1370"/>
              </a:lnSpc>
              <a:spcBef>
                <a:spcPts val="70"/>
              </a:spcBef>
            </a:pPr>
            <a:r>
              <a:rPr sz="1200" spc="-10" dirty="0">
                <a:latin typeface="Times New Roman"/>
                <a:cs typeface="Times New Roman"/>
              </a:rPr>
              <a:t>a=a/b;</a:t>
            </a:r>
            <a:r>
              <a:rPr sz="1200" spc="5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System.out.println(―Won’t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Print‖);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20"/>
              </a:lnSpc>
            </a:pP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spc="-10" dirty="0">
                <a:latin typeface="Times New Roman"/>
                <a:cs typeface="Times New Roman"/>
              </a:rPr>
              <a:t>Catch(ArithmeticException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e)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5"/>
              </a:lnSpc>
            </a:pPr>
            <a:r>
              <a:rPr sz="1200" spc="-5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200" spc="-10" dirty="0">
                <a:latin typeface="Times New Roman"/>
                <a:cs typeface="Times New Roman"/>
              </a:rPr>
              <a:t>System.out.println(―Division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Zero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error‖);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System.out.println(―Change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 </a:t>
            </a:r>
            <a:r>
              <a:rPr sz="1200" spc="-10" dirty="0">
                <a:latin typeface="Times New Roman"/>
                <a:cs typeface="Times New Roman"/>
              </a:rPr>
              <a:t>value‖);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4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0"/>
              </a:lnSpc>
            </a:pPr>
            <a:r>
              <a:rPr sz="1200" spc="-10" dirty="0">
                <a:latin typeface="Times New Roman"/>
                <a:cs typeface="Times New Roman"/>
              </a:rPr>
              <a:t>System.out.println(―Quit‖);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0"/>
              </a:lnSpc>
            </a:pP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2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Output</a:t>
            </a:r>
            <a:endParaRPr sz="1200">
              <a:latin typeface="Times New Roman"/>
              <a:cs typeface="Times New Roman"/>
            </a:endParaRPr>
          </a:p>
          <a:p>
            <a:pPr marL="12700" marR="4084320">
              <a:lnSpc>
                <a:spcPts val="1370"/>
              </a:lnSpc>
              <a:spcBef>
                <a:spcPts val="1330"/>
              </a:spcBef>
            </a:pPr>
            <a:r>
              <a:rPr sz="1200" dirty="0">
                <a:latin typeface="Times New Roman"/>
                <a:cs typeface="Times New Roman"/>
              </a:rPr>
              <a:t>Division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zero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error </a:t>
            </a:r>
            <a:r>
              <a:rPr sz="1200" dirty="0">
                <a:latin typeface="Times New Roman"/>
                <a:cs typeface="Times New Roman"/>
              </a:rPr>
              <a:t>Please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change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value Quit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  <a:spcBef>
                <a:spcPts val="1305"/>
              </a:spcBef>
            </a:pPr>
            <a:r>
              <a:rPr sz="1200" spc="-10" dirty="0">
                <a:latin typeface="Times New Roman"/>
                <a:cs typeface="Times New Roman"/>
              </a:rPr>
              <a:t>Note:</a:t>
            </a:r>
            <a:endParaRPr sz="1200">
              <a:latin typeface="Times New Roman"/>
              <a:cs typeface="Times New Roman"/>
            </a:endParaRPr>
          </a:p>
          <a:p>
            <a:pPr marL="466725" marR="2813050">
              <a:lnSpc>
                <a:spcPts val="1370"/>
              </a:lnSpc>
              <a:spcBef>
                <a:spcPts val="70"/>
              </a:spcBef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try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catch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statement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form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 unit.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cannot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try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block</a:t>
            </a:r>
            <a:r>
              <a:rPr sz="1200" spc="-10" dirty="0">
                <a:latin typeface="Times New Roman"/>
                <a:cs typeface="Times New Roman"/>
              </a:rPr>
              <a:t> alone.</a:t>
            </a:r>
            <a:endParaRPr sz="1200">
              <a:latin typeface="Times New Roman"/>
              <a:cs typeface="Times New Roman"/>
            </a:endParaRPr>
          </a:p>
          <a:p>
            <a:pPr marL="466725" marR="5080">
              <a:lnSpc>
                <a:spcPts val="1250"/>
              </a:lnSpc>
              <a:spcBef>
                <a:spcPts val="309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compiler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does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allow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statement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try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block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its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associated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catch block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62050" y="7824216"/>
            <a:ext cx="119380" cy="464820"/>
            <a:chOff x="1162050" y="7824216"/>
            <a:chExt cx="119380" cy="4648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2050" y="7824216"/>
              <a:ext cx="119254" cy="11404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2050" y="7997952"/>
              <a:ext cx="119254" cy="11582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2050" y="8174736"/>
              <a:ext cx="119254" cy="1140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0780" y="977519"/>
            <a:ext cx="123532" cy="10731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304800" y="304799"/>
            <a:ext cx="7164070" cy="9450070"/>
          </a:xfrm>
          <a:custGeom>
            <a:avLst/>
            <a:gdLst/>
            <a:ahLst/>
            <a:cxnLst/>
            <a:rect l="l" t="t" r="r" b="b"/>
            <a:pathLst>
              <a:path w="7164070" h="9450070">
                <a:moveTo>
                  <a:pt x="7146290" y="46990"/>
                </a:moveTo>
                <a:lnTo>
                  <a:pt x="7108190" y="46990"/>
                </a:lnTo>
                <a:lnTo>
                  <a:pt x="7108190" y="57150"/>
                </a:lnTo>
                <a:lnTo>
                  <a:pt x="7108190" y="9394190"/>
                </a:lnTo>
                <a:lnTo>
                  <a:pt x="56515" y="9394190"/>
                </a:lnTo>
                <a:lnTo>
                  <a:pt x="56515" y="57150"/>
                </a:lnTo>
                <a:lnTo>
                  <a:pt x="7108190" y="57150"/>
                </a:lnTo>
                <a:lnTo>
                  <a:pt x="7108190" y="46990"/>
                </a:lnTo>
                <a:lnTo>
                  <a:pt x="56515" y="46990"/>
                </a:lnTo>
                <a:lnTo>
                  <a:pt x="46990" y="46990"/>
                </a:lnTo>
                <a:lnTo>
                  <a:pt x="46990" y="9432303"/>
                </a:lnTo>
                <a:lnTo>
                  <a:pt x="56515" y="9432290"/>
                </a:lnTo>
                <a:lnTo>
                  <a:pt x="7146290" y="9432290"/>
                </a:lnTo>
                <a:lnTo>
                  <a:pt x="7146290" y="9394190"/>
                </a:lnTo>
                <a:lnTo>
                  <a:pt x="7146290" y="57150"/>
                </a:lnTo>
                <a:lnTo>
                  <a:pt x="7146290" y="46990"/>
                </a:lnTo>
                <a:close/>
              </a:path>
              <a:path w="7164070" h="9450070">
                <a:moveTo>
                  <a:pt x="7164070" y="0"/>
                </a:moveTo>
                <a:lnTo>
                  <a:pt x="7155180" y="0"/>
                </a:lnTo>
                <a:lnTo>
                  <a:pt x="7155180" y="38100"/>
                </a:lnTo>
                <a:lnTo>
                  <a:pt x="7155180" y="9441180"/>
                </a:lnTo>
                <a:lnTo>
                  <a:pt x="38100" y="9441180"/>
                </a:lnTo>
                <a:lnTo>
                  <a:pt x="38100" y="38100"/>
                </a:lnTo>
                <a:lnTo>
                  <a:pt x="7155180" y="38100"/>
                </a:lnTo>
                <a:lnTo>
                  <a:pt x="7155180" y="0"/>
                </a:lnTo>
                <a:lnTo>
                  <a:pt x="0" y="0"/>
                </a:lnTo>
                <a:lnTo>
                  <a:pt x="0" y="38100"/>
                </a:lnTo>
                <a:lnTo>
                  <a:pt x="0" y="9441180"/>
                </a:lnTo>
                <a:lnTo>
                  <a:pt x="0" y="9450070"/>
                </a:lnTo>
                <a:lnTo>
                  <a:pt x="7164070" y="9450070"/>
                </a:lnTo>
                <a:lnTo>
                  <a:pt x="7164070" y="9441180"/>
                </a:lnTo>
                <a:lnTo>
                  <a:pt x="71640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5052" y="560578"/>
            <a:ext cx="5975985" cy="7736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Displaying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description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10" dirty="0">
                <a:latin typeface="Times New Roman"/>
                <a:cs typeface="Times New Roman"/>
              </a:rPr>
              <a:t> Exception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30"/>
              </a:spcBef>
            </a:pPr>
            <a:endParaRPr sz="1200">
              <a:latin typeface="Times New Roman"/>
              <a:cs typeface="Times New Roman"/>
            </a:endParaRPr>
          </a:p>
          <a:p>
            <a:pPr marL="469900" marR="500380" indent="24130">
              <a:lnSpc>
                <a:spcPts val="1220"/>
              </a:lnSpc>
            </a:pPr>
            <a:r>
              <a:rPr sz="1200" dirty="0">
                <a:latin typeface="Times New Roman"/>
                <a:cs typeface="Times New Roman"/>
              </a:rPr>
              <a:t>Throwable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overrides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toString()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(defined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Object)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returns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string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containing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description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exception.</a:t>
            </a:r>
            <a:endParaRPr sz="1200">
              <a:latin typeface="Times New Roman"/>
              <a:cs typeface="Times New Roman"/>
            </a:endParaRPr>
          </a:p>
          <a:p>
            <a:pPr marL="469900" marR="112395">
              <a:lnSpc>
                <a:spcPts val="1230"/>
              </a:lnSpc>
              <a:spcBef>
                <a:spcPts val="315"/>
              </a:spcBef>
            </a:pP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display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description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println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statement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simply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passing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exception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argument.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644265">
              <a:lnSpc>
                <a:spcPct val="89200"/>
              </a:lnSpc>
            </a:pPr>
            <a:r>
              <a:rPr sz="1200" dirty="0">
                <a:latin typeface="Times New Roman"/>
                <a:cs typeface="Times New Roman"/>
              </a:rPr>
              <a:t>catch</a:t>
            </a:r>
            <a:r>
              <a:rPr sz="1200" spc="-10" dirty="0">
                <a:latin typeface="Times New Roman"/>
                <a:cs typeface="Times New Roman"/>
              </a:rPr>
              <a:t> (ArithmeticException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e)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{ </a:t>
            </a:r>
            <a:r>
              <a:rPr sz="1200" spc="-10" dirty="0">
                <a:latin typeface="Times New Roman"/>
                <a:cs typeface="Times New Roman"/>
              </a:rPr>
              <a:t>System.out.println("Exception: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"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+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e);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0;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//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zero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continue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0"/>
              </a:lnSpc>
            </a:pP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10"/>
              </a:spcBef>
            </a:pPr>
            <a:endParaRPr sz="1200">
              <a:latin typeface="Times New Roman"/>
              <a:cs typeface="Times New Roman"/>
            </a:endParaRPr>
          </a:p>
          <a:p>
            <a:pPr marL="469900" marR="138430">
              <a:lnSpc>
                <a:spcPts val="1250"/>
              </a:lnSpc>
            </a:pPr>
            <a:r>
              <a:rPr sz="1200" dirty="0">
                <a:latin typeface="Times New Roman"/>
                <a:cs typeface="Times New Roman"/>
              </a:rPr>
              <a:t>When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version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substituted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run,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each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divide-</a:t>
            </a:r>
            <a:r>
              <a:rPr sz="1200" spc="-25" dirty="0">
                <a:latin typeface="Times New Roman"/>
                <a:cs typeface="Times New Roman"/>
              </a:rPr>
              <a:t>by- </a:t>
            </a:r>
            <a:r>
              <a:rPr sz="1200" dirty="0">
                <a:latin typeface="Times New Roman"/>
                <a:cs typeface="Times New Roman"/>
              </a:rPr>
              <a:t>zero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error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displays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message:</a:t>
            </a:r>
            <a:endParaRPr sz="1200">
              <a:latin typeface="Times New Roman"/>
              <a:cs typeface="Times New Roman"/>
            </a:endParaRPr>
          </a:p>
          <a:p>
            <a:pPr marL="695325">
              <a:lnSpc>
                <a:spcPts val="1405"/>
              </a:lnSpc>
            </a:pPr>
            <a:r>
              <a:rPr sz="1200" dirty="0">
                <a:latin typeface="Times New Roman"/>
                <a:cs typeface="Times New Roman"/>
              </a:rPr>
              <a:t>–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libri"/>
                <a:cs typeface="Calibri"/>
              </a:rPr>
              <a:t>Exception: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java.lang.ArithmeticException: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/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by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zero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Multiple</a:t>
            </a:r>
            <a:r>
              <a:rPr sz="1200" b="1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Catch</a:t>
            </a:r>
            <a:r>
              <a:rPr sz="1200" b="1" u="heavy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Blocks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2000"/>
              </a:lnSpc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cases,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exception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could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raised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single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piece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code.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handle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this </a:t>
            </a:r>
            <a:r>
              <a:rPr sz="1200" dirty="0">
                <a:latin typeface="Times New Roman"/>
                <a:cs typeface="Times New Roman"/>
              </a:rPr>
              <a:t>type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situation,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specify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catch</a:t>
            </a:r>
            <a:r>
              <a:rPr sz="1200" b="1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clauses,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each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catching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different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exception.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exception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thrown,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each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catch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statement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inspected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order,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first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whose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matches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exception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executed.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After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catch</a:t>
            </a:r>
            <a:r>
              <a:rPr sz="1200" b="1" spc="3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statement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executes,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others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bypassed,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execution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continues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after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try</a:t>
            </a:r>
            <a:r>
              <a:rPr sz="1200" dirty="0">
                <a:latin typeface="Times New Roman"/>
                <a:cs typeface="Times New Roman"/>
              </a:rPr>
              <a:t>/</a:t>
            </a:r>
            <a:r>
              <a:rPr sz="1200" b="1" dirty="0">
                <a:latin typeface="Times New Roman"/>
                <a:cs typeface="Times New Roman"/>
              </a:rPr>
              <a:t>catch</a:t>
            </a:r>
            <a:r>
              <a:rPr sz="1200" b="1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block.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following </a:t>
            </a:r>
            <a:r>
              <a:rPr sz="1200" dirty="0">
                <a:latin typeface="Times New Roman"/>
                <a:cs typeface="Times New Roman"/>
              </a:rPr>
              <a:t>example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traps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 </a:t>
            </a:r>
            <a:r>
              <a:rPr sz="1200" spc="-10" dirty="0">
                <a:latin typeface="Times New Roman"/>
                <a:cs typeface="Times New Roman"/>
              </a:rPr>
              <a:t>different</a:t>
            </a:r>
            <a:r>
              <a:rPr sz="1200" dirty="0">
                <a:latin typeface="Times New Roman"/>
                <a:cs typeface="Times New Roman"/>
              </a:rPr>
              <a:t> exception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types:</a:t>
            </a:r>
            <a:endParaRPr sz="1200">
              <a:latin typeface="Times New Roman"/>
              <a:cs typeface="Times New Roman"/>
            </a:endParaRPr>
          </a:p>
          <a:p>
            <a:pPr marL="12700" marR="3441700">
              <a:lnSpc>
                <a:spcPts val="1220"/>
              </a:lnSpc>
              <a:spcBef>
                <a:spcPts val="370"/>
              </a:spcBef>
            </a:pPr>
            <a:r>
              <a:rPr sz="1200" dirty="0">
                <a:latin typeface="Times New Roman"/>
                <a:cs typeface="Times New Roman"/>
              </a:rPr>
              <a:t>//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Demonstrate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multiple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catch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statements. </a:t>
            </a:r>
            <a:r>
              <a:rPr sz="1200" dirty="0">
                <a:latin typeface="Times New Roman"/>
                <a:cs typeface="Times New Roman"/>
              </a:rPr>
              <a:t>class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MultiCatch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 marR="3582035">
              <a:lnSpc>
                <a:spcPts val="1250"/>
              </a:lnSpc>
              <a:spcBef>
                <a:spcPts val="270"/>
              </a:spcBef>
            </a:pPr>
            <a:r>
              <a:rPr sz="1200" dirty="0">
                <a:latin typeface="Times New Roman"/>
                <a:cs typeface="Times New Roman"/>
              </a:rPr>
              <a:t>public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static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void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main(String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args[])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{ </a:t>
            </a:r>
            <a:r>
              <a:rPr sz="1200" dirty="0">
                <a:latin typeface="Times New Roman"/>
                <a:cs typeface="Times New Roman"/>
              </a:rPr>
              <a:t>try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 marR="4110990">
              <a:lnSpc>
                <a:spcPct val="89200"/>
              </a:lnSpc>
              <a:spcBef>
                <a:spcPts val="265"/>
              </a:spcBef>
            </a:pPr>
            <a:r>
              <a:rPr sz="1200" dirty="0">
                <a:latin typeface="Times New Roman"/>
                <a:cs typeface="Times New Roman"/>
              </a:rPr>
              <a:t>int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args.length; System.out.println("a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 "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+ </a:t>
            </a:r>
            <a:r>
              <a:rPr sz="1200" spc="-25" dirty="0">
                <a:latin typeface="Times New Roman"/>
                <a:cs typeface="Times New Roman"/>
              </a:rPr>
              <a:t>a); </a:t>
            </a:r>
            <a:r>
              <a:rPr sz="1200" dirty="0">
                <a:latin typeface="Times New Roman"/>
                <a:cs typeface="Times New Roman"/>
              </a:rPr>
              <a:t>int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42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/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35" dirty="0">
                <a:latin typeface="Times New Roman"/>
                <a:cs typeface="Times New Roman"/>
              </a:rPr>
              <a:t>a;</a:t>
            </a:r>
            <a:endParaRPr sz="1200">
              <a:latin typeface="Times New Roman"/>
              <a:cs typeface="Times New Roman"/>
            </a:endParaRPr>
          </a:p>
          <a:p>
            <a:pPr marL="12700" marR="5081905">
              <a:lnSpc>
                <a:spcPts val="1250"/>
              </a:lnSpc>
              <a:spcBef>
                <a:spcPts val="270"/>
              </a:spcBef>
            </a:pPr>
            <a:r>
              <a:rPr sz="1200" dirty="0">
                <a:latin typeface="Times New Roman"/>
                <a:cs typeface="Times New Roman"/>
              </a:rPr>
              <a:t>int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c[] =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{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}; </a:t>
            </a:r>
            <a:r>
              <a:rPr sz="1200" dirty="0">
                <a:latin typeface="Times New Roman"/>
                <a:cs typeface="Times New Roman"/>
              </a:rPr>
              <a:t>c[42]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99;</a:t>
            </a:r>
            <a:endParaRPr sz="1200">
              <a:latin typeface="Times New Roman"/>
              <a:cs typeface="Times New Roman"/>
            </a:endParaRPr>
          </a:p>
          <a:p>
            <a:pPr marL="12700" marR="3540125">
              <a:lnSpc>
                <a:spcPts val="1250"/>
              </a:lnSpc>
              <a:spcBef>
                <a:spcPts val="260"/>
              </a:spcBef>
            </a:pPr>
            <a:r>
              <a:rPr sz="1200" dirty="0">
                <a:latin typeface="Times New Roman"/>
                <a:cs typeface="Times New Roman"/>
              </a:rPr>
              <a:t>}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catch(ArithmeticException</a:t>
            </a:r>
            <a:r>
              <a:rPr sz="1200" dirty="0">
                <a:latin typeface="Times New Roman"/>
                <a:cs typeface="Times New Roman"/>
              </a:rPr>
              <a:t> e)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{ </a:t>
            </a:r>
            <a:r>
              <a:rPr sz="1200" spc="-10" dirty="0">
                <a:latin typeface="Times New Roman"/>
                <a:cs typeface="Times New Roman"/>
              </a:rPr>
              <a:t>System.out.println("Divide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0: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"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+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e);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  <a:spcBef>
                <a:spcPts val="15"/>
              </a:spcBef>
            </a:pPr>
            <a:r>
              <a:rPr sz="1200" dirty="0">
                <a:latin typeface="Times New Roman"/>
                <a:cs typeface="Times New Roman"/>
              </a:rPr>
              <a:t>}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catch(ArrayIndexOutOfBoundsException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e)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dirty="0">
                <a:latin typeface="Times New Roman"/>
                <a:cs typeface="Times New Roman"/>
              </a:rPr>
              <a:t>{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System.out.println("Array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index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oob: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"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+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e);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</a:pP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spc="-10" dirty="0">
                <a:latin typeface="Times New Roman"/>
                <a:cs typeface="Times New Roman"/>
              </a:rPr>
              <a:t>System.out.println("After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try/catch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blocks.");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0"/>
              </a:lnSpc>
            </a:pP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5"/>
              </a:lnSpc>
            </a:pP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 marR="240029">
              <a:lnSpc>
                <a:spcPct val="89200"/>
              </a:lnSpc>
              <a:spcBef>
                <a:spcPts val="300"/>
              </a:spcBef>
              <a:tabLst>
                <a:tab pos="783590" algn="l"/>
              </a:tabLst>
            </a:pP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cause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division-by-</a:t>
            </a:r>
            <a:r>
              <a:rPr sz="1200" dirty="0">
                <a:latin typeface="Times New Roman"/>
                <a:cs typeface="Times New Roman"/>
              </a:rPr>
              <a:t>zero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exception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started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commandline </a:t>
            </a:r>
            <a:r>
              <a:rPr sz="1200" dirty="0">
                <a:latin typeface="Times New Roman"/>
                <a:cs typeface="Times New Roman"/>
              </a:rPr>
              <a:t>parameters,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since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equal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zero.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survive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division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command-</a:t>
            </a:r>
            <a:r>
              <a:rPr sz="1200" spc="-20" dirty="0">
                <a:latin typeface="Times New Roman"/>
                <a:cs typeface="Times New Roman"/>
              </a:rPr>
              <a:t>line </a:t>
            </a:r>
            <a:r>
              <a:rPr sz="1200" spc="-10" dirty="0">
                <a:latin typeface="Times New Roman"/>
                <a:cs typeface="Times New Roman"/>
              </a:rPr>
              <a:t>argument,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10" dirty="0">
                <a:latin typeface="Times New Roman"/>
                <a:cs typeface="Times New Roman"/>
              </a:rPr>
              <a:t>setting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something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larger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zero. But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cause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142364" y="1311275"/>
            <a:ext cx="126364" cy="1526540"/>
            <a:chOff x="1142364" y="1311275"/>
            <a:chExt cx="126364" cy="152654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2364" y="1311275"/>
              <a:ext cx="126365" cy="12636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2364" y="2721863"/>
              <a:ext cx="126365" cy="1159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7764" y="3932891"/>
            <a:ext cx="99694" cy="12501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7764" y="7620971"/>
            <a:ext cx="99694" cy="12501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6335" y="4217285"/>
            <a:ext cx="64134" cy="772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6335" y="4402070"/>
            <a:ext cx="64134" cy="7721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6335" y="4587490"/>
            <a:ext cx="64134" cy="7721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6335" y="4773164"/>
            <a:ext cx="64134" cy="7721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6335" y="4959219"/>
            <a:ext cx="64134" cy="7721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6335" y="7904095"/>
            <a:ext cx="64134" cy="7721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6335" y="8090150"/>
            <a:ext cx="64134" cy="7721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6335" y="8274935"/>
            <a:ext cx="64134" cy="7721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6335" y="8460354"/>
            <a:ext cx="64134" cy="7721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6335" y="8646155"/>
            <a:ext cx="64134" cy="7721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6335" y="8830928"/>
            <a:ext cx="64134" cy="7721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6335" y="9018253"/>
            <a:ext cx="64134" cy="77219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304800" y="304800"/>
            <a:ext cx="7164070" cy="9450070"/>
            <a:chOff x="304800" y="304800"/>
            <a:chExt cx="7164070" cy="9450070"/>
          </a:xfrm>
        </p:grpSpPr>
        <p:sp>
          <p:nvSpPr>
            <p:cNvPr id="17" name="object 17"/>
            <p:cNvSpPr/>
            <p:nvPr/>
          </p:nvSpPr>
          <p:spPr>
            <a:xfrm>
              <a:off x="304800" y="304799"/>
              <a:ext cx="7164070" cy="9450070"/>
            </a:xfrm>
            <a:custGeom>
              <a:avLst/>
              <a:gdLst/>
              <a:ahLst/>
              <a:cxnLst/>
              <a:rect l="l" t="t" r="r" b="b"/>
              <a:pathLst>
                <a:path w="7164070" h="9450070">
                  <a:moveTo>
                    <a:pt x="7146290" y="46990"/>
                  </a:moveTo>
                  <a:lnTo>
                    <a:pt x="7108190" y="46990"/>
                  </a:lnTo>
                  <a:lnTo>
                    <a:pt x="7108190" y="57150"/>
                  </a:lnTo>
                  <a:lnTo>
                    <a:pt x="7108190" y="9394190"/>
                  </a:lnTo>
                  <a:lnTo>
                    <a:pt x="56515" y="9394190"/>
                  </a:lnTo>
                  <a:lnTo>
                    <a:pt x="56515" y="57150"/>
                  </a:lnTo>
                  <a:lnTo>
                    <a:pt x="7108190" y="57150"/>
                  </a:lnTo>
                  <a:lnTo>
                    <a:pt x="7108190" y="46990"/>
                  </a:lnTo>
                  <a:lnTo>
                    <a:pt x="56515" y="46990"/>
                  </a:lnTo>
                  <a:lnTo>
                    <a:pt x="46990" y="46990"/>
                  </a:lnTo>
                  <a:lnTo>
                    <a:pt x="46990" y="9432303"/>
                  </a:lnTo>
                  <a:lnTo>
                    <a:pt x="56515" y="9432290"/>
                  </a:lnTo>
                  <a:lnTo>
                    <a:pt x="7146290" y="9432290"/>
                  </a:lnTo>
                  <a:lnTo>
                    <a:pt x="7146290" y="9394190"/>
                  </a:lnTo>
                  <a:lnTo>
                    <a:pt x="7146290" y="57150"/>
                  </a:lnTo>
                  <a:lnTo>
                    <a:pt x="7146290" y="46990"/>
                  </a:lnTo>
                  <a:close/>
                </a:path>
                <a:path w="7164070" h="9450070">
                  <a:moveTo>
                    <a:pt x="7164070" y="0"/>
                  </a:moveTo>
                  <a:lnTo>
                    <a:pt x="7155180" y="0"/>
                  </a:lnTo>
                  <a:lnTo>
                    <a:pt x="7155180" y="38100"/>
                  </a:lnTo>
                  <a:lnTo>
                    <a:pt x="7155180" y="9441180"/>
                  </a:lnTo>
                  <a:lnTo>
                    <a:pt x="38100" y="9441180"/>
                  </a:lnTo>
                  <a:lnTo>
                    <a:pt x="38100" y="38100"/>
                  </a:lnTo>
                  <a:lnTo>
                    <a:pt x="7155180" y="38100"/>
                  </a:lnTo>
                  <a:lnTo>
                    <a:pt x="715518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9441180"/>
                  </a:lnTo>
                  <a:lnTo>
                    <a:pt x="0" y="9450070"/>
                  </a:lnTo>
                  <a:lnTo>
                    <a:pt x="7164070" y="9450070"/>
                  </a:lnTo>
                  <a:lnTo>
                    <a:pt x="7164070" y="9441180"/>
                  </a:lnTo>
                  <a:lnTo>
                    <a:pt x="71640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90700" y="1180464"/>
              <a:ext cx="3428365" cy="236220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905052" y="557530"/>
            <a:ext cx="5458460" cy="36703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ts val="1250"/>
              </a:lnSpc>
              <a:spcBef>
                <a:spcPts val="300"/>
              </a:spcBef>
            </a:pPr>
            <a:r>
              <a:rPr sz="1200" dirty="0">
                <a:latin typeface="Times New Roman"/>
                <a:cs typeface="Times New Roman"/>
              </a:rPr>
              <a:t>Drawback: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model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real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world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problems very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well,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because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functions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action </a:t>
            </a:r>
            <a:r>
              <a:rPr sz="1200" dirty="0">
                <a:latin typeface="Times New Roman"/>
                <a:cs typeface="Times New Roman"/>
              </a:rPr>
              <a:t>oriented 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really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corresponding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elements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problem.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05052" y="3701034"/>
            <a:ext cx="5962650" cy="5497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Times New Roman"/>
                <a:cs typeface="Times New Roman"/>
              </a:rPr>
              <a:t>Characteristics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of</a:t>
            </a:r>
            <a:r>
              <a:rPr sz="1200" b="1" spc="25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Times New Roman"/>
                <a:cs typeface="Times New Roman"/>
              </a:rPr>
              <a:t>POP: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860"/>
              </a:spcBef>
            </a:pPr>
            <a:r>
              <a:rPr sz="1200" dirty="0">
                <a:latin typeface="Times New Roman"/>
                <a:cs typeface="Times New Roman"/>
              </a:rPr>
              <a:t>Emphasis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actions.</a:t>
            </a:r>
            <a:endParaRPr sz="1200">
              <a:latin typeface="Times New Roman"/>
              <a:cs typeface="Times New Roman"/>
            </a:endParaRPr>
          </a:p>
          <a:p>
            <a:pPr marL="469900" marR="2247900">
              <a:lnSpc>
                <a:spcPct val="133300"/>
              </a:lnSpc>
              <a:spcBef>
                <a:spcPts val="85"/>
              </a:spcBef>
            </a:pPr>
            <a:r>
              <a:rPr sz="900" dirty="0">
                <a:latin typeface="Times New Roman"/>
                <a:cs typeface="Times New Roman"/>
              </a:rPr>
              <a:t>Large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programs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are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divided</a:t>
            </a:r>
            <a:r>
              <a:rPr sz="900" spc="-4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into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smaller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programs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known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as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functions. </a:t>
            </a:r>
            <a:r>
              <a:rPr sz="900" dirty="0">
                <a:latin typeface="Times New Roman"/>
                <a:cs typeface="Times New Roman"/>
              </a:rPr>
              <a:t>Most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of</a:t>
            </a:r>
            <a:r>
              <a:rPr sz="900" spc="-4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functions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shared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global </a:t>
            </a:r>
            <a:r>
              <a:rPr sz="900" spc="-20" dirty="0">
                <a:latin typeface="Times New Roman"/>
                <a:cs typeface="Times New Roman"/>
              </a:rPr>
              <a:t>data.</a:t>
            </a:r>
            <a:endParaRPr sz="900">
              <a:latin typeface="Times New Roman"/>
              <a:cs typeface="Times New Roman"/>
            </a:endParaRPr>
          </a:p>
          <a:p>
            <a:pPr marL="469900" marR="2501900">
              <a:lnSpc>
                <a:spcPts val="1490"/>
              </a:lnSpc>
              <a:spcBef>
                <a:spcPts val="70"/>
              </a:spcBef>
            </a:pPr>
            <a:r>
              <a:rPr sz="900" dirty="0">
                <a:latin typeface="Times New Roman"/>
                <a:cs typeface="Times New Roman"/>
              </a:rPr>
              <a:t>Data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move</a:t>
            </a:r>
            <a:r>
              <a:rPr sz="900" spc="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openly</a:t>
            </a:r>
            <a:r>
              <a:rPr sz="900" spc="-4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around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program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from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function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to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function. </a:t>
            </a:r>
            <a:r>
              <a:rPr sz="900" dirty="0">
                <a:latin typeface="Times New Roman"/>
                <a:cs typeface="Times New Roman"/>
              </a:rPr>
              <a:t>Functions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transform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data</a:t>
            </a:r>
            <a:r>
              <a:rPr sz="900" spc="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from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one</a:t>
            </a:r>
            <a:r>
              <a:rPr sz="900" spc="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form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to</a:t>
            </a:r>
            <a:r>
              <a:rPr sz="900" spc="-10" dirty="0">
                <a:latin typeface="Times New Roman"/>
                <a:cs typeface="Times New Roman"/>
              </a:rPr>
              <a:t> another.</a:t>
            </a:r>
            <a:endParaRPr sz="9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65"/>
              </a:spcBef>
            </a:pPr>
            <a:r>
              <a:rPr sz="900" dirty="0">
                <a:latin typeface="Times New Roman"/>
                <a:cs typeface="Times New Roman"/>
              </a:rPr>
              <a:t>Employs </a:t>
            </a:r>
            <a:r>
              <a:rPr sz="900" spc="-10" dirty="0">
                <a:latin typeface="Times New Roman"/>
                <a:cs typeface="Times New Roman"/>
              </a:rPr>
              <a:t>top-</a:t>
            </a:r>
            <a:r>
              <a:rPr sz="900" dirty="0">
                <a:latin typeface="Times New Roman"/>
                <a:cs typeface="Times New Roman"/>
              </a:rPr>
              <a:t>down approach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in</a:t>
            </a:r>
            <a:r>
              <a:rPr sz="900" spc="-5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program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design.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1200" b="1" spc="-20" dirty="0">
                <a:latin typeface="Times New Roman"/>
                <a:cs typeface="Times New Roman"/>
              </a:rPr>
              <a:t>OOP:</a:t>
            </a:r>
            <a:endParaRPr sz="1200">
              <a:latin typeface="Times New Roman"/>
              <a:cs typeface="Times New Roman"/>
            </a:endParaRPr>
          </a:p>
          <a:p>
            <a:pPr marL="12700" marR="15875" algn="just">
              <a:lnSpc>
                <a:spcPts val="1250"/>
              </a:lnSpc>
              <a:spcBef>
                <a:spcPts val="1230"/>
              </a:spcBef>
            </a:pPr>
            <a:r>
              <a:rPr sz="1200" dirty="0">
                <a:latin typeface="Times New Roman"/>
                <a:cs typeface="Times New Roman"/>
              </a:rPr>
              <a:t>OOP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allows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decompose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problem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entities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called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builds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around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entities.</a:t>
            </a:r>
            <a:endParaRPr sz="1200">
              <a:latin typeface="Times New Roman"/>
              <a:cs typeface="Times New Roman"/>
            </a:endParaRPr>
          </a:p>
          <a:p>
            <a:pPr marL="12700" marR="6350" algn="just">
              <a:lnSpc>
                <a:spcPct val="89200"/>
              </a:lnSpc>
              <a:spcBef>
                <a:spcPts val="1250"/>
              </a:spcBef>
            </a:pPr>
            <a:r>
              <a:rPr sz="1200" dirty="0">
                <a:latin typeface="Times New Roman"/>
                <a:cs typeface="Times New Roman"/>
              </a:rPr>
              <a:t>DEF: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OOP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approach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way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modularizing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creating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portioned </a:t>
            </a:r>
            <a:r>
              <a:rPr sz="1200" dirty="0">
                <a:latin typeface="Times New Roman"/>
                <a:cs typeface="Times New Roman"/>
              </a:rPr>
              <a:t>memory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area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both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templates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creating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copies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such </a:t>
            </a:r>
            <a:r>
              <a:rPr sz="1200" dirty="0">
                <a:latin typeface="Times New Roman"/>
                <a:cs typeface="Times New Roman"/>
              </a:rPr>
              <a:t>modules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demand.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89300"/>
              </a:lnSpc>
              <a:spcBef>
                <a:spcPts val="1280"/>
              </a:spcBef>
            </a:pP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,an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considered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partitioned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computer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memory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stores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set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operations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access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data.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Since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memory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partitions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independent,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objects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variety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different programs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without </a:t>
            </a:r>
            <a:r>
              <a:rPr sz="1200" spc="-10" dirty="0">
                <a:latin typeface="Times New Roman"/>
                <a:cs typeface="Times New Roman"/>
              </a:rPr>
              <a:t>modifications.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OOP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Chars: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985"/>
              </a:spcBef>
            </a:pPr>
            <a:r>
              <a:rPr sz="1200" dirty="0">
                <a:latin typeface="Times New Roman"/>
                <a:cs typeface="Times New Roman"/>
              </a:rPr>
              <a:t>Emphasis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420"/>
              </a:spcBef>
            </a:pPr>
            <a:r>
              <a:rPr sz="900" dirty="0">
                <a:latin typeface="Times New Roman"/>
                <a:cs typeface="Times New Roman"/>
              </a:rPr>
              <a:t>Programs are</a:t>
            </a:r>
            <a:r>
              <a:rPr sz="900" spc="-4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divided</a:t>
            </a:r>
            <a:r>
              <a:rPr sz="900" spc="-4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into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what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are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known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as </a:t>
            </a:r>
            <a:r>
              <a:rPr sz="900" spc="-10" dirty="0">
                <a:latin typeface="Times New Roman"/>
                <a:cs typeface="Times New Roman"/>
              </a:rPr>
              <a:t>methods.</a:t>
            </a:r>
            <a:endParaRPr sz="900">
              <a:latin typeface="Times New Roman"/>
              <a:cs typeface="Times New Roman"/>
            </a:endParaRPr>
          </a:p>
          <a:p>
            <a:pPr marL="469900" marR="2406650">
              <a:lnSpc>
                <a:spcPct val="133300"/>
              </a:lnSpc>
              <a:spcBef>
                <a:spcPts val="25"/>
              </a:spcBef>
            </a:pPr>
            <a:r>
              <a:rPr sz="900" dirty="0">
                <a:latin typeface="Times New Roman"/>
                <a:cs typeface="Times New Roman"/>
              </a:rPr>
              <a:t>Data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structures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are</a:t>
            </a:r>
            <a:r>
              <a:rPr sz="900" spc="-4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designed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such</a:t>
            </a:r>
            <a:r>
              <a:rPr sz="900" spc="-3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that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they</a:t>
            </a:r>
            <a:r>
              <a:rPr sz="900" spc="-6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characterize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objects. </a:t>
            </a:r>
            <a:r>
              <a:rPr sz="900" dirty="0">
                <a:latin typeface="Times New Roman"/>
                <a:cs typeface="Times New Roman"/>
              </a:rPr>
              <a:t>Methods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that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operate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on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data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of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an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object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are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tied</a:t>
            </a:r>
            <a:r>
              <a:rPr sz="900" spc="-4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together</a:t>
            </a:r>
            <a:r>
              <a:rPr sz="900" spc="-35" dirty="0">
                <a:latin typeface="Times New Roman"/>
                <a:cs typeface="Times New Roman"/>
              </a:rPr>
              <a:t> </a:t>
            </a:r>
            <a:r>
              <a:rPr sz="900" spc="-50" dirty="0">
                <a:latin typeface="Times New Roman"/>
                <a:cs typeface="Times New Roman"/>
              </a:rPr>
              <a:t>.</a:t>
            </a:r>
            <a:endParaRPr sz="9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360"/>
              </a:spcBef>
            </a:pPr>
            <a:r>
              <a:rPr sz="900" dirty="0">
                <a:latin typeface="Times New Roman"/>
                <a:cs typeface="Times New Roman"/>
              </a:rPr>
              <a:t>Data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is </a:t>
            </a:r>
            <a:r>
              <a:rPr sz="900" spc="-10" dirty="0">
                <a:latin typeface="Times New Roman"/>
                <a:cs typeface="Times New Roman"/>
              </a:rPr>
              <a:t>hidden.</a:t>
            </a:r>
            <a:endParaRPr sz="900">
              <a:latin typeface="Times New Roman"/>
              <a:cs typeface="Times New Roman"/>
            </a:endParaRPr>
          </a:p>
          <a:p>
            <a:pPr marL="469900" marR="2750820">
              <a:lnSpc>
                <a:spcPct val="133300"/>
              </a:lnSpc>
              <a:spcBef>
                <a:spcPts val="75"/>
              </a:spcBef>
            </a:pPr>
            <a:r>
              <a:rPr sz="900" dirty="0">
                <a:latin typeface="Times New Roman"/>
                <a:cs typeface="Times New Roman"/>
              </a:rPr>
              <a:t>Objects</a:t>
            </a:r>
            <a:r>
              <a:rPr sz="900" spc="-4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can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communicate</a:t>
            </a:r>
            <a:r>
              <a:rPr sz="900" spc="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with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each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other</a:t>
            </a:r>
            <a:r>
              <a:rPr sz="900" spc="-4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through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methods. Reusability.</a:t>
            </a:r>
            <a:endParaRPr sz="9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385"/>
              </a:spcBef>
            </a:pPr>
            <a:r>
              <a:rPr sz="900" dirty="0">
                <a:latin typeface="Times New Roman"/>
                <a:cs typeface="Times New Roman"/>
              </a:rPr>
              <a:t>Follows</a:t>
            </a:r>
            <a:r>
              <a:rPr sz="900" spc="1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bottom-</a:t>
            </a:r>
            <a:r>
              <a:rPr sz="900" dirty="0">
                <a:latin typeface="Times New Roman"/>
                <a:cs typeface="Times New Roman"/>
              </a:rPr>
              <a:t>up approach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in</a:t>
            </a:r>
            <a:r>
              <a:rPr sz="900" spc="-4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program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design.</a:t>
            </a:r>
            <a:endParaRPr sz="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3040379"/>
            <a:ext cx="126365" cy="12636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3739641"/>
            <a:ext cx="125731" cy="12572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4810378"/>
            <a:ext cx="126365" cy="12700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04800" y="304799"/>
            <a:ext cx="7164070" cy="9450070"/>
          </a:xfrm>
          <a:custGeom>
            <a:avLst/>
            <a:gdLst/>
            <a:ahLst/>
            <a:cxnLst/>
            <a:rect l="l" t="t" r="r" b="b"/>
            <a:pathLst>
              <a:path w="7164070" h="9450070">
                <a:moveTo>
                  <a:pt x="7146290" y="46990"/>
                </a:moveTo>
                <a:lnTo>
                  <a:pt x="7108190" y="46990"/>
                </a:lnTo>
                <a:lnTo>
                  <a:pt x="7108190" y="57150"/>
                </a:lnTo>
                <a:lnTo>
                  <a:pt x="7108190" y="9394190"/>
                </a:lnTo>
                <a:lnTo>
                  <a:pt x="56515" y="9394190"/>
                </a:lnTo>
                <a:lnTo>
                  <a:pt x="56515" y="57150"/>
                </a:lnTo>
                <a:lnTo>
                  <a:pt x="7108190" y="57150"/>
                </a:lnTo>
                <a:lnTo>
                  <a:pt x="7108190" y="46990"/>
                </a:lnTo>
                <a:lnTo>
                  <a:pt x="56515" y="46990"/>
                </a:lnTo>
                <a:lnTo>
                  <a:pt x="46990" y="46990"/>
                </a:lnTo>
                <a:lnTo>
                  <a:pt x="46990" y="9432303"/>
                </a:lnTo>
                <a:lnTo>
                  <a:pt x="56515" y="9432290"/>
                </a:lnTo>
                <a:lnTo>
                  <a:pt x="7146290" y="9432290"/>
                </a:lnTo>
                <a:lnTo>
                  <a:pt x="7146290" y="9394190"/>
                </a:lnTo>
                <a:lnTo>
                  <a:pt x="7146290" y="57150"/>
                </a:lnTo>
                <a:lnTo>
                  <a:pt x="7146290" y="46990"/>
                </a:lnTo>
                <a:close/>
              </a:path>
              <a:path w="7164070" h="9450070">
                <a:moveTo>
                  <a:pt x="7164070" y="0"/>
                </a:moveTo>
                <a:lnTo>
                  <a:pt x="7155180" y="0"/>
                </a:lnTo>
                <a:lnTo>
                  <a:pt x="7155180" y="38100"/>
                </a:lnTo>
                <a:lnTo>
                  <a:pt x="7155180" y="9441180"/>
                </a:lnTo>
                <a:lnTo>
                  <a:pt x="38100" y="9441180"/>
                </a:lnTo>
                <a:lnTo>
                  <a:pt x="38100" y="38100"/>
                </a:lnTo>
                <a:lnTo>
                  <a:pt x="7155180" y="38100"/>
                </a:lnTo>
                <a:lnTo>
                  <a:pt x="7155180" y="0"/>
                </a:lnTo>
                <a:lnTo>
                  <a:pt x="0" y="0"/>
                </a:lnTo>
                <a:lnTo>
                  <a:pt x="0" y="38100"/>
                </a:lnTo>
                <a:lnTo>
                  <a:pt x="0" y="9441180"/>
                </a:lnTo>
                <a:lnTo>
                  <a:pt x="0" y="9450070"/>
                </a:lnTo>
                <a:lnTo>
                  <a:pt x="7164070" y="9450070"/>
                </a:lnTo>
                <a:lnTo>
                  <a:pt x="7164070" y="9441180"/>
                </a:lnTo>
                <a:lnTo>
                  <a:pt x="71640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5052" y="557530"/>
            <a:ext cx="5985510" cy="850138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263525">
              <a:lnSpc>
                <a:spcPts val="1250"/>
              </a:lnSpc>
              <a:spcBef>
                <a:spcPts val="300"/>
              </a:spcBef>
            </a:pPr>
            <a:r>
              <a:rPr sz="1200" b="1" spc="-10" dirty="0">
                <a:latin typeface="Times New Roman"/>
                <a:cs typeface="Times New Roman"/>
              </a:rPr>
              <a:t>ArrayIndexOutOfBoundsException</a:t>
            </a:r>
            <a:r>
              <a:rPr sz="1200" spc="-10" dirty="0">
                <a:latin typeface="Times New Roman"/>
                <a:cs typeface="Times New Roman"/>
              </a:rPr>
              <a:t>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since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int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array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length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yet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program </a:t>
            </a:r>
            <a:r>
              <a:rPr sz="1200" dirty="0">
                <a:latin typeface="Times New Roman"/>
                <a:cs typeface="Times New Roman"/>
              </a:rPr>
              <a:t>attempts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assign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b="1" spc="-10" dirty="0">
                <a:latin typeface="Times New Roman"/>
                <a:cs typeface="Times New Roman"/>
              </a:rPr>
              <a:t>c[42]</a:t>
            </a:r>
            <a:r>
              <a:rPr sz="1200" spc="-1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12700" marR="3122930">
              <a:lnSpc>
                <a:spcPts val="1270"/>
              </a:lnSpc>
              <a:spcBef>
                <a:spcPts val="240"/>
              </a:spcBef>
            </a:pPr>
            <a:r>
              <a:rPr sz="1200" dirty="0">
                <a:latin typeface="Times New Roman"/>
                <a:cs typeface="Times New Roman"/>
              </a:rPr>
              <a:t>Here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output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generated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running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both </a:t>
            </a:r>
            <a:r>
              <a:rPr sz="1200" dirty="0">
                <a:latin typeface="Times New Roman"/>
                <a:cs typeface="Times New Roman"/>
              </a:rPr>
              <a:t>ways: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C:\&gt;java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MultiCatch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30"/>
              </a:lnSpc>
            </a:pPr>
            <a:r>
              <a:rPr sz="1200" dirty="0">
                <a:latin typeface="Times New Roman"/>
                <a:cs typeface="Times New Roman"/>
              </a:rPr>
              <a:t>a = </a:t>
            </a:r>
            <a:r>
              <a:rPr sz="1200" spc="-50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  <a:p>
            <a:pPr marL="12700" marR="2983865">
              <a:lnSpc>
                <a:spcPts val="1270"/>
              </a:lnSpc>
              <a:spcBef>
                <a:spcPts val="285"/>
              </a:spcBef>
            </a:pPr>
            <a:r>
              <a:rPr sz="1200" dirty="0">
                <a:latin typeface="Times New Roman"/>
                <a:cs typeface="Times New Roman"/>
              </a:rPr>
              <a:t>Divide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0: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java.lang.ArithmeticException: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/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by </a:t>
            </a:r>
            <a:r>
              <a:rPr sz="1200" dirty="0">
                <a:latin typeface="Times New Roman"/>
                <a:cs typeface="Times New Roman"/>
              </a:rPr>
              <a:t>zero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After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try/catch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blocks.</a:t>
            </a:r>
            <a:endParaRPr sz="1200">
              <a:latin typeface="Times New Roman"/>
              <a:cs typeface="Times New Roman"/>
            </a:endParaRPr>
          </a:p>
          <a:p>
            <a:pPr marL="12700" marR="4715510">
              <a:lnSpc>
                <a:spcPts val="1220"/>
              </a:lnSpc>
              <a:spcBef>
                <a:spcPts val="285"/>
              </a:spcBef>
            </a:pPr>
            <a:r>
              <a:rPr sz="1200" spc="-10" dirty="0">
                <a:latin typeface="Times New Roman"/>
                <a:cs typeface="Times New Roman"/>
              </a:rPr>
              <a:t>C:\&gt;java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MultiCatch </a:t>
            </a:r>
            <a:r>
              <a:rPr sz="1200" dirty="0">
                <a:latin typeface="Times New Roman"/>
                <a:cs typeface="Times New Roman"/>
              </a:rPr>
              <a:t>TestArg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12700" marR="2129155">
              <a:lnSpc>
                <a:spcPts val="1220"/>
              </a:lnSpc>
              <a:spcBef>
                <a:spcPts val="295"/>
              </a:spcBef>
            </a:pPr>
            <a:r>
              <a:rPr sz="1200" dirty="0">
                <a:latin typeface="Times New Roman"/>
                <a:cs typeface="Times New Roman"/>
              </a:rPr>
              <a:t>Array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index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oob: </a:t>
            </a:r>
            <a:r>
              <a:rPr sz="1200" spc="-10" dirty="0">
                <a:latin typeface="Times New Roman"/>
                <a:cs typeface="Times New Roman"/>
              </a:rPr>
              <a:t>java.lang.ArrayIndexOutOfBoundsException </a:t>
            </a:r>
            <a:r>
              <a:rPr sz="1200" dirty="0">
                <a:latin typeface="Times New Roman"/>
                <a:cs typeface="Times New Roman"/>
              </a:rPr>
              <a:t>After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try/catch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blocks.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1200" b="1" dirty="0">
                <a:latin typeface="Times New Roman"/>
                <a:cs typeface="Times New Roman"/>
              </a:rPr>
              <a:t>Throw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Keyword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1200">
              <a:latin typeface="Times New Roman"/>
              <a:cs typeface="Times New Roman"/>
            </a:endParaRPr>
          </a:p>
          <a:p>
            <a:pPr marL="469900" marR="15240" algn="just">
              <a:lnSpc>
                <a:spcPct val="89200"/>
              </a:lnSpc>
            </a:pPr>
            <a:r>
              <a:rPr sz="1200" dirty="0">
                <a:latin typeface="Times New Roman"/>
                <a:cs typeface="Times New Roman"/>
              </a:rPr>
              <a:t>So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far,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only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catching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exceptions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thrown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Java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Run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–Time </a:t>
            </a:r>
            <a:r>
              <a:rPr sz="1200" dirty="0">
                <a:latin typeface="Times New Roman"/>
                <a:cs typeface="Times New Roman"/>
              </a:rPr>
              <a:t>systems.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ever,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possible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 to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throw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 exception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explicitly,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using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throw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statement.</a:t>
            </a:r>
            <a:endParaRPr sz="1200">
              <a:latin typeface="Times New Roman"/>
              <a:cs typeface="Times New Roman"/>
            </a:endParaRPr>
          </a:p>
          <a:p>
            <a:pPr marL="1412240" algn="just">
              <a:lnSpc>
                <a:spcPts val="1295"/>
              </a:lnSpc>
            </a:pPr>
            <a:r>
              <a:rPr sz="1200" spc="-10" dirty="0">
                <a:latin typeface="Times New Roman"/>
                <a:cs typeface="Times New Roman"/>
              </a:rPr>
              <a:t>Throw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throwableInstance</a:t>
            </a:r>
            <a:endParaRPr sz="1200">
              <a:latin typeface="Times New Roman"/>
              <a:cs typeface="Times New Roman"/>
            </a:endParaRPr>
          </a:p>
          <a:p>
            <a:pPr marL="469900" marR="5080" algn="just">
              <a:lnSpc>
                <a:spcPct val="89200"/>
              </a:lnSpc>
              <a:spcBef>
                <a:spcPts val="375"/>
              </a:spcBef>
            </a:pPr>
            <a:r>
              <a:rPr sz="1200" dirty="0">
                <a:latin typeface="Times New Roman"/>
                <a:cs typeface="Times New Roman"/>
              </a:rPr>
              <a:t>Here,</a:t>
            </a:r>
            <a:r>
              <a:rPr sz="1200" spc="39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ThrowableInstance</a:t>
            </a:r>
            <a:r>
              <a:rPr sz="1200" i="1" spc="40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must</a:t>
            </a:r>
            <a:r>
              <a:rPr sz="1200" spc="40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3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3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</a:t>
            </a:r>
            <a:r>
              <a:rPr sz="1200" spc="40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3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</a:t>
            </a:r>
            <a:r>
              <a:rPr sz="1200" spc="38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Throwable</a:t>
            </a:r>
            <a:r>
              <a:rPr sz="1200" b="1" spc="3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3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subclass</a:t>
            </a:r>
            <a:r>
              <a:rPr sz="1200" spc="38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of </a:t>
            </a:r>
            <a:r>
              <a:rPr sz="1200" b="1" dirty="0">
                <a:latin typeface="Times New Roman"/>
                <a:cs typeface="Times New Roman"/>
              </a:rPr>
              <a:t>Throwable</a:t>
            </a:r>
            <a:r>
              <a:rPr sz="1200" dirty="0">
                <a:latin typeface="Times New Roman"/>
                <a:cs typeface="Times New Roman"/>
              </a:rPr>
              <a:t>.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Simple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types,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int</a:t>
            </a:r>
            <a:r>
              <a:rPr sz="1200" b="1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char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well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non-</a:t>
            </a:r>
            <a:r>
              <a:rPr sz="1200" b="1" dirty="0">
                <a:latin typeface="Times New Roman"/>
                <a:cs typeface="Times New Roman"/>
              </a:rPr>
              <a:t>Throwable</a:t>
            </a:r>
            <a:r>
              <a:rPr sz="1200" b="1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classes,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such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String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Object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cannot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exceptions</a:t>
            </a:r>
            <a:endParaRPr sz="1200">
              <a:latin typeface="Times New Roman"/>
              <a:cs typeface="Times New Roman"/>
            </a:endParaRPr>
          </a:p>
          <a:p>
            <a:pPr marL="497205" algn="just">
              <a:lnSpc>
                <a:spcPts val="1270"/>
              </a:lnSpc>
            </a:pP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 ways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obtain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Throwable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object:</a:t>
            </a:r>
            <a:endParaRPr sz="1200">
              <a:latin typeface="Times New Roman"/>
              <a:cs typeface="Times New Roman"/>
            </a:endParaRPr>
          </a:p>
          <a:p>
            <a:pPr marL="810895" indent="-115570">
              <a:lnSpc>
                <a:spcPct val="100000"/>
              </a:lnSpc>
              <a:spcBef>
                <a:spcPts val="120"/>
              </a:spcBef>
              <a:buFont typeface="Times New Roman"/>
              <a:buChar char="–"/>
              <a:tabLst>
                <a:tab pos="810895" algn="l"/>
              </a:tabLst>
            </a:pPr>
            <a:r>
              <a:rPr sz="1200" dirty="0">
                <a:latin typeface="Calibri"/>
                <a:cs typeface="Calibri"/>
              </a:rPr>
              <a:t>using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parameter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into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catch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clause</a:t>
            </a:r>
            <a:endParaRPr sz="1200">
              <a:latin typeface="Calibri"/>
              <a:cs typeface="Calibri"/>
            </a:endParaRPr>
          </a:p>
          <a:p>
            <a:pPr marL="850265" indent="-154940">
              <a:lnSpc>
                <a:spcPct val="100000"/>
              </a:lnSpc>
              <a:spcBef>
                <a:spcPts val="25"/>
              </a:spcBef>
              <a:buFont typeface="Times New Roman"/>
              <a:buChar char="–"/>
              <a:tabLst>
                <a:tab pos="850265" algn="l"/>
              </a:tabLst>
            </a:pPr>
            <a:r>
              <a:rPr sz="1200" spc="-10" dirty="0">
                <a:latin typeface="Calibri"/>
                <a:cs typeface="Calibri"/>
              </a:rPr>
              <a:t>creating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with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new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operator.</a:t>
            </a:r>
            <a:endParaRPr sz="1200">
              <a:latin typeface="Calibri"/>
              <a:cs typeface="Calibri"/>
            </a:endParaRPr>
          </a:p>
          <a:p>
            <a:pPr marL="469900" marR="15875" algn="just">
              <a:lnSpc>
                <a:spcPct val="92000"/>
              </a:lnSpc>
              <a:spcBef>
                <a:spcPts val="28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flow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execution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stops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immediately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after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throw</a:t>
            </a:r>
            <a:r>
              <a:rPr sz="1200" b="1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statement;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subsequent </a:t>
            </a:r>
            <a:r>
              <a:rPr sz="1200" dirty="0">
                <a:latin typeface="Times New Roman"/>
                <a:cs typeface="Times New Roman"/>
              </a:rPr>
              <a:t>statements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executed.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nearest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enclosing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try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block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inspected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 </a:t>
            </a:r>
            <a:r>
              <a:rPr sz="1200" b="1" dirty="0">
                <a:latin typeface="Times New Roman"/>
                <a:cs typeface="Times New Roman"/>
              </a:rPr>
              <a:t>catch</a:t>
            </a:r>
            <a:r>
              <a:rPr sz="1200" b="1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statement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matches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exception.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does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match,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control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transferred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statement.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not,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next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enclosing</a:t>
            </a:r>
            <a:r>
              <a:rPr sz="1200" spc="4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try</a:t>
            </a:r>
            <a:r>
              <a:rPr sz="1200" b="1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statement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inspected,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on.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matching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catch</a:t>
            </a:r>
            <a:r>
              <a:rPr sz="1200" b="1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found,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default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exception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handler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halts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program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prints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stack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trace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4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4594860">
              <a:lnSpc>
                <a:spcPct val="90800"/>
              </a:lnSpc>
            </a:pPr>
            <a:r>
              <a:rPr sz="1200" dirty="0">
                <a:latin typeface="Times New Roman"/>
                <a:cs typeface="Times New Roman"/>
              </a:rPr>
              <a:t>//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Demonstrate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throw. </a:t>
            </a:r>
            <a:r>
              <a:rPr sz="1200" dirty="0">
                <a:latin typeface="Times New Roman"/>
                <a:cs typeface="Times New Roman"/>
              </a:rPr>
              <a:t>class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ThrowDemo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{ </a:t>
            </a:r>
            <a:r>
              <a:rPr sz="1200" spc="-10" dirty="0">
                <a:latin typeface="Times New Roman"/>
                <a:cs typeface="Times New Roman"/>
              </a:rPr>
              <a:t>static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void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demoproc()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295"/>
              </a:lnSpc>
            </a:pPr>
            <a:r>
              <a:rPr sz="1200" dirty="0">
                <a:latin typeface="Times New Roman"/>
                <a:cs typeface="Times New Roman"/>
              </a:rPr>
              <a:t>{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try</a:t>
            </a:r>
            <a:r>
              <a:rPr sz="1200" spc="-50" dirty="0">
                <a:latin typeface="Times New Roman"/>
                <a:cs typeface="Times New Roman"/>
              </a:rPr>
              <a:t> {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</a:pPr>
            <a:r>
              <a:rPr sz="1200" dirty="0">
                <a:latin typeface="Times New Roman"/>
                <a:cs typeface="Times New Roman"/>
              </a:rPr>
              <a:t>throw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new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NullPointerException("demo");</a:t>
            </a:r>
            <a:endParaRPr sz="1200">
              <a:latin typeface="Times New Roman"/>
              <a:cs typeface="Times New Roman"/>
            </a:endParaRPr>
          </a:p>
          <a:p>
            <a:pPr marL="12700" marR="3142615">
              <a:lnSpc>
                <a:spcPts val="1270"/>
              </a:lnSpc>
              <a:spcBef>
                <a:spcPts val="330"/>
              </a:spcBef>
            </a:pPr>
            <a:r>
              <a:rPr sz="1200" dirty="0">
                <a:latin typeface="Times New Roman"/>
                <a:cs typeface="Times New Roman"/>
              </a:rPr>
              <a:t>}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catch(NullPointerException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e)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{ </a:t>
            </a:r>
            <a:r>
              <a:rPr sz="1200" spc="-10" dirty="0">
                <a:latin typeface="Times New Roman"/>
                <a:cs typeface="Times New Roman"/>
              </a:rPr>
              <a:t>System.out.println("Caught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inside demoproc.");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throw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e;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//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rethrow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exception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 marR="3592829">
              <a:lnSpc>
                <a:spcPts val="1250"/>
              </a:lnSpc>
              <a:spcBef>
                <a:spcPts val="295"/>
              </a:spcBef>
            </a:pPr>
            <a:r>
              <a:rPr sz="1200" dirty="0">
                <a:latin typeface="Times New Roman"/>
                <a:cs typeface="Times New Roman"/>
              </a:rPr>
              <a:t>public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static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void </a:t>
            </a:r>
            <a:r>
              <a:rPr sz="1200" spc="-10" dirty="0">
                <a:latin typeface="Times New Roman"/>
                <a:cs typeface="Times New Roman"/>
              </a:rPr>
              <a:t>main(String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args[])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{ </a:t>
            </a:r>
            <a:r>
              <a:rPr sz="1200" dirty="0">
                <a:latin typeface="Times New Roman"/>
                <a:cs typeface="Times New Roman"/>
              </a:rPr>
              <a:t>try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60"/>
              </a:lnSpc>
            </a:pPr>
            <a:r>
              <a:rPr sz="1200" spc="-10" dirty="0">
                <a:latin typeface="Times New Roman"/>
                <a:cs typeface="Times New Roman"/>
              </a:rPr>
              <a:t>demoproc();</a:t>
            </a:r>
            <a:endParaRPr sz="1200">
              <a:latin typeface="Times New Roman"/>
              <a:cs typeface="Times New Roman"/>
            </a:endParaRPr>
          </a:p>
          <a:p>
            <a:pPr marL="12700" marR="3789679">
              <a:lnSpc>
                <a:spcPts val="1220"/>
              </a:lnSpc>
              <a:spcBef>
                <a:spcPts val="320"/>
              </a:spcBef>
            </a:pPr>
            <a:r>
              <a:rPr sz="1150" dirty="0">
                <a:latin typeface="Times New Roman"/>
                <a:cs typeface="Times New Roman"/>
              </a:rPr>
              <a:t>}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catch(NullPointerException</a:t>
            </a:r>
            <a:r>
              <a:rPr sz="1150" dirty="0">
                <a:latin typeface="Times New Roman"/>
                <a:cs typeface="Times New Roman"/>
              </a:rPr>
              <a:t> e)</a:t>
            </a:r>
            <a:r>
              <a:rPr sz="1150" spc="30" dirty="0">
                <a:latin typeface="Times New Roman"/>
                <a:cs typeface="Times New Roman"/>
              </a:rPr>
              <a:t> </a:t>
            </a:r>
            <a:r>
              <a:rPr sz="1150" spc="-50" dirty="0">
                <a:latin typeface="Times New Roman"/>
                <a:cs typeface="Times New Roman"/>
              </a:rPr>
              <a:t>{ </a:t>
            </a:r>
            <a:r>
              <a:rPr sz="1150" spc="-10" dirty="0">
                <a:latin typeface="Times New Roman"/>
                <a:cs typeface="Times New Roman"/>
              </a:rPr>
              <a:t>System.out.println("Recaught:</a:t>
            </a:r>
            <a:r>
              <a:rPr sz="1150" spc="3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"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+ </a:t>
            </a:r>
            <a:r>
              <a:rPr sz="1150" spc="-25" dirty="0">
                <a:latin typeface="Times New Roman"/>
                <a:cs typeface="Times New Roman"/>
              </a:rPr>
              <a:t>e);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  <a:spcBef>
                <a:spcPts val="385"/>
              </a:spcBef>
            </a:pP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spc="-25" dirty="0">
                <a:latin typeface="Times New Roman"/>
                <a:cs typeface="Times New Roman"/>
              </a:rPr>
              <a:t>}}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62050" y="3552190"/>
            <a:ext cx="1038225" cy="823594"/>
            <a:chOff x="1162050" y="3552190"/>
            <a:chExt cx="1038225" cy="823594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76450" y="3552190"/>
              <a:ext cx="123825" cy="1238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2050" y="4251579"/>
              <a:ext cx="123825" cy="1238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62583" y="594106"/>
            <a:ext cx="5773420" cy="3519804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247015" algn="just">
              <a:lnSpc>
                <a:spcPct val="90800"/>
              </a:lnSpc>
              <a:spcBef>
                <a:spcPts val="229"/>
              </a:spcBef>
            </a:pP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gets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chances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deal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same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error.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First,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main(</a:t>
            </a:r>
            <a:r>
              <a:rPr sz="1200" b="1" spc="16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)</a:t>
            </a:r>
            <a:r>
              <a:rPr sz="1200" b="1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sets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 </a:t>
            </a:r>
            <a:r>
              <a:rPr sz="1200" dirty="0">
                <a:latin typeface="Times New Roman"/>
                <a:cs typeface="Times New Roman"/>
              </a:rPr>
              <a:t>exception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context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calls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demoproc(</a:t>
            </a:r>
            <a:r>
              <a:rPr sz="1200" b="1" spc="17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)</a:t>
            </a:r>
            <a:r>
              <a:rPr sz="1200" dirty="0">
                <a:latin typeface="Times New Roman"/>
                <a:cs typeface="Times New Roman"/>
              </a:rPr>
              <a:t>.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demoproc(</a:t>
            </a:r>
            <a:r>
              <a:rPr sz="1200" b="1" spc="17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)</a:t>
            </a:r>
            <a:r>
              <a:rPr sz="1200" b="1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sets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up </a:t>
            </a:r>
            <a:r>
              <a:rPr sz="1200" dirty="0">
                <a:latin typeface="Times New Roman"/>
                <a:cs typeface="Times New Roman"/>
              </a:rPr>
              <a:t>another</a:t>
            </a:r>
            <a:r>
              <a:rPr sz="1200" spc="155" dirty="0">
                <a:latin typeface="Times New Roman"/>
                <a:cs typeface="Times New Roman"/>
              </a:rPr>
              <a:t>  </a:t>
            </a:r>
            <a:r>
              <a:rPr sz="1200" spc="-10" dirty="0">
                <a:latin typeface="Times New Roman"/>
                <a:cs typeface="Times New Roman"/>
              </a:rPr>
              <a:t>exception-</a:t>
            </a:r>
            <a:r>
              <a:rPr sz="1200" dirty="0">
                <a:latin typeface="Times New Roman"/>
                <a:cs typeface="Times New Roman"/>
              </a:rPr>
              <a:t>handling</a:t>
            </a:r>
            <a:r>
              <a:rPr sz="1200" spc="15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context</a:t>
            </a:r>
            <a:r>
              <a:rPr sz="1200" spc="16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6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immediately</a:t>
            </a:r>
            <a:r>
              <a:rPr sz="1200" spc="14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throws</a:t>
            </a:r>
            <a:r>
              <a:rPr sz="1200" spc="15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new</a:t>
            </a:r>
            <a:r>
              <a:rPr sz="1200" spc="16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instance</a:t>
            </a:r>
            <a:r>
              <a:rPr sz="1200" spc="150" dirty="0">
                <a:latin typeface="Times New Roman"/>
                <a:cs typeface="Times New Roman"/>
              </a:rPr>
              <a:t>  </a:t>
            </a:r>
            <a:r>
              <a:rPr sz="1200" spc="-25" dirty="0">
                <a:latin typeface="Times New Roman"/>
                <a:cs typeface="Times New Roman"/>
              </a:rPr>
              <a:t>of </a:t>
            </a:r>
            <a:r>
              <a:rPr sz="1200" b="1" dirty="0">
                <a:latin typeface="Times New Roman"/>
                <a:cs typeface="Times New Roman"/>
              </a:rPr>
              <a:t>NullPointerException,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caught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next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line.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exception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-10" dirty="0">
                <a:latin typeface="Times New Roman"/>
                <a:cs typeface="Times New Roman"/>
              </a:rPr>
              <a:t> rethrown. </a:t>
            </a:r>
            <a:r>
              <a:rPr sz="1200" dirty="0">
                <a:latin typeface="Times New Roman"/>
                <a:cs typeface="Times New Roman"/>
              </a:rPr>
              <a:t>Here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resulting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output:</a:t>
            </a:r>
            <a:endParaRPr sz="1200">
              <a:latin typeface="Times New Roman"/>
              <a:cs typeface="Times New Roman"/>
            </a:endParaRPr>
          </a:p>
          <a:p>
            <a:pPr marL="36830">
              <a:lnSpc>
                <a:spcPts val="1415"/>
              </a:lnSpc>
              <a:spcBef>
                <a:spcPts val="1325"/>
              </a:spcBef>
            </a:pPr>
            <a:r>
              <a:rPr sz="1200" dirty="0">
                <a:latin typeface="Times New Roman"/>
                <a:cs typeface="Times New Roman"/>
              </a:rPr>
              <a:t>Caught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inside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demoproc.</a:t>
            </a:r>
            <a:endParaRPr sz="1200">
              <a:latin typeface="Times New Roman"/>
              <a:cs typeface="Times New Roman"/>
            </a:endParaRPr>
          </a:p>
          <a:p>
            <a:pPr marL="36830">
              <a:lnSpc>
                <a:spcPts val="1415"/>
              </a:lnSpc>
            </a:pPr>
            <a:r>
              <a:rPr sz="1200" dirty="0">
                <a:latin typeface="Times New Roman"/>
                <a:cs typeface="Times New Roman"/>
              </a:rPr>
              <a:t>Recaught: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java.lang.NullPointerException: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demo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illustrates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create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close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attention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 </a:t>
            </a:r>
            <a:r>
              <a:rPr sz="1200" spc="-10" dirty="0">
                <a:latin typeface="Times New Roman"/>
                <a:cs typeface="Times New Roman"/>
              </a:rPr>
              <a:t>line: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45"/>
              </a:spcBef>
            </a:pPr>
            <a:endParaRPr sz="1200">
              <a:latin typeface="Times New Roman"/>
              <a:cs typeface="Times New Roman"/>
            </a:endParaRPr>
          </a:p>
          <a:p>
            <a:pPr marL="3683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throw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new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NullPointerException("demo");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3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250"/>
              </a:lnSpc>
            </a:pPr>
            <a:r>
              <a:rPr sz="1200" dirty="0">
                <a:latin typeface="Times New Roman"/>
                <a:cs typeface="Times New Roman"/>
              </a:rPr>
              <a:t>Here,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new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construct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instance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NullPointerException</a:t>
            </a:r>
            <a:r>
              <a:rPr sz="1200" dirty="0">
                <a:latin typeface="Times New Roman"/>
                <a:cs typeface="Times New Roman"/>
              </a:rPr>
              <a:t>.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of-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Java’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run-</a:t>
            </a:r>
            <a:r>
              <a:rPr sz="1200" spc="-20" dirty="0">
                <a:latin typeface="Times New Roman"/>
                <a:cs typeface="Times New Roman"/>
              </a:rPr>
              <a:t>time </a:t>
            </a:r>
            <a:r>
              <a:rPr sz="1200" dirty="0">
                <a:latin typeface="Times New Roman"/>
                <a:cs typeface="Times New Roman"/>
              </a:rPr>
              <a:t>exceptions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least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constructors: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 with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parameter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-20" dirty="0">
                <a:latin typeface="Times New Roman"/>
                <a:cs typeface="Times New Roman"/>
              </a:rPr>
              <a:t> that</a:t>
            </a:r>
            <a:endParaRPr sz="1200">
              <a:latin typeface="Times New Roman"/>
              <a:cs typeface="Times New Roman"/>
            </a:endParaRPr>
          </a:p>
          <a:p>
            <a:pPr marL="12700" marR="456565">
              <a:lnSpc>
                <a:spcPts val="1250"/>
              </a:lnSpc>
              <a:spcBef>
                <a:spcPts val="260"/>
              </a:spcBef>
            </a:pPr>
            <a:r>
              <a:rPr sz="1200" dirty="0">
                <a:latin typeface="Times New Roman"/>
                <a:cs typeface="Times New Roman"/>
              </a:rPr>
              <a:t>takes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string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parameter.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second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form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used,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argument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specifies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string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describes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exception. This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displayed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object</a:t>
            </a:r>
            <a:endParaRPr sz="1200">
              <a:latin typeface="Times New Roman"/>
              <a:cs typeface="Times New Roman"/>
            </a:endParaRPr>
          </a:p>
          <a:p>
            <a:pPr marL="36830">
              <a:lnSpc>
                <a:spcPts val="1390"/>
              </a:lnSpc>
              <a:spcBef>
                <a:spcPts val="15"/>
              </a:spcBef>
            </a:pP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argument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print(</a:t>
            </a:r>
            <a:r>
              <a:rPr sz="1200" b="1" spc="18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)</a:t>
            </a:r>
            <a:r>
              <a:rPr sz="1200" b="1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println(</a:t>
            </a:r>
            <a:r>
              <a:rPr sz="1200" b="1" spc="2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)</a:t>
            </a:r>
            <a:r>
              <a:rPr sz="1200" dirty="0">
                <a:latin typeface="Times New Roman"/>
                <a:cs typeface="Times New Roman"/>
              </a:rPr>
              <a:t>.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obtained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</a:pPr>
            <a:r>
              <a:rPr sz="1200" b="1" dirty="0">
                <a:latin typeface="Times New Roman"/>
                <a:cs typeface="Times New Roman"/>
              </a:rPr>
              <a:t>getMessage(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)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defined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Throwable</a:t>
            </a:r>
            <a:r>
              <a:rPr sz="1200" spc="-1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5052" y="4606544"/>
            <a:ext cx="6833870" cy="3001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Throws</a:t>
            </a:r>
            <a:r>
              <a:rPr sz="1200" b="1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Keyword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1200">
              <a:latin typeface="Times New Roman"/>
              <a:cs typeface="Times New Roman"/>
            </a:endParaRPr>
          </a:p>
          <a:p>
            <a:pPr marL="469900" marR="923925">
              <a:lnSpc>
                <a:spcPts val="1250"/>
              </a:lnSpc>
            </a:pP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capable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causing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exception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 it does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handle,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must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specify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this </a:t>
            </a:r>
            <a:r>
              <a:rPr sz="1200" dirty="0">
                <a:latin typeface="Times New Roman"/>
                <a:cs typeface="Times New Roman"/>
              </a:rPr>
              <a:t>behavior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callers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guard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themselves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against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exception.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You</a:t>
            </a:r>
            <a:endParaRPr sz="1200">
              <a:latin typeface="Times New Roman"/>
              <a:cs typeface="Times New Roman"/>
            </a:endParaRPr>
          </a:p>
          <a:p>
            <a:pPr marL="469900" marR="5080">
              <a:lnSpc>
                <a:spcPts val="1250"/>
              </a:lnSpc>
              <a:spcBef>
                <a:spcPts val="260"/>
              </a:spcBef>
            </a:pPr>
            <a:r>
              <a:rPr sz="1200" dirty="0">
                <a:latin typeface="Times New Roman"/>
                <a:cs typeface="Times New Roman"/>
              </a:rPr>
              <a:t>do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throws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clause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method’s</a:t>
            </a:r>
            <a:r>
              <a:rPr sz="1200" b="1" spc="-10" dirty="0">
                <a:latin typeface="Times New Roman"/>
                <a:cs typeface="Times New Roman"/>
              </a:rPr>
              <a:t>throws</a:t>
            </a:r>
            <a:r>
              <a:rPr sz="1200" spc="-10" dirty="0">
                <a:latin typeface="Times New Roman"/>
                <a:cs typeface="Times New Roman"/>
              </a:rPr>
              <a:t>clauselistsdeclar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exceptions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might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throw.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necessary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exceptions,</a:t>
            </a:r>
            <a:endParaRPr sz="1200">
              <a:latin typeface="Times New Roman"/>
              <a:cs typeface="Times New Roman"/>
            </a:endParaRPr>
          </a:p>
          <a:p>
            <a:pPr marL="469900" marR="865505" algn="just">
              <a:lnSpc>
                <a:spcPct val="91100"/>
              </a:lnSpc>
              <a:spcBef>
                <a:spcPts val="265"/>
              </a:spcBef>
            </a:pPr>
            <a:r>
              <a:rPr sz="1200" dirty="0">
                <a:latin typeface="Times New Roman"/>
                <a:cs typeface="Times New Roman"/>
              </a:rPr>
              <a:t>except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those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Error</a:t>
            </a:r>
            <a:r>
              <a:rPr sz="1200" b="1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RuntimeException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subclasses.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other </a:t>
            </a:r>
            <a:r>
              <a:rPr sz="1200" dirty="0">
                <a:latin typeface="Times New Roman"/>
                <a:cs typeface="Times New Roman"/>
              </a:rPr>
              <a:t>exceptions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throw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must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declared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9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throws</a:t>
            </a:r>
            <a:r>
              <a:rPr sz="1200" b="1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clause.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not,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compile-</a:t>
            </a:r>
            <a:r>
              <a:rPr sz="1200" dirty="0">
                <a:latin typeface="Times New Roman"/>
                <a:cs typeface="Times New Roman"/>
              </a:rPr>
              <a:t>time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error will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result.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general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form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declaration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includes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throws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clause: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415"/>
              </a:lnSpc>
              <a:spcBef>
                <a:spcPts val="1270"/>
              </a:spcBef>
            </a:pPr>
            <a:r>
              <a:rPr sz="1200" i="1" dirty="0">
                <a:latin typeface="Times New Roman"/>
                <a:cs typeface="Times New Roman"/>
              </a:rPr>
              <a:t>type </a:t>
            </a:r>
            <a:r>
              <a:rPr sz="1200" i="1" spc="-10" dirty="0">
                <a:latin typeface="Times New Roman"/>
                <a:cs typeface="Times New Roman"/>
              </a:rPr>
              <a:t>method-name(parameter-</a:t>
            </a:r>
            <a:r>
              <a:rPr sz="1200" i="1" dirty="0">
                <a:latin typeface="Times New Roman"/>
                <a:cs typeface="Times New Roman"/>
              </a:rPr>
              <a:t>list)</a:t>
            </a:r>
            <a:r>
              <a:rPr sz="1200" i="1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throws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exception-</a:t>
            </a:r>
            <a:r>
              <a:rPr sz="1200" i="1" spc="-20" dirty="0">
                <a:latin typeface="Times New Roman"/>
                <a:cs typeface="Times New Roman"/>
              </a:rPr>
              <a:t>list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380"/>
              </a:lnSpc>
            </a:pPr>
            <a:r>
              <a:rPr sz="1200" spc="-5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//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body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method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415"/>
              </a:lnSpc>
            </a:pP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494030" algn="just">
              <a:lnSpc>
                <a:spcPct val="100000"/>
              </a:lnSpc>
              <a:spcBef>
                <a:spcPts val="1320"/>
              </a:spcBef>
            </a:pPr>
            <a:r>
              <a:rPr sz="1200" dirty="0">
                <a:latin typeface="Times New Roman"/>
                <a:cs typeface="Times New Roman"/>
              </a:rPr>
              <a:t>Here,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exception</a:t>
            </a:r>
            <a:r>
              <a:rPr sz="1200" spc="-10" dirty="0">
                <a:latin typeface="Times New Roman"/>
                <a:cs typeface="Times New Roman"/>
              </a:rPr>
              <a:t>-</a:t>
            </a:r>
            <a:r>
              <a:rPr sz="1200" i="1" dirty="0">
                <a:latin typeface="Times New Roman"/>
                <a:cs typeface="Times New Roman"/>
              </a:rPr>
              <a:t>list</a:t>
            </a:r>
            <a:r>
              <a:rPr sz="1200" i="1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comma-</a:t>
            </a:r>
            <a:r>
              <a:rPr sz="1200" dirty="0">
                <a:latin typeface="Times New Roman"/>
                <a:cs typeface="Times New Roman"/>
              </a:rPr>
              <a:t>separated </a:t>
            </a:r>
            <a:r>
              <a:rPr sz="1200" spc="-10" dirty="0">
                <a:latin typeface="Times New Roman"/>
                <a:cs typeface="Times New Roman"/>
              </a:rPr>
              <a:t>list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exceptions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 can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throw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4800" y="304800"/>
            <a:ext cx="7164070" cy="9450070"/>
            <a:chOff x="304800" y="304800"/>
            <a:chExt cx="7164070" cy="9450070"/>
          </a:xfrm>
        </p:grpSpPr>
        <p:sp>
          <p:nvSpPr>
            <p:cNvPr id="5" name="object 5"/>
            <p:cNvSpPr/>
            <p:nvPr/>
          </p:nvSpPr>
          <p:spPr>
            <a:xfrm>
              <a:off x="304800" y="304799"/>
              <a:ext cx="7164070" cy="9394190"/>
            </a:xfrm>
            <a:custGeom>
              <a:avLst/>
              <a:gdLst/>
              <a:ahLst/>
              <a:cxnLst/>
              <a:rect l="l" t="t" r="r" b="b"/>
              <a:pathLst>
                <a:path w="7164070" h="9394190">
                  <a:moveTo>
                    <a:pt x="7146290" y="46990"/>
                  </a:moveTo>
                  <a:lnTo>
                    <a:pt x="56515" y="46990"/>
                  </a:lnTo>
                  <a:lnTo>
                    <a:pt x="46990" y="46990"/>
                  </a:lnTo>
                  <a:lnTo>
                    <a:pt x="46990" y="56515"/>
                  </a:lnTo>
                  <a:lnTo>
                    <a:pt x="56515" y="56515"/>
                  </a:lnTo>
                  <a:lnTo>
                    <a:pt x="7146290" y="56515"/>
                  </a:lnTo>
                  <a:lnTo>
                    <a:pt x="7146290" y="46990"/>
                  </a:lnTo>
                  <a:close/>
                </a:path>
                <a:path w="7164070" h="9394190">
                  <a:moveTo>
                    <a:pt x="716407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0" y="9394190"/>
                  </a:lnTo>
                  <a:lnTo>
                    <a:pt x="38100" y="9394190"/>
                  </a:lnTo>
                  <a:lnTo>
                    <a:pt x="38100" y="38100"/>
                  </a:lnTo>
                  <a:lnTo>
                    <a:pt x="7155180" y="38100"/>
                  </a:lnTo>
                  <a:lnTo>
                    <a:pt x="7155180" y="56515"/>
                  </a:lnTo>
                  <a:lnTo>
                    <a:pt x="7164070" y="56515"/>
                  </a:lnTo>
                  <a:lnTo>
                    <a:pt x="7164070" y="38100"/>
                  </a:lnTo>
                  <a:lnTo>
                    <a:pt x="71640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2050" y="1668144"/>
              <a:ext cx="123825" cy="1238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2050" y="1843405"/>
              <a:ext cx="123825" cy="12382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2050" y="2718435"/>
              <a:ext cx="123825" cy="12382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2050" y="3758565"/>
              <a:ext cx="123825" cy="12382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2050" y="7450455"/>
              <a:ext cx="123825" cy="1238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3000" y="614045"/>
              <a:ext cx="126365" cy="12636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3000" y="2190750"/>
              <a:ext cx="126365" cy="12636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3000" y="3066414"/>
              <a:ext cx="126365" cy="12636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3000" y="4994909"/>
              <a:ext cx="126365" cy="12636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04800" y="360679"/>
              <a:ext cx="7164070" cy="9394190"/>
            </a:xfrm>
            <a:custGeom>
              <a:avLst/>
              <a:gdLst/>
              <a:ahLst/>
              <a:cxnLst/>
              <a:rect l="l" t="t" r="r" b="b"/>
              <a:pathLst>
                <a:path w="7164070" h="9394190">
                  <a:moveTo>
                    <a:pt x="7146290" y="9338310"/>
                  </a:moveTo>
                  <a:lnTo>
                    <a:pt x="7108190" y="9338310"/>
                  </a:lnTo>
                  <a:lnTo>
                    <a:pt x="7108190" y="9337040"/>
                  </a:lnTo>
                  <a:lnTo>
                    <a:pt x="56515" y="9337040"/>
                  </a:lnTo>
                  <a:lnTo>
                    <a:pt x="56515" y="0"/>
                  </a:lnTo>
                  <a:lnTo>
                    <a:pt x="46990" y="0"/>
                  </a:lnTo>
                  <a:lnTo>
                    <a:pt x="46990" y="9375775"/>
                  </a:lnTo>
                  <a:lnTo>
                    <a:pt x="56515" y="9375775"/>
                  </a:lnTo>
                  <a:lnTo>
                    <a:pt x="56515" y="9376410"/>
                  </a:lnTo>
                  <a:lnTo>
                    <a:pt x="7146290" y="9376410"/>
                  </a:lnTo>
                  <a:lnTo>
                    <a:pt x="7146290" y="9338310"/>
                  </a:lnTo>
                  <a:close/>
                </a:path>
                <a:path w="7164070" h="9394190">
                  <a:moveTo>
                    <a:pt x="7146290" y="0"/>
                  </a:moveTo>
                  <a:lnTo>
                    <a:pt x="7108190" y="0"/>
                  </a:lnTo>
                  <a:lnTo>
                    <a:pt x="7108190" y="9337040"/>
                  </a:lnTo>
                  <a:lnTo>
                    <a:pt x="7146290" y="9337040"/>
                  </a:lnTo>
                  <a:lnTo>
                    <a:pt x="7146290" y="0"/>
                  </a:lnTo>
                  <a:close/>
                </a:path>
                <a:path w="7164070" h="9394190">
                  <a:moveTo>
                    <a:pt x="7164070" y="9385300"/>
                  </a:moveTo>
                  <a:lnTo>
                    <a:pt x="38100" y="9385300"/>
                  </a:lnTo>
                  <a:lnTo>
                    <a:pt x="38100" y="9338310"/>
                  </a:lnTo>
                  <a:lnTo>
                    <a:pt x="0" y="9338310"/>
                  </a:lnTo>
                  <a:lnTo>
                    <a:pt x="0" y="9385300"/>
                  </a:lnTo>
                  <a:lnTo>
                    <a:pt x="0" y="9394190"/>
                  </a:lnTo>
                  <a:lnTo>
                    <a:pt x="7164070" y="9394190"/>
                  </a:lnTo>
                  <a:lnTo>
                    <a:pt x="7164070" y="9385300"/>
                  </a:lnTo>
                  <a:close/>
                </a:path>
                <a:path w="7164070" h="9394190">
                  <a:moveTo>
                    <a:pt x="7164070" y="0"/>
                  </a:moveTo>
                  <a:lnTo>
                    <a:pt x="7155180" y="0"/>
                  </a:lnTo>
                  <a:lnTo>
                    <a:pt x="7155180" y="9384678"/>
                  </a:lnTo>
                  <a:lnTo>
                    <a:pt x="7164070" y="9384665"/>
                  </a:lnTo>
                  <a:lnTo>
                    <a:pt x="71640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635" y="6384671"/>
            <a:ext cx="125731" cy="12572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635" y="6908545"/>
            <a:ext cx="125731" cy="12573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635" y="7433818"/>
            <a:ext cx="125731" cy="12573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04800" y="304799"/>
            <a:ext cx="7164070" cy="9450070"/>
          </a:xfrm>
          <a:custGeom>
            <a:avLst/>
            <a:gdLst/>
            <a:ahLst/>
            <a:cxnLst/>
            <a:rect l="l" t="t" r="r" b="b"/>
            <a:pathLst>
              <a:path w="7164070" h="9450070">
                <a:moveTo>
                  <a:pt x="7146290" y="46990"/>
                </a:moveTo>
                <a:lnTo>
                  <a:pt x="7108190" y="46990"/>
                </a:lnTo>
                <a:lnTo>
                  <a:pt x="7108190" y="57150"/>
                </a:lnTo>
                <a:lnTo>
                  <a:pt x="7108190" y="9394190"/>
                </a:lnTo>
                <a:lnTo>
                  <a:pt x="56515" y="9394190"/>
                </a:lnTo>
                <a:lnTo>
                  <a:pt x="56515" y="57150"/>
                </a:lnTo>
                <a:lnTo>
                  <a:pt x="7108190" y="57150"/>
                </a:lnTo>
                <a:lnTo>
                  <a:pt x="7108190" y="46990"/>
                </a:lnTo>
                <a:lnTo>
                  <a:pt x="56515" y="46990"/>
                </a:lnTo>
                <a:lnTo>
                  <a:pt x="46990" y="46990"/>
                </a:lnTo>
                <a:lnTo>
                  <a:pt x="46990" y="9432303"/>
                </a:lnTo>
                <a:lnTo>
                  <a:pt x="56515" y="9432290"/>
                </a:lnTo>
                <a:lnTo>
                  <a:pt x="7146290" y="9432290"/>
                </a:lnTo>
                <a:lnTo>
                  <a:pt x="7146290" y="9394190"/>
                </a:lnTo>
                <a:lnTo>
                  <a:pt x="7146290" y="57150"/>
                </a:lnTo>
                <a:lnTo>
                  <a:pt x="7146290" y="46990"/>
                </a:lnTo>
                <a:close/>
              </a:path>
              <a:path w="7164070" h="9450070">
                <a:moveTo>
                  <a:pt x="7164070" y="0"/>
                </a:moveTo>
                <a:lnTo>
                  <a:pt x="7155180" y="0"/>
                </a:lnTo>
                <a:lnTo>
                  <a:pt x="7155180" y="38100"/>
                </a:lnTo>
                <a:lnTo>
                  <a:pt x="7155180" y="9441180"/>
                </a:lnTo>
                <a:lnTo>
                  <a:pt x="38100" y="9441180"/>
                </a:lnTo>
                <a:lnTo>
                  <a:pt x="38100" y="38100"/>
                </a:lnTo>
                <a:lnTo>
                  <a:pt x="7155180" y="38100"/>
                </a:lnTo>
                <a:lnTo>
                  <a:pt x="7155180" y="0"/>
                </a:lnTo>
                <a:lnTo>
                  <a:pt x="0" y="0"/>
                </a:lnTo>
                <a:lnTo>
                  <a:pt x="0" y="38100"/>
                </a:lnTo>
                <a:lnTo>
                  <a:pt x="0" y="9441180"/>
                </a:lnTo>
                <a:lnTo>
                  <a:pt x="0" y="9450070"/>
                </a:lnTo>
                <a:lnTo>
                  <a:pt x="7164070" y="9450070"/>
                </a:lnTo>
                <a:lnTo>
                  <a:pt x="7164070" y="9441180"/>
                </a:lnTo>
                <a:lnTo>
                  <a:pt x="71640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5052" y="557530"/>
            <a:ext cx="4321175" cy="2830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Program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dirty="0">
                <a:latin typeface="Times New Roman"/>
                <a:cs typeface="Times New Roman"/>
              </a:rPr>
              <a:t>class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ThrowsDemo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  <a:spcBef>
                <a:spcPts val="70"/>
              </a:spcBef>
            </a:pPr>
            <a:r>
              <a:rPr sz="1200" dirty="0">
                <a:latin typeface="Times New Roman"/>
                <a:cs typeface="Times New Roman"/>
              </a:rPr>
              <a:t>static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void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throwOne()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throws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IllegalAccessException</a:t>
            </a:r>
            <a:endParaRPr sz="1200">
              <a:latin typeface="Times New Roman"/>
              <a:cs typeface="Times New Roman"/>
            </a:endParaRPr>
          </a:p>
          <a:p>
            <a:pPr marL="12700" marR="1576705">
              <a:lnSpc>
                <a:spcPts val="1350"/>
              </a:lnSpc>
              <a:spcBef>
                <a:spcPts val="60"/>
              </a:spcBef>
            </a:pPr>
            <a:r>
              <a:rPr sz="1200" dirty="0">
                <a:latin typeface="Times New Roman"/>
                <a:cs typeface="Times New Roman"/>
              </a:rPr>
              <a:t>{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System.out.println("Inside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throwOne."); </a:t>
            </a:r>
            <a:r>
              <a:rPr sz="1200" dirty="0">
                <a:latin typeface="Times New Roman"/>
                <a:cs typeface="Times New Roman"/>
              </a:rPr>
              <a:t>throw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new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IllegalAccessException("demo");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35"/>
              </a:lnSpc>
            </a:pP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 marR="1927225">
              <a:lnSpc>
                <a:spcPts val="1250"/>
              </a:lnSpc>
              <a:spcBef>
                <a:spcPts val="275"/>
              </a:spcBef>
            </a:pPr>
            <a:r>
              <a:rPr sz="1200" dirty="0">
                <a:latin typeface="Times New Roman"/>
                <a:cs typeface="Times New Roman"/>
              </a:rPr>
              <a:t>public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static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void </a:t>
            </a:r>
            <a:r>
              <a:rPr sz="1200" spc="-10" dirty="0">
                <a:latin typeface="Times New Roman"/>
                <a:cs typeface="Times New Roman"/>
              </a:rPr>
              <a:t>main(String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args[])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{ </a:t>
            </a:r>
            <a:r>
              <a:rPr sz="1200" dirty="0">
                <a:latin typeface="Times New Roman"/>
                <a:cs typeface="Times New Roman"/>
              </a:rPr>
              <a:t>try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</a:pPr>
            <a:r>
              <a:rPr sz="1200" spc="-10" dirty="0">
                <a:latin typeface="Times New Roman"/>
                <a:cs typeface="Times New Roman"/>
              </a:rPr>
              <a:t>throwOne();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  <a:spcBef>
                <a:spcPts val="45"/>
              </a:spcBef>
            </a:pPr>
            <a:r>
              <a:rPr sz="1200" dirty="0">
                <a:latin typeface="Times New Roman"/>
                <a:cs typeface="Times New Roman"/>
              </a:rPr>
              <a:t>}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catch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(IllegalAccessException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e)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35"/>
              </a:lnSpc>
            </a:pPr>
            <a:r>
              <a:rPr sz="1200" dirty="0">
                <a:latin typeface="Times New Roman"/>
                <a:cs typeface="Times New Roman"/>
              </a:rPr>
              <a:t>{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System.out.println("Caught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"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+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e);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</a:pP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497205">
              <a:lnSpc>
                <a:spcPts val="1370"/>
              </a:lnSpc>
            </a:pPr>
            <a:r>
              <a:rPr sz="1200" dirty="0">
                <a:latin typeface="Times New Roman"/>
                <a:cs typeface="Times New Roman"/>
              </a:rPr>
              <a:t>Here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output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generated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running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example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program: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5052" y="3533394"/>
            <a:ext cx="297180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7205">
              <a:lnSpc>
                <a:spcPts val="137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inside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throwOne</a:t>
            </a:r>
            <a:endParaRPr sz="1200">
              <a:latin typeface="Times New Roman"/>
              <a:cs typeface="Times New Roman"/>
            </a:endParaRPr>
          </a:p>
          <a:p>
            <a:pPr marL="497205">
              <a:lnSpc>
                <a:spcPts val="1370"/>
              </a:lnSpc>
            </a:pPr>
            <a:r>
              <a:rPr sz="1200" spc="-10" dirty="0">
                <a:latin typeface="Times New Roman"/>
                <a:cs typeface="Times New Roman"/>
              </a:rPr>
              <a:t>caught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java.lang.IllegalAccessException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1200" b="1" dirty="0">
                <a:latin typeface="Times New Roman"/>
                <a:cs typeface="Times New Roman"/>
              </a:rPr>
              <a:t>S.No.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throw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66464" y="3929634"/>
            <a:ext cx="4724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Times New Roman"/>
                <a:cs typeface="Times New Roman"/>
              </a:rPr>
              <a:t>throws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86383" y="4106417"/>
            <a:ext cx="51276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Java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throw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keyword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used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explicitly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Java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throws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keyword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used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declare</a:t>
            </a:r>
            <a:r>
              <a:rPr sz="1200" spc="20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an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86383" y="4228338"/>
            <a:ext cx="33502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92400" algn="l"/>
              </a:tabLst>
            </a:pPr>
            <a:r>
              <a:rPr sz="1200" spc="-10" dirty="0">
                <a:latin typeface="Calibri"/>
                <a:cs typeface="Calibri"/>
              </a:rPr>
              <a:t>throw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exception.</a:t>
            </a:r>
            <a:r>
              <a:rPr sz="1200" dirty="0">
                <a:latin typeface="Calibri"/>
                <a:cs typeface="Calibri"/>
              </a:rPr>
              <a:t>	</a:t>
            </a:r>
            <a:r>
              <a:rPr sz="1200" spc="-10" dirty="0">
                <a:latin typeface="Calibri"/>
                <a:cs typeface="Calibri"/>
              </a:rPr>
              <a:t>exception.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86383" y="4563618"/>
            <a:ext cx="5329555" cy="283210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12700" marR="5080">
              <a:lnSpc>
                <a:spcPct val="68200"/>
              </a:lnSpc>
              <a:spcBef>
                <a:spcPts val="489"/>
              </a:spcBef>
            </a:pPr>
            <a:r>
              <a:rPr sz="1000" dirty="0">
                <a:latin typeface="Calibri"/>
                <a:cs typeface="Calibri"/>
              </a:rPr>
              <a:t>Checked</a:t>
            </a:r>
            <a:r>
              <a:rPr sz="1000" spc="-10" dirty="0">
                <a:latin typeface="Calibri"/>
                <a:cs typeface="Calibri"/>
              </a:rPr>
              <a:t> exception </a:t>
            </a:r>
            <a:r>
              <a:rPr sz="1000" dirty="0">
                <a:latin typeface="Calibri"/>
                <a:cs typeface="Calibri"/>
              </a:rPr>
              <a:t>cannot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be</a:t>
            </a:r>
            <a:r>
              <a:rPr sz="1000" spc="-10" dirty="0">
                <a:latin typeface="Calibri"/>
                <a:cs typeface="Calibri"/>
              </a:rPr>
              <a:t> propagated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Checked</a:t>
            </a:r>
            <a:r>
              <a:rPr sz="1000" spc="-10" dirty="0">
                <a:latin typeface="Calibri"/>
                <a:cs typeface="Calibri"/>
              </a:rPr>
              <a:t> exception</a:t>
            </a:r>
            <a:r>
              <a:rPr sz="1000" spc="1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can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be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propagated</a:t>
            </a:r>
            <a:r>
              <a:rPr sz="1000" spc="-3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with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using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throw</a:t>
            </a:r>
            <a:r>
              <a:rPr sz="1000" spc="-10" dirty="0">
                <a:latin typeface="Calibri"/>
                <a:cs typeface="Calibri"/>
              </a:rPr>
              <a:t> only. throws.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86383" y="4838191"/>
            <a:ext cx="2096770" cy="37020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ts val="1270"/>
              </a:lnSpc>
              <a:spcBef>
                <a:spcPts val="280"/>
              </a:spcBef>
            </a:pPr>
            <a:r>
              <a:rPr sz="1200" dirty="0">
                <a:latin typeface="Calibri"/>
                <a:cs typeface="Calibri"/>
              </a:rPr>
              <a:t>Throw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followed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by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instance. </a:t>
            </a:r>
            <a:r>
              <a:rPr sz="1200" dirty="0">
                <a:latin typeface="Calibri"/>
                <a:cs typeface="Calibri"/>
              </a:rPr>
              <a:t>Throw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used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within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method.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86383" y="5298440"/>
            <a:ext cx="1668145" cy="34290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>
              <a:lnSpc>
                <a:spcPct val="73300"/>
              </a:lnSpc>
              <a:spcBef>
                <a:spcPts val="484"/>
              </a:spcBef>
            </a:pPr>
            <a:r>
              <a:rPr sz="1200" dirty="0">
                <a:latin typeface="Calibri"/>
                <a:cs typeface="Calibri"/>
              </a:rPr>
              <a:t>You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cannot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throw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multiple exceptions.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63415" y="4813808"/>
            <a:ext cx="2911475" cy="68707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200" dirty="0">
                <a:latin typeface="Times New Roman"/>
                <a:cs typeface="Times New Roman"/>
              </a:rPr>
              <a:t>Throws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followed</a:t>
            </a:r>
            <a:r>
              <a:rPr sz="1200" dirty="0">
                <a:latin typeface="Times New Roman"/>
                <a:cs typeface="Times New Roman"/>
              </a:rPr>
              <a:t> by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class.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200" dirty="0">
                <a:latin typeface="Times New Roman"/>
                <a:cs typeface="Times New Roman"/>
              </a:rPr>
              <a:t>Throws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method</a:t>
            </a:r>
            <a:r>
              <a:rPr sz="1200" spc="-10" dirty="0">
                <a:latin typeface="Times New Roman"/>
                <a:cs typeface="Times New Roman"/>
              </a:rPr>
              <a:t> signature.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  <a:tabLst>
                <a:tab pos="2677160" algn="l"/>
              </a:tabLst>
            </a:pP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10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11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declare</a:t>
            </a:r>
            <a:r>
              <a:rPr sz="1200" spc="13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multiple</a:t>
            </a:r>
            <a:r>
              <a:rPr sz="1200" spc="120" dirty="0">
                <a:latin typeface="Times New Roman"/>
                <a:cs typeface="Times New Roman"/>
              </a:rPr>
              <a:t>  </a:t>
            </a:r>
            <a:r>
              <a:rPr sz="1200" spc="-10" dirty="0">
                <a:latin typeface="Times New Roman"/>
                <a:cs typeface="Times New Roman"/>
              </a:rPr>
              <a:t>exceptions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20" dirty="0">
                <a:latin typeface="Times New Roman"/>
                <a:cs typeface="Times New Roman"/>
              </a:rPr>
              <a:t>e.g.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63415" y="5456935"/>
            <a:ext cx="29044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24255" algn="l"/>
                <a:tab pos="1924050" algn="l"/>
              </a:tabLst>
            </a:pPr>
            <a:r>
              <a:rPr sz="1200" spc="-10" dirty="0">
                <a:latin typeface="Times New Roman"/>
                <a:cs typeface="Times New Roman"/>
              </a:rPr>
              <a:t>public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20" dirty="0">
                <a:latin typeface="Times New Roman"/>
                <a:cs typeface="Times New Roman"/>
              </a:rPr>
              <a:t>void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10" dirty="0">
                <a:latin typeface="Times New Roman"/>
                <a:cs typeface="Times New Roman"/>
              </a:rPr>
              <a:t>method()throws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63415" y="5618479"/>
            <a:ext cx="17811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IOException,SQLException.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05052" y="5819902"/>
            <a:ext cx="5979160" cy="282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Finally</a:t>
            </a:r>
            <a:r>
              <a:rPr sz="1200" b="1" u="heavy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block</a:t>
            </a:r>
            <a:endParaRPr sz="1200">
              <a:latin typeface="Times New Roman"/>
              <a:cs typeface="Times New Roman"/>
            </a:endParaRPr>
          </a:p>
          <a:p>
            <a:pPr marL="497205" algn="just">
              <a:lnSpc>
                <a:spcPct val="100000"/>
              </a:lnSpc>
              <a:spcBef>
                <a:spcPts val="1220"/>
              </a:spcBef>
            </a:pPr>
            <a:r>
              <a:rPr sz="1200" dirty="0">
                <a:latin typeface="Times New Roman"/>
                <a:cs typeface="Times New Roman"/>
              </a:rPr>
              <a:t>When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exceptions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thrown,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execution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takes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rather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abrupt,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nonlinear</a:t>
            </a:r>
            <a:endParaRPr sz="1200">
              <a:latin typeface="Times New Roman"/>
              <a:cs typeface="Times New Roman"/>
            </a:endParaRPr>
          </a:p>
          <a:p>
            <a:pPr marL="469900" marR="19685" algn="just">
              <a:lnSpc>
                <a:spcPts val="1250"/>
              </a:lnSpc>
              <a:spcBef>
                <a:spcPts val="395"/>
              </a:spcBef>
            </a:pPr>
            <a:r>
              <a:rPr sz="1200" dirty="0">
                <a:latin typeface="Times New Roman"/>
                <a:cs typeface="Times New Roman"/>
              </a:rPr>
              <a:t>path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alters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normal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flow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through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method.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Depending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upon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coded,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even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possible 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exception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cause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method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return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prematurely.</a:t>
            </a:r>
            <a:endParaRPr sz="1200">
              <a:latin typeface="Times New Roman"/>
              <a:cs typeface="Times New Roman"/>
            </a:endParaRPr>
          </a:p>
          <a:p>
            <a:pPr marL="469900" algn="just">
              <a:lnSpc>
                <a:spcPts val="1330"/>
              </a:lnSpc>
            </a:pP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could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problem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methods.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example,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method</a:t>
            </a:r>
            <a:endParaRPr sz="1200">
              <a:latin typeface="Times New Roman"/>
              <a:cs typeface="Times New Roman"/>
            </a:endParaRPr>
          </a:p>
          <a:p>
            <a:pPr marL="469900" marR="15240" algn="just">
              <a:lnSpc>
                <a:spcPts val="1270"/>
              </a:lnSpc>
              <a:spcBef>
                <a:spcPts val="280"/>
              </a:spcBef>
            </a:pPr>
            <a:r>
              <a:rPr sz="1200" dirty="0">
                <a:latin typeface="Times New Roman"/>
                <a:cs typeface="Times New Roman"/>
              </a:rPr>
              <a:t>opens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entry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closes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exit,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want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code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closes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file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bypassed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exception-</a:t>
            </a:r>
            <a:r>
              <a:rPr sz="1200" dirty="0">
                <a:latin typeface="Times New Roman"/>
                <a:cs typeface="Times New Roman"/>
              </a:rPr>
              <a:t>handling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mechanism.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finally</a:t>
            </a:r>
            <a:r>
              <a:rPr sz="1200" b="1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keyword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designed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address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contingency.</a:t>
            </a:r>
            <a:endParaRPr sz="1200">
              <a:latin typeface="Times New Roman"/>
              <a:cs typeface="Times New Roman"/>
            </a:endParaRPr>
          </a:p>
          <a:p>
            <a:pPr marL="469900" marR="5080" algn="just">
              <a:lnSpc>
                <a:spcPct val="92500"/>
              </a:lnSpc>
              <a:spcBef>
                <a:spcPts val="290"/>
              </a:spcBef>
            </a:pPr>
            <a:r>
              <a:rPr sz="1200" b="1" dirty="0">
                <a:latin typeface="Times New Roman"/>
                <a:cs typeface="Times New Roman"/>
              </a:rPr>
              <a:t>finally</a:t>
            </a:r>
            <a:r>
              <a:rPr sz="1200" b="1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creates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block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code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3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executed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after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try</a:t>
            </a:r>
            <a:r>
              <a:rPr sz="1200" dirty="0">
                <a:latin typeface="Times New Roman"/>
                <a:cs typeface="Times New Roman"/>
              </a:rPr>
              <a:t>/</a:t>
            </a:r>
            <a:r>
              <a:rPr sz="1200" b="1" dirty="0">
                <a:latin typeface="Times New Roman"/>
                <a:cs typeface="Times New Roman"/>
              </a:rPr>
              <a:t>catch</a:t>
            </a:r>
            <a:r>
              <a:rPr sz="1200" b="1" spc="16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block</a:t>
            </a:r>
            <a:r>
              <a:rPr sz="1200" spc="155" dirty="0">
                <a:latin typeface="Times New Roman"/>
                <a:cs typeface="Times New Roman"/>
              </a:rPr>
              <a:t>  </a:t>
            </a:r>
            <a:r>
              <a:rPr sz="1200" spc="-25" dirty="0">
                <a:latin typeface="Times New Roman"/>
                <a:cs typeface="Times New Roman"/>
              </a:rPr>
              <a:t>has </a:t>
            </a:r>
            <a:r>
              <a:rPr sz="1200" dirty="0">
                <a:latin typeface="Times New Roman"/>
                <a:cs typeface="Times New Roman"/>
              </a:rPr>
              <a:t>completed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before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code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following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try/catch</a:t>
            </a:r>
            <a:r>
              <a:rPr sz="1200" b="1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block.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finally</a:t>
            </a:r>
            <a:r>
              <a:rPr sz="1200" b="1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block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will </a:t>
            </a:r>
            <a:r>
              <a:rPr sz="1200" dirty="0">
                <a:latin typeface="Times New Roman"/>
                <a:cs typeface="Times New Roman"/>
              </a:rPr>
              <a:t>execute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whether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exception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thrown.</a:t>
            </a:r>
            <a:r>
              <a:rPr sz="1200" spc="4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exception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thrown,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finally </a:t>
            </a:r>
            <a:r>
              <a:rPr sz="1200" dirty="0">
                <a:latin typeface="Times New Roman"/>
                <a:cs typeface="Times New Roman"/>
              </a:rPr>
              <a:t>block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execute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even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catch</a:t>
            </a:r>
            <a:r>
              <a:rPr sz="1200" b="1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statement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matches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exception.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method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about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return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caller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inside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try/catch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block,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uncaught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exception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or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explicit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return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statement,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finally</a:t>
            </a:r>
            <a:r>
              <a:rPr sz="1200" b="1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clause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executed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just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before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method </a:t>
            </a:r>
            <a:r>
              <a:rPr sz="1200" dirty="0">
                <a:latin typeface="Times New Roman"/>
                <a:cs typeface="Times New Roman"/>
              </a:rPr>
              <a:t>returns.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useful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closing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handles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10" dirty="0">
                <a:latin typeface="Times New Roman"/>
                <a:cs typeface="Times New Roman"/>
              </a:rPr>
              <a:t>freeing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-10" dirty="0">
                <a:latin typeface="Times New Roman"/>
                <a:cs typeface="Times New Roman"/>
              </a:rPr>
              <a:t> resources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that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162050" y="3224783"/>
            <a:ext cx="123825" cy="3112135"/>
            <a:chOff x="1162050" y="3224783"/>
            <a:chExt cx="123825" cy="311213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2050" y="3224783"/>
              <a:ext cx="123825" cy="1238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2050" y="3579494"/>
              <a:ext cx="123825" cy="12382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2050" y="3751579"/>
              <a:ext cx="123825" cy="12382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2050" y="6212585"/>
              <a:ext cx="123825" cy="123825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902004" y="4188714"/>
            <a:ext cx="1416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Times New Roman"/>
                <a:cs typeface="Times New Roman"/>
              </a:rPr>
              <a:t>1)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02004" y="4530344"/>
            <a:ext cx="144780" cy="105283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200" spc="-25" dirty="0">
                <a:latin typeface="Times New Roman"/>
                <a:cs typeface="Times New Roman"/>
              </a:rPr>
              <a:t>2)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  <a:spcBef>
                <a:spcPts val="790"/>
              </a:spcBef>
            </a:pPr>
            <a:r>
              <a:rPr sz="1200" spc="-25" dirty="0">
                <a:latin typeface="Times New Roman"/>
                <a:cs typeface="Times New Roman"/>
              </a:rPr>
              <a:t>3)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</a:pPr>
            <a:r>
              <a:rPr sz="1200" spc="-25" dirty="0">
                <a:latin typeface="Times New Roman"/>
                <a:cs typeface="Times New Roman"/>
              </a:rPr>
              <a:t>4)</a:t>
            </a:r>
            <a:endParaRPr sz="120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915"/>
              </a:spcBef>
            </a:pPr>
            <a:r>
              <a:rPr sz="1200" spc="-25" dirty="0">
                <a:latin typeface="Times New Roman"/>
                <a:cs typeface="Times New Roman"/>
              </a:rPr>
              <a:t>5)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5052" y="734314"/>
            <a:ext cx="5971540" cy="8056245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469900" marR="5080" algn="just">
              <a:lnSpc>
                <a:spcPts val="1270"/>
              </a:lnSpc>
              <a:spcBef>
                <a:spcPts val="284"/>
              </a:spcBef>
            </a:pPr>
            <a:r>
              <a:rPr sz="1200" dirty="0">
                <a:latin typeface="Times New Roman"/>
                <a:cs typeface="Times New Roman"/>
              </a:rPr>
              <a:t>might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allocated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beginning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intent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disposing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them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before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returning.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finally</a:t>
            </a:r>
            <a:r>
              <a:rPr sz="1200" b="1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clause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optional.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However,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each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try</a:t>
            </a:r>
            <a:r>
              <a:rPr sz="1200" b="1" spc="2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statement </a:t>
            </a:r>
            <a:r>
              <a:rPr sz="1200" dirty="0">
                <a:latin typeface="Times New Roman"/>
                <a:cs typeface="Times New Roman"/>
              </a:rPr>
              <a:t>requires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 least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catch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finally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clause.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1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4643120">
              <a:lnSpc>
                <a:spcPts val="1220"/>
              </a:lnSpc>
            </a:pPr>
            <a:r>
              <a:rPr sz="1150" dirty="0">
                <a:latin typeface="Times New Roman"/>
                <a:cs typeface="Times New Roman"/>
              </a:rPr>
              <a:t>//</a:t>
            </a:r>
            <a:r>
              <a:rPr sz="1150" spc="-4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Demonstrate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finally. </a:t>
            </a:r>
            <a:r>
              <a:rPr sz="1150" dirty="0">
                <a:latin typeface="Times New Roman"/>
                <a:cs typeface="Times New Roman"/>
              </a:rPr>
              <a:t>class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FinallyDemo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spc="-50" dirty="0">
                <a:latin typeface="Times New Roman"/>
                <a:cs typeface="Times New Roman"/>
              </a:rPr>
              <a:t>{</a:t>
            </a:r>
            <a:endParaRPr sz="1150">
              <a:latin typeface="Times New Roman"/>
              <a:cs typeface="Times New Roman"/>
            </a:endParaRPr>
          </a:p>
          <a:p>
            <a:pPr marL="12700" marR="3345179">
              <a:lnSpc>
                <a:spcPts val="1250"/>
              </a:lnSpc>
              <a:spcBef>
                <a:spcPts val="275"/>
              </a:spcBef>
            </a:pPr>
            <a:r>
              <a:rPr sz="1200" dirty="0">
                <a:latin typeface="Times New Roman"/>
                <a:cs typeface="Times New Roman"/>
              </a:rPr>
              <a:t>//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Through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exception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method. </a:t>
            </a:r>
            <a:r>
              <a:rPr sz="1200" dirty="0">
                <a:latin typeface="Times New Roman"/>
                <a:cs typeface="Times New Roman"/>
              </a:rPr>
              <a:t>static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void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procA()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</a:pPr>
            <a:r>
              <a:rPr sz="1200" dirty="0">
                <a:latin typeface="Times New Roman"/>
                <a:cs typeface="Times New Roman"/>
              </a:rPr>
              <a:t>try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 marR="3528695">
              <a:lnSpc>
                <a:spcPts val="1220"/>
              </a:lnSpc>
              <a:spcBef>
                <a:spcPts val="320"/>
              </a:spcBef>
            </a:pPr>
            <a:r>
              <a:rPr sz="1200" spc="-10" dirty="0">
                <a:latin typeface="Times New Roman"/>
                <a:cs typeface="Times New Roman"/>
              </a:rPr>
              <a:t>System.out.println("inside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procA"); </a:t>
            </a:r>
            <a:r>
              <a:rPr sz="1200" dirty="0">
                <a:latin typeface="Times New Roman"/>
                <a:cs typeface="Times New Roman"/>
              </a:rPr>
              <a:t>throw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new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RuntimeException("demo");</a:t>
            </a:r>
            <a:endParaRPr sz="1200">
              <a:latin typeface="Times New Roman"/>
              <a:cs typeface="Times New Roman"/>
            </a:endParaRPr>
          </a:p>
          <a:p>
            <a:pPr marL="12700" marR="3661410">
              <a:lnSpc>
                <a:spcPts val="1250"/>
              </a:lnSpc>
              <a:spcBef>
                <a:spcPts val="270"/>
              </a:spcBef>
            </a:pPr>
            <a:r>
              <a:rPr sz="1200" dirty="0">
                <a:latin typeface="Times New Roman"/>
                <a:cs typeface="Times New Roman"/>
              </a:rPr>
              <a:t>}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finally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{</a:t>
            </a:r>
            <a:r>
              <a:rPr sz="1200" spc="5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System.out.println("procA's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finally");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30"/>
              </a:lnSpc>
            </a:pP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</a:pP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 marR="4276725" algn="just">
              <a:lnSpc>
                <a:spcPts val="1300"/>
              </a:lnSpc>
              <a:spcBef>
                <a:spcPts val="285"/>
              </a:spcBef>
            </a:pPr>
            <a:r>
              <a:rPr sz="1200" dirty="0">
                <a:latin typeface="Times New Roman"/>
                <a:cs typeface="Times New Roman"/>
              </a:rPr>
              <a:t>//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Return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within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try </a:t>
            </a:r>
            <a:r>
              <a:rPr sz="1200" dirty="0">
                <a:latin typeface="Times New Roman"/>
                <a:cs typeface="Times New Roman"/>
              </a:rPr>
              <a:t>block.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static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void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procB()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{ </a:t>
            </a:r>
            <a:r>
              <a:rPr sz="1200" dirty="0">
                <a:latin typeface="Times New Roman"/>
                <a:cs typeface="Times New Roman"/>
              </a:rPr>
              <a:t>try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 marR="3789679">
              <a:lnSpc>
                <a:spcPts val="1220"/>
              </a:lnSpc>
              <a:spcBef>
                <a:spcPts val="290"/>
              </a:spcBef>
            </a:pPr>
            <a:r>
              <a:rPr sz="1200" spc="-10" dirty="0">
                <a:latin typeface="Times New Roman"/>
                <a:cs typeface="Times New Roman"/>
              </a:rPr>
              <a:t>System.out.println("inside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procB"); return;</a:t>
            </a:r>
            <a:endParaRPr sz="1200">
              <a:latin typeface="Times New Roman"/>
              <a:cs typeface="Times New Roman"/>
            </a:endParaRPr>
          </a:p>
          <a:p>
            <a:pPr marL="12700" marR="3702685">
              <a:lnSpc>
                <a:spcPts val="1220"/>
              </a:lnSpc>
              <a:spcBef>
                <a:spcPts val="300"/>
              </a:spcBef>
            </a:pPr>
            <a:r>
              <a:rPr sz="1150" dirty="0">
                <a:latin typeface="Times New Roman"/>
                <a:cs typeface="Times New Roman"/>
              </a:rPr>
              <a:t>}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finally</a:t>
            </a:r>
            <a:r>
              <a:rPr sz="1150" spc="-4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{ </a:t>
            </a:r>
            <a:r>
              <a:rPr sz="1150" spc="-10" dirty="0">
                <a:latin typeface="Times New Roman"/>
                <a:cs typeface="Times New Roman"/>
              </a:rPr>
              <a:t>System.out.println("procB's finally");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360"/>
              </a:lnSpc>
            </a:pP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 marR="4037965">
              <a:lnSpc>
                <a:spcPts val="1250"/>
              </a:lnSpc>
              <a:spcBef>
                <a:spcPts val="295"/>
              </a:spcBef>
            </a:pPr>
            <a:r>
              <a:rPr sz="1200" dirty="0">
                <a:latin typeface="Times New Roman"/>
                <a:cs typeface="Times New Roman"/>
              </a:rPr>
              <a:t>//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Execute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try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block</a:t>
            </a:r>
            <a:r>
              <a:rPr sz="1200" spc="-10" dirty="0">
                <a:latin typeface="Times New Roman"/>
                <a:cs typeface="Times New Roman"/>
              </a:rPr>
              <a:t> normally. </a:t>
            </a:r>
            <a:r>
              <a:rPr sz="1200" dirty="0">
                <a:latin typeface="Times New Roman"/>
                <a:cs typeface="Times New Roman"/>
              </a:rPr>
              <a:t>static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void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procC()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</a:pPr>
            <a:r>
              <a:rPr sz="1200" dirty="0">
                <a:latin typeface="Times New Roman"/>
                <a:cs typeface="Times New Roman"/>
              </a:rPr>
              <a:t>try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 marR="3672840" algn="just">
              <a:lnSpc>
                <a:spcPct val="89200"/>
              </a:lnSpc>
              <a:spcBef>
                <a:spcPts val="275"/>
              </a:spcBef>
            </a:pPr>
            <a:r>
              <a:rPr sz="1200" spc="-10" dirty="0">
                <a:latin typeface="Times New Roman"/>
                <a:cs typeface="Times New Roman"/>
              </a:rPr>
              <a:t>System.out.println("inside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procC");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} </a:t>
            </a:r>
            <a:r>
              <a:rPr sz="1200" dirty="0">
                <a:latin typeface="Times New Roman"/>
                <a:cs typeface="Times New Roman"/>
              </a:rPr>
              <a:t>finally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{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System.out.println("procC's finally");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30"/>
              </a:lnSpc>
            </a:pP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 marR="3578860">
              <a:lnSpc>
                <a:spcPts val="1220"/>
              </a:lnSpc>
              <a:spcBef>
                <a:spcPts val="345"/>
              </a:spcBef>
            </a:pPr>
            <a:r>
              <a:rPr sz="1200" dirty="0">
                <a:latin typeface="Times New Roman"/>
                <a:cs typeface="Times New Roman"/>
              </a:rPr>
              <a:t>public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static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void </a:t>
            </a:r>
            <a:r>
              <a:rPr sz="1200" spc="-10" dirty="0">
                <a:latin typeface="Times New Roman"/>
                <a:cs typeface="Times New Roman"/>
              </a:rPr>
              <a:t>main(String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args[])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{ </a:t>
            </a:r>
            <a:r>
              <a:rPr sz="1200" dirty="0">
                <a:latin typeface="Times New Roman"/>
                <a:cs typeface="Times New Roman"/>
              </a:rPr>
              <a:t>try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spc="-10" dirty="0">
                <a:latin typeface="Times New Roman"/>
                <a:cs typeface="Times New Roman"/>
              </a:rPr>
              <a:t>procA();</a:t>
            </a:r>
            <a:endParaRPr sz="1200">
              <a:latin typeface="Times New Roman"/>
              <a:cs typeface="Times New Roman"/>
            </a:endParaRPr>
          </a:p>
          <a:p>
            <a:pPr marL="12700" marR="3605529">
              <a:lnSpc>
                <a:spcPts val="1250"/>
              </a:lnSpc>
              <a:spcBef>
                <a:spcPts val="270"/>
              </a:spcBef>
            </a:pPr>
            <a:r>
              <a:rPr sz="1150" dirty="0">
                <a:latin typeface="Times New Roman"/>
                <a:cs typeface="Times New Roman"/>
              </a:rPr>
              <a:t>}</a:t>
            </a:r>
            <a:r>
              <a:rPr sz="1150" spc="-3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catch</a:t>
            </a:r>
            <a:r>
              <a:rPr sz="1150" spc="-4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(Exception</a:t>
            </a:r>
            <a:r>
              <a:rPr sz="1150" spc="-5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e)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spc="-50" dirty="0">
                <a:latin typeface="Times New Roman"/>
                <a:cs typeface="Times New Roman"/>
              </a:rPr>
              <a:t>{ </a:t>
            </a:r>
            <a:r>
              <a:rPr sz="1150" spc="-10" dirty="0">
                <a:latin typeface="Times New Roman"/>
                <a:cs typeface="Times New Roman"/>
              </a:rPr>
              <a:t>System.out.println("Exception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caught");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</a:pPr>
            <a:r>
              <a:rPr sz="1200" spc="-10" dirty="0">
                <a:latin typeface="Times New Roman"/>
                <a:cs typeface="Times New Roman"/>
              </a:rPr>
              <a:t>procB();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</a:pPr>
            <a:r>
              <a:rPr sz="1200" spc="-10" dirty="0">
                <a:latin typeface="Times New Roman"/>
                <a:cs typeface="Times New Roman"/>
              </a:rPr>
              <a:t>procC();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5"/>
              </a:lnSpc>
            </a:pP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469900" marR="5080" indent="-36830" algn="just">
              <a:lnSpc>
                <a:spcPct val="94200"/>
              </a:lnSpc>
              <a:spcBef>
                <a:spcPts val="85"/>
              </a:spcBef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example,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procA(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) </a:t>
            </a:r>
            <a:r>
              <a:rPr sz="1200" spc="-10" dirty="0">
                <a:latin typeface="Times New Roman"/>
                <a:cs typeface="Times New Roman"/>
              </a:rPr>
              <a:t>prematurely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breaks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try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throwing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exception.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b="1" dirty="0">
                <a:latin typeface="Times New Roman"/>
                <a:cs typeface="Times New Roman"/>
              </a:rPr>
              <a:t>finally</a:t>
            </a:r>
            <a:r>
              <a:rPr sz="1200" b="1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clause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executed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out.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procB(</a:t>
            </a:r>
            <a:r>
              <a:rPr sz="1200" b="1" spc="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)</a:t>
            </a:r>
            <a:r>
              <a:rPr sz="1200" dirty="0">
                <a:latin typeface="Times New Roman"/>
                <a:cs typeface="Times New Roman"/>
              </a:rPr>
              <a:t>’s</a:t>
            </a:r>
            <a:r>
              <a:rPr sz="1200" b="1" dirty="0">
                <a:latin typeface="Times New Roman"/>
                <a:cs typeface="Times New Roman"/>
              </a:rPr>
              <a:t>try</a:t>
            </a:r>
            <a:r>
              <a:rPr sz="1200" b="1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statement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exited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via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return </a:t>
            </a:r>
            <a:r>
              <a:rPr sz="1200" dirty="0">
                <a:latin typeface="Times New Roman"/>
                <a:cs typeface="Times New Roman"/>
              </a:rPr>
              <a:t>statement.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finally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clause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executed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before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procB(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)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returns.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procC(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)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0780" y="8288402"/>
            <a:ext cx="123825" cy="123823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5052" y="560578"/>
            <a:ext cx="5979795" cy="123317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469900" marR="5080" algn="just">
              <a:lnSpc>
                <a:spcPct val="89200"/>
              </a:lnSpc>
              <a:spcBef>
                <a:spcPts val="254"/>
              </a:spcBef>
            </a:pPr>
            <a:r>
              <a:rPr sz="1200" b="1" dirty="0">
                <a:latin typeface="Times New Roman"/>
                <a:cs typeface="Times New Roman"/>
              </a:rPr>
              <a:t>try</a:t>
            </a:r>
            <a:r>
              <a:rPr sz="1200" b="1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statement</a:t>
            </a:r>
            <a:r>
              <a:rPr sz="1200" spc="3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executes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normally,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without</a:t>
            </a:r>
            <a:r>
              <a:rPr sz="1200" spc="3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error.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However,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finally</a:t>
            </a:r>
            <a:r>
              <a:rPr sz="1200" b="1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block</a:t>
            </a:r>
            <a:r>
              <a:rPr sz="1200" spc="3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still </a:t>
            </a:r>
            <a:r>
              <a:rPr sz="1200" dirty="0">
                <a:latin typeface="Times New Roman"/>
                <a:cs typeface="Times New Roman"/>
              </a:rPr>
              <a:t>executed.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If</a:t>
            </a:r>
            <a:r>
              <a:rPr sz="1200" i="1" spc="15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a</a:t>
            </a:r>
            <a:r>
              <a:rPr sz="1200" i="1" spc="150" dirty="0">
                <a:latin typeface="Times New Roman"/>
                <a:cs typeface="Times New Roman"/>
              </a:rPr>
              <a:t> </a:t>
            </a:r>
            <a:r>
              <a:rPr sz="1200" b="1" i="1" dirty="0">
                <a:latin typeface="Times New Roman"/>
                <a:cs typeface="Times New Roman"/>
              </a:rPr>
              <a:t>finally</a:t>
            </a:r>
            <a:r>
              <a:rPr sz="1200" b="1" i="1" spc="14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block</a:t>
            </a:r>
            <a:r>
              <a:rPr sz="1200" i="1" spc="12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is</a:t>
            </a:r>
            <a:r>
              <a:rPr sz="1200" i="1" spc="13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associated</a:t>
            </a:r>
            <a:r>
              <a:rPr sz="1200" i="1" spc="15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with</a:t>
            </a:r>
            <a:r>
              <a:rPr sz="1200" i="1" spc="15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a</a:t>
            </a:r>
            <a:r>
              <a:rPr sz="1200" i="1" spc="150" dirty="0">
                <a:latin typeface="Times New Roman"/>
                <a:cs typeface="Times New Roman"/>
              </a:rPr>
              <a:t> </a:t>
            </a:r>
            <a:r>
              <a:rPr sz="1200" b="1" i="1" dirty="0">
                <a:latin typeface="Times New Roman"/>
                <a:cs typeface="Times New Roman"/>
              </a:rPr>
              <a:t>try</a:t>
            </a:r>
            <a:r>
              <a:rPr sz="1200" i="1" dirty="0">
                <a:latin typeface="Times New Roman"/>
                <a:cs typeface="Times New Roman"/>
              </a:rPr>
              <a:t>,</a:t>
            </a:r>
            <a:r>
              <a:rPr sz="1200" i="1" spc="16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the</a:t>
            </a:r>
            <a:r>
              <a:rPr sz="1200" i="1" spc="145" dirty="0">
                <a:latin typeface="Times New Roman"/>
                <a:cs typeface="Times New Roman"/>
              </a:rPr>
              <a:t> </a:t>
            </a:r>
            <a:r>
              <a:rPr sz="1200" b="1" i="1" dirty="0">
                <a:latin typeface="Times New Roman"/>
                <a:cs typeface="Times New Roman"/>
              </a:rPr>
              <a:t>finally</a:t>
            </a:r>
            <a:r>
              <a:rPr sz="1200" b="1" i="1" spc="15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block</a:t>
            </a:r>
            <a:r>
              <a:rPr sz="1200" i="1" spc="114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will</a:t>
            </a:r>
            <a:r>
              <a:rPr sz="1200" i="1" spc="15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be</a:t>
            </a:r>
            <a:r>
              <a:rPr sz="1200" i="1" spc="150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executed </a:t>
            </a:r>
            <a:r>
              <a:rPr sz="1200" i="1" dirty="0">
                <a:latin typeface="Times New Roman"/>
                <a:cs typeface="Times New Roman"/>
              </a:rPr>
              <a:t>upon</a:t>
            </a:r>
            <a:r>
              <a:rPr sz="1200" i="1" spc="-2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conclusion</a:t>
            </a:r>
            <a:r>
              <a:rPr sz="1200" i="1" spc="-1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of</a:t>
            </a:r>
            <a:r>
              <a:rPr sz="1200" i="1" spc="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the</a:t>
            </a:r>
            <a:r>
              <a:rPr sz="1200" i="1" spc="-30" dirty="0">
                <a:latin typeface="Times New Roman"/>
                <a:cs typeface="Times New Roman"/>
              </a:rPr>
              <a:t> </a:t>
            </a:r>
            <a:r>
              <a:rPr sz="1200" b="1" i="1" spc="-20" dirty="0">
                <a:latin typeface="Times New Roman"/>
                <a:cs typeface="Times New Roman"/>
              </a:rPr>
              <a:t>try</a:t>
            </a:r>
            <a:r>
              <a:rPr sz="1200" i="1" spc="-2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12700" marR="2718435" indent="481330">
              <a:lnSpc>
                <a:spcPts val="2760"/>
              </a:lnSpc>
              <a:spcBef>
                <a:spcPts val="85"/>
              </a:spcBef>
            </a:pPr>
            <a:r>
              <a:rPr sz="1200" dirty="0">
                <a:latin typeface="Times New Roman"/>
                <a:cs typeface="Times New Roman"/>
              </a:rPr>
              <a:t>Here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output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generated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preceding </a:t>
            </a:r>
            <a:r>
              <a:rPr sz="1800" baseline="2314" dirty="0">
                <a:latin typeface="Times New Roman"/>
                <a:cs typeface="Times New Roman"/>
              </a:rPr>
              <a:t>program:</a:t>
            </a:r>
            <a:r>
              <a:rPr sz="1800" spc="-7" baseline="2314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inside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procA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12645" y="1767967"/>
            <a:ext cx="4184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finally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5052" y="1767967"/>
            <a:ext cx="1083310" cy="56197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>
              <a:lnSpc>
                <a:spcPct val="96700"/>
              </a:lnSpc>
              <a:spcBef>
                <a:spcPts val="145"/>
              </a:spcBef>
            </a:pPr>
            <a:r>
              <a:rPr sz="1200" spc="-10" dirty="0">
                <a:latin typeface="Times New Roman"/>
                <a:cs typeface="Times New Roman"/>
              </a:rPr>
              <a:t>procA’s </a:t>
            </a:r>
            <a:r>
              <a:rPr sz="1200" dirty="0">
                <a:latin typeface="Times New Roman"/>
                <a:cs typeface="Times New Roman"/>
              </a:rPr>
              <a:t>Exception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caught </a:t>
            </a:r>
            <a:r>
              <a:rPr sz="1200" dirty="0">
                <a:latin typeface="Times New Roman"/>
                <a:cs typeface="Times New Roman"/>
              </a:rPr>
              <a:t>inside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procB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5052" y="2319655"/>
            <a:ext cx="5612765" cy="150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procB’s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finally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inside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procC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200" dirty="0">
                <a:latin typeface="Times New Roman"/>
                <a:cs typeface="Times New Roman"/>
              </a:rPr>
              <a:t>procC’sly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final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55"/>
              </a:spcBef>
            </a:pPr>
            <a:r>
              <a:rPr sz="1600" b="1" dirty="0">
                <a:latin typeface="Times New Roman"/>
                <a:cs typeface="Times New Roman"/>
              </a:rPr>
              <a:t>Difference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between</a:t>
            </a:r>
            <a:r>
              <a:rPr sz="1600" b="1" spc="-7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final,</a:t>
            </a:r>
            <a:r>
              <a:rPr sz="1600" b="1" spc="-8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finally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and</a:t>
            </a:r>
            <a:r>
              <a:rPr sz="1600" b="1" spc="-7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finalize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ts val="1320"/>
              </a:lnSpc>
            </a:pP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many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differences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final,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finally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finalize.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list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differences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between </a:t>
            </a:r>
            <a:r>
              <a:rPr sz="1200" dirty="0">
                <a:latin typeface="Times New Roman"/>
                <a:cs typeface="Times New Roman"/>
              </a:rPr>
              <a:t>final,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finally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finalize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below: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5052" y="3926585"/>
            <a:ext cx="5215890" cy="565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05430" algn="l"/>
                <a:tab pos="4433570" algn="l"/>
              </a:tabLst>
            </a:pPr>
            <a:r>
              <a:rPr sz="1200" b="1" dirty="0">
                <a:latin typeface="Times New Roman"/>
                <a:cs typeface="Times New Roman"/>
              </a:rPr>
              <a:t>No.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Times New Roman"/>
                <a:cs typeface="Times New Roman"/>
              </a:rPr>
              <a:t>final</a:t>
            </a:r>
            <a:r>
              <a:rPr sz="1200" b="1" dirty="0">
                <a:latin typeface="Times New Roman"/>
                <a:cs typeface="Times New Roman"/>
              </a:rPr>
              <a:t>	</a:t>
            </a:r>
            <a:r>
              <a:rPr sz="1200" b="1" spc="-10" dirty="0">
                <a:latin typeface="Times New Roman"/>
                <a:cs typeface="Times New Roman"/>
              </a:rPr>
              <a:t>finally</a:t>
            </a:r>
            <a:r>
              <a:rPr sz="1200" b="1" dirty="0">
                <a:latin typeface="Times New Roman"/>
                <a:cs typeface="Times New Roman"/>
              </a:rPr>
              <a:t>	</a:t>
            </a:r>
            <a:r>
              <a:rPr sz="1200" b="1" spc="-10" dirty="0">
                <a:latin typeface="Times New Roman"/>
                <a:cs typeface="Times New Roman"/>
              </a:rPr>
              <a:t>finalize</a:t>
            </a:r>
            <a:endParaRPr sz="1200">
              <a:latin typeface="Times New Roman"/>
              <a:cs typeface="Times New Roman"/>
            </a:endParaRPr>
          </a:p>
          <a:p>
            <a:pPr marL="277495">
              <a:lnSpc>
                <a:spcPct val="100000"/>
              </a:lnSpc>
              <a:spcBef>
                <a:spcPts val="1365"/>
              </a:spcBef>
              <a:tabLst>
                <a:tab pos="3506470" algn="l"/>
                <a:tab pos="4113529" algn="l"/>
                <a:tab pos="5107305" algn="l"/>
              </a:tabLst>
            </a:pPr>
            <a:r>
              <a:rPr sz="1200" dirty="0">
                <a:latin typeface="Times New Roman"/>
                <a:cs typeface="Times New Roman"/>
              </a:rPr>
              <a:t>Final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apply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restrictions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Finally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	used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</a:t>
            </a:r>
            <a:r>
              <a:rPr sz="1200" dirty="0">
                <a:latin typeface="Times New Roman"/>
                <a:cs typeface="Times New Roman"/>
              </a:rPr>
              <a:t>	place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Finalize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25" dirty="0">
                <a:latin typeface="Times New Roman"/>
                <a:cs typeface="Times New Roman"/>
              </a:rPr>
              <a:t>is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0228" y="4487417"/>
            <a:ext cx="44615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class,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variable.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Final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important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code,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perform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00698" y="4487417"/>
            <a:ext cx="3454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clean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77736" y="4261866"/>
            <a:ext cx="593090" cy="434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3070" marR="5080" indent="-421005" algn="r">
              <a:lnSpc>
                <a:spcPct val="111700"/>
              </a:lnSpc>
              <a:spcBef>
                <a:spcPts val="100"/>
              </a:spcBef>
              <a:tabLst>
                <a:tab pos="466725" algn="l"/>
              </a:tabLst>
            </a:pPr>
            <a:r>
              <a:rPr sz="1200" spc="-20" dirty="0">
                <a:latin typeface="Times New Roman"/>
                <a:cs typeface="Times New Roman"/>
              </a:rPr>
              <a:t>used</a:t>
            </a:r>
            <a:r>
              <a:rPr sz="1200" dirty="0">
                <a:latin typeface="Times New Roman"/>
                <a:cs typeface="Times New Roman"/>
              </a:rPr>
              <a:t>		</a:t>
            </a:r>
            <a:r>
              <a:rPr sz="1200" spc="-50" dirty="0">
                <a:latin typeface="Times New Roman"/>
                <a:cs typeface="Times New Roman"/>
              </a:rPr>
              <a:t>to </a:t>
            </a:r>
            <a:r>
              <a:rPr sz="1200" spc="-40" dirty="0">
                <a:latin typeface="Times New Roman"/>
                <a:cs typeface="Times New Roman"/>
              </a:rPr>
              <a:t>up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53102" y="4694935"/>
            <a:ext cx="2125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whether</a:t>
            </a:r>
            <a:r>
              <a:rPr sz="1200" spc="4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processing</a:t>
            </a:r>
            <a:r>
              <a:rPr sz="1200" spc="4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just</a:t>
            </a:r>
            <a:r>
              <a:rPr sz="1200" spc="4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before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5052" y="4661407"/>
            <a:ext cx="3455035" cy="458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7495" marR="5080" indent="-265430">
              <a:lnSpc>
                <a:spcPct val="118300"/>
              </a:lnSpc>
              <a:spcBef>
                <a:spcPts val="100"/>
              </a:spcBef>
              <a:tabLst>
                <a:tab pos="277495" algn="l"/>
              </a:tabLst>
            </a:pPr>
            <a:r>
              <a:rPr sz="1200" spc="-25" dirty="0">
                <a:latin typeface="Times New Roman"/>
                <a:cs typeface="Times New Roman"/>
              </a:rPr>
              <a:t>1)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dirty="0">
                <a:latin typeface="Calibri"/>
                <a:cs typeface="Calibri"/>
              </a:rPr>
              <a:t>can't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inherited,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final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method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can't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executed </a:t>
            </a:r>
            <a:r>
              <a:rPr sz="1200" dirty="0">
                <a:latin typeface="Calibri"/>
                <a:cs typeface="Calibri"/>
              </a:rPr>
              <a:t>overridden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final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variable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value</a:t>
            </a:r>
            <a:r>
              <a:rPr sz="1200" spc="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can't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exception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70228" y="5124703"/>
            <a:ext cx="28022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40635" algn="l"/>
              </a:tabLst>
            </a:pPr>
            <a:r>
              <a:rPr sz="1200" dirty="0">
                <a:latin typeface="Calibri"/>
                <a:cs typeface="Calibri"/>
              </a:rPr>
              <a:t>be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changed.</a:t>
            </a:r>
            <a:r>
              <a:rPr sz="1200" dirty="0">
                <a:latin typeface="Calibri"/>
                <a:cs typeface="Calibri"/>
              </a:rPr>
              <a:t>	</a:t>
            </a:r>
            <a:r>
              <a:rPr sz="1200" spc="-20" dirty="0">
                <a:latin typeface="Calibri"/>
                <a:cs typeface="Calibri"/>
              </a:rPr>
              <a:t>not.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55164" y="4880864"/>
            <a:ext cx="24269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3919" marR="5080" indent="-871855">
              <a:lnSpc>
                <a:spcPct val="116700"/>
              </a:lnSpc>
              <a:spcBef>
                <a:spcPts val="100"/>
              </a:spcBef>
              <a:tabLst>
                <a:tab pos="1570990" algn="l"/>
                <a:tab pos="1911350" algn="l"/>
              </a:tabLst>
            </a:pPr>
            <a:r>
              <a:rPr sz="1200" dirty="0">
                <a:latin typeface="Calibri"/>
                <a:cs typeface="Calibri"/>
              </a:rPr>
              <a:t>is</a:t>
            </a:r>
            <a:r>
              <a:rPr sz="1200" spc="3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handled</a:t>
            </a:r>
            <a:r>
              <a:rPr sz="1200" spc="3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</a:t>
            </a:r>
            <a:r>
              <a:rPr sz="1200" spc="4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object</a:t>
            </a:r>
            <a:r>
              <a:rPr sz="1200" dirty="0">
                <a:latin typeface="Calibri"/>
                <a:cs typeface="Calibri"/>
              </a:rPr>
              <a:t>	</a:t>
            </a:r>
            <a:r>
              <a:rPr sz="1200" spc="-25" dirty="0">
                <a:latin typeface="Calibri"/>
                <a:cs typeface="Calibri"/>
              </a:rPr>
              <a:t>is</a:t>
            </a:r>
            <a:r>
              <a:rPr sz="1200" dirty="0">
                <a:latin typeface="Calibri"/>
                <a:cs typeface="Calibri"/>
              </a:rPr>
              <a:t>	</a:t>
            </a:r>
            <a:r>
              <a:rPr sz="1200" spc="-10" dirty="0">
                <a:latin typeface="Calibri"/>
                <a:cs typeface="Calibri"/>
              </a:rPr>
              <a:t>garbage collected.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98240" y="5502655"/>
            <a:ext cx="2911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40839" algn="l"/>
              </a:tabLst>
            </a:pPr>
            <a:r>
              <a:rPr sz="1200" dirty="0">
                <a:latin typeface="Calibri"/>
                <a:cs typeface="Calibri"/>
              </a:rPr>
              <a:t>Finally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block.</a:t>
            </a:r>
            <a:r>
              <a:rPr sz="1200" dirty="0">
                <a:latin typeface="Calibri"/>
                <a:cs typeface="Calibri"/>
              </a:rPr>
              <a:t>	</a:t>
            </a:r>
            <a:r>
              <a:rPr sz="1200" spc="-10" dirty="0">
                <a:latin typeface="Calibri"/>
                <a:cs typeface="Calibri"/>
              </a:rPr>
              <a:t>Finalize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method.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2004" y="5502655"/>
            <a:ext cx="185166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0670" algn="l"/>
              </a:tabLst>
            </a:pPr>
            <a:r>
              <a:rPr sz="1200" spc="-25" dirty="0">
                <a:latin typeface="Times New Roman"/>
                <a:cs typeface="Times New Roman"/>
              </a:rPr>
              <a:t>2)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dirty="0">
                <a:latin typeface="Calibri"/>
                <a:cs typeface="Calibri"/>
              </a:rPr>
              <a:t>Final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keyword.</a:t>
            </a:r>
            <a:endParaRPr sz="1200">
              <a:latin typeface="Calibri"/>
              <a:cs typeface="Calibri"/>
            </a:endParaRPr>
          </a:p>
          <a:p>
            <a:pPr marL="15240">
              <a:lnSpc>
                <a:spcPct val="100000"/>
              </a:lnSpc>
              <a:spcBef>
                <a:spcPts val="1440"/>
              </a:spcBef>
            </a:pPr>
            <a:r>
              <a:rPr sz="1800" b="1" dirty="0">
                <a:latin typeface="Times New Roman"/>
                <a:cs typeface="Times New Roman"/>
              </a:rPr>
              <a:t>Java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final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example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30604" y="6310629"/>
            <a:ext cx="2334895" cy="8559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3840" indent="-231140">
              <a:lnSpc>
                <a:spcPts val="1295"/>
              </a:lnSpc>
              <a:spcBef>
                <a:spcPts val="105"/>
              </a:spcBef>
              <a:buFont typeface="Times New Roman"/>
              <a:buAutoNum type="arabicPeriod"/>
              <a:tabLst>
                <a:tab pos="243840" algn="l"/>
              </a:tabLst>
            </a:pPr>
            <a:r>
              <a:rPr sz="1100" dirty="0">
                <a:latin typeface="Calibri"/>
                <a:cs typeface="Calibri"/>
              </a:rPr>
              <a:t>class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FinalExample{</a:t>
            </a:r>
            <a:endParaRPr sz="1100">
              <a:latin typeface="Calibri"/>
              <a:cs typeface="Calibri"/>
            </a:endParaRPr>
          </a:p>
          <a:p>
            <a:pPr marL="243840" indent="-231140">
              <a:lnSpc>
                <a:spcPts val="1270"/>
              </a:lnSpc>
              <a:buFont typeface="Times New Roman"/>
              <a:buAutoNum type="arabicPeriod"/>
              <a:tabLst>
                <a:tab pos="243840" algn="l"/>
              </a:tabLst>
            </a:pPr>
            <a:r>
              <a:rPr sz="1100" dirty="0">
                <a:latin typeface="Calibri"/>
                <a:cs typeface="Calibri"/>
              </a:rPr>
              <a:t>public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static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void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main(String[]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args){</a:t>
            </a:r>
            <a:endParaRPr sz="1100">
              <a:latin typeface="Calibri"/>
              <a:cs typeface="Calibri"/>
            </a:endParaRPr>
          </a:p>
          <a:p>
            <a:pPr marL="243840" indent="-231140">
              <a:lnSpc>
                <a:spcPts val="1285"/>
              </a:lnSpc>
              <a:buFont typeface="Times New Roman"/>
              <a:buAutoNum type="arabicPeriod"/>
              <a:tabLst>
                <a:tab pos="243840" algn="l"/>
              </a:tabLst>
            </a:pPr>
            <a:r>
              <a:rPr sz="1100" dirty="0">
                <a:latin typeface="Calibri"/>
                <a:cs typeface="Calibri"/>
              </a:rPr>
              <a:t>final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int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x=100;</a:t>
            </a:r>
            <a:endParaRPr sz="1100">
              <a:latin typeface="Calibri"/>
              <a:cs typeface="Calibri"/>
            </a:endParaRPr>
          </a:p>
          <a:p>
            <a:pPr marL="243204" indent="-227965">
              <a:lnSpc>
                <a:spcPts val="1310"/>
              </a:lnSpc>
              <a:buFont typeface="Times New Roman"/>
              <a:buAutoNum type="arabicPeriod"/>
              <a:tabLst>
                <a:tab pos="243204" algn="l"/>
              </a:tabLst>
            </a:pPr>
            <a:r>
              <a:rPr sz="1100" spc="-10" dirty="0">
                <a:latin typeface="Calibri"/>
                <a:cs typeface="Calibri"/>
              </a:rPr>
              <a:t>x=200;//Compile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Time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Error</a:t>
            </a:r>
            <a:endParaRPr sz="1100">
              <a:latin typeface="Calibri"/>
              <a:cs typeface="Calibri"/>
            </a:endParaRPr>
          </a:p>
          <a:p>
            <a:pPr marL="170180" indent="-154940">
              <a:lnSpc>
                <a:spcPct val="100000"/>
              </a:lnSpc>
              <a:spcBef>
                <a:spcPts val="45"/>
              </a:spcBef>
              <a:buAutoNum type="arabicPeriod"/>
              <a:tabLst>
                <a:tab pos="170180" algn="l"/>
              </a:tabLst>
            </a:pPr>
            <a:r>
              <a:rPr sz="1100" spc="-25" dirty="0">
                <a:latin typeface="Calibri"/>
                <a:cs typeface="Calibri"/>
              </a:rPr>
              <a:t>}}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05052" y="7310755"/>
            <a:ext cx="2028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Java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finally </a:t>
            </a:r>
            <a:r>
              <a:rPr sz="1800" b="1" spc="-10" dirty="0">
                <a:latin typeface="Times New Roman"/>
                <a:cs typeface="Times New Roman"/>
              </a:rPr>
              <a:t>example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30604" y="7755763"/>
            <a:ext cx="2334895" cy="523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indent="-231140">
              <a:lnSpc>
                <a:spcPct val="100000"/>
              </a:lnSpc>
              <a:spcBef>
                <a:spcPts val="100"/>
              </a:spcBef>
              <a:buFont typeface="Times New Roman"/>
              <a:buAutoNum type="arabicPeriod"/>
              <a:tabLst>
                <a:tab pos="243840" algn="l"/>
              </a:tabLst>
            </a:pPr>
            <a:r>
              <a:rPr sz="1100" dirty="0">
                <a:latin typeface="Calibri"/>
                <a:cs typeface="Calibri"/>
              </a:rPr>
              <a:t>class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FinallyExample{</a:t>
            </a:r>
            <a:endParaRPr sz="1100">
              <a:latin typeface="Calibri"/>
              <a:cs typeface="Calibri"/>
            </a:endParaRPr>
          </a:p>
          <a:p>
            <a:pPr marL="243840" indent="-231140">
              <a:lnSpc>
                <a:spcPts val="1295"/>
              </a:lnSpc>
              <a:spcBef>
                <a:spcPts val="5"/>
              </a:spcBef>
              <a:buFont typeface="Times New Roman"/>
              <a:buAutoNum type="arabicPeriod"/>
              <a:tabLst>
                <a:tab pos="243840" algn="l"/>
              </a:tabLst>
            </a:pPr>
            <a:r>
              <a:rPr sz="1100" dirty="0">
                <a:latin typeface="Calibri"/>
                <a:cs typeface="Calibri"/>
              </a:rPr>
              <a:t>public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static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void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main(String[]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args){</a:t>
            </a:r>
            <a:endParaRPr sz="1100">
              <a:latin typeface="Calibri"/>
              <a:cs typeface="Calibri"/>
            </a:endParaRPr>
          </a:p>
          <a:p>
            <a:pPr marL="243840" indent="-231140">
              <a:lnSpc>
                <a:spcPts val="1295"/>
              </a:lnSpc>
              <a:buFont typeface="Times New Roman"/>
              <a:buAutoNum type="arabicPeriod"/>
              <a:tabLst>
                <a:tab pos="243840" algn="l"/>
              </a:tabLst>
            </a:pPr>
            <a:r>
              <a:rPr sz="1100" spc="-20" dirty="0">
                <a:latin typeface="Calibri"/>
                <a:cs typeface="Calibri"/>
              </a:rPr>
              <a:t>try{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33652" y="8240648"/>
            <a:ext cx="7473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Times New Roman"/>
                <a:cs typeface="Times New Roman"/>
              </a:rPr>
              <a:t>4.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int </a:t>
            </a:r>
            <a:r>
              <a:rPr sz="1100" spc="-10" dirty="0">
                <a:latin typeface="Times New Roman"/>
                <a:cs typeface="Times New Roman"/>
              </a:rPr>
              <a:t>x=300;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30604" y="8354034"/>
            <a:ext cx="3301365" cy="63563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43840" indent="-231140">
              <a:lnSpc>
                <a:spcPct val="100000"/>
              </a:lnSpc>
              <a:spcBef>
                <a:spcPts val="505"/>
              </a:spcBef>
              <a:buFont typeface="Times New Roman"/>
              <a:buAutoNum type="arabicPeriod" startAt="5"/>
              <a:tabLst>
                <a:tab pos="243840" algn="l"/>
              </a:tabLst>
            </a:pPr>
            <a:r>
              <a:rPr sz="1100" spc="-10" dirty="0">
                <a:latin typeface="Calibri"/>
                <a:cs typeface="Calibri"/>
              </a:rPr>
              <a:t>}catch(Exception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e){System.out.println(e);}</a:t>
            </a:r>
            <a:endParaRPr sz="1100">
              <a:latin typeface="Calibri"/>
              <a:cs typeface="Calibri"/>
            </a:endParaRPr>
          </a:p>
          <a:p>
            <a:pPr marL="243204" indent="-227965">
              <a:lnSpc>
                <a:spcPct val="100000"/>
              </a:lnSpc>
              <a:spcBef>
                <a:spcPts val="409"/>
              </a:spcBef>
              <a:buFont typeface="Times New Roman"/>
              <a:buAutoNum type="arabicPeriod" startAt="5"/>
              <a:tabLst>
                <a:tab pos="243204" algn="l"/>
              </a:tabLst>
            </a:pPr>
            <a:r>
              <a:rPr sz="1100" spc="-10" dirty="0">
                <a:latin typeface="Calibri"/>
                <a:cs typeface="Calibri"/>
              </a:rPr>
              <a:t>finally{System.out.println("finally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block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executed");}</a:t>
            </a:r>
            <a:endParaRPr sz="1100">
              <a:latin typeface="Calibri"/>
              <a:cs typeface="Calibri"/>
            </a:endParaRPr>
          </a:p>
          <a:p>
            <a:pPr marL="170180" indent="-154940">
              <a:lnSpc>
                <a:spcPct val="100000"/>
              </a:lnSpc>
              <a:spcBef>
                <a:spcPts val="25"/>
              </a:spcBef>
              <a:buAutoNum type="arabicPeriod" startAt="5"/>
              <a:tabLst>
                <a:tab pos="170180" algn="l"/>
              </a:tabLst>
            </a:pPr>
            <a:r>
              <a:rPr sz="1100" spc="-25" dirty="0">
                <a:latin typeface="Calibri"/>
                <a:cs typeface="Calibri"/>
              </a:rPr>
              <a:t>}}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0780" y="1287399"/>
            <a:ext cx="123825" cy="123825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5052" y="395985"/>
            <a:ext cx="2115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Java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finalize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example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834898"/>
            <a:ext cx="3454400" cy="1672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indent="-231140">
              <a:lnSpc>
                <a:spcPts val="1310"/>
              </a:lnSpc>
              <a:spcBef>
                <a:spcPts val="100"/>
              </a:spcBef>
              <a:buFont typeface="Times New Roman"/>
              <a:buAutoNum type="arabicPeriod"/>
              <a:tabLst>
                <a:tab pos="243840" algn="l"/>
              </a:tabLst>
            </a:pPr>
            <a:r>
              <a:rPr sz="1100" dirty="0">
                <a:latin typeface="Calibri"/>
                <a:cs typeface="Calibri"/>
              </a:rPr>
              <a:t>class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FinalizeExample{</a:t>
            </a:r>
            <a:endParaRPr sz="1100">
              <a:latin typeface="Calibri"/>
              <a:cs typeface="Calibri"/>
            </a:endParaRPr>
          </a:p>
          <a:p>
            <a:pPr marL="243204" marR="5080" indent="-227965">
              <a:lnSpc>
                <a:spcPts val="1320"/>
              </a:lnSpc>
              <a:spcBef>
                <a:spcPts val="35"/>
              </a:spcBef>
              <a:buFont typeface="Times New Roman"/>
              <a:buAutoNum type="arabicPeriod"/>
              <a:tabLst>
                <a:tab pos="244475" algn="l"/>
                <a:tab pos="872490" algn="l"/>
                <a:tab pos="1399540" algn="l"/>
              </a:tabLst>
            </a:pPr>
            <a:r>
              <a:rPr sz="1100" spc="-10" dirty="0">
                <a:latin typeface="Calibri"/>
                <a:cs typeface="Calibri"/>
              </a:rPr>
              <a:t>public</a:t>
            </a:r>
            <a:r>
              <a:rPr sz="1100" dirty="0">
                <a:latin typeface="Calibri"/>
                <a:cs typeface="Calibri"/>
              </a:rPr>
              <a:t>	</a:t>
            </a:r>
            <a:r>
              <a:rPr sz="1100" spc="-20" dirty="0">
                <a:latin typeface="Calibri"/>
                <a:cs typeface="Calibri"/>
              </a:rPr>
              <a:t>void</a:t>
            </a:r>
            <a:r>
              <a:rPr sz="1100" dirty="0">
                <a:latin typeface="Calibri"/>
                <a:cs typeface="Calibri"/>
              </a:rPr>
              <a:t>	</a:t>
            </a:r>
            <a:r>
              <a:rPr sz="1100" spc="-10" dirty="0">
                <a:latin typeface="Calibri"/>
                <a:cs typeface="Calibri"/>
              </a:rPr>
              <a:t>finalize(){System.out.println("finalize 	called");}</a:t>
            </a:r>
            <a:endParaRPr sz="1100">
              <a:latin typeface="Calibri"/>
              <a:cs typeface="Calibri"/>
            </a:endParaRPr>
          </a:p>
          <a:p>
            <a:pPr marL="243840" indent="-231140">
              <a:lnSpc>
                <a:spcPts val="1255"/>
              </a:lnSpc>
              <a:buFont typeface="Times New Roman"/>
              <a:buAutoNum type="arabicPeriod"/>
              <a:tabLst>
                <a:tab pos="243840" algn="l"/>
              </a:tabLst>
            </a:pPr>
            <a:r>
              <a:rPr sz="1100" dirty="0">
                <a:latin typeface="Calibri"/>
                <a:cs typeface="Calibri"/>
              </a:rPr>
              <a:t>public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static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void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main(String[]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args){</a:t>
            </a:r>
            <a:endParaRPr sz="1100">
              <a:latin typeface="Calibri"/>
              <a:cs typeface="Calibri"/>
            </a:endParaRPr>
          </a:p>
          <a:p>
            <a:pPr marL="243840" indent="-231140">
              <a:lnSpc>
                <a:spcPts val="1260"/>
              </a:lnSpc>
              <a:buFont typeface="Times New Roman"/>
              <a:buAutoNum type="arabicPeriod"/>
              <a:tabLst>
                <a:tab pos="243840" algn="l"/>
              </a:tabLst>
            </a:pPr>
            <a:r>
              <a:rPr sz="1100" spc="-10" dirty="0">
                <a:latin typeface="Calibri"/>
                <a:cs typeface="Calibri"/>
              </a:rPr>
              <a:t>FinalizeExample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f1=new FinalizeExample();</a:t>
            </a:r>
            <a:endParaRPr sz="1100">
              <a:latin typeface="Calibri"/>
              <a:cs typeface="Calibri"/>
            </a:endParaRPr>
          </a:p>
          <a:p>
            <a:pPr marL="243840" indent="-231140">
              <a:lnSpc>
                <a:spcPts val="1260"/>
              </a:lnSpc>
              <a:buFont typeface="Times New Roman"/>
              <a:buAutoNum type="arabicPeriod"/>
              <a:tabLst>
                <a:tab pos="243840" algn="l"/>
              </a:tabLst>
            </a:pPr>
            <a:r>
              <a:rPr sz="1100" spc="-10" dirty="0">
                <a:latin typeface="Calibri"/>
                <a:cs typeface="Calibri"/>
              </a:rPr>
              <a:t>FinalizeExample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f2=new FinalizeExample();</a:t>
            </a:r>
            <a:endParaRPr sz="1100">
              <a:latin typeface="Calibri"/>
              <a:cs typeface="Calibri"/>
            </a:endParaRPr>
          </a:p>
          <a:p>
            <a:pPr marL="243840" indent="-231140">
              <a:lnSpc>
                <a:spcPts val="1270"/>
              </a:lnSpc>
              <a:buFont typeface="Times New Roman"/>
              <a:buAutoNum type="arabicPeriod"/>
              <a:tabLst>
                <a:tab pos="243840" algn="l"/>
              </a:tabLst>
            </a:pPr>
            <a:r>
              <a:rPr sz="1100" spc="-10" dirty="0">
                <a:latin typeface="Calibri"/>
                <a:cs typeface="Calibri"/>
              </a:rPr>
              <a:t>f1=null;</a:t>
            </a:r>
            <a:endParaRPr sz="1100">
              <a:latin typeface="Calibri"/>
              <a:cs typeface="Calibri"/>
            </a:endParaRPr>
          </a:p>
          <a:p>
            <a:pPr marL="243840" indent="-231140">
              <a:lnSpc>
                <a:spcPts val="1285"/>
              </a:lnSpc>
              <a:buFont typeface="Times New Roman"/>
              <a:buAutoNum type="arabicPeriod"/>
              <a:tabLst>
                <a:tab pos="243840" algn="l"/>
              </a:tabLst>
            </a:pPr>
            <a:r>
              <a:rPr sz="1100" spc="-10" dirty="0">
                <a:latin typeface="Calibri"/>
                <a:cs typeface="Calibri"/>
              </a:rPr>
              <a:t>f2=null;</a:t>
            </a:r>
            <a:endParaRPr sz="1100">
              <a:latin typeface="Calibri"/>
              <a:cs typeface="Calibri"/>
            </a:endParaRPr>
          </a:p>
          <a:p>
            <a:pPr marL="243204" indent="-227965">
              <a:lnSpc>
                <a:spcPts val="1310"/>
              </a:lnSpc>
              <a:buFont typeface="Times New Roman"/>
              <a:buAutoNum type="arabicPeriod"/>
              <a:tabLst>
                <a:tab pos="243204" algn="l"/>
              </a:tabLst>
            </a:pPr>
            <a:r>
              <a:rPr sz="1100" spc="-10" dirty="0">
                <a:latin typeface="Calibri"/>
                <a:cs typeface="Calibri"/>
              </a:rPr>
              <a:t>System.gc();</a:t>
            </a:r>
            <a:endParaRPr sz="1100">
              <a:latin typeface="Calibri"/>
              <a:cs typeface="Calibri"/>
            </a:endParaRPr>
          </a:p>
          <a:p>
            <a:pPr marL="170180" indent="-15494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170180" algn="l"/>
              </a:tabLst>
            </a:pPr>
            <a:r>
              <a:rPr sz="1100" spc="-25" dirty="0">
                <a:latin typeface="Calibri"/>
                <a:cs typeface="Calibri"/>
              </a:rPr>
              <a:t>}}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5052" y="2652141"/>
            <a:ext cx="35198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Hierarchy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of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Java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Exception</a:t>
            </a:r>
            <a:r>
              <a:rPr sz="1800" b="1" spc="-7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classes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3205479"/>
            <a:ext cx="5106035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00" y="304800"/>
            <a:ext cx="7164070" cy="9450070"/>
            <a:chOff x="304800" y="304800"/>
            <a:chExt cx="7164070" cy="94500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" y="3414395"/>
              <a:ext cx="6243447" cy="263969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6000" y="6334759"/>
              <a:ext cx="6303772" cy="168656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05052" y="566673"/>
            <a:ext cx="6133465" cy="267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Java</a:t>
            </a:r>
            <a:r>
              <a:rPr sz="12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Built –In</a:t>
            </a:r>
            <a:r>
              <a:rPr sz="1200" b="1" u="heavy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Exceptions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163195" algn="just">
              <a:lnSpc>
                <a:spcPct val="92800"/>
              </a:lnSpc>
            </a:pPr>
            <a:r>
              <a:rPr sz="1200" dirty="0">
                <a:latin typeface="Times New Roman"/>
                <a:cs typeface="Times New Roman"/>
              </a:rPr>
              <a:t>Inside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standard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package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java.lang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Java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defines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several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exception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classes.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few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been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preceding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examples.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general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exceptions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subclasses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standard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RuntimeException</a:t>
            </a:r>
            <a:r>
              <a:rPr sz="1200" dirty="0">
                <a:latin typeface="Times New Roman"/>
                <a:cs typeface="Times New Roman"/>
              </a:rPr>
              <a:t>. Since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java.lang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 implicitly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imported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Java</a:t>
            </a:r>
            <a:r>
              <a:rPr sz="1200" spc="-10" dirty="0">
                <a:latin typeface="Times New Roman"/>
                <a:cs typeface="Times New Roman"/>
              </a:rPr>
              <a:t> programs,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exceptions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derived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RuntimeException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automatically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available.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Furthermore,</a:t>
            </a:r>
            <a:r>
              <a:rPr sz="1200" spc="-20" dirty="0">
                <a:latin typeface="Times New Roman"/>
                <a:cs typeface="Times New Roman"/>
              </a:rPr>
              <a:t> they </a:t>
            </a:r>
            <a:r>
              <a:rPr sz="1200" dirty="0">
                <a:latin typeface="Times New Roman"/>
                <a:cs typeface="Times New Roman"/>
              </a:rPr>
              <a:t>need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included</a:t>
            </a:r>
            <a:r>
              <a:rPr sz="1200" b="1" dirty="0">
                <a:latin typeface="Times New Roman"/>
                <a:cs typeface="Times New Roman"/>
              </a:rPr>
              <a:t>throws</a:t>
            </a:r>
            <a:r>
              <a:rPr sz="1200" dirty="0">
                <a:latin typeface="Times New Roman"/>
                <a:cs typeface="Times New Roman"/>
              </a:rPr>
              <a:t>list.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inInthe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languageany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ofmethod’sJava,thesearecalled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unchecked </a:t>
            </a:r>
            <a:r>
              <a:rPr sz="1200" i="1" dirty="0">
                <a:latin typeface="Times New Roman"/>
                <a:cs typeface="Times New Roman"/>
              </a:rPr>
              <a:t>exceptions</a:t>
            </a:r>
            <a:r>
              <a:rPr sz="1200" i="1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because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compiler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does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check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see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handles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throws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these </a:t>
            </a:r>
            <a:r>
              <a:rPr sz="1200" dirty="0">
                <a:latin typeface="Times New Roman"/>
                <a:cs typeface="Times New Roman"/>
              </a:rPr>
              <a:t>exceptions.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unchecked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exceptions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defined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java.lang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listed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Table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10-1.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Table</a:t>
            </a:r>
            <a:endParaRPr sz="1200">
              <a:latin typeface="Times New Roman"/>
              <a:cs typeface="Times New Roman"/>
            </a:endParaRPr>
          </a:p>
          <a:p>
            <a:pPr marL="469900" marR="5080" indent="264795">
              <a:lnSpc>
                <a:spcPts val="1320"/>
              </a:lnSpc>
              <a:spcBef>
                <a:spcPts val="290"/>
              </a:spcBef>
            </a:pPr>
            <a:r>
              <a:rPr sz="1200" dirty="0">
                <a:latin typeface="Calibri"/>
                <a:cs typeface="Calibri"/>
              </a:rPr>
              <a:t>lists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those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exceptions </a:t>
            </a:r>
            <a:r>
              <a:rPr sz="1200" dirty="0">
                <a:latin typeface="Calibri"/>
                <a:cs typeface="Calibri"/>
              </a:rPr>
              <a:t>defined by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java.lang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that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must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included</a:t>
            </a:r>
            <a:r>
              <a:rPr sz="1200" b="1" spc="-10" dirty="0">
                <a:latin typeface="Calibri"/>
                <a:cs typeface="Calibri"/>
              </a:rPr>
              <a:t>throws</a:t>
            </a:r>
            <a:r>
              <a:rPr sz="1200" spc="-10" dirty="0">
                <a:latin typeface="Calibri"/>
                <a:cs typeface="Calibri"/>
              </a:rPr>
              <a:t>list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if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that </a:t>
            </a:r>
            <a:r>
              <a:rPr sz="1200" dirty="0">
                <a:latin typeface="Calibri"/>
                <a:cs typeface="Calibri"/>
              </a:rPr>
              <a:t>method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can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generate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these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exceptions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does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not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handle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it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itself.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These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are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called</a:t>
            </a:r>
            <a:endParaRPr sz="1200">
              <a:latin typeface="Calibri"/>
              <a:cs typeface="Calibri"/>
            </a:endParaRPr>
          </a:p>
          <a:p>
            <a:pPr marL="12700" marR="287655">
              <a:lnSpc>
                <a:spcPts val="1220"/>
              </a:lnSpc>
              <a:spcBef>
                <a:spcPts val="295"/>
              </a:spcBef>
            </a:pPr>
            <a:r>
              <a:rPr sz="1200" i="1" dirty="0">
                <a:latin typeface="Times New Roman"/>
                <a:cs typeface="Times New Roman"/>
              </a:rPr>
              <a:t>checked</a:t>
            </a:r>
            <a:r>
              <a:rPr sz="1200" i="1" spc="-1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exceptions.</a:t>
            </a:r>
            <a:r>
              <a:rPr sz="1200" i="1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Java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defines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several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exceptions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relate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various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class libraries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List</a:t>
            </a:r>
            <a:r>
              <a:rPr sz="1200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1200" b="1" u="heavy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Unchecked</a:t>
            </a:r>
            <a:r>
              <a:rPr sz="1200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exceptions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5052" y="405130"/>
            <a:ext cx="1761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List</a:t>
            </a:r>
            <a:r>
              <a:rPr sz="12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1200" b="1" u="heavy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Checked</a:t>
            </a:r>
            <a:r>
              <a:rPr sz="12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exceptions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5052" y="3170301"/>
            <a:ext cx="5746115" cy="3760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User</a:t>
            </a:r>
            <a:r>
              <a:rPr sz="1200" b="1" u="heavy" spc="-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defined</a:t>
            </a:r>
            <a:r>
              <a:rPr sz="12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exceptions</a:t>
            </a:r>
            <a:endParaRPr sz="1200">
              <a:latin typeface="Times New Roman"/>
              <a:cs typeface="Times New Roman"/>
            </a:endParaRPr>
          </a:p>
          <a:p>
            <a:pPr marL="497205">
              <a:lnSpc>
                <a:spcPts val="1405"/>
              </a:lnSpc>
              <a:spcBef>
                <a:spcPts val="1150"/>
              </a:spcBef>
            </a:pP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create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own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exception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extending </a:t>
            </a:r>
            <a:r>
              <a:rPr sz="1200" spc="-10" dirty="0">
                <a:latin typeface="Times New Roman"/>
                <a:cs typeface="Times New Roman"/>
              </a:rPr>
              <a:t>exception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class.</a:t>
            </a:r>
            <a:endParaRPr sz="1200">
              <a:latin typeface="Times New Roman"/>
              <a:cs typeface="Times New Roman"/>
            </a:endParaRPr>
          </a:p>
          <a:p>
            <a:pPr marL="497205">
              <a:lnSpc>
                <a:spcPts val="1405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throw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throws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keywords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implementing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defined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exceptions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Class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ownExcepion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extends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Exception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spc="-5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spc="-10" dirty="0">
                <a:latin typeface="Times New Roman"/>
                <a:cs typeface="Times New Roman"/>
              </a:rPr>
              <a:t>ownException(String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msg)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5"/>
              </a:lnSpc>
            </a:pPr>
            <a:r>
              <a:rPr sz="1200" spc="-5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0"/>
              </a:lnSpc>
            </a:pPr>
            <a:r>
              <a:rPr sz="1200" spc="-10" dirty="0">
                <a:latin typeface="Times New Roman"/>
                <a:cs typeface="Times New Roman"/>
              </a:rPr>
              <a:t>Super(msg);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0"/>
              </a:lnSpc>
            </a:pP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5"/>
              </a:lnSpc>
              <a:spcBef>
                <a:spcPts val="1320"/>
              </a:spcBef>
            </a:pPr>
            <a:r>
              <a:rPr sz="1200" dirty="0">
                <a:latin typeface="Times New Roman"/>
                <a:cs typeface="Times New Roman"/>
              </a:rPr>
              <a:t>Class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test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5"/>
              </a:lnSpc>
            </a:pPr>
            <a:r>
              <a:rPr sz="1200" spc="-5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 marR="3461385">
              <a:lnSpc>
                <a:spcPts val="1250"/>
              </a:lnSpc>
              <a:spcBef>
                <a:spcPts val="320"/>
              </a:spcBef>
            </a:pPr>
            <a:r>
              <a:rPr sz="1200" dirty="0">
                <a:latin typeface="Times New Roman"/>
                <a:cs typeface="Times New Roman"/>
              </a:rPr>
              <a:t>Public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static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void</a:t>
            </a:r>
            <a:r>
              <a:rPr sz="1200" spc="-10" dirty="0">
                <a:latin typeface="Times New Roman"/>
                <a:cs typeface="Times New Roman"/>
              </a:rPr>
              <a:t> main(String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args[]) </a:t>
            </a:r>
            <a:r>
              <a:rPr sz="1200" dirty="0">
                <a:latin typeface="Times New Roman"/>
                <a:cs typeface="Times New Roman"/>
              </a:rPr>
              <a:t>Int </a:t>
            </a:r>
            <a:r>
              <a:rPr sz="1200" spc="-10" dirty="0">
                <a:latin typeface="Times New Roman"/>
                <a:cs typeface="Times New Roman"/>
              </a:rPr>
              <a:t>mark=101;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</a:pPr>
            <a:r>
              <a:rPr sz="1200" spc="-25" dirty="0">
                <a:latin typeface="Times New Roman"/>
                <a:cs typeface="Times New Roman"/>
              </a:rPr>
              <a:t>Try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  <a:spcBef>
                <a:spcPts val="360"/>
              </a:spcBef>
            </a:pPr>
            <a:r>
              <a:rPr sz="1200" spc="-5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spc="-10" dirty="0">
                <a:latin typeface="Times New Roman"/>
                <a:cs typeface="Times New Roman"/>
              </a:rPr>
              <a:t>if(mark&gt;100)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5"/>
              </a:lnSpc>
            </a:pPr>
            <a:r>
              <a:rPr sz="1200" spc="-5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7591" y="6896227"/>
            <a:ext cx="22739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new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ownException(―Marks&gt;100‖);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5052" y="6896227"/>
            <a:ext cx="43370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Throw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5052" y="7423531"/>
            <a:ext cx="5053330" cy="19615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05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Catch(ownException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e)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spc="-5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200" spc="-10" dirty="0">
                <a:latin typeface="Times New Roman"/>
                <a:cs typeface="Times New Roman"/>
              </a:rPr>
              <a:t>System.out.println (―Exception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caughtr‖);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System.out.println.(―e.getMessage());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  <a:spcBef>
                <a:spcPts val="1005"/>
              </a:spcBef>
            </a:pP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spc="-10" dirty="0">
                <a:latin typeface="Times New Roman"/>
                <a:cs typeface="Times New Roman"/>
              </a:rPr>
              <a:t>Finally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spc="-5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</a:pPr>
            <a:r>
              <a:rPr sz="1200" spc="-10" dirty="0">
                <a:latin typeface="Times New Roman"/>
                <a:cs typeface="Times New Roman"/>
              </a:rPr>
              <a:t>System.out.println(―End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prg‖);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</a:pP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0"/>
              </a:lnSpc>
            </a:pP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5"/>
              </a:lnSpc>
            </a:pP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15035" y="785494"/>
            <a:ext cx="6172835" cy="3058160"/>
            <a:chOff x="915035" y="785494"/>
            <a:chExt cx="6172835" cy="305816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2050" y="3544825"/>
              <a:ext cx="123825" cy="12382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2050" y="3719449"/>
              <a:ext cx="123825" cy="12382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5035" y="785494"/>
              <a:ext cx="6172326" cy="22777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2164" y="8437244"/>
            <a:ext cx="99663" cy="12319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2164" y="8772576"/>
            <a:ext cx="99663" cy="12319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77720" y="9111665"/>
            <a:ext cx="94735" cy="11493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73910" y="9365598"/>
            <a:ext cx="69850" cy="85652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04800" y="304799"/>
            <a:ext cx="7164070" cy="9450070"/>
          </a:xfrm>
          <a:custGeom>
            <a:avLst/>
            <a:gdLst/>
            <a:ahLst/>
            <a:cxnLst/>
            <a:rect l="l" t="t" r="r" b="b"/>
            <a:pathLst>
              <a:path w="7164070" h="9450070">
                <a:moveTo>
                  <a:pt x="7146290" y="46990"/>
                </a:moveTo>
                <a:lnTo>
                  <a:pt x="7108190" y="46990"/>
                </a:lnTo>
                <a:lnTo>
                  <a:pt x="7108190" y="57150"/>
                </a:lnTo>
                <a:lnTo>
                  <a:pt x="7108190" y="9394190"/>
                </a:lnTo>
                <a:lnTo>
                  <a:pt x="56515" y="9394190"/>
                </a:lnTo>
                <a:lnTo>
                  <a:pt x="56515" y="57150"/>
                </a:lnTo>
                <a:lnTo>
                  <a:pt x="7108190" y="57150"/>
                </a:lnTo>
                <a:lnTo>
                  <a:pt x="7108190" y="46990"/>
                </a:lnTo>
                <a:lnTo>
                  <a:pt x="56515" y="46990"/>
                </a:lnTo>
                <a:lnTo>
                  <a:pt x="46990" y="46990"/>
                </a:lnTo>
                <a:lnTo>
                  <a:pt x="46990" y="9432303"/>
                </a:lnTo>
                <a:lnTo>
                  <a:pt x="56515" y="9432290"/>
                </a:lnTo>
                <a:lnTo>
                  <a:pt x="7146290" y="9432290"/>
                </a:lnTo>
                <a:lnTo>
                  <a:pt x="7146290" y="9394190"/>
                </a:lnTo>
                <a:lnTo>
                  <a:pt x="7146290" y="57150"/>
                </a:lnTo>
                <a:lnTo>
                  <a:pt x="7146290" y="46990"/>
                </a:lnTo>
                <a:close/>
              </a:path>
              <a:path w="7164070" h="9450070">
                <a:moveTo>
                  <a:pt x="7164070" y="0"/>
                </a:moveTo>
                <a:lnTo>
                  <a:pt x="7155180" y="0"/>
                </a:lnTo>
                <a:lnTo>
                  <a:pt x="7155180" y="38100"/>
                </a:lnTo>
                <a:lnTo>
                  <a:pt x="7155180" y="9441180"/>
                </a:lnTo>
                <a:lnTo>
                  <a:pt x="38100" y="9441180"/>
                </a:lnTo>
                <a:lnTo>
                  <a:pt x="38100" y="38100"/>
                </a:lnTo>
                <a:lnTo>
                  <a:pt x="7155180" y="38100"/>
                </a:lnTo>
                <a:lnTo>
                  <a:pt x="7155180" y="0"/>
                </a:lnTo>
                <a:lnTo>
                  <a:pt x="0" y="0"/>
                </a:lnTo>
                <a:lnTo>
                  <a:pt x="0" y="38100"/>
                </a:lnTo>
                <a:lnTo>
                  <a:pt x="0" y="9441180"/>
                </a:lnTo>
                <a:lnTo>
                  <a:pt x="0" y="9450070"/>
                </a:lnTo>
                <a:lnTo>
                  <a:pt x="7164070" y="9450070"/>
                </a:lnTo>
                <a:lnTo>
                  <a:pt x="7164070" y="9441180"/>
                </a:lnTo>
                <a:lnTo>
                  <a:pt x="71640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05052" y="383793"/>
            <a:ext cx="5871845" cy="9178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Output: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4796155">
              <a:lnSpc>
                <a:spcPct val="95800"/>
              </a:lnSpc>
            </a:pPr>
            <a:r>
              <a:rPr sz="1200" dirty="0">
                <a:latin typeface="Times New Roman"/>
                <a:cs typeface="Times New Roman"/>
              </a:rPr>
              <a:t>Exception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caught </a:t>
            </a:r>
            <a:r>
              <a:rPr sz="1200" dirty="0">
                <a:latin typeface="Times New Roman"/>
                <a:cs typeface="Times New Roman"/>
              </a:rPr>
              <a:t>Marks 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&gt;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100 </a:t>
            </a:r>
            <a:r>
              <a:rPr sz="1200" dirty="0">
                <a:latin typeface="Times New Roman"/>
                <a:cs typeface="Times New Roman"/>
              </a:rPr>
              <a:t>End 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program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870325">
              <a:lnSpc>
                <a:spcPct val="193300"/>
              </a:lnSpc>
              <a:spcBef>
                <a:spcPts val="5"/>
              </a:spcBef>
            </a:pP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Multi</a:t>
            </a:r>
            <a:r>
              <a:rPr sz="1200" b="1" u="heavy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Threaded</a:t>
            </a:r>
            <a:r>
              <a:rPr sz="1200" b="1" u="heavy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Programming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Introduction:</a:t>
            </a:r>
            <a:endParaRPr sz="1200">
              <a:latin typeface="Times New Roman"/>
              <a:cs typeface="Times New Roman"/>
            </a:endParaRPr>
          </a:p>
          <a:p>
            <a:pPr marL="621665" indent="-154940">
              <a:lnSpc>
                <a:spcPts val="1405"/>
              </a:lnSpc>
              <a:spcBef>
                <a:spcPts val="1220"/>
              </a:spcBef>
              <a:buFont typeface="Times New Roman"/>
              <a:buChar char="o"/>
              <a:tabLst>
                <a:tab pos="621665" algn="l"/>
              </a:tabLst>
            </a:pPr>
            <a:r>
              <a:rPr sz="1200" dirty="0">
                <a:latin typeface="Calibri"/>
                <a:cs typeface="Calibri"/>
              </a:rPr>
              <a:t>Java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provides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built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–in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support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multithreaded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programming.</a:t>
            </a:r>
            <a:endParaRPr sz="1200">
              <a:latin typeface="Calibri"/>
              <a:cs typeface="Calibri"/>
            </a:endParaRPr>
          </a:p>
          <a:p>
            <a:pPr marL="582295" indent="-115570">
              <a:lnSpc>
                <a:spcPts val="1320"/>
              </a:lnSpc>
              <a:buFont typeface="Times New Roman"/>
              <a:buChar char="o"/>
              <a:tabLst>
                <a:tab pos="582295" algn="l"/>
              </a:tabLst>
            </a:pPr>
            <a:r>
              <a:rPr sz="1200" dirty="0">
                <a:latin typeface="Calibri"/>
                <a:cs typeface="Calibri"/>
              </a:rPr>
              <a:t>A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multithreaded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program</a:t>
            </a:r>
            <a:r>
              <a:rPr sz="1200" spc="-10" dirty="0">
                <a:latin typeface="Calibri"/>
                <a:cs typeface="Calibri"/>
              </a:rPr>
              <a:t> contains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two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more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parts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that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can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run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concurrently.</a:t>
            </a:r>
            <a:endParaRPr sz="1200">
              <a:latin typeface="Calibri"/>
              <a:cs typeface="Calibri"/>
            </a:endParaRPr>
          </a:p>
          <a:p>
            <a:pPr marL="582295" indent="-115570">
              <a:lnSpc>
                <a:spcPts val="1285"/>
              </a:lnSpc>
              <a:buFont typeface="Times New Roman"/>
              <a:buChar char="o"/>
              <a:tabLst>
                <a:tab pos="582295" algn="l"/>
              </a:tabLst>
            </a:pPr>
            <a:r>
              <a:rPr sz="1200" dirty="0">
                <a:latin typeface="Calibri"/>
                <a:cs typeface="Calibri"/>
              </a:rPr>
              <a:t>Each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part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such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program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called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thread.</a:t>
            </a:r>
            <a:endParaRPr sz="1200">
              <a:latin typeface="Calibri"/>
              <a:cs typeface="Calibri"/>
            </a:endParaRPr>
          </a:p>
          <a:p>
            <a:pPr marL="621665" indent="-154940">
              <a:lnSpc>
                <a:spcPts val="1310"/>
              </a:lnSpc>
              <a:buFont typeface="Times New Roman"/>
              <a:buChar char="o"/>
              <a:tabLst>
                <a:tab pos="621665" algn="l"/>
              </a:tabLst>
            </a:pPr>
            <a:r>
              <a:rPr sz="1200" dirty="0">
                <a:latin typeface="Calibri"/>
                <a:cs typeface="Calibri"/>
              </a:rPr>
              <a:t>Each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thread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defines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separate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path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execution.</a:t>
            </a:r>
            <a:endParaRPr sz="1200">
              <a:latin typeface="Calibri"/>
              <a:cs typeface="Calibri"/>
            </a:endParaRPr>
          </a:p>
          <a:p>
            <a:pPr marL="582295" indent="-115570">
              <a:lnSpc>
                <a:spcPts val="1320"/>
              </a:lnSpc>
              <a:buFont typeface="Times New Roman"/>
              <a:buChar char="o"/>
              <a:tabLst>
                <a:tab pos="582295" algn="l"/>
              </a:tabLst>
            </a:pPr>
            <a:r>
              <a:rPr sz="1200" spc="-10" dirty="0">
                <a:latin typeface="Calibri"/>
                <a:cs typeface="Calibri"/>
              </a:rPr>
              <a:t>Thus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multi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thread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specialized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form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multi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tasking.</a:t>
            </a:r>
            <a:endParaRPr sz="1200">
              <a:latin typeface="Calibri"/>
              <a:cs typeface="Calibri"/>
            </a:endParaRPr>
          </a:p>
          <a:p>
            <a:pPr marL="582295" indent="-115570">
              <a:lnSpc>
                <a:spcPts val="1295"/>
              </a:lnSpc>
              <a:buFont typeface="Times New Roman"/>
              <a:buChar char="o"/>
              <a:tabLst>
                <a:tab pos="582295" algn="l"/>
              </a:tabLst>
            </a:pPr>
            <a:r>
              <a:rPr sz="1200" spc="-10" dirty="0">
                <a:latin typeface="Calibri"/>
                <a:cs typeface="Calibri"/>
              </a:rPr>
              <a:t>Multi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tasking is </a:t>
            </a:r>
            <a:r>
              <a:rPr sz="1200" spc="-10" dirty="0">
                <a:latin typeface="Calibri"/>
                <a:cs typeface="Calibri"/>
              </a:rPr>
              <a:t>supported </a:t>
            </a:r>
            <a:r>
              <a:rPr sz="1200" dirty="0">
                <a:latin typeface="Calibri"/>
                <a:cs typeface="Calibri"/>
              </a:rPr>
              <a:t>by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OS</a:t>
            </a:r>
            <a:endParaRPr sz="1200">
              <a:latin typeface="Calibri"/>
              <a:cs typeface="Calibri"/>
            </a:endParaRPr>
          </a:p>
          <a:p>
            <a:pPr marL="582295" indent="-115570">
              <a:lnSpc>
                <a:spcPts val="1260"/>
              </a:lnSpc>
              <a:buFont typeface="Times New Roman"/>
              <a:buChar char="o"/>
              <a:tabLst>
                <a:tab pos="582295" algn="l"/>
              </a:tabLst>
            </a:pPr>
            <a:r>
              <a:rPr sz="1200" spc="-10" dirty="0">
                <a:latin typeface="Calibri"/>
                <a:cs typeface="Calibri"/>
              </a:rPr>
              <a:t>There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are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two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distinct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types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multi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tasking</a:t>
            </a:r>
            <a:endParaRPr sz="1200">
              <a:latin typeface="Calibri"/>
              <a:cs typeface="Calibri"/>
            </a:endParaRPr>
          </a:p>
          <a:p>
            <a:pPr marL="582295" indent="-115570">
              <a:lnSpc>
                <a:spcPts val="1310"/>
              </a:lnSpc>
              <a:buFont typeface="Times New Roman"/>
              <a:buChar char="o"/>
              <a:tabLst>
                <a:tab pos="582295" algn="l"/>
              </a:tabLst>
            </a:pPr>
            <a:r>
              <a:rPr sz="1200" dirty="0">
                <a:latin typeface="Calibri"/>
                <a:cs typeface="Calibri"/>
              </a:rPr>
              <a:t>Process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based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multi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tasking</a:t>
            </a:r>
            <a:endParaRPr sz="1200">
              <a:latin typeface="Calibri"/>
              <a:cs typeface="Calibri"/>
            </a:endParaRPr>
          </a:p>
          <a:p>
            <a:pPr marL="621665" indent="-154940">
              <a:lnSpc>
                <a:spcPts val="1405"/>
              </a:lnSpc>
              <a:buFont typeface="Times New Roman"/>
              <a:buChar char="o"/>
              <a:tabLst>
                <a:tab pos="621665" algn="l"/>
              </a:tabLst>
            </a:pPr>
            <a:r>
              <a:rPr sz="1200" dirty="0">
                <a:latin typeface="Calibri"/>
                <a:cs typeface="Calibri"/>
              </a:rPr>
              <a:t>Process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program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that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executing.</a:t>
            </a:r>
            <a:endParaRPr sz="1200">
              <a:latin typeface="Calibri"/>
              <a:cs typeface="Calibri"/>
            </a:endParaRPr>
          </a:p>
          <a:p>
            <a:pPr marL="698500" marR="192405" indent="-228600">
              <a:lnSpc>
                <a:spcPts val="1250"/>
              </a:lnSpc>
              <a:spcBef>
                <a:spcPts val="250"/>
              </a:spcBef>
              <a:buFont typeface="Times New Roman"/>
              <a:buChar char="o"/>
              <a:tabLst>
                <a:tab pos="698500" algn="l"/>
              </a:tabLst>
            </a:pPr>
            <a:r>
              <a:rPr sz="1200" dirty="0">
                <a:latin typeface="Calibri"/>
                <a:cs typeface="Calibri"/>
              </a:rPr>
              <a:t>In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process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based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multi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tasking,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program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smallest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unit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code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that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can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be </a:t>
            </a:r>
            <a:r>
              <a:rPr sz="1200" spc="-10" dirty="0">
                <a:latin typeface="Calibri"/>
                <a:cs typeface="Calibri"/>
              </a:rPr>
              <a:t>dispatched </a:t>
            </a:r>
            <a:r>
              <a:rPr sz="1200" dirty="0">
                <a:latin typeface="Calibri"/>
                <a:cs typeface="Calibri"/>
              </a:rPr>
              <a:t>by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scheduler</a:t>
            </a:r>
            <a:endParaRPr sz="1200">
              <a:latin typeface="Calibri"/>
              <a:cs typeface="Calibri"/>
            </a:endParaRPr>
          </a:p>
          <a:p>
            <a:pPr marL="698500" marR="177165" indent="-228600">
              <a:lnSpc>
                <a:spcPts val="1250"/>
              </a:lnSpc>
              <a:spcBef>
                <a:spcPts val="330"/>
              </a:spcBef>
              <a:buFont typeface="Times New Roman"/>
              <a:buChar char="o"/>
              <a:tabLst>
                <a:tab pos="698500" algn="l"/>
              </a:tabLst>
            </a:pPr>
            <a:r>
              <a:rPr sz="1200" spc="-10" dirty="0">
                <a:latin typeface="Calibri"/>
                <a:cs typeface="Calibri"/>
              </a:rPr>
              <a:t>Process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based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multi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tasking is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feature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that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allows </a:t>
            </a:r>
            <a:r>
              <a:rPr sz="1200" spc="-10" dirty="0">
                <a:latin typeface="Calibri"/>
                <a:cs typeface="Calibri"/>
              </a:rPr>
              <a:t>computer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run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two or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more </a:t>
            </a:r>
            <a:r>
              <a:rPr sz="1200" spc="-10" dirty="0">
                <a:latin typeface="Calibri"/>
                <a:cs typeface="Calibri"/>
              </a:rPr>
              <a:t>programs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concurrently</a:t>
            </a:r>
            <a:endParaRPr sz="1200">
              <a:latin typeface="Calibri"/>
              <a:cs typeface="Calibri"/>
            </a:endParaRPr>
          </a:p>
          <a:p>
            <a:pPr marL="621665" indent="-154940">
              <a:lnSpc>
                <a:spcPts val="1235"/>
              </a:lnSpc>
              <a:buFont typeface="Times New Roman"/>
              <a:buChar char="o"/>
              <a:tabLst>
                <a:tab pos="621665" algn="l"/>
              </a:tabLst>
            </a:pPr>
            <a:r>
              <a:rPr sz="1200" dirty="0">
                <a:latin typeface="Calibri"/>
                <a:cs typeface="Calibri"/>
              </a:rPr>
              <a:t>For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example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:</a:t>
            </a:r>
            <a:endParaRPr sz="1200">
              <a:latin typeface="Calibri"/>
              <a:cs typeface="Calibri"/>
            </a:endParaRPr>
          </a:p>
          <a:p>
            <a:pPr marL="582295" indent="-115570">
              <a:lnSpc>
                <a:spcPts val="1275"/>
              </a:lnSpc>
              <a:buFont typeface="Times New Roman"/>
              <a:buChar char="o"/>
              <a:tabLst>
                <a:tab pos="582295" algn="l"/>
              </a:tabLst>
            </a:pPr>
            <a:r>
              <a:rPr sz="1200" spc="-10" dirty="0">
                <a:latin typeface="Calibri"/>
                <a:cs typeface="Calibri"/>
              </a:rPr>
              <a:t>This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tasking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enables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us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run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Java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compiler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text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editor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same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time</a:t>
            </a:r>
            <a:endParaRPr sz="1200">
              <a:latin typeface="Calibri"/>
              <a:cs typeface="Calibri"/>
            </a:endParaRPr>
          </a:p>
          <a:p>
            <a:pPr marL="582295" indent="-115570">
              <a:lnSpc>
                <a:spcPts val="1310"/>
              </a:lnSpc>
              <a:buFont typeface="Times New Roman"/>
              <a:buChar char="o"/>
              <a:tabLst>
                <a:tab pos="582295" algn="l"/>
              </a:tabLst>
            </a:pPr>
            <a:r>
              <a:rPr sz="1200" dirty="0">
                <a:latin typeface="Calibri"/>
                <a:cs typeface="Calibri"/>
              </a:rPr>
              <a:t>Thread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based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multi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tasking</a:t>
            </a:r>
            <a:endParaRPr sz="1200">
              <a:latin typeface="Calibri"/>
              <a:cs typeface="Calibri"/>
            </a:endParaRPr>
          </a:p>
          <a:p>
            <a:pPr marL="621665" indent="-154940">
              <a:lnSpc>
                <a:spcPts val="1405"/>
              </a:lnSpc>
              <a:buFont typeface="Times New Roman"/>
              <a:buChar char="o"/>
              <a:tabLst>
                <a:tab pos="621665" algn="l"/>
              </a:tabLst>
            </a:pPr>
            <a:r>
              <a:rPr sz="1200" dirty="0">
                <a:latin typeface="Calibri"/>
                <a:cs typeface="Calibri"/>
              </a:rPr>
              <a:t>Thread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smallest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unit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dispatchable </a:t>
            </a:r>
            <a:r>
              <a:rPr sz="1200" spc="-20" dirty="0">
                <a:latin typeface="Calibri"/>
                <a:cs typeface="Calibri"/>
              </a:rPr>
              <a:t>code</a:t>
            </a:r>
            <a:endParaRPr sz="1200">
              <a:latin typeface="Calibri"/>
              <a:cs typeface="Calibri"/>
            </a:endParaRPr>
          </a:p>
          <a:p>
            <a:pPr marL="582295" indent="-115570">
              <a:lnSpc>
                <a:spcPts val="1405"/>
              </a:lnSpc>
              <a:spcBef>
                <a:spcPts val="195"/>
              </a:spcBef>
              <a:buFont typeface="Times New Roman"/>
              <a:buChar char="o"/>
              <a:tabLst>
                <a:tab pos="582295" algn="l"/>
              </a:tabLst>
            </a:pPr>
            <a:r>
              <a:rPr sz="1200" dirty="0">
                <a:latin typeface="Calibri"/>
                <a:cs typeface="Calibri"/>
              </a:rPr>
              <a:t>The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single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program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can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perform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two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more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tasks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simultaneously.</a:t>
            </a:r>
            <a:endParaRPr sz="1200">
              <a:latin typeface="Calibri"/>
              <a:cs typeface="Calibri"/>
            </a:endParaRPr>
          </a:p>
          <a:p>
            <a:pPr marL="582295" indent="-115570">
              <a:lnSpc>
                <a:spcPts val="1405"/>
              </a:lnSpc>
              <a:buFont typeface="Times New Roman"/>
              <a:buChar char="o"/>
              <a:tabLst>
                <a:tab pos="582295" algn="l"/>
              </a:tabLst>
            </a:pPr>
            <a:r>
              <a:rPr sz="1200" dirty="0">
                <a:latin typeface="Calibri"/>
                <a:cs typeface="Calibri"/>
              </a:rPr>
              <a:t>For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example:</a:t>
            </a:r>
            <a:endParaRPr sz="1200">
              <a:latin typeface="Calibri"/>
              <a:cs typeface="Calibri"/>
            </a:endParaRPr>
          </a:p>
          <a:p>
            <a:pPr marL="698500" marR="110489" indent="-228600">
              <a:lnSpc>
                <a:spcPts val="1250"/>
              </a:lnSpc>
              <a:spcBef>
                <a:spcPts val="200"/>
              </a:spcBef>
              <a:buFont typeface="Times New Roman"/>
              <a:buChar char="o"/>
              <a:tabLst>
                <a:tab pos="698500" algn="l"/>
              </a:tabLst>
            </a:pPr>
            <a:r>
              <a:rPr sz="1200" dirty="0">
                <a:latin typeface="Calibri"/>
                <a:cs typeface="Calibri"/>
              </a:rPr>
              <a:t>A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text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editor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can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format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text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at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same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time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that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printing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long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these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two </a:t>
            </a:r>
            <a:r>
              <a:rPr sz="1200" dirty="0">
                <a:latin typeface="Calibri"/>
                <a:cs typeface="Calibri"/>
              </a:rPr>
              <a:t>actions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performed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by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two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separate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threads.</a:t>
            </a:r>
            <a:endParaRPr sz="1200">
              <a:latin typeface="Calibri"/>
              <a:cs typeface="Calibri"/>
            </a:endParaRPr>
          </a:p>
          <a:p>
            <a:pPr marL="621665" indent="-154940">
              <a:lnSpc>
                <a:spcPts val="1360"/>
              </a:lnSpc>
              <a:buFont typeface="Times New Roman"/>
              <a:buChar char="o"/>
              <a:tabLst>
                <a:tab pos="621665" algn="l"/>
              </a:tabLst>
            </a:pPr>
            <a:r>
              <a:rPr sz="1200" spc="-10" dirty="0">
                <a:latin typeface="Calibri"/>
                <a:cs typeface="Calibri"/>
              </a:rPr>
              <a:t>Multitasking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threads </a:t>
            </a:r>
            <a:r>
              <a:rPr sz="1200" dirty="0">
                <a:latin typeface="Calibri"/>
                <a:cs typeface="Calibri"/>
              </a:rPr>
              <a:t>require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less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overhead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than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multitasking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processes.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Thread</a:t>
            </a:r>
            <a:r>
              <a:rPr sz="12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Model</a:t>
            </a:r>
            <a:endParaRPr sz="1200">
              <a:latin typeface="Times New Roman"/>
              <a:cs typeface="Times New Roman"/>
            </a:endParaRPr>
          </a:p>
          <a:p>
            <a:pPr marL="394335" indent="-156210">
              <a:lnSpc>
                <a:spcPct val="100000"/>
              </a:lnSpc>
              <a:spcBef>
                <a:spcPts val="1250"/>
              </a:spcBef>
              <a:buChar char="o"/>
              <a:tabLst>
                <a:tab pos="394335" algn="l"/>
              </a:tabLst>
            </a:pPr>
            <a:r>
              <a:rPr sz="1200" dirty="0">
                <a:latin typeface="Calibri"/>
                <a:cs typeface="Calibri"/>
              </a:rPr>
              <a:t>One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thread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can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pause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without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stopping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other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parts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your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program.</a:t>
            </a:r>
            <a:endParaRPr sz="1200">
              <a:latin typeface="Calibri"/>
              <a:cs typeface="Calibri"/>
            </a:endParaRPr>
          </a:p>
          <a:p>
            <a:pPr marL="927100" marR="41910" lvl="1" indent="-228600">
              <a:lnSpc>
                <a:spcPts val="1250"/>
              </a:lnSpc>
              <a:spcBef>
                <a:spcPts val="345"/>
              </a:spcBef>
              <a:buChar char="o"/>
              <a:tabLst>
                <a:tab pos="927100" algn="l"/>
              </a:tabLst>
            </a:pPr>
            <a:r>
              <a:rPr sz="1200" dirty="0">
                <a:latin typeface="Calibri"/>
                <a:cs typeface="Calibri"/>
              </a:rPr>
              <a:t>For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example,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idle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time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created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when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thread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reads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data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from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network</a:t>
            </a:r>
            <a:r>
              <a:rPr sz="1200" spc="-25" dirty="0">
                <a:latin typeface="Calibri"/>
                <a:cs typeface="Calibri"/>
              </a:rPr>
              <a:t> or </a:t>
            </a:r>
            <a:r>
              <a:rPr sz="1200" dirty="0">
                <a:latin typeface="Calibri"/>
                <a:cs typeface="Calibri"/>
              </a:rPr>
              <a:t>waits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user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input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can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utilized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elsewhere.</a:t>
            </a:r>
            <a:endParaRPr sz="1200">
              <a:latin typeface="Calibri"/>
              <a:cs typeface="Calibri"/>
            </a:endParaRPr>
          </a:p>
          <a:p>
            <a:pPr marL="927100" marR="334645" lvl="1" indent="-228600">
              <a:lnSpc>
                <a:spcPts val="1250"/>
              </a:lnSpc>
              <a:spcBef>
                <a:spcPts val="334"/>
              </a:spcBef>
              <a:buChar char="o"/>
              <a:tabLst>
                <a:tab pos="927100" algn="l"/>
              </a:tabLst>
            </a:pPr>
            <a:r>
              <a:rPr sz="1200" spc="-10" dirty="0">
                <a:latin typeface="Calibri"/>
                <a:cs typeface="Calibri"/>
              </a:rPr>
              <a:t>Multithreading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allows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animation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loops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sleep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second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between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each </a:t>
            </a:r>
            <a:r>
              <a:rPr sz="1200" dirty="0">
                <a:latin typeface="Calibri"/>
                <a:cs typeface="Calibri"/>
              </a:rPr>
              <a:t>frame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without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causing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 whole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system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pause.</a:t>
            </a:r>
            <a:endParaRPr sz="1200">
              <a:latin typeface="Calibri"/>
              <a:cs typeface="Calibri"/>
            </a:endParaRPr>
          </a:p>
          <a:p>
            <a:pPr marL="469900" indent="-231775">
              <a:lnSpc>
                <a:spcPts val="1390"/>
              </a:lnSpc>
              <a:spcBef>
                <a:spcPts val="60"/>
              </a:spcBef>
              <a:buChar char="o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When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thread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blocks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Java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program,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only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single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thread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that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blocked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pauses.</a:t>
            </a:r>
            <a:endParaRPr sz="1200">
              <a:latin typeface="Calibri"/>
              <a:cs typeface="Calibri"/>
            </a:endParaRPr>
          </a:p>
          <a:p>
            <a:pPr marL="469900">
              <a:lnSpc>
                <a:spcPts val="1390"/>
              </a:lnSpc>
            </a:pPr>
            <a:r>
              <a:rPr sz="1200" dirty="0">
                <a:latin typeface="Calibri"/>
                <a:cs typeface="Calibri"/>
              </a:rPr>
              <a:t>All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other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threads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continue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run.</a:t>
            </a:r>
            <a:endParaRPr sz="1200">
              <a:latin typeface="Calibri"/>
              <a:cs typeface="Calibri"/>
            </a:endParaRPr>
          </a:p>
          <a:p>
            <a:pPr marL="394335" indent="-156210">
              <a:lnSpc>
                <a:spcPts val="1430"/>
              </a:lnSpc>
              <a:spcBef>
                <a:spcPts val="1105"/>
              </a:spcBef>
              <a:buChar char="o"/>
              <a:tabLst>
                <a:tab pos="394335" algn="l"/>
              </a:tabLst>
            </a:pPr>
            <a:r>
              <a:rPr sz="1200" dirty="0">
                <a:latin typeface="Calibri"/>
                <a:cs typeface="Calibri"/>
              </a:rPr>
              <a:t>Thread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States</a:t>
            </a:r>
            <a:endParaRPr sz="1200">
              <a:latin typeface="Calibri"/>
              <a:cs typeface="Calibri"/>
            </a:endParaRPr>
          </a:p>
          <a:p>
            <a:pPr marL="927100" lvl="1" indent="-231775">
              <a:lnSpc>
                <a:spcPts val="1430"/>
              </a:lnSpc>
              <a:buChar char="o"/>
              <a:tabLst>
                <a:tab pos="927100" algn="l"/>
              </a:tabLst>
            </a:pPr>
            <a:r>
              <a:rPr sz="1200" dirty="0">
                <a:latin typeface="Calibri"/>
                <a:cs typeface="Calibri"/>
              </a:rPr>
              <a:t>Threads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exist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several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states.</a:t>
            </a:r>
            <a:endParaRPr sz="1200">
              <a:latin typeface="Calibri"/>
              <a:cs typeface="Calibri"/>
            </a:endParaRPr>
          </a:p>
          <a:p>
            <a:pPr marL="1384300" marR="60960">
              <a:lnSpc>
                <a:spcPts val="2640"/>
              </a:lnSpc>
              <a:spcBef>
                <a:spcPts val="190"/>
              </a:spcBef>
            </a:pPr>
            <a:r>
              <a:rPr sz="1150" dirty="0">
                <a:latin typeface="Times New Roman"/>
                <a:cs typeface="Times New Roman"/>
              </a:rPr>
              <a:t>A</a:t>
            </a:r>
            <a:r>
              <a:rPr sz="1150" spc="-3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thread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can</a:t>
            </a:r>
            <a:r>
              <a:rPr sz="1150" spc="-4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be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i="1" dirty="0">
                <a:latin typeface="Times New Roman"/>
                <a:cs typeface="Times New Roman"/>
              </a:rPr>
              <a:t>running.</a:t>
            </a:r>
            <a:r>
              <a:rPr sz="1150" i="1" spc="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It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can</a:t>
            </a:r>
            <a:r>
              <a:rPr sz="1150" spc="-4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be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i="1" dirty="0">
                <a:latin typeface="Times New Roman"/>
                <a:cs typeface="Times New Roman"/>
              </a:rPr>
              <a:t>ready</a:t>
            </a:r>
            <a:r>
              <a:rPr sz="1150" i="1" spc="-25" dirty="0">
                <a:latin typeface="Times New Roman"/>
                <a:cs typeface="Times New Roman"/>
              </a:rPr>
              <a:t> </a:t>
            </a:r>
            <a:r>
              <a:rPr sz="1150" i="1" dirty="0">
                <a:latin typeface="Times New Roman"/>
                <a:cs typeface="Times New Roman"/>
              </a:rPr>
              <a:t>to</a:t>
            </a:r>
            <a:r>
              <a:rPr sz="1150" i="1" spc="-15" dirty="0">
                <a:latin typeface="Times New Roman"/>
                <a:cs typeface="Times New Roman"/>
              </a:rPr>
              <a:t> </a:t>
            </a:r>
            <a:r>
              <a:rPr sz="1150" i="1" dirty="0">
                <a:latin typeface="Times New Roman"/>
                <a:cs typeface="Times New Roman"/>
              </a:rPr>
              <a:t>run</a:t>
            </a:r>
            <a:r>
              <a:rPr sz="1150" i="1" spc="-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as</a:t>
            </a:r>
            <a:r>
              <a:rPr sz="1150" spc="-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soon</a:t>
            </a:r>
            <a:r>
              <a:rPr sz="1150" spc="-4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as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it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gets</a:t>
            </a:r>
            <a:r>
              <a:rPr sz="1150" spc="-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CPU</a:t>
            </a:r>
            <a:r>
              <a:rPr sz="1150" spc="-10" dirty="0">
                <a:latin typeface="Times New Roman"/>
                <a:cs typeface="Times New Roman"/>
              </a:rPr>
              <a:t> time. </a:t>
            </a:r>
            <a:r>
              <a:rPr sz="1150" dirty="0">
                <a:latin typeface="Times New Roman"/>
                <a:cs typeface="Times New Roman"/>
              </a:rPr>
              <a:t>A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running</a:t>
            </a:r>
            <a:r>
              <a:rPr sz="1150" spc="-3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thread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can</a:t>
            </a:r>
            <a:r>
              <a:rPr sz="1150" spc="-3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be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i="1" dirty="0">
                <a:latin typeface="Times New Roman"/>
                <a:cs typeface="Times New Roman"/>
              </a:rPr>
              <a:t>suspended,</a:t>
            </a:r>
            <a:r>
              <a:rPr sz="1150" i="1" spc="-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which</a:t>
            </a:r>
            <a:r>
              <a:rPr sz="1150" spc="-3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temporarily</a:t>
            </a:r>
            <a:r>
              <a:rPr sz="1150" spc="-4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suspends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-30" dirty="0">
                <a:latin typeface="Times New Roman"/>
                <a:cs typeface="Times New Roman"/>
              </a:rPr>
              <a:t>its</a:t>
            </a:r>
            <a:r>
              <a:rPr sz="1150" spc="-13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activity.</a:t>
            </a:r>
            <a:endParaRPr sz="115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965"/>
              </a:spcBef>
            </a:pP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suspended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thread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resumed,</a:t>
            </a:r>
            <a:r>
              <a:rPr sz="1100" i="1" spc="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allowing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pick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up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where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left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off.</a:t>
            </a:r>
            <a:endParaRPr sz="110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440"/>
              </a:spcBef>
            </a:pPr>
            <a:r>
              <a:rPr sz="950" dirty="0">
                <a:latin typeface="Times New Roman"/>
                <a:cs typeface="Times New Roman"/>
              </a:rPr>
              <a:t>A</a:t>
            </a:r>
            <a:r>
              <a:rPr sz="950" spc="-35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thread</a:t>
            </a:r>
            <a:r>
              <a:rPr sz="950" spc="-10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can</a:t>
            </a:r>
            <a:r>
              <a:rPr sz="950" spc="-10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be</a:t>
            </a:r>
            <a:r>
              <a:rPr sz="950" spc="-30" dirty="0">
                <a:latin typeface="Times New Roman"/>
                <a:cs typeface="Times New Roman"/>
              </a:rPr>
              <a:t> </a:t>
            </a:r>
            <a:r>
              <a:rPr sz="950" i="1" dirty="0">
                <a:latin typeface="Times New Roman"/>
                <a:cs typeface="Times New Roman"/>
              </a:rPr>
              <a:t>blocked</a:t>
            </a:r>
            <a:r>
              <a:rPr sz="950" i="1" spc="-5" dirty="0">
                <a:latin typeface="Times New Roman"/>
                <a:cs typeface="Times New Roman"/>
              </a:rPr>
              <a:t> </a:t>
            </a:r>
            <a:r>
              <a:rPr sz="950" spc="-10" dirty="0">
                <a:latin typeface="Times New Roman"/>
                <a:cs typeface="Times New Roman"/>
              </a:rPr>
              <a:t>when</a:t>
            </a:r>
            <a:r>
              <a:rPr sz="950" spc="-30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waiting</a:t>
            </a:r>
            <a:r>
              <a:rPr sz="950" spc="-40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for</a:t>
            </a:r>
            <a:r>
              <a:rPr sz="950" spc="-20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a</a:t>
            </a:r>
            <a:r>
              <a:rPr sz="950" spc="-5" dirty="0">
                <a:latin typeface="Times New Roman"/>
                <a:cs typeface="Times New Roman"/>
              </a:rPr>
              <a:t> </a:t>
            </a:r>
            <a:r>
              <a:rPr sz="950" spc="-10" dirty="0">
                <a:latin typeface="Times New Roman"/>
                <a:cs typeface="Times New Roman"/>
              </a:rPr>
              <a:t>resource.</a:t>
            </a:r>
            <a:endParaRPr sz="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7720" y="411491"/>
            <a:ext cx="95250" cy="11555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6710" y="7265869"/>
            <a:ext cx="69850" cy="8565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60879" y="7682103"/>
            <a:ext cx="81914" cy="9562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89479" y="7879589"/>
            <a:ext cx="81914" cy="9562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60879" y="8201280"/>
            <a:ext cx="81914" cy="9562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89479" y="8403845"/>
            <a:ext cx="81914" cy="9562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73910" y="664154"/>
            <a:ext cx="69850" cy="8565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13535" y="7463278"/>
            <a:ext cx="64134" cy="7721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90017" y="8726770"/>
            <a:ext cx="82427" cy="9622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90017" y="8929335"/>
            <a:ext cx="82427" cy="9622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92476" y="9275198"/>
            <a:ext cx="78951" cy="102715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304800" y="304800"/>
            <a:ext cx="7164070" cy="9450070"/>
            <a:chOff x="304800" y="304800"/>
            <a:chExt cx="7164070" cy="9450070"/>
          </a:xfrm>
        </p:grpSpPr>
        <p:sp>
          <p:nvSpPr>
            <p:cNvPr id="14" name="object 14"/>
            <p:cNvSpPr/>
            <p:nvPr/>
          </p:nvSpPr>
          <p:spPr>
            <a:xfrm>
              <a:off x="304800" y="304799"/>
              <a:ext cx="7164070" cy="9450070"/>
            </a:xfrm>
            <a:custGeom>
              <a:avLst/>
              <a:gdLst/>
              <a:ahLst/>
              <a:cxnLst/>
              <a:rect l="l" t="t" r="r" b="b"/>
              <a:pathLst>
                <a:path w="7164070" h="9450070">
                  <a:moveTo>
                    <a:pt x="7146290" y="46990"/>
                  </a:moveTo>
                  <a:lnTo>
                    <a:pt x="7108190" y="46990"/>
                  </a:lnTo>
                  <a:lnTo>
                    <a:pt x="7108190" y="57150"/>
                  </a:lnTo>
                  <a:lnTo>
                    <a:pt x="7108190" y="9394190"/>
                  </a:lnTo>
                  <a:lnTo>
                    <a:pt x="56515" y="9394190"/>
                  </a:lnTo>
                  <a:lnTo>
                    <a:pt x="56515" y="57150"/>
                  </a:lnTo>
                  <a:lnTo>
                    <a:pt x="7108190" y="57150"/>
                  </a:lnTo>
                  <a:lnTo>
                    <a:pt x="7108190" y="46990"/>
                  </a:lnTo>
                  <a:lnTo>
                    <a:pt x="56515" y="46990"/>
                  </a:lnTo>
                  <a:lnTo>
                    <a:pt x="46990" y="46990"/>
                  </a:lnTo>
                  <a:lnTo>
                    <a:pt x="46990" y="9432303"/>
                  </a:lnTo>
                  <a:lnTo>
                    <a:pt x="56515" y="9432290"/>
                  </a:lnTo>
                  <a:lnTo>
                    <a:pt x="7146290" y="9432290"/>
                  </a:lnTo>
                  <a:lnTo>
                    <a:pt x="7146290" y="9394190"/>
                  </a:lnTo>
                  <a:lnTo>
                    <a:pt x="7146290" y="57150"/>
                  </a:lnTo>
                  <a:lnTo>
                    <a:pt x="7146290" y="46990"/>
                  </a:lnTo>
                  <a:close/>
                </a:path>
                <a:path w="7164070" h="9450070">
                  <a:moveTo>
                    <a:pt x="7164070" y="0"/>
                  </a:moveTo>
                  <a:lnTo>
                    <a:pt x="7155180" y="0"/>
                  </a:lnTo>
                  <a:lnTo>
                    <a:pt x="7155180" y="38100"/>
                  </a:lnTo>
                  <a:lnTo>
                    <a:pt x="7155180" y="9441180"/>
                  </a:lnTo>
                  <a:lnTo>
                    <a:pt x="38100" y="9441180"/>
                  </a:lnTo>
                  <a:lnTo>
                    <a:pt x="38100" y="38100"/>
                  </a:lnTo>
                  <a:lnTo>
                    <a:pt x="7155180" y="38100"/>
                  </a:lnTo>
                  <a:lnTo>
                    <a:pt x="715518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9441180"/>
                  </a:lnTo>
                  <a:lnTo>
                    <a:pt x="0" y="9450070"/>
                  </a:lnTo>
                  <a:lnTo>
                    <a:pt x="7164070" y="9450070"/>
                  </a:lnTo>
                  <a:lnTo>
                    <a:pt x="7164070" y="9441180"/>
                  </a:lnTo>
                  <a:lnTo>
                    <a:pt x="71640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09650" y="2106929"/>
              <a:ext cx="4789170" cy="280797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130604" y="397601"/>
            <a:ext cx="5579110" cy="203517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158875">
              <a:lnSpc>
                <a:spcPct val="100000"/>
              </a:lnSpc>
              <a:spcBef>
                <a:spcPts val="595"/>
              </a:spcBef>
            </a:pPr>
            <a:r>
              <a:rPr sz="1100" dirty="0">
                <a:latin typeface="Times New Roman"/>
                <a:cs typeface="Times New Roman"/>
              </a:rPr>
              <a:t>At any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time,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thread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terminated,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which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halts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its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execution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immediately.</a:t>
            </a:r>
            <a:endParaRPr sz="1100">
              <a:latin typeface="Times New Roman"/>
              <a:cs typeface="Times New Roman"/>
            </a:endParaRPr>
          </a:p>
          <a:p>
            <a:pPr marL="1158875">
              <a:lnSpc>
                <a:spcPts val="1120"/>
              </a:lnSpc>
              <a:spcBef>
                <a:spcPts val="434"/>
              </a:spcBef>
            </a:pPr>
            <a:r>
              <a:rPr sz="950" spc="-10" dirty="0">
                <a:latin typeface="Times New Roman"/>
                <a:cs typeface="Times New Roman"/>
              </a:rPr>
              <a:t>Once</a:t>
            </a:r>
            <a:r>
              <a:rPr sz="950" spc="-50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terminated,</a:t>
            </a:r>
            <a:r>
              <a:rPr sz="950" spc="-10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a</a:t>
            </a:r>
            <a:r>
              <a:rPr sz="950" spc="-35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thread</a:t>
            </a:r>
            <a:r>
              <a:rPr sz="950" spc="-10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cannot</a:t>
            </a:r>
            <a:r>
              <a:rPr sz="950" spc="-15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be</a:t>
            </a:r>
            <a:r>
              <a:rPr sz="950" spc="-50" dirty="0">
                <a:latin typeface="Times New Roman"/>
                <a:cs typeface="Times New Roman"/>
              </a:rPr>
              <a:t> </a:t>
            </a:r>
            <a:r>
              <a:rPr sz="950" spc="-10" dirty="0">
                <a:latin typeface="Times New Roman"/>
                <a:cs typeface="Times New Roman"/>
              </a:rPr>
              <a:t>resumed</a:t>
            </a:r>
            <a:endParaRPr sz="950">
              <a:latin typeface="Times New Roman"/>
              <a:cs typeface="Times New Roman"/>
            </a:endParaRPr>
          </a:p>
          <a:p>
            <a:pPr marL="156210" indent="-143510">
              <a:lnSpc>
                <a:spcPts val="1300"/>
              </a:lnSpc>
              <a:buChar char="o"/>
              <a:tabLst>
                <a:tab pos="156210" algn="l"/>
              </a:tabLst>
            </a:pPr>
            <a:r>
              <a:rPr sz="1100" dirty="0">
                <a:latin typeface="Calibri"/>
                <a:cs typeface="Calibri"/>
              </a:rPr>
              <a:t>Every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thread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after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creation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before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destruction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can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have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any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one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four</a:t>
            </a:r>
            <a:r>
              <a:rPr sz="1100" spc="-5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states:</a:t>
            </a:r>
            <a:endParaRPr sz="1100">
              <a:latin typeface="Calibri"/>
              <a:cs typeface="Calibri"/>
            </a:endParaRPr>
          </a:p>
          <a:p>
            <a:pPr marL="689610">
              <a:lnSpc>
                <a:spcPts val="1390"/>
              </a:lnSpc>
              <a:spcBef>
                <a:spcPts val="95"/>
              </a:spcBef>
            </a:pPr>
            <a:r>
              <a:rPr sz="1200" dirty="0">
                <a:latin typeface="Times New Roman"/>
                <a:cs typeface="Times New Roman"/>
              </a:rPr>
              <a:t>Newly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created</a:t>
            </a:r>
            <a:endParaRPr sz="1200">
              <a:latin typeface="Times New Roman"/>
              <a:cs typeface="Times New Roman"/>
            </a:endParaRPr>
          </a:p>
          <a:p>
            <a:pPr marL="689610" lvl="1" indent="-243840">
              <a:lnSpc>
                <a:spcPts val="1320"/>
              </a:lnSpc>
              <a:buSzPct val="95833"/>
              <a:buChar char="o"/>
              <a:tabLst>
                <a:tab pos="689610" algn="l"/>
              </a:tabLst>
            </a:pPr>
            <a:r>
              <a:rPr sz="1200" dirty="0">
                <a:latin typeface="Calibri"/>
                <a:cs typeface="Calibri"/>
              </a:rPr>
              <a:t>Runnable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state</a:t>
            </a:r>
            <a:endParaRPr sz="1200">
              <a:latin typeface="Calibri"/>
              <a:cs typeface="Calibri"/>
            </a:endParaRPr>
          </a:p>
          <a:p>
            <a:pPr marL="689610" lvl="1" indent="-243840">
              <a:lnSpc>
                <a:spcPts val="1320"/>
              </a:lnSpc>
              <a:buSzPct val="95833"/>
              <a:buChar char="o"/>
              <a:tabLst>
                <a:tab pos="689610" algn="l"/>
              </a:tabLst>
            </a:pPr>
            <a:r>
              <a:rPr sz="1200" spc="-10" dirty="0">
                <a:latin typeface="Calibri"/>
                <a:cs typeface="Calibri"/>
              </a:rPr>
              <a:t>Blocked</a:t>
            </a:r>
            <a:endParaRPr sz="1200">
              <a:latin typeface="Calibri"/>
              <a:cs typeface="Calibri"/>
            </a:endParaRPr>
          </a:p>
          <a:p>
            <a:pPr marL="689610" lvl="1" indent="-243840">
              <a:lnSpc>
                <a:spcPts val="1345"/>
              </a:lnSpc>
              <a:buSzPct val="95833"/>
              <a:buChar char="o"/>
              <a:tabLst>
                <a:tab pos="689610" algn="l"/>
              </a:tabLst>
            </a:pPr>
            <a:r>
              <a:rPr sz="1200" spc="-20" dirty="0">
                <a:latin typeface="Calibri"/>
                <a:cs typeface="Calibri"/>
              </a:rPr>
              <a:t>Dead</a:t>
            </a:r>
            <a:endParaRPr sz="1200">
              <a:latin typeface="Calibri"/>
              <a:cs typeface="Calibri"/>
            </a:endParaRPr>
          </a:p>
          <a:p>
            <a:pPr marL="445770">
              <a:lnSpc>
                <a:spcPts val="1335"/>
              </a:lnSpc>
            </a:pPr>
            <a:r>
              <a:rPr sz="1150" spc="-50" dirty="0">
                <a:latin typeface="Times New Roman"/>
                <a:cs typeface="Times New Roman"/>
              </a:rPr>
              <a:t>o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endParaRPr sz="1150">
              <a:latin typeface="Times New Roman"/>
              <a:cs typeface="Times New Roman"/>
            </a:endParaRPr>
          </a:p>
          <a:p>
            <a:pPr marL="3168015">
              <a:lnSpc>
                <a:spcPts val="1290"/>
              </a:lnSpc>
            </a:pPr>
            <a:r>
              <a:rPr sz="1150" dirty="0">
                <a:solidFill>
                  <a:srgbClr val="003300"/>
                </a:solidFill>
                <a:latin typeface="Times New Roman"/>
                <a:cs typeface="Times New Roman"/>
              </a:rPr>
              <a:t>IO</a:t>
            </a:r>
            <a:r>
              <a:rPr sz="1150" spc="-30" dirty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1150" spc="-10" dirty="0">
                <a:solidFill>
                  <a:srgbClr val="003300"/>
                </a:solidFill>
                <a:latin typeface="Times New Roman"/>
                <a:cs typeface="Times New Roman"/>
              </a:rPr>
              <a:t>Blocking</a:t>
            </a:r>
            <a:endParaRPr sz="1150">
              <a:latin typeface="Times New Roman"/>
              <a:cs typeface="Times New Roman"/>
            </a:endParaRPr>
          </a:p>
          <a:p>
            <a:pPr marL="1512570">
              <a:lnSpc>
                <a:spcPts val="1290"/>
              </a:lnSpc>
            </a:pPr>
            <a:r>
              <a:rPr sz="1150" spc="-10" dirty="0">
                <a:solidFill>
                  <a:srgbClr val="003300"/>
                </a:solidFill>
                <a:latin typeface="Times New Roman"/>
                <a:cs typeface="Times New Roman"/>
              </a:rPr>
              <a:t>Runnable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75156" y="2423287"/>
            <a:ext cx="91694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solidFill>
                  <a:srgbClr val="003300"/>
                </a:solidFill>
                <a:latin typeface="Times New Roman"/>
                <a:cs typeface="Times New Roman"/>
              </a:rPr>
              <a:t>New</a:t>
            </a:r>
            <a:r>
              <a:rPr sz="1150" spc="-30" dirty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1150" spc="-10" dirty="0">
                <a:solidFill>
                  <a:srgbClr val="003300"/>
                </a:solidFill>
                <a:latin typeface="Times New Roman"/>
                <a:cs typeface="Times New Roman"/>
              </a:rPr>
              <a:t>Statement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92600" y="2423287"/>
            <a:ext cx="61087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-10" dirty="0">
                <a:solidFill>
                  <a:srgbClr val="003300"/>
                </a:solidFill>
                <a:latin typeface="Times New Roman"/>
                <a:cs typeface="Times New Roman"/>
              </a:rPr>
              <a:t>Suspend()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80742" y="2664332"/>
            <a:ext cx="39751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-10" dirty="0">
                <a:solidFill>
                  <a:srgbClr val="003300"/>
                </a:solidFill>
                <a:latin typeface="Times New Roman"/>
                <a:cs typeface="Times New Roman"/>
              </a:rPr>
              <a:t>Start()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83455" y="2740532"/>
            <a:ext cx="40322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-10" dirty="0">
                <a:solidFill>
                  <a:srgbClr val="003300"/>
                </a:solidFill>
                <a:latin typeface="Times New Roman"/>
                <a:cs typeface="Times New Roman"/>
              </a:rPr>
              <a:t>Wait()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66797" y="2999613"/>
            <a:ext cx="38798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-10" dirty="0">
                <a:solidFill>
                  <a:srgbClr val="003300"/>
                </a:solidFill>
                <a:latin typeface="Times New Roman"/>
                <a:cs typeface="Times New Roman"/>
              </a:rPr>
              <a:t>Stop()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53561" y="2892932"/>
            <a:ext cx="59245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-10" dirty="0">
                <a:solidFill>
                  <a:srgbClr val="003300"/>
                </a:solidFill>
                <a:latin typeface="Times New Roman"/>
                <a:cs typeface="Times New Roman"/>
              </a:rPr>
              <a:t>Resume()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283455" y="3078861"/>
            <a:ext cx="42227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-30" dirty="0">
                <a:solidFill>
                  <a:srgbClr val="003300"/>
                </a:solidFill>
                <a:latin typeface="Times New Roman"/>
                <a:cs typeface="Times New Roman"/>
              </a:rPr>
              <a:t>Sleep()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66797" y="3334892"/>
            <a:ext cx="36385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-20" dirty="0">
                <a:solidFill>
                  <a:srgbClr val="003300"/>
                </a:solidFill>
                <a:latin typeface="Times New Roman"/>
                <a:cs typeface="Times New Roman"/>
              </a:rPr>
              <a:t>Run()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53561" y="3222116"/>
            <a:ext cx="50101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-10" dirty="0">
                <a:solidFill>
                  <a:srgbClr val="003300"/>
                </a:solidFill>
                <a:latin typeface="Times New Roman"/>
                <a:cs typeface="Times New Roman"/>
              </a:rPr>
              <a:t>Notify()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71142" y="3551682"/>
            <a:ext cx="41275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-10" dirty="0">
                <a:solidFill>
                  <a:srgbClr val="003300"/>
                </a:solidFill>
                <a:latin typeface="Times New Roman"/>
                <a:cs typeface="Times New Roman"/>
              </a:rPr>
              <a:t>(Born)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96567" y="3694938"/>
            <a:ext cx="38798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-10" dirty="0">
                <a:solidFill>
                  <a:srgbClr val="003300"/>
                </a:solidFill>
                <a:latin typeface="Times New Roman"/>
                <a:cs typeface="Times New Roman"/>
              </a:rPr>
              <a:t>Stop()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569845" y="3688842"/>
            <a:ext cx="29019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-20" dirty="0">
                <a:solidFill>
                  <a:srgbClr val="003300"/>
                </a:solidFill>
                <a:latin typeface="Times New Roman"/>
                <a:cs typeface="Times New Roman"/>
              </a:rPr>
              <a:t>ends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097404" y="4014978"/>
            <a:ext cx="36385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-20" dirty="0">
                <a:solidFill>
                  <a:srgbClr val="003300"/>
                </a:solidFill>
                <a:latin typeface="Times New Roman"/>
                <a:cs typeface="Times New Roman"/>
              </a:rPr>
              <a:t>Run()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353561" y="3510838"/>
            <a:ext cx="864869" cy="8153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150" dirty="0">
                <a:solidFill>
                  <a:srgbClr val="003300"/>
                </a:solidFill>
                <a:latin typeface="Times New Roman"/>
                <a:cs typeface="Times New Roman"/>
              </a:rPr>
              <a:t>Sleep</a:t>
            </a:r>
            <a:r>
              <a:rPr sz="1150" spc="-50" dirty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003300"/>
                </a:solidFill>
                <a:latin typeface="Times New Roman"/>
                <a:cs typeface="Times New Roman"/>
              </a:rPr>
              <a:t>time</a:t>
            </a:r>
            <a:r>
              <a:rPr sz="1150" spc="-35" dirty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1150" spc="-25" dirty="0">
                <a:solidFill>
                  <a:srgbClr val="003300"/>
                </a:solidFill>
                <a:latin typeface="Times New Roman"/>
                <a:cs typeface="Times New Roman"/>
              </a:rPr>
              <a:t>out</a:t>
            </a:r>
            <a:endParaRPr sz="1150">
              <a:latin typeface="Times New Roman"/>
              <a:cs typeface="Times New Roman"/>
            </a:endParaRPr>
          </a:p>
          <a:p>
            <a:pPr marL="12700" marR="12065" indent="469265">
              <a:lnSpc>
                <a:spcPts val="1150"/>
              </a:lnSpc>
              <a:spcBef>
                <a:spcPts val="555"/>
              </a:spcBef>
            </a:pPr>
            <a:r>
              <a:rPr sz="1150" spc="-20" dirty="0">
                <a:solidFill>
                  <a:srgbClr val="003300"/>
                </a:solidFill>
                <a:latin typeface="Times New Roman"/>
                <a:cs typeface="Times New Roman"/>
              </a:rPr>
              <a:t>Stop() </a:t>
            </a:r>
            <a:r>
              <a:rPr sz="1150" dirty="0">
                <a:solidFill>
                  <a:srgbClr val="003300"/>
                </a:solidFill>
                <a:latin typeface="Times New Roman"/>
                <a:cs typeface="Times New Roman"/>
              </a:rPr>
              <a:t>I/O</a:t>
            </a:r>
            <a:r>
              <a:rPr sz="1150" spc="-20" dirty="0">
                <a:solidFill>
                  <a:srgbClr val="003300"/>
                </a:solidFill>
                <a:latin typeface="Times New Roman"/>
                <a:cs typeface="Times New Roman"/>
              </a:rPr>
              <a:t> </a:t>
            </a:r>
            <a:r>
              <a:rPr sz="1150" spc="-10" dirty="0">
                <a:solidFill>
                  <a:srgbClr val="003300"/>
                </a:solidFill>
                <a:latin typeface="Times New Roman"/>
                <a:cs typeface="Times New Roman"/>
              </a:rPr>
              <a:t>finished</a:t>
            </a:r>
            <a:endParaRPr sz="1150">
              <a:latin typeface="Times New Roman"/>
              <a:cs typeface="Times New Roman"/>
            </a:endParaRPr>
          </a:p>
          <a:p>
            <a:pPr marL="481965">
              <a:lnSpc>
                <a:spcPct val="100000"/>
              </a:lnSpc>
              <a:spcBef>
                <a:spcPts val="280"/>
              </a:spcBef>
            </a:pPr>
            <a:r>
              <a:rPr sz="1150" spc="-20" dirty="0">
                <a:solidFill>
                  <a:srgbClr val="003300"/>
                </a:solidFill>
                <a:latin typeface="Times New Roman"/>
                <a:cs typeface="Times New Roman"/>
              </a:rPr>
              <a:t>Run()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865878" y="3551682"/>
            <a:ext cx="50990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-10" dirty="0">
                <a:solidFill>
                  <a:srgbClr val="003300"/>
                </a:solidFill>
                <a:latin typeface="Times New Roman"/>
                <a:cs typeface="Times New Roman"/>
              </a:rPr>
              <a:t>Blocked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996941" y="3911346"/>
            <a:ext cx="243204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-25" dirty="0">
                <a:solidFill>
                  <a:srgbClr val="003300"/>
                </a:solidFill>
                <a:latin typeface="Times New Roman"/>
                <a:cs typeface="Times New Roman"/>
              </a:rPr>
              <a:t>Not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33652" y="4286250"/>
            <a:ext cx="5731510" cy="5278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809750" algn="ctr">
              <a:lnSpc>
                <a:spcPts val="1300"/>
              </a:lnSpc>
              <a:spcBef>
                <a:spcPts val="100"/>
              </a:spcBef>
            </a:pPr>
            <a:r>
              <a:rPr sz="1150" spc="-20" dirty="0">
                <a:solidFill>
                  <a:srgbClr val="003300"/>
                </a:solidFill>
                <a:latin typeface="Times New Roman"/>
                <a:cs typeface="Times New Roman"/>
              </a:rPr>
              <a:t>Dead</a:t>
            </a:r>
            <a:endParaRPr sz="1150">
              <a:latin typeface="Times New Roman"/>
              <a:cs typeface="Times New Roman"/>
            </a:endParaRPr>
          </a:p>
          <a:p>
            <a:pPr marR="48260" algn="ctr">
              <a:lnSpc>
                <a:spcPts val="1300"/>
              </a:lnSpc>
            </a:pPr>
            <a:r>
              <a:rPr sz="1150" spc="-20" dirty="0">
                <a:solidFill>
                  <a:srgbClr val="003300"/>
                </a:solidFill>
                <a:latin typeface="Times New Roman"/>
                <a:cs typeface="Times New Roman"/>
              </a:rPr>
              <a:t>ends</a:t>
            </a:r>
            <a:endParaRPr sz="1150">
              <a:latin typeface="Times New Roman"/>
              <a:cs typeface="Times New Roman"/>
            </a:endParaRPr>
          </a:p>
          <a:p>
            <a:pPr marR="3707765" algn="ctr">
              <a:lnSpc>
                <a:spcPct val="100000"/>
              </a:lnSpc>
              <a:spcBef>
                <a:spcPts val="280"/>
              </a:spcBef>
            </a:pPr>
            <a:r>
              <a:rPr sz="1150" spc="-20" dirty="0">
                <a:solidFill>
                  <a:srgbClr val="003300"/>
                </a:solidFill>
                <a:latin typeface="Times New Roman"/>
                <a:cs typeface="Times New Roman"/>
              </a:rPr>
              <a:t>ends</a:t>
            </a:r>
            <a:endParaRPr sz="1150">
              <a:latin typeface="Times New Roman"/>
              <a:cs typeface="Times New Roman"/>
            </a:endParaRPr>
          </a:p>
          <a:p>
            <a:pPr marL="125730">
              <a:lnSpc>
                <a:spcPct val="100000"/>
              </a:lnSpc>
              <a:spcBef>
                <a:spcPts val="1185"/>
              </a:spcBef>
            </a:pP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THREAD</a:t>
            </a:r>
            <a:r>
              <a:rPr sz="1200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LIFE</a:t>
            </a:r>
            <a:r>
              <a:rPr sz="1200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CYCLE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b="1" dirty="0">
                <a:latin typeface="Times New Roman"/>
                <a:cs typeface="Times New Roman"/>
              </a:rPr>
              <a:t>New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State</a:t>
            </a:r>
            <a:endParaRPr sz="1200">
              <a:latin typeface="Times New Roman"/>
              <a:cs typeface="Times New Roman"/>
            </a:endParaRPr>
          </a:p>
          <a:p>
            <a:pPr marL="278130" indent="-152400" algn="just">
              <a:lnSpc>
                <a:spcPct val="100000"/>
              </a:lnSpc>
              <a:spcBef>
                <a:spcPts val="1225"/>
              </a:spcBef>
              <a:buFont typeface="Times New Roman"/>
              <a:buChar char="o"/>
              <a:tabLst>
                <a:tab pos="278130" algn="l"/>
              </a:tabLst>
            </a:pPr>
            <a:r>
              <a:rPr sz="1200" dirty="0">
                <a:latin typeface="Calibri"/>
                <a:cs typeface="Calibri"/>
              </a:rPr>
              <a:t>A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thread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enters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newly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created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by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using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new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operator.</a:t>
            </a:r>
            <a:endParaRPr sz="1200">
              <a:latin typeface="Calibri"/>
              <a:cs typeface="Calibri"/>
            </a:endParaRPr>
          </a:p>
          <a:p>
            <a:pPr marL="354330" marR="5080" indent="-229235" algn="just">
              <a:lnSpc>
                <a:spcPts val="1320"/>
              </a:lnSpc>
              <a:spcBef>
                <a:spcPts val="335"/>
              </a:spcBef>
              <a:buFont typeface="Times New Roman"/>
              <a:buChar char="o"/>
              <a:tabLst>
                <a:tab pos="354330" algn="l"/>
              </a:tabLst>
            </a:pPr>
            <a:r>
              <a:rPr sz="1200" dirty="0">
                <a:latin typeface="Calibri"/>
                <a:cs typeface="Calibri"/>
              </a:rPr>
              <a:t>It</a:t>
            </a:r>
            <a:r>
              <a:rPr sz="1200" spc="17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17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new</a:t>
            </a:r>
            <a:r>
              <a:rPr sz="1200" spc="16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state</a:t>
            </a:r>
            <a:r>
              <a:rPr sz="1200" spc="17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</a:t>
            </a:r>
            <a:r>
              <a:rPr sz="1200" spc="17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born</a:t>
            </a:r>
            <a:r>
              <a:rPr sz="1200" spc="1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state</a:t>
            </a:r>
            <a:r>
              <a:rPr sz="1200" spc="16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immediately</a:t>
            </a:r>
            <a:r>
              <a:rPr sz="1200" spc="17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after</a:t>
            </a:r>
            <a:r>
              <a:rPr sz="1200" spc="20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creation.</a:t>
            </a:r>
            <a:r>
              <a:rPr sz="1200" spc="19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i.e.</a:t>
            </a:r>
            <a:r>
              <a:rPr sz="1200" spc="17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when</a:t>
            </a:r>
            <a:r>
              <a:rPr sz="1200" spc="1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19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constructor</a:t>
            </a:r>
            <a:r>
              <a:rPr sz="1200" spc="17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is </a:t>
            </a:r>
            <a:r>
              <a:rPr sz="1200" dirty="0">
                <a:latin typeface="Calibri"/>
                <a:cs typeface="Calibri"/>
              </a:rPr>
              <a:t>called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Thread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 created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but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 not yet to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run()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method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will not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begin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until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it </a:t>
            </a:r>
            <a:r>
              <a:rPr sz="1200" spc="-10" dirty="0">
                <a:latin typeface="Calibri"/>
                <a:cs typeface="Calibri"/>
              </a:rPr>
              <a:t>start() </a:t>
            </a:r>
            <a:r>
              <a:rPr sz="1200" dirty="0">
                <a:latin typeface="Calibri"/>
                <a:cs typeface="Calibri"/>
              </a:rPr>
              <a:t>method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called.</a:t>
            </a:r>
            <a:endParaRPr sz="1200">
              <a:latin typeface="Calibri"/>
              <a:cs typeface="Calibri"/>
            </a:endParaRPr>
          </a:p>
          <a:p>
            <a:pPr marL="278130" indent="-152400" algn="just">
              <a:lnSpc>
                <a:spcPts val="1390"/>
              </a:lnSpc>
              <a:buFont typeface="Times New Roman"/>
              <a:buChar char="o"/>
              <a:tabLst>
                <a:tab pos="278130" algn="l"/>
              </a:tabLst>
            </a:pPr>
            <a:r>
              <a:rPr sz="1200" dirty="0">
                <a:latin typeface="Calibri"/>
                <a:cs typeface="Calibri"/>
              </a:rPr>
              <a:t>After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start()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method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called,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thread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will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go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next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state,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Runnable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state.</a:t>
            </a:r>
            <a:endParaRPr sz="1200">
              <a:latin typeface="Calibri"/>
              <a:cs typeface="Calibri"/>
            </a:endParaRPr>
          </a:p>
          <a:p>
            <a:pPr marL="354330" marR="97155" indent="-229235" algn="just">
              <a:lnSpc>
                <a:spcPts val="1250"/>
              </a:lnSpc>
              <a:spcBef>
                <a:spcPts val="225"/>
              </a:spcBef>
              <a:buFont typeface="Times New Roman"/>
              <a:buChar char="o"/>
              <a:tabLst>
                <a:tab pos="354330" algn="l"/>
              </a:tabLst>
            </a:pPr>
            <a:r>
              <a:rPr sz="1200" dirty="0">
                <a:latin typeface="Calibri"/>
                <a:cs typeface="Calibri"/>
              </a:rPr>
              <a:t>Note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: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above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cycle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stop(),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resume()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suspand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deprecated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methods.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Java </a:t>
            </a:r>
            <a:r>
              <a:rPr sz="1200" dirty="0">
                <a:latin typeface="Calibri"/>
                <a:cs typeface="Calibri"/>
              </a:rPr>
              <a:t>2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strongly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discourage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their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usage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program</a:t>
            </a:r>
            <a:endParaRPr sz="1200">
              <a:latin typeface="Calibri"/>
              <a:cs typeface="Calibri"/>
            </a:endParaRPr>
          </a:p>
          <a:p>
            <a:pPr marL="354330" indent="-228600" algn="just">
              <a:lnSpc>
                <a:spcPct val="100000"/>
              </a:lnSpc>
              <a:spcBef>
                <a:spcPts val="1145"/>
              </a:spcBef>
              <a:buFont typeface="Times New Roman"/>
              <a:buChar char="o"/>
              <a:tabLst>
                <a:tab pos="354330" algn="l"/>
              </a:tabLst>
            </a:pPr>
            <a:r>
              <a:rPr sz="1200" b="1" dirty="0">
                <a:latin typeface="Times New Roman"/>
                <a:cs typeface="Times New Roman"/>
              </a:rPr>
              <a:t>Runnable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state</a:t>
            </a:r>
            <a:endParaRPr sz="1200">
              <a:latin typeface="Times New Roman"/>
              <a:cs typeface="Times New Roman"/>
            </a:endParaRPr>
          </a:p>
          <a:p>
            <a:pPr marL="698500">
              <a:lnSpc>
                <a:spcPct val="100000"/>
              </a:lnSpc>
              <a:spcBef>
                <a:spcPts val="295"/>
              </a:spcBef>
            </a:pPr>
            <a:r>
              <a:rPr sz="950" spc="-10" dirty="0">
                <a:latin typeface="Times New Roman"/>
                <a:cs typeface="Times New Roman"/>
              </a:rPr>
              <a:t>Once</a:t>
            </a:r>
            <a:r>
              <a:rPr sz="950" spc="-40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we</a:t>
            </a:r>
            <a:r>
              <a:rPr sz="950" spc="-40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invoke</a:t>
            </a:r>
            <a:r>
              <a:rPr sz="950" spc="-40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the</a:t>
            </a:r>
            <a:r>
              <a:rPr sz="950" spc="-35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start()</a:t>
            </a:r>
            <a:r>
              <a:rPr sz="950" spc="-25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method, the</a:t>
            </a:r>
            <a:r>
              <a:rPr sz="950" spc="-35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thread is</a:t>
            </a:r>
            <a:r>
              <a:rPr sz="950" spc="-15" dirty="0">
                <a:latin typeface="Times New Roman"/>
                <a:cs typeface="Times New Roman"/>
              </a:rPr>
              <a:t> </a:t>
            </a:r>
            <a:r>
              <a:rPr sz="950" spc="-10" dirty="0">
                <a:latin typeface="Times New Roman"/>
                <a:cs typeface="Times New Roman"/>
              </a:rPr>
              <a:t>runnable.</a:t>
            </a:r>
            <a:endParaRPr sz="950">
              <a:latin typeface="Times New Roman"/>
              <a:cs typeface="Times New Roman"/>
            </a:endParaRPr>
          </a:p>
          <a:p>
            <a:pPr marL="698500">
              <a:lnSpc>
                <a:spcPts val="1050"/>
              </a:lnSpc>
              <a:spcBef>
                <a:spcPts val="425"/>
              </a:spcBef>
            </a:pPr>
            <a:r>
              <a:rPr sz="900" dirty="0">
                <a:latin typeface="Times New Roman"/>
                <a:cs typeface="Times New Roman"/>
              </a:rPr>
              <a:t>It</a:t>
            </a:r>
            <a:r>
              <a:rPr sz="900" spc="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is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divided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into</a:t>
            </a:r>
            <a:r>
              <a:rPr sz="900" spc="-4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two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states:</a:t>
            </a:r>
            <a:endParaRPr sz="900">
              <a:latin typeface="Times New Roman"/>
              <a:cs typeface="Times New Roman"/>
            </a:endParaRPr>
          </a:p>
          <a:p>
            <a:pPr marL="1040130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running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state</a:t>
            </a:r>
            <a:endParaRPr sz="1200">
              <a:latin typeface="Times New Roman"/>
              <a:cs typeface="Times New Roman"/>
            </a:endParaRPr>
          </a:p>
          <a:p>
            <a:pPr marL="1268730" marR="421640">
              <a:lnSpc>
                <a:spcPts val="1180"/>
              </a:lnSpc>
              <a:spcBef>
                <a:spcPts val="350"/>
              </a:spcBef>
            </a:pPr>
            <a:r>
              <a:rPr sz="1200" dirty="0">
                <a:latin typeface="Times New Roman"/>
                <a:cs typeface="Times New Roman"/>
              </a:rPr>
              <a:t>When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thread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running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state,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 assigned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CPU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cycles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is </a:t>
            </a:r>
            <a:r>
              <a:rPr sz="1200" spc="-10" dirty="0">
                <a:latin typeface="Times New Roman"/>
                <a:cs typeface="Times New Roman"/>
              </a:rPr>
              <a:t>actually running.</a:t>
            </a:r>
            <a:endParaRPr sz="1200">
              <a:latin typeface="Times New Roman"/>
              <a:cs typeface="Times New Roman"/>
            </a:endParaRPr>
          </a:p>
          <a:p>
            <a:pPr marL="1040130">
              <a:lnSpc>
                <a:spcPts val="1345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Queued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state.</a:t>
            </a:r>
            <a:endParaRPr sz="1200">
              <a:latin typeface="Times New Roman"/>
              <a:cs typeface="Times New Roman"/>
            </a:endParaRPr>
          </a:p>
          <a:p>
            <a:pPr marL="1268730" marR="457200">
              <a:lnSpc>
                <a:spcPts val="1180"/>
              </a:lnSpc>
              <a:spcBef>
                <a:spcPts val="425"/>
              </a:spcBef>
            </a:pPr>
            <a:r>
              <a:rPr sz="1200" dirty="0">
                <a:latin typeface="Times New Roman"/>
                <a:cs typeface="Times New Roman"/>
              </a:rPr>
              <a:t>When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thread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Queued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state,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 is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waiting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Queue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competing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turn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spend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CPU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cycles</a:t>
            </a:r>
            <a:endParaRPr sz="1200">
              <a:latin typeface="Times New Roman"/>
              <a:cs typeface="Times New Roman"/>
            </a:endParaRPr>
          </a:p>
          <a:p>
            <a:pPr marL="1268730">
              <a:lnSpc>
                <a:spcPts val="1345"/>
              </a:lnSpc>
            </a:pP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controlled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Virtual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Machine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Controller.</a:t>
            </a:r>
            <a:endParaRPr sz="1200">
              <a:latin typeface="Times New Roman"/>
              <a:cs typeface="Times New Roman"/>
            </a:endParaRPr>
          </a:p>
          <a:p>
            <a:pPr marL="1268730" marR="291465">
              <a:lnSpc>
                <a:spcPts val="1180"/>
              </a:lnSpc>
              <a:spcBef>
                <a:spcPts val="430"/>
              </a:spcBef>
            </a:pPr>
            <a:r>
              <a:rPr sz="1200" dirty="0">
                <a:latin typeface="Times New Roman"/>
                <a:cs typeface="Times New Roman"/>
              </a:rPr>
              <a:t>When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yield()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threads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same </a:t>
            </a:r>
            <a:r>
              <a:rPr sz="1200" spc="-10" dirty="0">
                <a:latin typeface="Times New Roman"/>
                <a:cs typeface="Times New Roman"/>
              </a:rPr>
              <a:t>priority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chance to </a:t>
            </a:r>
            <a:r>
              <a:rPr sz="1200" spc="-20" dirty="0">
                <a:latin typeface="Times New Roman"/>
                <a:cs typeface="Times New Roman"/>
              </a:rPr>
              <a:t>run.</a:t>
            </a:r>
            <a:endParaRPr sz="1200">
              <a:latin typeface="Times New Roman"/>
              <a:cs typeface="Times New Roman"/>
            </a:endParaRPr>
          </a:p>
          <a:p>
            <a:pPr marL="1268730" marR="243204">
              <a:lnSpc>
                <a:spcPts val="1180"/>
              </a:lnSpc>
              <a:spcBef>
                <a:spcPts val="400"/>
              </a:spcBef>
            </a:pP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cause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voluntary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move </a:t>
            </a:r>
            <a:r>
              <a:rPr sz="1200" spc="-10" dirty="0">
                <a:latin typeface="Times New Roman"/>
                <a:cs typeface="Times New Roman"/>
              </a:rPr>
              <a:t>itself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queued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running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state.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5052" y="383793"/>
            <a:ext cx="13665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Organization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OOP: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5052" y="4395978"/>
            <a:ext cx="6240780" cy="484886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271780" indent="36195" algn="just">
              <a:lnSpc>
                <a:spcPct val="92600"/>
              </a:lnSpc>
              <a:spcBef>
                <a:spcPts val="204"/>
              </a:spcBef>
            </a:pPr>
            <a:r>
              <a:rPr sz="1200" b="1" dirty="0">
                <a:latin typeface="Times New Roman"/>
                <a:cs typeface="Times New Roman"/>
              </a:rPr>
              <a:t>Evolution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of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Computing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and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Programming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Computer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increasing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almost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every</a:t>
            </a:r>
            <a:r>
              <a:rPr sz="1200" spc="-10" dirty="0">
                <a:latin typeface="Times New Roman"/>
                <a:cs typeface="Times New Roman"/>
              </a:rPr>
              <a:t> field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endeavor.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Computing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costs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decreasing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dramatically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due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rapid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developments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both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hardware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software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technologies. Computers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might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filled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large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rooms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cost </a:t>
            </a:r>
            <a:r>
              <a:rPr sz="1200" dirty="0">
                <a:latin typeface="Times New Roman"/>
                <a:cs typeface="Times New Roman"/>
              </a:rPr>
              <a:t>millions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dollars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decades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ago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now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inscribed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silicon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chips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smaller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than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fingernail, </a:t>
            </a:r>
            <a:r>
              <a:rPr sz="1200" dirty="0">
                <a:latin typeface="Times New Roman"/>
                <a:cs typeface="Times New Roman"/>
              </a:rPr>
              <a:t>costing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perhaps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few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dollars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each.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Fortunately,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silicon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abundant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materials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on </a:t>
            </a:r>
            <a:r>
              <a:rPr sz="1200" dirty="0">
                <a:latin typeface="Times New Roman"/>
                <a:cs typeface="Times New Roman"/>
              </a:rPr>
              <a:t>earth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ingredient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common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sand.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Silicon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chip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technology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made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computing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so </a:t>
            </a:r>
            <a:r>
              <a:rPr sz="1200" dirty="0">
                <a:latin typeface="Times New Roman"/>
                <a:cs typeface="Times New Roman"/>
              </a:rPr>
              <a:t>economical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about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billion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general-</a:t>
            </a:r>
            <a:r>
              <a:rPr sz="1200" dirty="0">
                <a:latin typeface="Times New Roman"/>
                <a:cs typeface="Times New Roman"/>
              </a:rPr>
              <a:t>purpose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computers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use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worldwide,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helping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people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business,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industry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government,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personal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lives.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could</a:t>
            </a:r>
            <a:r>
              <a:rPr sz="1200" spc="105" dirty="0">
                <a:latin typeface="Times New Roman"/>
                <a:cs typeface="Times New Roman"/>
              </a:rPr>
              <a:t>  </a:t>
            </a:r>
            <a:r>
              <a:rPr sz="1200" spc="-10" dirty="0">
                <a:latin typeface="Times New Roman"/>
                <a:cs typeface="Times New Roman"/>
              </a:rPr>
              <a:t>easily </a:t>
            </a:r>
            <a:r>
              <a:rPr sz="1200" dirty="0">
                <a:latin typeface="Times New Roman"/>
                <a:cs typeface="Times New Roman"/>
              </a:rPr>
              <a:t>double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next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few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years.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years,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many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programmers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learned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programming methodology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structured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programming.</a:t>
            </a:r>
            <a:endParaRPr sz="1200">
              <a:latin typeface="Times New Roman"/>
              <a:cs typeface="Times New Roman"/>
            </a:endParaRPr>
          </a:p>
          <a:p>
            <a:pPr marL="12700" marR="271780" algn="just">
              <a:lnSpc>
                <a:spcPts val="1320"/>
              </a:lnSpc>
              <a:spcBef>
                <a:spcPts val="25"/>
              </a:spcBef>
            </a:pP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learn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structured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programming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exciting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newer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methodology,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object-</a:t>
            </a:r>
            <a:r>
              <a:rPr sz="1200" spc="-10" dirty="0">
                <a:latin typeface="Times New Roman"/>
                <a:cs typeface="Times New Roman"/>
              </a:rPr>
              <a:t>oriented </a:t>
            </a:r>
            <a:r>
              <a:rPr sz="1200" dirty="0">
                <a:latin typeface="Times New Roman"/>
                <a:cs typeface="Times New Roman"/>
              </a:rPr>
              <a:t>programming.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Why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teach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both?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orientation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key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programming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methodology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programmers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today.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create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many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software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text.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discover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internal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structure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often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built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structured-programming</a:t>
            </a:r>
            <a:endParaRPr sz="1200">
              <a:latin typeface="Times New Roman"/>
              <a:cs typeface="Times New Roman"/>
            </a:endParaRPr>
          </a:p>
          <a:p>
            <a:pPr marL="12700" marR="274955" algn="just">
              <a:lnSpc>
                <a:spcPts val="1320"/>
              </a:lnSpc>
              <a:spcBef>
                <a:spcPts val="25"/>
              </a:spcBef>
            </a:pPr>
            <a:r>
              <a:rPr sz="1200" dirty="0">
                <a:latin typeface="Times New Roman"/>
                <a:cs typeface="Times New Roman"/>
              </a:rPr>
              <a:t>techniques.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Also,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logic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manipulating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objects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occasionally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expressed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structured programming.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5900"/>
              </a:lnSpc>
            </a:pPr>
            <a:r>
              <a:rPr sz="1200" b="1" dirty="0">
                <a:latin typeface="Times New Roman"/>
                <a:cs typeface="Times New Roman"/>
              </a:rPr>
              <a:t>Language</a:t>
            </a:r>
            <a:r>
              <a:rPr sz="1200" b="1" spc="16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of</a:t>
            </a:r>
            <a:r>
              <a:rPr sz="1200" b="1" spc="16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Choice</a:t>
            </a:r>
            <a:r>
              <a:rPr sz="1200" b="1" spc="17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for</a:t>
            </a:r>
            <a:r>
              <a:rPr sz="1200" b="1" spc="17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Networked</a:t>
            </a:r>
            <a:r>
              <a:rPr sz="1200" b="1" spc="18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Applications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Java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become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language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choice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implementing </a:t>
            </a:r>
            <a:r>
              <a:rPr sz="1200" spc="-10" dirty="0">
                <a:latin typeface="Times New Roman"/>
                <a:cs typeface="Times New Roman"/>
              </a:rPr>
              <a:t>Internet-</a:t>
            </a:r>
            <a:r>
              <a:rPr sz="1200" dirty="0">
                <a:latin typeface="Times New Roman"/>
                <a:cs typeface="Times New Roman"/>
              </a:rPr>
              <a:t>based applications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software for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devices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communicate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10" dirty="0">
                <a:latin typeface="Times New Roman"/>
                <a:cs typeface="Times New Roman"/>
              </a:rPr>
              <a:t>network. </a:t>
            </a:r>
            <a:r>
              <a:rPr sz="1200" dirty="0">
                <a:latin typeface="Times New Roman"/>
                <a:cs typeface="Times New Roman"/>
              </a:rPr>
              <a:t>Stereos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devices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homes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now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being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networked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together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Java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technology.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2006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JavaOne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conference,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Sun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announced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were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billion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java-</a:t>
            </a:r>
            <a:r>
              <a:rPr sz="1200" dirty="0">
                <a:latin typeface="Times New Roman"/>
                <a:cs typeface="Times New Roman"/>
              </a:rPr>
              <a:t>enabled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mobile </a:t>
            </a:r>
            <a:r>
              <a:rPr sz="1200" dirty="0">
                <a:latin typeface="Times New Roman"/>
                <a:cs typeface="Times New Roman"/>
              </a:rPr>
              <a:t>phones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hand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held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devices!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Java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evolved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rapidly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large-</a:t>
            </a:r>
            <a:r>
              <a:rPr sz="1200" dirty="0">
                <a:latin typeface="Times New Roman"/>
                <a:cs typeface="Times New Roman"/>
              </a:rPr>
              <a:t>scale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arena.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It’s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preferred-</a:t>
            </a:r>
            <a:r>
              <a:rPr sz="1200" dirty="0">
                <a:latin typeface="Times New Roman"/>
                <a:cs typeface="Times New Roman"/>
              </a:rPr>
              <a:t>wide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programming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needs.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Java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evolved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rapidly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seventh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edition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Java </a:t>
            </a:r>
            <a:r>
              <a:rPr sz="1200" dirty="0">
                <a:latin typeface="Times New Roman"/>
                <a:cs typeface="Times New Roman"/>
              </a:rPr>
              <a:t>How to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published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just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10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years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after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first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edition was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published.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Java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grown </a:t>
            </a:r>
            <a:r>
              <a:rPr sz="1200" spc="-25" dirty="0">
                <a:latin typeface="Times New Roman"/>
                <a:cs typeface="Times New Roman"/>
              </a:rPr>
              <a:t>so </a:t>
            </a:r>
            <a:r>
              <a:rPr sz="1200" dirty="0">
                <a:latin typeface="Times New Roman"/>
                <a:cs typeface="Times New Roman"/>
              </a:rPr>
              <a:t>large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editions.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Java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Enterprise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Edition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(Java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EE)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geared</a:t>
            </a:r>
            <a:r>
              <a:rPr sz="1200" spc="140" dirty="0">
                <a:latin typeface="Times New Roman"/>
                <a:cs typeface="Times New Roman"/>
              </a:rPr>
              <a:t>  </a:t>
            </a:r>
            <a:r>
              <a:rPr sz="1200" spc="-10" dirty="0">
                <a:latin typeface="Times New Roman"/>
                <a:cs typeface="Times New Roman"/>
              </a:rPr>
              <a:t>toward </a:t>
            </a:r>
            <a:r>
              <a:rPr sz="1200" dirty="0">
                <a:latin typeface="Times New Roman"/>
                <a:cs typeface="Times New Roman"/>
              </a:rPr>
              <a:t>developing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large-</a:t>
            </a:r>
            <a:r>
              <a:rPr sz="1200" dirty="0">
                <a:latin typeface="Times New Roman"/>
                <a:cs typeface="Times New Roman"/>
              </a:rPr>
              <a:t>scale,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distributed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networking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applications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web-based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applications.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Java </a:t>
            </a:r>
            <a:r>
              <a:rPr sz="1200" dirty="0">
                <a:latin typeface="Times New Roman"/>
                <a:cs typeface="Times New Roman"/>
              </a:rPr>
              <a:t>Micro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Edition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(Java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ME)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geared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toward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developing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applications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small,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memory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constrained </a:t>
            </a:r>
            <a:r>
              <a:rPr sz="1200" dirty="0">
                <a:latin typeface="Times New Roman"/>
                <a:cs typeface="Times New Roman"/>
              </a:rPr>
              <a:t>devices,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cell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phones,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pagers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PDAs.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2560" y="725169"/>
            <a:ext cx="4356734" cy="351599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323079" y="1661286"/>
            <a:ext cx="4749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latin typeface="Times New Roman"/>
                <a:cs typeface="Times New Roman"/>
              </a:rPr>
              <a:t>method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40535" y="1850262"/>
            <a:ext cx="4749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latin typeface="Times New Roman"/>
                <a:cs typeface="Times New Roman"/>
              </a:rPr>
              <a:t>method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48177" y="3014852"/>
            <a:ext cx="4749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latin typeface="Times New Roman"/>
                <a:cs typeface="Times New Roman"/>
              </a:rPr>
              <a:t>method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5052" y="399033"/>
            <a:ext cx="6616700" cy="7510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Blocked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state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90"/>
              </a:spcBef>
            </a:pPr>
            <a:endParaRPr sz="1200">
              <a:latin typeface="Times New Roman"/>
              <a:cs typeface="Times New Roman"/>
            </a:endParaRPr>
          </a:p>
          <a:p>
            <a:pPr marL="469900" algn="just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blocked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entered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following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events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occurs:</a:t>
            </a:r>
            <a:endParaRPr sz="1200">
              <a:latin typeface="Times New Roman"/>
              <a:cs typeface="Times New Roman"/>
            </a:endParaRPr>
          </a:p>
          <a:p>
            <a:pPr marL="927100" indent="-231775">
              <a:lnSpc>
                <a:spcPts val="1390"/>
              </a:lnSpc>
              <a:spcBef>
                <a:spcPts val="25"/>
              </a:spcBef>
              <a:buFont typeface="Times New Roman"/>
              <a:buChar char="•"/>
              <a:tabLst>
                <a:tab pos="927100" algn="l"/>
              </a:tabLst>
            </a:pPr>
            <a:r>
              <a:rPr sz="1200" dirty="0">
                <a:latin typeface="Calibri"/>
                <a:cs typeface="Calibri"/>
              </a:rPr>
              <a:t>The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thread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itself or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another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thread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calls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suspend()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method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(it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deprecated)</a:t>
            </a:r>
            <a:endParaRPr sz="1200">
              <a:latin typeface="Calibri"/>
              <a:cs typeface="Calibri"/>
            </a:endParaRPr>
          </a:p>
          <a:p>
            <a:pPr marL="927100" indent="-231775">
              <a:lnSpc>
                <a:spcPts val="1380"/>
              </a:lnSpc>
              <a:buFont typeface="Times New Roman"/>
              <a:buChar char="•"/>
              <a:tabLst>
                <a:tab pos="927100" algn="l"/>
              </a:tabLst>
            </a:pPr>
            <a:r>
              <a:rPr sz="1200" dirty="0">
                <a:latin typeface="Calibri"/>
                <a:cs typeface="Calibri"/>
              </a:rPr>
              <a:t>The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thread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calls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object’s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wait()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met</a:t>
            </a:r>
            <a:endParaRPr sz="1200">
              <a:latin typeface="Calibri"/>
              <a:cs typeface="Calibri"/>
            </a:endParaRPr>
          </a:p>
          <a:p>
            <a:pPr marL="927100" indent="-231775">
              <a:lnSpc>
                <a:spcPts val="1415"/>
              </a:lnSpc>
              <a:buFont typeface="Times New Roman"/>
              <a:buChar char="•"/>
              <a:tabLst>
                <a:tab pos="927100" algn="l"/>
              </a:tabLst>
            </a:pPr>
            <a:r>
              <a:rPr sz="1200" dirty="0">
                <a:latin typeface="Calibri"/>
                <a:cs typeface="Calibri"/>
              </a:rPr>
              <a:t>The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thread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itself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calls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sleep()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method.</a:t>
            </a:r>
            <a:endParaRPr sz="1200">
              <a:latin typeface="Calibri"/>
              <a:cs typeface="Calibri"/>
            </a:endParaRPr>
          </a:p>
          <a:p>
            <a:pPr marL="927100" indent="-231775">
              <a:lnSpc>
                <a:spcPts val="1430"/>
              </a:lnSpc>
              <a:buFont typeface="Times New Roman"/>
              <a:buChar char="•"/>
              <a:tabLst>
                <a:tab pos="927100" algn="l"/>
              </a:tabLst>
            </a:pPr>
            <a:r>
              <a:rPr sz="1200" dirty="0">
                <a:latin typeface="Calibri"/>
                <a:cs typeface="Calibri"/>
              </a:rPr>
              <a:t>The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thread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waiting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some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I/O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operations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complete.</a:t>
            </a:r>
            <a:endParaRPr sz="1200">
              <a:latin typeface="Calibri"/>
              <a:cs typeface="Calibri"/>
            </a:endParaRPr>
          </a:p>
          <a:p>
            <a:pPr marL="927100" indent="-231775">
              <a:lnSpc>
                <a:spcPct val="100000"/>
              </a:lnSpc>
              <a:buFont typeface="Times New Roman"/>
              <a:buChar char="•"/>
              <a:tabLst>
                <a:tab pos="927100" algn="l"/>
              </a:tabLst>
            </a:pPr>
            <a:r>
              <a:rPr sz="1200" dirty="0">
                <a:latin typeface="Calibri"/>
                <a:cs typeface="Calibri"/>
              </a:rPr>
              <a:t>The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thread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will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join()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another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thread.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1200" b="1" dirty="0">
                <a:latin typeface="Times New Roman"/>
                <a:cs typeface="Times New Roman"/>
              </a:rPr>
              <a:t>Dead</a:t>
            </a:r>
            <a:r>
              <a:rPr sz="1200" b="1" spc="-10" dirty="0">
                <a:latin typeface="Times New Roman"/>
                <a:cs typeface="Times New Roman"/>
              </a:rPr>
              <a:t> state</a:t>
            </a:r>
            <a:endParaRPr sz="1200">
              <a:latin typeface="Times New Roman"/>
              <a:cs typeface="Times New Roman"/>
            </a:endParaRPr>
          </a:p>
          <a:p>
            <a:pPr marL="469900" algn="just">
              <a:lnSpc>
                <a:spcPts val="1120"/>
              </a:lnSpc>
              <a:spcBef>
                <a:spcPts val="345"/>
              </a:spcBef>
            </a:pPr>
            <a:r>
              <a:rPr sz="950" dirty="0">
                <a:latin typeface="Times New Roman"/>
                <a:cs typeface="Times New Roman"/>
              </a:rPr>
              <a:t>A</a:t>
            </a:r>
            <a:r>
              <a:rPr sz="950" spc="-10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thread</a:t>
            </a:r>
            <a:r>
              <a:rPr sz="950" spc="-15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is dead</a:t>
            </a:r>
            <a:r>
              <a:rPr sz="950" spc="-35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for</a:t>
            </a:r>
            <a:r>
              <a:rPr sz="950" spc="-20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any</a:t>
            </a:r>
            <a:r>
              <a:rPr sz="950" spc="-55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one</a:t>
            </a:r>
            <a:r>
              <a:rPr sz="950" spc="-35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of</a:t>
            </a:r>
            <a:r>
              <a:rPr sz="950" spc="-40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the</a:t>
            </a:r>
            <a:r>
              <a:rPr sz="950" spc="-5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following</a:t>
            </a:r>
            <a:r>
              <a:rPr sz="950" spc="10" dirty="0">
                <a:latin typeface="Times New Roman"/>
                <a:cs typeface="Times New Roman"/>
              </a:rPr>
              <a:t> </a:t>
            </a:r>
            <a:r>
              <a:rPr sz="950" spc="-10" dirty="0">
                <a:latin typeface="Times New Roman"/>
                <a:cs typeface="Times New Roman"/>
              </a:rPr>
              <a:t>reasons:</a:t>
            </a:r>
            <a:endParaRPr sz="950">
              <a:latin typeface="Times New Roman"/>
              <a:cs typeface="Times New Roman"/>
            </a:endParaRPr>
          </a:p>
          <a:p>
            <a:pPr marL="927100" indent="-231775">
              <a:lnSpc>
                <a:spcPts val="1380"/>
              </a:lnSpc>
              <a:buFont typeface="Times New Roman"/>
              <a:buChar char="•"/>
              <a:tabLst>
                <a:tab pos="927100" algn="l"/>
              </a:tabLst>
            </a:pPr>
            <a:r>
              <a:rPr sz="1200" dirty="0">
                <a:latin typeface="Calibri"/>
                <a:cs typeface="Calibri"/>
              </a:rPr>
              <a:t>It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dies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natural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death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because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un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method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exists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normally.</a:t>
            </a:r>
            <a:endParaRPr sz="1200">
              <a:latin typeface="Calibri"/>
              <a:cs typeface="Calibri"/>
            </a:endParaRPr>
          </a:p>
          <a:p>
            <a:pPr marL="927100" indent="-231775">
              <a:lnSpc>
                <a:spcPts val="1390"/>
              </a:lnSpc>
              <a:buFont typeface="Times New Roman"/>
              <a:buChar char="•"/>
              <a:tabLst>
                <a:tab pos="927100" algn="l"/>
              </a:tabLst>
            </a:pPr>
            <a:r>
              <a:rPr sz="1200" dirty="0">
                <a:latin typeface="Calibri"/>
                <a:cs typeface="Calibri"/>
              </a:rPr>
              <a:t>It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dies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abruptly</a:t>
            </a:r>
            <a:r>
              <a:rPr sz="1200" spc="-10" dirty="0">
                <a:latin typeface="Calibri"/>
                <a:cs typeface="Calibri"/>
              </a:rPr>
              <a:t> because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 </a:t>
            </a:r>
            <a:r>
              <a:rPr sz="1200" spc="-10" dirty="0">
                <a:latin typeface="Calibri"/>
                <a:cs typeface="Calibri"/>
              </a:rPr>
              <a:t>uncaught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exception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terminates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run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method.</a:t>
            </a:r>
            <a:endParaRPr sz="1200">
              <a:latin typeface="Calibri"/>
              <a:cs typeface="Calibri"/>
            </a:endParaRPr>
          </a:p>
          <a:p>
            <a:pPr marL="927100" indent="-231775">
              <a:lnSpc>
                <a:spcPts val="1430"/>
              </a:lnSpc>
              <a:buFont typeface="Times New Roman"/>
              <a:buChar char="•"/>
              <a:tabLst>
                <a:tab pos="927100" algn="l"/>
              </a:tabLst>
            </a:pPr>
            <a:r>
              <a:rPr sz="1200" dirty="0">
                <a:latin typeface="Calibri"/>
                <a:cs typeface="Calibri"/>
              </a:rPr>
              <a:t>In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particular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stop()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used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kill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thread.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This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 </a:t>
            </a:r>
            <a:r>
              <a:rPr sz="1200" spc="-10" dirty="0">
                <a:latin typeface="Calibri"/>
                <a:cs typeface="Calibri"/>
              </a:rPr>
              <a:t>depricated.</a:t>
            </a:r>
            <a:endParaRPr sz="1200">
              <a:latin typeface="Calibri"/>
              <a:cs typeface="Calibri"/>
            </a:endParaRPr>
          </a:p>
          <a:p>
            <a:pPr marL="927100" indent="-231775">
              <a:lnSpc>
                <a:spcPct val="100000"/>
              </a:lnSpc>
              <a:buFont typeface="Times New Roman"/>
              <a:buChar char="•"/>
              <a:tabLst>
                <a:tab pos="927100" algn="l"/>
              </a:tabLst>
            </a:pPr>
            <a:r>
              <a:rPr sz="1200" dirty="0">
                <a:latin typeface="Calibri"/>
                <a:cs typeface="Calibri"/>
              </a:rPr>
              <a:t>To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find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whether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thread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alive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i.e.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currently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running</a:t>
            </a:r>
            <a:r>
              <a:rPr sz="1200" spc="-10" dirty="0">
                <a:latin typeface="Calibri"/>
                <a:cs typeface="Calibri"/>
              </a:rPr>
              <a:t> or</a:t>
            </a:r>
            <a:r>
              <a:rPr sz="1200" spc="-7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blocked</a:t>
            </a:r>
            <a:endParaRPr sz="1200">
              <a:latin typeface="Calibri"/>
              <a:cs typeface="Calibri"/>
            </a:endParaRPr>
          </a:p>
          <a:p>
            <a:pPr marL="1384300">
              <a:lnSpc>
                <a:spcPts val="1130"/>
              </a:lnSpc>
              <a:spcBef>
                <a:spcPts val="370"/>
              </a:spcBef>
            </a:pPr>
            <a:r>
              <a:rPr sz="950" dirty="0">
                <a:latin typeface="Times New Roman"/>
                <a:cs typeface="Times New Roman"/>
              </a:rPr>
              <a:t>Use</a:t>
            </a:r>
            <a:r>
              <a:rPr sz="950" spc="-50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isAlive()</a:t>
            </a:r>
            <a:r>
              <a:rPr sz="950" spc="-20" dirty="0">
                <a:latin typeface="Times New Roman"/>
                <a:cs typeface="Times New Roman"/>
              </a:rPr>
              <a:t> </a:t>
            </a:r>
            <a:r>
              <a:rPr sz="950" spc="-10" dirty="0">
                <a:latin typeface="Times New Roman"/>
                <a:cs typeface="Times New Roman"/>
              </a:rPr>
              <a:t>method</a:t>
            </a:r>
            <a:endParaRPr sz="950">
              <a:latin typeface="Times New Roman"/>
              <a:cs typeface="Times New Roman"/>
            </a:endParaRPr>
          </a:p>
          <a:p>
            <a:pPr marL="1841500" lvl="1" indent="-228600">
              <a:lnSpc>
                <a:spcPts val="1430"/>
              </a:lnSpc>
              <a:buFont typeface="Times New Roman"/>
              <a:buChar char="•"/>
              <a:tabLst>
                <a:tab pos="1841500" algn="l"/>
              </a:tabLst>
            </a:pPr>
            <a:r>
              <a:rPr sz="1200" dirty="0">
                <a:latin typeface="Calibri"/>
                <a:cs typeface="Calibri"/>
              </a:rPr>
              <a:t>If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returns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true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thread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20" dirty="0">
                <a:latin typeface="Calibri"/>
                <a:cs typeface="Calibri"/>
              </a:rPr>
              <a:t> alive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Thread</a:t>
            </a:r>
            <a:r>
              <a:rPr sz="1200" b="1" u="heavy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priorities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60"/>
              </a:spcBef>
            </a:pPr>
            <a:endParaRPr sz="1200">
              <a:latin typeface="Times New Roman"/>
              <a:cs typeface="Times New Roman"/>
            </a:endParaRPr>
          </a:p>
          <a:p>
            <a:pPr marL="469900" marR="662305" algn="just">
              <a:lnSpc>
                <a:spcPct val="72200"/>
              </a:lnSpc>
              <a:spcBef>
                <a:spcPts val="5"/>
              </a:spcBef>
            </a:pPr>
            <a:r>
              <a:rPr sz="1150" dirty="0">
                <a:latin typeface="Times New Roman"/>
                <a:cs typeface="Times New Roman"/>
              </a:rPr>
              <a:t>Java</a:t>
            </a:r>
            <a:r>
              <a:rPr sz="1150" spc="3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assigns</a:t>
            </a:r>
            <a:r>
              <a:rPr sz="1150" spc="4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to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each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thread</a:t>
            </a:r>
            <a:r>
              <a:rPr sz="1150" spc="3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</a:t>
            </a:r>
            <a:r>
              <a:rPr sz="1150" spc="3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priority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that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determines</a:t>
            </a:r>
            <a:r>
              <a:rPr sz="1150" spc="4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how</a:t>
            </a:r>
            <a:r>
              <a:rPr sz="1150" spc="4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that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thread</a:t>
            </a:r>
            <a:r>
              <a:rPr sz="1150" spc="4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should</a:t>
            </a:r>
            <a:r>
              <a:rPr sz="1150" spc="3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be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treated</a:t>
            </a:r>
            <a:r>
              <a:rPr sz="1150" spc="35" dirty="0">
                <a:latin typeface="Times New Roman"/>
                <a:cs typeface="Times New Roman"/>
              </a:rPr>
              <a:t> </a:t>
            </a:r>
            <a:r>
              <a:rPr sz="1150" spc="-20" dirty="0">
                <a:latin typeface="Times New Roman"/>
                <a:cs typeface="Times New Roman"/>
              </a:rPr>
              <a:t>with </a:t>
            </a:r>
            <a:r>
              <a:rPr sz="1150" dirty="0">
                <a:latin typeface="Times New Roman"/>
                <a:cs typeface="Times New Roman"/>
              </a:rPr>
              <a:t>respect</a:t>
            </a:r>
            <a:r>
              <a:rPr sz="1150" spc="9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to</a:t>
            </a:r>
            <a:r>
              <a:rPr sz="1150" spc="8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the</a:t>
            </a:r>
            <a:r>
              <a:rPr sz="1150" spc="1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others.</a:t>
            </a:r>
            <a:r>
              <a:rPr sz="1150" spc="10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Thread</a:t>
            </a:r>
            <a:r>
              <a:rPr sz="1150" spc="10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priorities</a:t>
            </a:r>
            <a:r>
              <a:rPr sz="1150" spc="10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are</a:t>
            </a:r>
            <a:r>
              <a:rPr sz="1150" spc="1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integers</a:t>
            </a:r>
            <a:r>
              <a:rPr sz="1150" spc="13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that</a:t>
            </a:r>
            <a:r>
              <a:rPr sz="1150" spc="10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specify</a:t>
            </a:r>
            <a:r>
              <a:rPr sz="1150" spc="10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the</a:t>
            </a:r>
            <a:r>
              <a:rPr sz="1150" spc="10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relative</a:t>
            </a:r>
            <a:r>
              <a:rPr sz="1150" spc="10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priority</a:t>
            </a:r>
            <a:r>
              <a:rPr sz="1150" spc="10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of</a:t>
            </a:r>
            <a:r>
              <a:rPr sz="1150" spc="125" dirty="0">
                <a:latin typeface="Times New Roman"/>
                <a:cs typeface="Times New Roman"/>
              </a:rPr>
              <a:t> </a:t>
            </a:r>
            <a:r>
              <a:rPr sz="1150" spc="-25" dirty="0">
                <a:latin typeface="Times New Roman"/>
                <a:cs typeface="Times New Roman"/>
              </a:rPr>
              <a:t>one </a:t>
            </a:r>
            <a:r>
              <a:rPr sz="1150" dirty="0">
                <a:latin typeface="Times New Roman"/>
                <a:cs typeface="Times New Roman"/>
              </a:rPr>
              <a:t>thread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to</a:t>
            </a:r>
            <a:r>
              <a:rPr sz="1150" spc="-7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another.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As</a:t>
            </a:r>
            <a:r>
              <a:rPr sz="1150" spc="-4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an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absolute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value,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</a:t>
            </a:r>
            <a:r>
              <a:rPr sz="1150" spc="-3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priority</a:t>
            </a:r>
            <a:r>
              <a:rPr sz="1150" spc="-4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is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meaningless;</a:t>
            </a:r>
            <a:r>
              <a:rPr sz="1150" spc="-3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higher-priority</a:t>
            </a:r>
            <a:endParaRPr sz="1150">
              <a:latin typeface="Times New Roman"/>
              <a:cs typeface="Times New Roman"/>
            </a:endParaRPr>
          </a:p>
          <a:p>
            <a:pPr marL="469900" marR="5080" algn="just">
              <a:lnSpc>
                <a:spcPct val="89200"/>
              </a:lnSpc>
              <a:spcBef>
                <a:spcPts val="70"/>
              </a:spcBef>
            </a:pPr>
            <a:r>
              <a:rPr sz="1200" dirty="0">
                <a:latin typeface="Times New Roman"/>
                <a:cs typeface="Times New Roman"/>
              </a:rPr>
              <a:t>thread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doesn’t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run-priorityanythread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fasterifitistheonly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threadthanrunninga.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lower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Instead,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thread’s </a:t>
            </a:r>
            <a:r>
              <a:rPr sz="1200" dirty="0">
                <a:latin typeface="Times New Roman"/>
                <a:cs typeface="Times New Roman"/>
              </a:rPr>
              <a:t>priority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next.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context</a:t>
            </a:r>
            <a:r>
              <a:rPr sz="1200" i="1" spc="-1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switch.</a:t>
            </a:r>
            <a:r>
              <a:rPr sz="1200" i="1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rules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determine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context switch</a:t>
            </a:r>
            <a:endParaRPr sz="1200">
              <a:latin typeface="Times New Roman"/>
              <a:cs typeface="Times New Roman"/>
            </a:endParaRPr>
          </a:p>
          <a:p>
            <a:pPr marL="469900" algn="just">
              <a:lnSpc>
                <a:spcPts val="1390"/>
              </a:lnSpc>
            </a:pPr>
            <a:r>
              <a:rPr sz="1200" dirty="0">
                <a:latin typeface="Times New Roman"/>
                <a:cs typeface="Times New Roman"/>
              </a:rPr>
              <a:t>takes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place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10" dirty="0">
                <a:latin typeface="Times New Roman"/>
                <a:cs typeface="Times New Roman"/>
              </a:rPr>
              <a:t> simple:</a:t>
            </a:r>
            <a:endParaRPr sz="1200">
              <a:latin typeface="Times New Roman"/>
              <a:cs typeface="Times New Roman"/>
            </a:endParaRPr>
          </a:p>
          <a:p>
            <a:pPr marL="927100" marR="653415" indent="-228600" algn="just">
              <a:lnSpc>
                <a:spcPct val="91700"/>
              </a:lnSpc>
              <a:spcBef>
                <a:spcPts val="384"/>
              </a:spcBef>
              <a:buFont typeface="Times New Roman"/>
              <a:buChar char="•"/>
              <a:tabLst>
                <a:tab pos="927100" algn="l"/>
              </a:tabLst>
            </a:pPr>
            <a:r>
              <a:rPr sz="1200" i="1" dirty="0">
                <a:latin typeface="Calibri"/>
                <a:cs typeface="Calibri"/>
              </a:rPr>
              <a:t>A</a:t>
            </a:r>
            <a:r>
              <a:rPr sz="1200" i="1" spc="200" dirty="0">
                <a:latin typeface="Calibri"/>
                <a:cs typeface="Calibri"/>
              </a:rPr>
              <a:t> </a:t>
            </a:r>
            <a:r>
              <a:rPr sz="1200" i="1" dirty="0">
                <a:latin typeface="Calibri"/>
                <a:cs typeface="Calibri"/>
              </a:rPr>
              <a:t>thread</a:t>
            </a:r>
            <a:r>
              <a:rPr sz="1200" i="1" spc="185" dirty="0">
                <a:latin typeface="Calibri"/>
                <a:cs typeface="Calibri"/>
              </a:rPr>
              <a:t> </a:t>
            </a:r>
            <a:r>
              <a:rPr sz="1200" i="1" dirty="0">
                <a:latin typeface="Calibri"/>
                <a:cs typeface="Calibri"/>
              </a:rPr>
              <a:t>can</a:t>
            </a:r>
            <a:r>
              <a:rPr sz="1200" i="1" spc="210" dirty="0">
                <a:latin typeface="Calibri"/>
                <a:cs typeface="Calibri"/>
              </a:rPr>
              <a:t> </a:t>
            </a:r>
            <a:r>
              <a:rPr sz="1200" i="1" dirty="0">
                <a:latin typeface="Calibri"/>
                <a:cs typeface="Calibri"/>
              </a:rPr>
              <a:t>voluntarily</a:t>
            </a:r>
            <a:r>
              <a:rPr sz="1200" i="1" spc="195" dirty="0">
                <a:latin typeface="Calibri"/>
                <a:cs typeface="Calibri"/>
              </a:rPr>
              <a:t> </a:t>
            </a:r>
            <a:r>
              <a:rPr sz="1200" i="1" dirty="0">
                <a:latin typeface="Calibri"/>
                <a:cs typeface="Calibri"/>
              </a:rPr>
              <a:t>relinquish</a:t>
            </a:r>
            <a:r>
              <a:rPr sz="1200" i="1" spc="204" dirty="0">
                <a:latin typeface="Calibri"/>
                <a:cs typeface="Calibri"/>
              </a:rPr>
              <a:t> </a:t>
            </a:r>
            <a:r>
              <a:rPr sz="1200" i="1" dirty="0">
                <a:latin typeface="Calibri"/>
                <a:cs typeface="Calibri"/>
              </a:rPr>
              <a:t>control.</a:t>
            </a:r>
            <a:r>
              <a:rPr sz="1200" i="1" spc="2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This</a:t>
            </a:r>
            <a:r>
              <a:rPr sz="1200" spc="2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2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done</a:t>
            </a:r>
            <a:r>
              <a:rPr sz="1200" spc="20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by</a:t>
            </a:r>
            <a:r>
              <a:rPr sz="1200" spc="2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explicitly</a:t>
            </a:r>
            <a:r>
              <a:rPr sz="1200" spc="204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yielding, </a:t>
            </a:r>
            <a:r>
              <a:rPr sz="1200" dirty="0">
                <a:latin typeface="Calibri"/>
                <a:cs typeface="Calibri"/>
              </a:rPr>
              <a:t>sleeping,</a:t>
            </a:r>
            <a:r>
              <a:rPr sz="1200" spc="27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</a:t>
            </a:r>
            <a:r>
              <a:rPr sz="1200" spc="27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blocking</a:t>
            </a:r>
            <a:r>
              <a:rPr sz="1200" spc="28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27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pending</a:t>
            </a:r>
            <a:r>
              <a:rPr sz="1200" spc="27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I/O.</a:t>
            </a:r>
            <a:r>
              <a:rPr sz="1200" spc="29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254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this</a:t>
            </a:r>
            <a:r>
              <a:rPr sz="1200" spc="27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scenario,</a:t>
            </a:r>
            <a:r>
              <a:rPr sz="1200" spc="28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all</a:t>
            </a:r>
            <a:r>
              <a:rPr sz="1200" spc="27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other</a:t>
            </a:r>
            <a:r>
              <a:rPr sz="1200" spc="28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threads</a:t>
            </a:r>
            <a:r>
              <a:rPr sz="1200" spc="30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are </a:t>
            </a:r>
            <a:r>
              <a:rPr sz="1200" spc="-10" dirty="0">
                <a:latin typeface="Calibri"/>
                <a:cs typeface="Calibri"/>
              </a:rPr>
              <a:t>examined,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highest-</a:t>
            </a:r>
            <a:r>
              <a:rPr sz="1200" dirty="0">
                <a:latin typeface="Calibri"/>
                <a:cs typeface="Calibri"/>
              </a:rPr>
              <a:t>priority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thread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that is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ready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run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given</a:t>
            </a:r>
            <a:r>
              <a:rPr sz="1200" spc="-10" dirty="0">
                <a:latin typeface="Calibri"/>
                <a:cs typeface="Calibri"/>
              </a:rPr>
              <a:t> the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CPU.</a:t>
            </a:r>
            <a:endParaRPr sz="1200">
              <a:latin typeface="Calibri"/>
              <a:cs typeface="Calibri"/>
            </a:endParaRPr>
          </a:p>
          <a:p>
            <a:pPr marL="927100" marR="645160" indent="-228600" algn="just">
              <a:lnSpc>
                <a:spcPct val="94600"/>
              </a:lnSpc>
              <a:spcBef>
                <a:spcPts val="409"/>
              </a:spcBef>
              <a:buFont typeface="Times New Roman"/>
              <a:buChar char="•"/>
              <a:tabLst>
                <a:tab pos="927100" algn="l"/>
              </a:tabLst>
            </a:pPr>
            <a:r>
              <a:rPr sz="1200" i="1" dirty="0">
                <a:latin typeface="Calibri"/>
                <a:cs typeface="Calibri"/>
              </a:rPr>
              <a:t>A</a:t>
            </a:r>
            <a:r>
              <a:rPr sz="1200" i="1" spc="195" dirty="0">
                <a:latin typeface="Calibri"/>
                <a:cs typeface="Calibri"/>
              </a:rPr>
              <a:t> </a:t>
            </a:r>
            <a:r>
              <a:rPr sz="1200" i="1" dirty="0">
                <a:latin typeface="Calibri"/>
                <a:cs typeface="Calibri"/>
              </a:rPr>
              <a:t>thread</a:t>
            </a:r>
            <a:r>
              <a:rPr sz="1200" i="1" spc="204" dirty="0">
                <a:latin typeface="Calibri"/>
                <a:cs typeface="Calibri"/>
              </a:rPr>
              <a:t> </a:t>
            </a:r>
            <a:r>
              <a:rPr sz="1200" i="1" dirty="0">
                <a:latin typeface="Calibri"/>
                <a:cs typeface="Calibri"/>
              </a:rPr>
              <a:t>can</a:t>
            </a:r>
            <a:r>
              <a:rPr sz="1200" i="1" spc="204" dirty="0">
                <a:latin typeface="Calibri"/>
                <a:cs typeface="Calibri"/>
              </a:rPr>
              <a:t> </a:t>
            </a:r>
            <a:r>
              <a:rPr sz="1200" i="1" dirty="0">
                <a:latin typeface="Calibri"/>
                <a:cs typeface="Calibri"/>
              </a:rPr>
              <a:t>be</a:t>
            </a:r>
            <a:r>
              <a:rPr sz="1200" i="1" spc="175" dirty="0">
                <a:latin typeface="Calibri"/>
                <a:cs typeface="Calibri"/>
              </a:rPr>
              <a:t> </a:t>
            </a:r>
            <a:r>
              <a:rPr sz="1200" i="1" dirty="0">
                <a:latin typeface="Calibri"/>
                <a:cs typeface="Calibri"/>
              </a:rPr>
              <a:t>preempted</a:t>
            </a:r>
            <a:r>
              <a:rPr sz="1200" i="1" spc="204" dirty="0">
                <a:latin typeface="Calibri"/>
                <a:cs typeface="Calibri"/>
              </a:rPr>
              <a:t> </a:t>
            </a:r>
            <a:r>
              <a:rPr sz="1200" i="1" dirty="0">
                <a:latin typeface="Calibri"/>
                <a:cs typeface="Calibri"/>
              </a:rPr>
              <a:t>by</a:t>
            </a:r>
            <a:r>
              <a:rPr sz="1200" i="1" spc="190" dirty="0">
                <a:latin typeface="Calibri"/>
                <a:cs typeface="Calibri"/>
              </a:rPr>
              <a:t> </a:t>
            </a:r>
            <a:r>
              <a:rPr sz="1200" i="1" dirty="0">
                <a:latin typeface="Calibri"/>
                <a:cs typeface="Calibri"/>
              </a:rPr>
              <a:t>a</a:t>
            </a:r>
            <a:r>
              <a:rPr sz="1200" i="1" spc="180" dirty="0">
                <a:latin typeface="Calibri"/>
                <a:cs typeface="Calibri"/>
              </a:rPr>
              <a:t> </a:t>
            </a:r>
            <a:r>
              <a:rPr sz="1200" i="1" dirty="0">
                <a:latin typeface="Calibri"/>
                <a:cs typeface="Calibri"/>
              </a:rPr>
              <a:t>higher-priority</a:t>
            </a:r>
            <a:r>
              <a:rPr sz="1200" i="1" spc="185" dirty="0">
                <a:latin typeface="Calibri"/>
                <a:cs typeface="Calibri"/>
              </a:rPr>
              <a:t> </a:t>
            </a:r>
            <a:r>
              <a:rPr sz="1200" i="1" dirty="0">
                <a:latin typeface="Calibri"/>
                <a:cs typeface="Calibri"/>
              </a:rPr>
              <a:t>thread.</a:t>
            </a:r>
            <a:r>
              <a:rPr sz="1200" i="1" spc="20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19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this</a:t>
            </a:r>
            <a:r>
              <a:rPr sz="1200" spc="204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case,</a:t>
            </a:r>
            <a:r>
              <a:rPr sz="1200" spc="19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20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lower- </a:t>
            </a:r>
            <a:r>
              <a:rPr sz="1200" dirty="0">
                <a:latin typeface="Calibri"/>
                <a:cs typeface="Calibri"/>
              </a:rPr>
              <a:t>priority</a:t>
            </a:r>
            <a:r>
              <a:rPr sz="1200" spc="30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thread</a:t>
            </a:r>
            <a:r>
              <a:rPr sz="1200" spc="29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that</a:t>
            </a:r>
            <a:r>
              <a:rPr sz="1200" spc="30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does</a:t>
            </a:r>
            <a:r>
              <a:rPr sz="1200" spc="30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not</a:t>
            </a:r>
            <a:r>
              <a:rPr sz="1200" spc="30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yield</a:t>
            </a:r>
            <a:r>
              <a:rPr sz="1200" spc="28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3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processor</a:t>
            </a:r>
            <a:r>
              <a:rPr sz="1200" spc="29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145" dirty="0">
                <a:latin typeface="Calibri"/>
                <a:cs typeface="Calibri"/>
              </a:rPr>
              <a:t>  </a:t>
            </a:r>
            <a:r>
              <a:rPr sz="1200" dirty="0">
                <a:latin typeface="Calibri"/>
                <a:cs typeface="Calibri"/>
              </a:rPr>
              <a:t>simply</a:t>
            </a:r>
            <a:r>
              <a:rPr sz="1200" spc="145" dirty="0">
                <a:latin typeface="Calibri"/>
                <a:cs typeface="Calibri"/>
              </a:rPr>
              <a:t>  </a:t>
            </a:r>
            <a:r>
              <a:rPr sz="1200" spc="-10" dirty="0">
                <a:latin typeface="Calibri"/>
                <a:cs typeface="Calibri"/>
              </a:rPr>
              <a:t>preempted—</a:t>
            </a:r>
            <a:r>
              <a:rPr sz="1200" spc="-25" dirty="0">
                <a:latin typeface="Calibri"/>
                <a:cs typeface="Calibri"/>
              </a:rPr>
              <a:t>no </a:t>
            </a:r>
            <a:r>
              <a:rPr sz="1200" dirty="0">
                <a:latin typeface="Calibri"/>
                <a:cs typeface="Calibri"/>
              </a:rPr>
              <a:t>matter</a:t>
            </a:r>
            <a:r>
              <a:rPr sz="1200" spc="27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what</a:t>
            </a:r>
            <a:r>
              <a:rPr sz="1200" spc="28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it</a:t>
            </a:r>
            <a:r>
              <a:rPr sz="1200" spc="28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29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doing—</a:t>
            </a:r>
            <a:r>
              <a:rPr sz="1200" dirty="0">
                <a:latin typeface="Calibri"/>
                <a:cs typeface="Calibri"/>
              </a:rPr>
              <a:t>by</a:t>
            </a:r>
            <a:r>
              <a:rPr sz="1200" spc="28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27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higher-</a:t>
            </a:r>
            <a:r>
              <a:rPr sz="1200" dirty="0">
                <a:latin typeface="Calibri"/>
                <a:cs typeface="Calibri"/>
              </a:rPr>
              <a:t>priority</a:t>
            </a:r>
            <a:r>
              <a:rPr sz="1200" spc="29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thread.</a:t>
            </a:r>
            <a:r>
              <a:rPr sz="1200" spc="28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Basically,</a:t>
            </a:r>
            <a:r>
              <a:rPr sz="1200" spc="26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</a:t>
            </a:r>
            <a:r>
              <a:rPr sz="1200" spc="28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soon</a:t>
            </a:r>
            <a:r>
              <a:rPr sz="1200" spc="27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</a:t>
            </a:r>
            <a:r>
              <a:rPr sz="1200" spc="28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a </a:t>
            </a:r>
            <a:r>
              <a:rPr sz="1200" dirty="0">
                <a:latin typeface="Calibri"/>
                <a:cs typeface="Calibri"/>
              </a:rPr>
              <a:t>higher-</a:t>
            </a:r>
            <a:r>
              <a:rPr sz="1200" spc="120" dirty="0">
                <a:latin typeface="Calibri"/>
                <a:cs typeface="Calibri"/>
              </a:rPr>
              <a:t>  </a:t>
            </a:r>
            <a:r>
              <a:rPr sz="1200" dirty="0">
                <a:latin typeface="Calibri"/>
                <a:cs typeface="Calibri"/>
              </a:rPr>
              <a:t>priority</a:t>
            </a:r>
            <a:r>
              <a:rPr sz="1200" spc="125" dirty="0">
                <a:latin typeface="Calibri"/>
                <a:cs typeface="Calibri"/>
              </a:rPr>
              <a:t>  </a:t>
            </a:r>
            <a:r>
              <a:rPr sz="1200" dirty="0">
                <a:latin typeface="Calibri"/>
                <a:cs typeface="Calibri"/>
              </a:rPr>
              <a:t>thread</a:t>
            </a:r>
            <a:r>
              <a:rPr sz="1200" spc="125" dirty="0">
                <a:latin typeface="Calibri"/>
                <a:cs typeface="Calibri"/>
              </a:rPr>
              <a:t>  </a:t>
            </a:r>
            <a:r>
              <a:rPr sz="1200" dirty="0">
                <a:latin typeface="Calibri"/>
                <a:cs typeface="Calibri"/>
              </a:rPr>
              <a:t>wants</a:t>
            </a:r>
            <a:r>
              <a:rPr sz="1200" spc="135" dirty="0">
                <a:latin typeface="Calibri"/>
                <a:cs typeface="Calibri"/>
              </a:rPr>
              <a:t> 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120" dirty="0">
                <a:latin typeface="Calibri"/>
                <a:cs typeface="Calibri"/>
              </a:rPr>
              <a:t>  </a:t>
            </a:r>
            <a:r>
              <a:rPr sz="1200" dirty="0">
                <a:latin typeface="Calibri"/>
                <a:cs typeface="Calibri"/>
              </a:rPr>
              <a:t>run,</a:t>
            </a:r>
            <a:r>
              <a:rPr sz="1200" spc="135" dirty="0">
                <a:latin typeface="Calibri"/>
                <a:cs typeface="Calibri"/>
              </a:rPr>
              <a:t>  </a:t>
            </a:r>
            <a:r>
              <a:rPr sz="1200" dirty="0">
                <a:latin typeface="Calibri"/>
                <a:cs typeface="Calibri"/>
              </a:rPr>
              <a:t>it</a:t>
            </a:r>
            <a:r>
              <a:rPr sz="1200" spc="130" dirty="0">
                <a:latin typeface="Calibri"/>
                <a:cs typeface="Calibri"/>
              </a:rPr>
              <a:t>  </a:t>
            </a:r>
            <a:r>
              <a:rPr sz="1200" dirty="0">
                <a:latin typeface="Calibri"/>
                <a:cs typeface="Calibri"/>
              </a:rPr>
              <a:t>does.</a:t>
            </a:r>
            <a:r>
              <a:rPr sz="1200" spc="120" dirty="0">
                <a:latin typeface="Calibri"/>
                <a:cs typeface="Calibri"/>
              </a:rPr>
              <a:t>  </a:t>
            </a:r>
            <a:r>
              <a:rPr sz="1200" dirty="0">
                <a:latin typeface="Calibri"/>
                <a:cs typeface="Calibri"/>
              </a:rPr>
              <a:t>This</a:t>
            </a:r>
            <a:r>
              <a:rPr sz="1200" spc="135" dirty="0">
                <a:latin typeface="Calibri"/>
                <a:cs typeface="Calibri"/>
              </a:rPr>
              <a:t> 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135" dirty="0">
                <a:latin typeface="Calibri"/>
                <a:cs typeface="Calibri"/>
              </a:rPr>
              <a:t>  </a:t>
            </a:r>
            <a:r>
              <a:rPr sz="1200" dirty="0">
                <a:latin typeface="Calibri"/>
                <a:cs typeface="Calibri"/>
              </a:rPr>
              <a:t>called</a:t>
            </a:r>
            <a:r>
              <a:rPr sz="1200" spc="125" dirty="0">
                <a:latin typeface="Calibri"/>
                <a:cs typeface="Calibri"/>
              </a:rPr>
              <a:t>  </a:t>
            </a:r>
            <a:r>
              <a:rPr sz="1200" i="1" spc="-10" dirty="0">
                <a:latin typeface="Calibri"/>
                <a:cs typeface="Calibri"/>
              </a:rPr>
              <a:t>preemptive multitasking.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70"/>
              </a:spcBef>
            </a:pPr>
            <a:endParaRPr sz="1200">
              <a:latin typeface="Calibri"/>
              <a:cs typeface="Calibri"/>
            </a:endParaRPr>
          </a:p>
          <a:p>
            <a:pPr marL="469900" marR="641985" algn="just">
              <a:lnSpc>
                <a:spcPct val="733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cases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where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threads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same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priority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competing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CPU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cycles,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situation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bit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complicated.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operating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systems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Windows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98,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threads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equal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priority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time-</a:t>
            </a:r>
            <a:r>
              <a:rPr sz="1200" dirty="0">
                <a:latin typeface="Times New Roman"/>
                <a:cs typeface="Times New Roman"/>
              </a:rPr>
              <a:t>sliced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automatically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round-</a:t>
            </a:r>
            <a:r>
              <a:rPr sz="1200" dirty="0">
                <a:latin typeface="Times New Roman"/>
                <a:cs typeface="Times New Roman"/>
              </a:rPr>
              <a:t>robin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fashion.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types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of </a:t>
            </a:r>
            <a:r>
              <a:rPr sz="1200" spc="-10" dirty="0">
                <a:latin typeface="Times New Roman"/>
                <a:cs typeface="Times New Roman"/>
              </a:rPr>
              <a:t>operating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systems,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threads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equal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priority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voluntarily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yield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control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their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peers.</a:t>
            </a:r>
            <a:endParaRPr sz="1200">
              <a:latin typeface="Times New Roman"/>
              <a:cs typeface="Times New Roman"/>
            </a:endParaRPr>
          </a:p>
          <a:p>
            <a:pPr marL="469900" algn="just">
              <a:lnSpc>
                <a:spcPts val="1320"/>
              </a:lnSpc>
            </a:pP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don’t,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threads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not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5052" y="8374760"/>
            <a:ext cx="5956300" cy="91630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2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Synchronization</a:t>
            </a:r>
            <a:endParaRPr sz="1200">
              <a:latin typeface="Times New Roman"/>
              <a:cs typeface="Times New Roman"/>
            </a:endParaRPr>
          </a:p>
          <a:p>
            <a:pPr marL="698500" marR="5080">
              <a:lnSpc>
                <a:spcPct val="90100"/>
              </a:lnSpc>
              <a:spcBef>
                <a:spcPts val="260"/>
              </a:spcBef>
            </a:pPr>
            <a:r>
              <a:rPr sz="1200" dirty="0">
                <a:latin typeface="Times New Roman"/>
                <a:cs typeface="Times New Roman"/>
              </a:rPr>
              <a:t>Because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multithreading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introduces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asynchronous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behavior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programs,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there </a:t>
            </a:r>
            <a:r>
              <a:rPr sz="1200" dirty="0">
                <a:latin typeface="Times New Roman"/>
                <a:cs typeface="Times New Roman"/>
              </a:rPr>
              <a:t>must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way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enforce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synchronicity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it.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example,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you </a:t>
            </a:r>
            <a:r>
              <a:rPr sz="1200" dirty="0">
                <a:latin typeface="Times New Roman"/>
                <a:cs typeface="Times New Roman"/>
              </a:rPr>
              <a:t>want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threads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communicate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share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complicated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structure,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linked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list,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way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ensure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that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4800" y="304800"/>
            <a:ext cx="7164070" cy="9450070"/>
            <a:chOff x="304800" y="304800"/>
            <a:chExt cx="7164070" cy="94500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7764" y="4196106"/>
              <a:ext cx="92709" cy="10703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7764" y="7066915"/>
              <a:ext cx="97918" cy="11938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7764" y="834980"/>
              <a:ext cx="99694" cy="12501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9510" y="2358716"/>
              <a:ext cx="69850" cy="8565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04800" y="304799"/>
              <a:ext cx="7164070" cy="9394190"/>
            </a:xfrm>
            <a:custGeom>
              <a:avLst/>
              <a:gdLst/>
              <a:ahLst/>
              <a:cxnLst/>
              <a:rect l="l" t="t" r="r" b="b"/>
              <a:pathLst>
                <a:path w="7164070" h="9394190">
                  <a:moveTo>
                    <a:pt x="7146290" y="46990"/>
                  </a:moveTo>
                  <a:lnTo>
                    <a:pt x="56515" y="46990"/>
                  </a:lnTo>
                  <a:lnTo>
                    <a:pt x="46990" y="46990"/>
                  </a:lnTo>
                  <a:lnTo>
                    <a:pt x="46990" y="56515"/>
                  </a:lnTo>
                  <a:lnTo>
                    <a:pt x="56515" y="56515"/>
                  </a:lnTo>
                  <a:lnTo>
                    <a:pt x="7146290" y="56515"/>
                  </a:lnTo>
                  <a:lnTo>
                    <a:pt x="7146290" y="46990"/>
                  </a:lnTo>
                  <a:close/>
                </a:path>
                <a:path w="7164070" h="9394190">
                  <a:moveTo>
                    <a:pt x="716407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0" y="9394190"/>
                  </a:lnTo>
                  <a:lnTo>
                    <a:pt x="38100" y="9394190"/>
                  </a:lnTo>
                  <a:lnTo>
                    <a:pt x="38100" y="38100"/>
                  </a:lnTo>
                  <a:lnTo>
                    <a:pt x="7155180" y="38100"/>
                  </a:lnTo>
                  <a:lnTo>
                    <a:pt x="7155180" y="56515"/>
                  </a:lnTo>
                  <a:lnTo>
                    <a:pt x="7164070" y="56515"/>
                  </a:lnTo>
                  <a:lnTo>
                    <a:pt x="7164070" y="38100"/>
                  </a:lnTo>
                  <a:lnTo>
                    <a:pt x="71640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57400" y="3223260"/>
              <a:ext cx="207010" cy="14795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71600" y="8665209"/>
              <a:ext cx="237490" cy="16890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04800" y="360679"/>
              <a:ext cx="7164070" cy="9394190"/>
            </a:xfrm>
            <a:custGeom>
              <a:avLst/>
              <a:gdLst/>
              <a:ahLst/>
              <a:cxnLst/>
              <a:rect l="l" t="t" r="r" b="b"/>
              <a:pathLst>
                <a:path w="7164070" h="9394190">
                  <a:moveTo>
                    <a:pt x="7146290" y="9338310"/>
                  </a:moveTo>
                  <a:lnTo>
                    <a:pt x="7108190" y="9338310"/>
                  </a:lnTo>
                  <a:lnTo>
                    <a:pt x="7108190" y="9337040"/>
                  </a:lnTo>
                  <a:lnTo>
                    <a:pt x="56515" y="9337040"/>
                  </a:lnTo>
                  <a:lnTo>
                    <a:pt x="56515" y="0"/>
                  </a:lnTo>
                  <a:lnTo>
                    <a:pt x="46990" y="0"/>
                  </a:lnTo>
                  <a:lnTo>
                    <a:pt x="46990" y="9375775"/>
                  </a:lnTo>
                  <a:lnTo>
                    <a:pt x="56515" y="9375775"/>
                  </a:lnTo>
                  <a:lnTo>
                    <a:pt x="56515" y="9376410"/>
                  </a:lnTo>
                  <a:lnTo>
                    <a:pt x="7146290" y="9376410"/>
                  </a:lnTo>
                  <a:lnTo>
                    <a:pt x="7146290" y="9338310"/>
                  </a:lnTo>
                  <a:close/>
                </a:path>
                <a:path w="7164070" h="9394190">
                  <a:moveTo>
                    <a:pt x="7146290" y="0"/>
                  </a:moveTo>
                  <a:lnTo>
                    <a:pt x="7108190" y="0"/>
                  </a:lnTo>
                  <a:lnTo>
                    <a:pt x="7108190" y="9337040"/>
                  </a:lnTo>
                  <a:lnTo>
                    <a:pt x="7146290" y="9337040"/>
                  </a:lnTo>
                  <a:lnTo>
                    <a:pt x="7146290" y="0"/>
                  </a:lnTo>
                  <a:close/>
                </a:path>
                <a:path w="7164070" h="9394190">
                  <a:moveTo>
                    <a:pt x="7164070" y="9385300"/>
                  </a:moveTo>
                  <a:lnTo>
                    <a:pt x="38100" y="9385300"/>
                  </a:lnTo>
                  <a:lnTo>
                    <a:pt x="38100" y="9338310"/>
                  </a:lnTo>
                  <a:lnTo>
                    <a:pt x="0" y="9338310"/>
                  </a:lnTo>
                  <a:lnTo>
                    <a:pt x="0" y="9385300"/>
                  </a:lnTo>
                  <a:lnTo>
                    <a:pt x="0" y="9394190"/>
                  </a:lnTo>
                  <a:lnTo>
                    <a:pt x="7164070" y="9394190"/>
                  </a:lnTo>
                  <a:lnTo>
                    <a:pt x="7164070" y="9385300"/>
                  </a:lnTo>
                  <a:close/>
                </a:path>
                <a:path w="7164070" h="9394190">
                  <a:moveTo>
                    <a:pt x="7164070" y="0"/>
                  </a:moveTo>
                  <a:lnTo>
                    <a:pt x="7155180" y="0"/>
                  </a:lnTo>
                  <a:lnTo>
                    <a:pt x="7155180" y="9384678"/>
                  </a:lnTo>
                  <a:lnTo>
                    <a:pt x="7164070" y="9384665"/>
                  </a:lnTo>
                  <a:lnTo>
                    <a:pt x="71640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5052" y="6514465"/>
            <a:ext cx="6497955" cy="266954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220"/>
              </a:spcBef>
            </a:pPr>
            <a:r>
              <a:rPr sz="1200" b="1" dirty="0">
                <a:latin typeface="Times New Roman"/>
                <a:cs typeface="Times New Roman"/>
              </a:rPr>
              <a:t>Main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method</a:t>
            </a:r>
            <a:endParaRPr sz="1200">
              <a:latin typeface="Times New Roman"/>
              <a:cs typeface="Times New Roman"/>
            </a:endParaRPr>
          </a:p>
          <a:p>
            <a:pPr marL="469900" marR="536575" algn="just">
              <a:lnSpc>
                <a:spcPct val="85800"/>
              </a:lnSpc>
              <a:spcBef>
                <a:spcPts val="330"/>
              </a:spcBef>
            </a:pPr>
            <a:r>
              <a:rPr sz="1200" dirty="0">
                <a:latin typeface="Times New Roman"/>
                <a:cs typeface="Times New Roman"/>
              </a:rPr>
              <a:t>When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Java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starts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up,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thread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begins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running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immediately.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usually </a:t>
            </a:r>
            <a:r>
              <a:rPr sz="1200" dirty="0">
                <a:latin typeface="Times New Roman"/>
                <a:cs typeface="Times New Roman"/>
              </a:rPr>
              <a:t>called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main</a:t>
            </a:r>
            <a:r>
              <a:rPr sz="1200" i="1" spc="3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thread</a:t>
            </a:r>
            <a:r>
              <a:rPr sz="1200" i="1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program,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because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executed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your </a:t>
            </a:r>
            <a:r>
              <a:rPr sz="1200" dirty="0">
                <a:latin typeface="Times New Roman"/>
                <a:cs typeface="Times New Roman"/>
              </a:rPr>
              <a:t>program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begins.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thread 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important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reasons:</a:t>
            </a:r>
            <a:endParaRPr sz="1200">
              <a:latin typeface="Times New Roman"/>
              <a:cs typeface="Times New Roman"/>
            </a:endParaRPr>
          </a:p>
          <a:p>
            <a:pPr marL="698500" marR="5080" indent="115570" algn="just">
              <a:lnSpc>
                <a:spcPts val="1150"/>
              </a:lnSpc>
              <a:spcBef>
                <a:spcPts val="350"/>
              </a:spcBef>
              <a:buChar char="o"/>
              <a:tabLst>
                <a:tab pos="814069" algn="l"/>
              </a:tabLst>
            </a:pP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thread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―chil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 Often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 must be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last thread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finish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execution </a:t>
            </a:r>
            <a:r>
              <a:rPr sz="1200" dirty="0">
                <a:latin typeface="Times New Roman"/>
                <a:cs typeface="Times New Roman"/>
              </a:rPr>
              <a:t>because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performs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various</a:t>
            </a:r>
            <a:endParaRPr sz="1200">
              <a:latin typeface="Times New Roman"/>
              <a:cs typeface="Times New Roman"/>
            </a:endParaRPr>
          </a:p>
          <a:p>
            <a:pPr marL="927100" algn="just">
              <a:lnSpc>
                <a:spcPts val="1355"/>
              </a:lnSpc>
            </a:pPr>
            <a:r>
              <a:rPr sz="1200" dirty="0">
                <a:latin typeface="Times New Roman"/>
                <a:cs typeface="Times New Roman"/>
              </a:rPr>
              <a:t>shutdown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actions.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15"/>
              </a:spcBef>
            </a:pPr>
            <a:endParaRPr sz="1200">
              <a:latin typeface="Times New Roman"/>
              <a:cs typeface="Times New Roman"/>
            </a:endParaRPr>
          </a:p>
          <a:p>
            <a:pPr marL="469900" marR="549275">
              <a:lnSpc>
                <a:spcPts val="1180"/>
              </a:lnSpc>
            </a:pPr>
            <a:r>
              <a:rPr sz="1200" dirty="0">
                <a:latin typeface="Times New Roman"/>
                <a:cs typeface="Times New Roman"/>
              </a:rPr>
              <a:t>Although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main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thread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created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automatically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when your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started,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be </a:t>
            </a:r>
            <a:r>
              <a:rPr sz="1200" dirty="0">
                <a:latin typeface="Times New Roman"/>
                <a:cs typeface="Times New Roman"/>
              </a:rPr>
              <a:t>controlled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through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Thread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 so,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must obtain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reference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calling</a:t>
            </a:r>
            <a:endParaRPr sz="1200">
              <a:latin typeface="Times New Roman"/>
              <a:cs typeface="Times New Roman"/>
            </a:endParaRPr>
          </a:p>
          <a:p>
            <a:pPr marL="469900" marR="736600">
              <a:lnSpc>
                <a:spcPts val="1250"/>
              </a:lnSpc>
              <a:spcBef>
                <a:spcPts val="53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currentThread(</a:t>
            </a:r>
            <a:r>
              <a:rPr sz="1200" b="1" dirty="0">
                <a:latin typeface="Times New Roman"/>
                <a:cs typeface="Times New Roman"/>
              </a:rPr>
              <a:t> )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public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static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member</a:t>
            </a:r>
            <a:r>
              <a:rPr sz="1200" dirty="0">
                <a:latin typeface="Times New Roman"/>
                <a:cs typeface="Times New Roman"/>
              </a:rPr>
              <a:t> of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Thread</a:t>
            </a:r>
            <a:r>
              <a:rPr sz="1200" dirty="0">
                <a:latin typeface="Times New Roman"/>
                <a:cs typeface="Times New Roman"/>
              </a:rPr>
              <a:t>.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general </a:t>
            </a:r>
            <a:r>
              <a:rPr sz="1200" dirty="0">
                <a:latin typeface="Times New Roman"/>
                <a:cs typeface="Times New Roman"/>
              </a:rPr>
              <a:t>form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35" dirty="0">
                <a:latin typeface="Times New Roman"/>
                <a:cs typeface="Times New Roman"/>
              </a:rPr>
              <a:t>is</a:t>
            </a:r>
            <a:endParaRPr sz="1200">
              <a:latin typeface="Times New Roman"/>
              <a:cs typeface="Times New Roman"/>
            </a:endParaRPr>
          </a:p>
          <a:p>
            <a:pPr marL="927100" indent="-228600">
              <a:lnSpc>
                <a:spcPts val="1310"/>
              </a:lnSpc>
              <a:buChar char="o"/>
              <a:tabLst>
                <a:tab pos="927100" algn="l"/>
              </a:tabLst>
            </a:pPr>
            <a:r>
              <a:rPr sz="1200" dirty="0">
                <a:latin typeface="Times New Roman"/>
                <a:cs typeface="Times New Roman"/>
              </a:rPr>
              <a:t>static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Thread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currentThread(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469900" marR="963930">
              <a:lnSpc>
                <a:spcPts val="1180"/>
              </a:lnSpc>
              <a:spcBef>
                <a:spcPts val="355"/>
              </a:spcBef>
            </a:pP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returns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reference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thread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called.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Once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reference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thread,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control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just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thread.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7764" y="2207272"/>
            <a:ext cx="98425" cy="11987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036955" y="4512309"/>
            <a:ext cx="4669155" cy="1894205"/>
            <a:chOff x="1036955" y="4512309"/>
            <a:chExt cx="4669155" cy="189420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6955" y="4722494"/>
              <a:ext cx="4669155" cy="168401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3000" y="4512309"/>
              <a:ext cx="304800" cy="21843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905052" y="591057"/>
            <a:ext cx="6900545" cy="42545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698500" marR="928369" algn="just">
              <a:lnSpc>
                <a:spcPct val="92500"/>
              </a:lnSpc>
              <a:spcBef>
                <a:spcPts val="204"/>
              </a:spcBef>
            </a:pPr>
            <a:r>
              <a:rPr sz="1200" dirty="0">
                <a:latin typeface="Times New Roman"/>
                <a:cs typeface="Times New Roman"/>
              </a:rPr>
              <a:t>is,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must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prevent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thread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writing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while</a:t>
            </a:r>
            <a:r>
              <a:rPr sz="1200" spc="4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another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thread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middle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reading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purpose,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Java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implements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elegant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twist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age-</a:t>
            </a:r>
            <a:r>
              <a:rPr sz="1200" spc="-25" dirty="0">
                <a:latin typeface="Times New Roman"/>
                <a:cs typeface="Times New Roman"/>
              </a:rPr>
              <a:t>old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40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4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interprocess</a:t>
            </a:r>
            <a:r>
              <a:rPr sz="1200" spc="4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synchronization:</a:t>
            </a:r>
            <a:r>
              <a:rPr sz="1200" spc="4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3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monitor.</a:t>
            </a:r>
            <a:r>
              <a:rPr sz="1200" i="1" spc="4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monitor</a:t>
            </a:r>
            <a:r>
              <a:rPr sz="1200" spc="45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4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4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control </a:t>
            </a:r>
            <a:r>
              <a:rPr sz="1200" dirty="0">
                <a:latin typeface="Times New Roman"/>
                <a:cs typeface="Times New Roman"/>
              </a:rPr>
              <a:t>mechanism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first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defined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C.A.R.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Hoare.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think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monitor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small </a:t>
            </a:r>
            <a:r>
              <a:rPr sz="1200" dirty="0">
                <a:latin typeface="Times New Roman"/>
                <a:cs typeface="Times New Roman"/>
              </a:rPr>
              <a:t>box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hold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only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thread.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Once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thread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enters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monitor,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threads </a:t>
            </a:r>
            <a:r>
              <a:rPr sz="1200" dirty="0">
                <a:latin typeface="Times New Roman"/>
                <a:cs typeface="Times New Roman"/>
              </a:rPr>
              <a:t>must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wait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until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thread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exits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monitor.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way,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monitor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protect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shared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asset from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manipulated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thread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 a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time.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370"/>
              </a:lnSpc>
            </a:pPr>
            <a:r>
              <a:rPr sz="1200" spc="-5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sz="12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Messaging</a:t>
            </a:r>
            <a:endParaRPr sz="1200">
              <a:latin typeface="Times New Roman"/>
              <a:cs typeface="Times New Roman"/>
            </a:endParaRPr>
          </a:p>
          <a:p>
            <a:pPr marL="469900" marR="941705" algn="just">
              <a:lnSpc>
                <a:spcPct val="73400"/>
              </a:lnSpc>
              <a:spcBef>
                <a:spcPts val="1370"/>
              </a:spcBef>
            </a:pPr>
            <a:r>
              <a:rPr sz="1200" dirty="0">
                <a:latin typeface="Times New Roman"/>
                <a:cs typeface="Times New Roman"/>
              </a:rPr>
              <a:t>After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divide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separate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threads,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define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will </a:t>
            </a:r>
            <a:r>
              <a:rPr sz="1200" dirty="0">
                <a:latin typeface="Times New Roman"/>
                <a:cs typeface="Times New Roman"/>
              </a:rPr>
              <a:t>communicate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each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other.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programming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languages,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must </a:t>
            </a:r>
            <a:r>
              <a:rPr sz="1200" dirty="0">
                <a:latin typeface="Times New Roman"/>
                <a:cs typeface="Times New Roman"/>
              </a:rPr>
              <a:t>depend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operating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establish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communication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threads.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This,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course,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overhead.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contrast,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Java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clean,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low-</a:t>
            </a:r>
            <a:r>
              <a:rPr sz="1200" dirty="0">
                <a:latin typeface="Times New Roman"/>
                <a:cs typeface="Times New Roman"/>
              </a:rPr>
              <a:t>cost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way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20" dirty="0">
                <a:latin typeface="Times New Roman"/>
                <a:cs typeface="Times New Roman"/>
              </a:rPr>
              <a:t> more</a:t>
            </a:r>
            <a:endParaRPr sz="1200">
              <a:latin typeface="Times New Roman"/>
              <a:cs typeface="Times New Roman"/>
            </a:endParaRPr>
          </a:p>
          <a:p>
            <a:pPr marL="469900" algn="just">
              <a:lnSpc>
                <a:spcPts val="1390"/>
              </a:lnSpc>
            </a:pPr>
            <a:r>
              <a:rPr sz="1200" dirty="0">
                <a:latin typeface="Times New Roman"/>
                <a:cs typeface="Times New Roman"/>
              </a:rPr>
              <a:t>threads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talk to each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 messaging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allows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thread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enter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</a:t>
            </a:r>
            <a:endParaRPr sz="1200">
              <a:latin typeface="Times New Roman"/>
              <a:cs typeface="Times New Roman"/>
            </a:endParaRPr>
          </a:p>
          <a:p>
            <a:pPr marL="469900" marR="1036955" algn="just">
              <a:lnSpc>
                <a:spcPct val="105000"/>
              </a:lnSpc>
              <a:spcBef>
                <a:spcPts val="25"/>
              </a:spcBef>
            </a:pPr>
            <a:r>
              <a:rPr sz="1200" dirty="0">
                <a:latin typeface="Times New Roman"/>
                <a:cs typeface="Times New Roman"/>
              </a:rPr>
              <a:t>synchronized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wait there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until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thread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explicitly </a:t>
            </a:r>
            <a:r>
              <a:rPr sz="1200" dirty="0">
                <a:latin typeface="Times New Roman"/>
                <a:cs typeface="Times New Roman"/>
              </a:rPr>
              <a:t>notifies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out.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ts val="1405"/>
              </a:lnSpc>
              <a:spcBef>
                <a:spcPts val="335"/>
              </a:spcBef>
            </a:pPr>
            <a:r>
              <a:rPr sz="1200" b="1" dirty="0">
                <a:latin typeface="Times New Roman"/>
                <a:cs typeface="Times New Roman"/>
              </a:rPr>
              <a:t>Thread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class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and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Runnable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interface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ts val="1405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45" dirty="0">
                <a:latin typeface="Times New Roman"/>
                <a:cs typeface="Times New Roman"/>
              </a:rPr>
              <a:t>    </a:t>
            </a:r>
            <a:r>
              <a:rPr sz="1200" dirty="0">
                <a:latin typeface="Times New Roman"/>
                <a:cs typeface="Times New Roman"/>
              </a:rPr>
              <a:t>Thread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Runnable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InterfaceJ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1100"/>
              </a:lnSpc>
              <a:spcBef>
                <a:spcPts val="270"/>
              </a:spcBef>
            </a:pPr>
            <a:r>
              <a:rPr sz="1200" b="1" dirty="0">
                <a:latin typeface="Times New Roman"/>
                <a:cs typeface="Times New Roman"/>
              </a:rPr>
              <a:t>Thread</a:t>
            </a:r>
            <a:r>
              <a:rPr sz="1200" b="1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class,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methods,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companion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interface,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Runnable</a:t>
            </a:r>
            <a:r>
              <a:rPr sz="1200" dirty="0">
                <a:latin typeface="Times New Roman"/>
                <a:cs typeface="Times New Roman"/>
              </a:rPr>
              <a:t>.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Thread</a:t>
            </a:r>
            <a:r>
              <a:rPr sz="1200" b="1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encapsulates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thread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execution </a:t>
            </a:r>
            <a:r>
              <a:rPr sz="1200" dirty="0">
                <a:latin typeface="Times New Roman"/>
                <a:cs typeface="Times New Roman"/>
              </a:rPr>
              <a:t>oSincetheethereal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stateyouofa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runningcan’tthread,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directlyyou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deal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through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proxy,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Thread </a:t>
            </a:r>
            <a:r>
              <a:rPr sz="1200" dirty="0">
                <a:latin typeface="Times New Roman"/>
                <a:cs typeface="Times New Roman"/>
              </a:rPr>
              <a:t>instance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spawned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it.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create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new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thread,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either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extend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Thread</a:t>
            </a:r>
            <a:r>
              <a:rPr sz="1200" b="1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implement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b="1" dirty="0">
                <a:latin typeface="Times New Roman"/>
                <a:cs typeface="Times New Roman"/>
              </a:rPr>
              <a:t>Runnable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interface.</a:t>
            </a:r>
            <a:endParaRPr sz="1200">
              <a:latin typeface="Times New Roman"/>
              <a:cs typeface="Times New Roman"/>
            </a:endParaRPr>
          </a:p>
          <a:p>
            <a:pPr marL="427355" algn="just">
              <a:lnSpc>
                <a:spcPct val="100000"/>
              </a:lnSpc>
              <a:spcBef>
                <a:spcPts val="91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Thread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defines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several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help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manage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threads.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04800" y="304800"/>
            <a:ext cx="7164070" cy="9450070"/>
            <a:chOff x="304800" y="304800"/>
            <a:chExt cx="7164070" cy="9450070"/>
          </a:xfrm>
        </p:grpSpPr>
        <p:sp>
          <p:nvSpPr>
            <p:cNvPr id="9" name="object 9"/>
            <p:cNvSpPr/>
            <p:nvPr/>
          </p:nvSpPr>
          <p:spPr>
            <a:xfrm>
              <a:off x="304800" y="304799"/>
              <a:ext cx="7164070" cy="9394190"/>
            </a:xfrm>
            <a:custGeom>
              <a:avLst/>
              <a:gdLst/>
              <a:ahLst/>
              <a:cxnLst/>
              <a:rect l="l" t="t" r="r" b="b"/>
              <a:pathLst>
                <a:path w="7164070" h="9394190">
                  <a:moveTo>
                    <a:pt x="7146290" y="46990"/>
                  </a:moveTo>
                  <a:lnTo>
                    <a:pt x="56515" y="46990"/>
                  </a:lnTo>
                  <a:lnTo>
                    <a:pt x="46990" y="46990"/>
                  </a:lnTo>
                  <a:lnTo>
                    <a:pt x="46990" y="56515"/>
                  </a:lnTo>
                  <a:lnTo>
                    <a:pt x="56515" y="56515"/>
                  </a:lnTo>
                  <a:lnTo>
                    <a:pt x="7146290" y="56515"/>
                  </a:lnTo>
                  <a:lnTo>
                    <a:pt x="7146290" y="46990"/>
                  </a:lnTo>
                  <a:close/>
                </a:path>
                <a:path w="7164070" h="9394190">
                  <a:moveTo>
                    <a:pt x="716407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0" y="9394190"/>
                  </a:lnTo>
                  <a:lnTo>
                    <a:pt x="38100" y="9394190"/>
                  </a:lnTo>
                  <a:lnTo>
                    <a:pt x="38100" y="38100"/>
                  </a:lnTo>
                  <a:lnTo>
                    <a:pt x="7155180" y="38100"/>
                  </a:lnTo>
                  <a:lnTo>
                    <a:pt x="7155180" y="56515"/>
                  </a:lnTo>
                  <a:lnTo>
                    <a:pt x="7164070" y="56515"/>
                  </a:lnTo>
                  <a:lnTo>
                    <a:pt x="7164070" y="38100"/>
                  </a:lnTo>
                  <a:lnTo>
                    <a:pt x="71640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3000" y="6788150"/>
              <a:ext cx="237490" cy="16891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3000" y="7987665"/>
              <a:ext cx="237490" cy="16891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3000" y="8884919"/>
              <a:ext cx="237490" cy="16890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04800" y="360679"/>
              <a:ext cx="7164070" cy="9394190"/>
            </a:xfrm>
            <a:custGeom>
              <a:avLst/>
              <a:gdLst/>
              <a:ahLst/>
              <a:cxnLst/>
              <a:rect l="l" t="t" r="r" b="b"/>
              <a:pathLst>
                <a:path w="7164070" h="9394190">
                  <a:moveTo>
                    <a:pt x="7146290" y="9338310"/>
                  </a:moveTo>
                  <a:lnTo>
                    <a:pt x="7108190" y="9338310"/>
                  </a:lnTo>
                  <a:lnTo>
                    <a:pt x="7108190" y="9337040"/>
                  </a:lnTo>
                  <a:lnTo>
                    <a:pt x="56515" y="9337040"/>
                  </a:lnTo>
                  <a:lnTo>
                    <a:pt x="56515" y="0"/>
                  </a:lnTo>
                  <a:lnTo>
                    <a:pt x="46990" y="0"/>
                  </a:lnTo>
                  <a:lnTo>
                    <a:pt x="46990" y="9375775"/>
                  </a:lnTo>
                  <a:lnTo>
                    <a:pt x="56515" y="9375775"/>
                  </a:lnTo>
                  <a:lnTo>
                    <a:pt x="56515" y="9376410"/>
                  </a:lnTo>
                  <a:lnTo>
                    <a:pt x="7146290" y="9376410"/>
                  </a:lnTo>
                  <a:lnTo>
                    <a:pt x="7146290" y="9338310"/>
                  </a:lnTo>
                  <a:close/>
                </a:path>
                <a:path w="7164070" h="9394190">
                  <a:moveTo>
                    <a:pt x="7146290" y="0"/>
                  </a:moveTo>
                  <a:lnTo>
                    <a:pt x="7108190" y="0"/>
                  </a:lnTo>
                  <a:lnTo>
                    <a:pt x="7108190" y="9337040"/>
                  </a:lnTo>
                  <a:lnTo>
                    <a:pt x="7146290" y="9337040"/>
                  </a:lnTo>
                  <a:lnTo>
                    <a:pt x="7146290" y="0"/>
                  </a:lnTo>
                  <a:close/>
                </a:path>
                <a:path w="7164070" h="9394190">
                  <a:moveTo>
                    <a:pt x="7164070" y="9385300"/>
                  </a:moveTo>
                  <a:lnTo>
                    <a:pt x="38100" y="9385300"/>
                  </a:lnTo>
                  <a:lnTo>
                    <a:pt x="38100" y="9338310"/>
                  </a:lnTo>
                  <a:lnTo>
                    <a:pt x="0" y="9338310"/>
                  </a:lnTo>
                  <a:lnTo>
                    <a:pt x="0" y="9385300"/>
                  </a:lnTo>
                  <a:lnTo>
                    <a:pt x="0" y="9394190"/>
                  </a:lnTo>
                  <a:lnTo>
                    <a:pt x="7164070" y="9394190"/>
                  </a:lnTo>
                  <a:lnTo>
                    <a:pt x="7164070" y="9385300"/>
                  </a:lnTo>
                  <a:close/>
                </a:path>
                <a:path w="7164070" h="9394190">
                  <a:moveTo>
                    <a:pt x="7164070" y="0"/>
                  </a:moveTo>
                  <a:lnTo>
                    <a:pt x="7155180" y="0"/>
                  </a:lnTo>
                  <a:lnTo>
                    <a:pt x="7155180" y="9384678"/>
                  </a:lnTo>
                  <a:lnTo>
                    <a:pt x="7164070" y="9384665"/>
                  </a:lnTo>
                  <a:lnTo>
                    <a:pt x="71640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3910" y="4847916"/>
            <a:ext cx="69850" cy="8565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1317" y="4536405"/>
            <a:ext cx="82427" cy="9622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1317" y="4711665"/>
            <a:ext cx="82427" cy="9622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70735" y="5044055"/>
            <a:ext cx="64135" cy="7721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63832" y="5814434"/>
            <a:ext cx="79163" cy="10299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63754" y="6696818"/>
            <a:ext cx="78867" cy="10260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63832" y="7561574"/>
            <a:ext cx="79163" cy="10299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63832" y="8250040"/>
            <a:ext cx="79163" cy="10299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1317" y="8746456"/>
            <a:ext cx="82427" cy="9622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1317" y="8921715"/>
            <a:ext cx="82427" cy="9622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1317" y="9096975"/>
            <a:ext cx="82427" cy="96228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304800" y="304799"/>
            <a:ext cx="7164070" cy="9450070"/>
          </a:xfrm>
          <a:custGeom>
            <a:avLst/>
            <a:gdLst/>
            <a:ahLst/>
            <a:cxnLst/>
            <a:rect l="l" t="t" r="r" b="b"/>
            <a:pathLst>
              <a:path w="7164070" h="9450070">
                <a:moveTo>
                  <a:pt x="7146290" y="46990"/>
                </a:moveTo>
                <a:lnTo>
                  <a:pt x="7108190" y="46990"/>
                </a:lnTo>
                <a:lnTo>
                  <a:pt x="7108190" y="57150"/>
                </a:lnTo>
                <a:lnTo>
                  <a:pt x="7108190" y="9394190"/>
                </a:lnTo>
                <a:lnTo>
                  <a:pt x="56515" y="9394190"/>
                </a:lnTo>
                <a:lnTo>
                  <a:pt x="56515" y="57150"/>
                </a:lnTo>
                <a:lnTo>
                  <a:pt x="7108190" y="57150"/>
                </a:lnTo>
                <a:lnTo>
                  <a:pt x="7108190" y="46990"/>
                </a:lnTo>
                <a:lnTo>
                  <a:pt x="56515" y="46990"/>
                </a:lnTo>
                <a:lnTo>
                  <a:pt x="46990" y="46990"/>
                </a:lnTo>
                <a:lnTo>
                  <a:pt x="46990" y="9432303"/>
                </a:lnTo>
                <a:lnTo>
                  <a:pt x="56515" y="9432290"/>
                </a:lnTo>
                <a:lnTo>
                  <a:pt x="7146290" y="9432290"/>
                </a:lnTo>
                <a:lnTo>
                  <a:pt x="7146290" y="9394190"/>
                </a:lnTo>
                <a:lnTo>
                  <a:pt x="7146290" y="57150"/>
                </a:lnTo>
                <a:lnTo>
                  <a:pt x="7146290" y="46990"/>
                </a:lnTo>
                <a:close/>
              </a:path>
              <a:path w="7164070" h="9450070">
                <a:moveTo>
                  <a:pt x="7164070" y="0"/>
                </a:moveTo>
                <a:lnTo>
                  <a:pt x="7155180" y="0"/>
                </a:lnTo>
                <a:lnTo>
                  <a:pt x="7155180" y="38100"/>
                </a:lnTo>
                <a:lnTo>
                  <a:pt x="7155180" y="9441180"/>
                </a:lnTo>
                <a:lnTo>
                  <a:pt x="38100" y="9441180"/>
                </a:lnTo>
                <a:lnTo>
                  <a:pt x="38100" y="38100"/>
                </a:lnTo>
                <a:lnTo>
                  <a:pt x="7155180" y="38100"/>
                </a:lnTo>
                <a:lnTo>
                  <a:pt x="7155180" y="0"/>
                </a:lnTo>
                <a:lnTo>
                  <a:pt x="0" y="0"/>
                </a:lnTo>
                <a:lnTo>
                  <a:pt x="0" y="38100"/>
                </a:lnTo>
                <a:lnTo>
                  <a:pt x="0" y="9441180"/>
                </a:lnTo>
                <a:lnTo>
                  <a:pt x="0" y="9450070"/>
                </a:lnTo>
                <a:lnTo>
                  <a:pt x="7164070" y="9450070"/>
                </a:lnTo>
                <a:lnTo>
                  <a:pt x="7164070" y="9441180"/>
                </a:lnTo>
                <a:lnTo>
                  <a:pt x="71640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05052" y="383793"/>
            <a:ext cx="5979795" cy="9029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//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Controlling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Thread.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dirty="0">
                <a:latin typeface="Times New Roman"/>
                <a:cs typeface="Times New Roman"/>
              </a:rPr>
              <a:t>class</a:t>
            </a:r>
            <a:r>
              <a:rPr sz="1200" spc="-10" dirty="0">
                <a:latin typeface="Times New Roman"/>
                <a:cs typeface="Times New Roman"/>
              </a:rPr>
              <a:t> CurrentThreadDemo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 marR="3404870">
              <a:lnSpc>
                <a:spcPts val="1320"/>
              </a:lnSpc>
              <a:spcBef>
                <a:spcPts val="335"/>
              </a:spcBef>
            </a:pPr>
            <a:r>
              <a:rPr sz="1200" dirty="0">
                <a:latin typeface="Times New Roman"/>
                <a:cs typeface="Times New Roman"/>
              </a:rPr>
              <a:t>public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static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void </a:t>
            </a:r>
            <a:r>
              <a:rPr sz="1200" spc="-10" dirty="0">
                <a:latin typeface="Times New Roman"/>
                <a:cs typeface="Times New Roman"/>
              </a:rPr>
              <a:t>main(String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args[])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{ </a:t>
            </a:r>
            <a:r>
              <a:rPr sz="1200" dirty="0">
                <a:latin typeface="Times New Roman"/>
                <a:cs typeface="Times New Roman"/>
              </a:rPr>
              <a:t>Thread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10" dirty="0">
                <a:latin typeface="Times New Roman"/>
                <a:cs typeface="Times New Roman"/>
              </a:rPr>
              <a:t> Thread.currentThread(); System.out.println("Current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thread: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"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+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215"/>
              </a:lnSpc>
            </a:pPr>
            <a:r>
              <a:rPr sz="1200" dirty="0">
                <a:latin typeface="Times New Roman"/>
                <a:cs typeface="Times New Roman"/>
              </a:rPr>
              <a:t>//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change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name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thread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spc="-10" dirty="0">
                <a:latin typeface="Times New Roman"/>
                <a:cs typeface="Times New Roman"/>
              </a:rPr>
              <a:t>t.setName("My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Thread");</a:t>
            </a:r>
            <a:endParaRPr sz="1200">
              <a:latin typeface="Times New Roman"/>
              <a:cs typeface="Times New Roman"/>
            </a:endParaRPr>
          </a:p>
          <a:p>
            <a:pPr marL="12700" marR="3302635">
              <a:lnSpc>
                <a:spcPts val="1220"/>
              </a:lnSpc>
              <a:spcBef>
                <a:spcPts val="370"/>
              </a:spcBef>
            </a:pPr>
            <a:r>
              <a:rPr sz="1200" spc="-10" dirty="0">
                <a:latin typeface="Times New Roman"/>
                <a:cs typeface="Times New Roman"/>
              </a:rPr>
              <a:t>System.out.println("After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name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change: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"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+ </a:t>
            </a:r>
            <a:r>
              <a:rPr sz="1200" dirty="0">
                <a:latin typeface="Times New Roman"/>
                <a:cs typeface="Times New Roman"/>
              </a:rPr>
              <a:t>t);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try</a:t>
            </a:r>
            <a:r>
              <a:rPr sz="1200" spc="-50" dirty="0">
                <a:latin typeface="Times New Roman"/>
                <a:cs typeface="Times New Roman"/>
              </a:rPr>
              <a:t> {</a:t>
            </a:r>
            <a:endParaRPr sz="1200">
              <a:latin typeface="Times New Roman"/>
              <a:cs typeface="Times New Roman"/>
            </a:endParaRPr>
          </a:p>
          <a:p>
            <a:pPr marL="12700" marR="4410075">
              <a:lnSpc>
                <a:spcPct val="89200"/>
              </a:lnSpc>
              <a:spcBef>
                <a:spcPts val="275"/>
              </a:spcBef>
            </a:pPr>
            <a:r>
              <a:rPr sz="1200" dirty="0">
                <a:latin typeface="Times New Roman"/>
                <a:cs typeface="Times New Roman"/>
              </a:rPr>
              <a:t>for(int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5;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&gt; 0;</a:t>
            </a:r>
            <a:r>
              <a:rPr sz="1200" spc="-20" dirty="0">
                <a:latin typeface="Times New Roman"/>
                <a:cs typeface="Times New Roman"/>
              </a:rPr>
              <a:t> n-</a:t>
            </a:r>
            <a:r>
              <a:rPr sz="1200" dirty="0">
                <a:latin typeface="Times New Roman"/>
                <a:cs typeface="Times New Roman"/>
              </a:rPr>
              <a:t>-)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{ </a:t>
            </a:r>
            <a:r>
              <a:rPr sz="1200" spc="-10" dirty="0">
                <a:latin typeface="Times New Roman"/>
                <a:cs typeface="Times New Roman"/>
              </a:rPr>
              <a:t>System.out.println(n); Thread.sleep(1000);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0"/>
              </a:lnSpc>
            </a:pP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 marR="3128010">
              <a:lnSpc>
                <a:spcPts val="1220"/>
              </a:lnSpc>
              <a:spcBef>
                <a:spcPts val="320"/>
              </a:spcBef>
            </a:pPr>
            <a:r>
              <a:rPr sz="1200" dirty="0">
                <a:latin typeface="Times New Roman"/>
                <a:cs typeface="Times New Roman"/>
              </a:rPr>
              <a:t>}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catch </a:t>
            </a:r>
            <a:r>
              <a:rPr sz="1200" spc="-10" dirty="0">
                <a:latin typeface="Times New Roman"/>
                <a:cs typeface="Times New Roman"/>
              </a:rPr>
              <a:t>(InterruptedException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e)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{ </a:t>
            </a:r>
            <a:r>
              <a:rPr sz="1200" spc="-10" dirty="0">
                <a:latin typeface="Times New Roman"/>
                <a:cs typeface="Times New Roman"/>
              </a:rPr>
              <a:t>System.out.println("Main</a:t>
            </a:r>
            <a:r>
              <a:rPr sz="1200" dirty="0">
                <a:latin typeface="Times New Roman"/>
                <a:cs typeface="Times New Roman"/>
              </a:rPr>
              <a:t> thread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interrupted");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30"/>
              </a:lnSpc>
            </a:pP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</a:pPr>
            <a:r>
              <a:rPr sz="1200" spc="-25" dirty="0">
                <a:latin typeface="Times New Roman"/>
                <a:cs typeface="Times New Roman"/>
              </a:rPr>
              <a:t>}}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5"/>
              </a:lnSpc>
            </a:pPr>
            <a:r>
              <a:rPr sz="1200" dirty="0">
                <a:latin typeface="Times New Roman"/>
                <a:cs typeface="Times New Roman"/>
              </a:rPr>
              <a:t>Current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thread: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Thread[main,5,main]</a:t>
            </a:r>
            <a:endParaRPr sz="1200">
              <a:latin typeface="Times New Roman"/>
              <a:cs typeface="Times New Roman"/>
            </a:endParaRPr>
          </a:p>
          <a:p>
            <a:pPr marL="12700" marR="4027804">
              <a:lnSpc>
                <a:spcPts val="1370"/>
              </a:lnSpc>
              <a:spcBef>
                <a:spcPts val="340"/>
              </a:spcBef>
            </a:pPr>
            <a:r>
              <a:rPr sz="1200" dirty="0">
                <a:latin typeface="Times New Roman"/>
                <a:cs typeface="Times New Roman"/>
              </a:rPr>
              <a:t>After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name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change: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Thread[My Thread,5,main]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5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</a:pP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How</a:t>
            </a:r>
            <a:r>
              <a:rPr sz="12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to</a:t>
            </a:r>
            <a:r>
              <a:rPr sz="1200" b="1" u="heavy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create</a:t>
            </a:r>
            <a:r>
              <a:rPr sz="12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1200" b="1" u="heavy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thread</a:t>
            </a:r>
            <a:endParaRPr sz="1200">
              <a:latin typeface="Times New Roman"/>
              <a:cs typeface="Times New Roman"/>
            </a:endParaRPr>
          </a:p>
          <a:p>
            <a:pPr marL="469900" marR="133985">
              <a:lnSpc>
                <a:spcPts val="1370"/>
              </a:lnSpc>
              <a:spcBef>
                <a:spcPts val="55"/>
              </a:spcBef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general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sense,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create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thread by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instantiating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Thread</a:t>
            </a:r>
            <a:r>
              <a:rPr sz="1200" spc="-10" dirty="0">
                <a:latin typeface="Times New Roman"/>
                <a:cs typeface="Times New Roman"/>
              </a:rPr>
              <a:t>. </a:t>
            </a:r>
            <a:r>
              <a:rPr sz="1200" dirty="0">
                <a:latin typeface="Times New Roman"/>
                <a:cs typeface="Times New Roman"/>
              </a:rPr>
              <a:t>Java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defines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ways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10" dirty="0">
                <a:latin typeface="Times New Roman"/>
                <a:cs typeface="Times New Roman"/>
              </a:rPr>
              <a:t> accomplished:</a:t>
            </a:r>
            <a:endParaRPr sz="120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335"/>
              </a:spcBef>
            </a:pPr>
            <a:r>
              <a:rPr sz="950" dirty="0">
                <a:latin typeface="Times New Roman"/>
                <a:cs typeface="Times New Roman"/>
              </a:rPr>
              <a:t>You</a:t>
            </a:r>
            <a:r>
              <a:rPr sz="950" spc="-25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can</a:t>
            </a:r>
            <a:r>
              <a:rPr sz="950" spc="-25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implement</a:t>
            </a:r>
            <a:r>
              <a:rPr sz="950" spc="-25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the</a:t>
            </a:r>
            <a:r>
              <a:rPr sz="950" spc="-40" dirty="0">
                <a:latin typeface="Times New Roman"/>
                <a:cs typeface="Times New Roman"/>
              </a:rPr>
              <a:t> </a:t>
            </a:r>
            <a:r>
              <a:rPr sz="950" b="1" dirty="0">
                <a:latin typeface="Times New Roman"/>
                <a:cs typeface="Times New Roman"/>
              </a:rPr>
              <a:t>Runnable</a:t>
            </a:r>
            <a:r>
              <a:rPr sz="950" b="1" spc="-20" dirty="0">
                <a:latin typeface="Times New Roman"/>
                <a:cs typeface="Times New Roman"/>
              </a:rPr>
              <a:t> </a:t>
            </a:r>
            <a:r>
              <a:rPr sz="950" spc="-10" dirty="0">
                <a:latin typeface="Times New Roman"/>
                <a:cs typeface="Times New Roman"/>
              </a:rPr>
              <a:t>interface.</a:t>
            </a:r>
            <a:endParaRPr sz="95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400"/>
              </a:spcBef>
            </a:pPr>
            <a:r>
              <a:rPr sz="900" dirty="0">
                <a:latin typeface="Times New Roman"/>
                <a:cs typeface="Times New Roman"/>
              </a:rPr>
              <a:t>You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can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extend</a:t>
            </a:r>
            <a:r>
              <a:rPr sz="900" spc="-5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the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Thread</a:t>
            </a:r>
            <a:r>
              <a:rPr sz="900" b="1" spc="-3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class,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itself.</a:t>
            </a: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Implementing</a:t>
            </a:r>
            <a:r>
              <a:rPr sz="1200" b="1" u="heavy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thread</a:t>
            </a:r>
            <a:r>
              <a:rPr sz="1200" b="1" u="heavy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class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endParaRPr sz="1200">
              <a:latin typeface="Times New Roman"/>
              <a:cs typeface="Times New Roman"/>
            </a:endParaRPr>
          </a:p>
          <a:p>
            <a:pPr marL="469900" marR="5080" algn="just">
              <a:lnSpc>
                <a:spcPts val="127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easiest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way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create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thread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create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implements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Runnable </a:t>
            </a:r>
            <a:r>
              <a:rPr sz="1200" dirty="0">
                <a:latin typeface="Times New Roman"/>
                <a:cs typeface="Times New Roman"/>
              </a:rPr>
              <a:t>interface.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Runnable</a:t>
            </a:r>
            <a:r>
              <a:rPr sz="1200" b="1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abstracts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unit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executable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code.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construct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thread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on </a:t>
            </a:r>
            <a:r>
              <a:rPr sz="1200" dirty="0">
                <a:latin typeface="Times New Roman"/>
                <a:cs typeface="Times New Roman"/>
              </a:rPr>
              <a:t>any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implements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Runnable</a:t>
            </a:r>
            <a:r>
              <a:rPr sz="1200" dirty="0">
                <a:latin typeface="Times New Roman"/>
                <a:cs typeface="Times New Roman"/>
              </a:rPr>
              <a:t>.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implement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Runnable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only </a:t>
            </a:r>
            <a:r>
              <a:rPr sz="1200" dirty="0">
                <a:latin typeface="Times New Roman"/>
                <a:cs typeface="Times New Roman"/>
              </a:rPr>
              <a:t>implement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single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run(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)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declared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this:</a:t>
            </a:r>
            <a:endParaRPr sz="1200">
              <a:latin typeface="Times New Roman"/>
              <a:cs typeface="Times New Roman"/>
            </a:endParaRPr>
          </a:p>
          <a:p>
            <a:pPr marL="853440" indent="-154940">
              <a:lnSpc>
                <a:spcPts val="1410"/>
              </a:lnSpc>
              <a:buFont typeface="Times New Roman"/>
              <a:buChar char="o"/>
              <a:tabLst>
                <a:tab pos="853440" algn="l"/>
              </a:tabLst>
            </a:pPr>
            <a:r>
              <a:rPr sz="1200" spc="-10" dirty="0">
                <a:latin typeface="Calibri"/>
                <a:cs typeface="Calibri"/>
              </a:rPr>
              <a:t>public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void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run(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  <a:p>
            <a:pPr marL="469900" marR="11430" algn="just">
              <a:lnSpc>
                <a:spcPct val="89600"/>
              </a:lnSpc>
              <a:spcBef>
                <a:spcPts val="409"/>
              </a:spcBef>
            </a:pPr>
            <a:r>
              <a:rPr sz="1200" dirty="0">
                <a:latin typeface="Times New Roman"/>
                <a:cs typeface="Times New Roman"/>
              </a:rPr>
              <a:t>Inside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run(</a:t>
            </a:r>
            <a:r>
              <a:rPr sz="1200" b="1" spc="6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)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define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code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constitutes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new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thread.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important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understand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run(</a:t>
            </a:r>
            <a:r>
              <a:rPr sz="1200" b="1" spc="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)</a:t>
            </a:r>
            <a:r>
              <a:rPr sz="1200" b="1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methods,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classes,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declare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variables, </a:t>
            </a:r>
            <a:r>
              <a:rPr sz="1200" dirty="0">
                <a:latin typeface="Times New Roman"/>
                <a:cs typeface="Times New Roman"/>
              </a:rPr>
              <a:t>just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thread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difference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run(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)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establishes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entry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point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another,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concurrent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thread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execution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within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program.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thread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end </a:t>
            </a:r>
            <a:r>
              <a:rPr sz="1200" dirty="0">
                <a:latin typeface="Times New Roman"/>
                <a:cs typeface="Times New Roman"/>
              </a:rPr>
              <a:t>when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run(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)</a:t>
            </a:r>
            <a:r>
              <a:rPr sz="1200" b="1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returns.</a:t>
            </a:r>
            <a:endParaRPr sz="1200">
              <a:latin typeface="Times New Roman"/>
              <a:cs typeface="Times New Roman"/>
            </a:endParaRPr>
          </a:p>
          <a:p>
            <a:pPr marL="469900" marR="18415" algn="just">
              <a:lnSpc>
                <a:spcPct val="85900"/>
              </a:lnSpc>
              <a:spcBef>
                <a:spcPts val="395"/>
              </a:spcBef>
            </a:pPr>
            <a:r>
              <a:rPr sz="1200" dirty="0">
                <a:latin typeface="Times New Roman"/>
                <a:cs typeface="Times New Roman"/>
              </a:rPr>
              <a:t>After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create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implements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Runnable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instantiate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type </a:t>
            </a:r>
            <a:r>
              <a:rPr sz="1200" b="1" dirty="0">
                <a:latin typeface="Times New Roman"/>
                <a:cs typeface="Times New Roman"/>
              </a:rPr>
              <a:t>Thread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Thread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defines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several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constructors.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will </a:t>
            </a:r>
            <a:r>
              <a:rPr sz="1200" dirty="0">
                <a:latin typeface="Times New Roman"/>
                <a:cs typeface="Times New Roman"/>
              </a:rPr>
              <a:t>use 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shown</a:t>
            </a:r>
            <a:r>
              <a:rPr sz="1200" spc="-20" dirty="0">
                <a:latin typeface="Times New Roman"/>
                <a:cs typeface="Times New Roman"/>
              </a:rPr>
              <a:t> here:</a:t>
            </a:r>
            <a:endParaRPr sz="1200">
              <a:latin typeface="Times New Roman"/>
              <a:cs typeface="Times New Roman"/>
            </a:endParaRPr>
          </a:p>
          <a:p>
            <a:pPr marL="850900" indent="-152400">
              <a:lnSpc>
                <a:spcPts val="1415"/>
              </a:lnSpc>
              <a:buFont typeface="Times New Roman"/>
              <a:buChar char="o"/>
              <a:tabLst>
                <a:tab pos="850900" algn="l"/>
              </a:tabLst>
            </a:pPr>
            <a:r>
              <a:rPr sz="1200" spc="-10" dirty="0">
                <a:latin typeface="Calibri"/>
                <a:cs typeface="Calibri"/>
              </a:rPr>
              <a:t>Thread(Runnable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i="1" dirty="0">
                <a:latin typeface="Calibri"/>
                <a:cs typeface="Calibri"/>
              </a:rPr>
              <a:t>threadOb</a:t>
            </a:r>
            <a:r>
              <a:rPr sz="1200" dirty="0">
                <a:latin typeface="Calibri"/>
                <a:cs typeface="Calibri"/>
              </a:rPr>
              <a:t>,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String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i="1" spc="-10" dirty="0">
                <a:latin typeface="Calibri"/>
                <a:cs typeface="Calibri"/>
              </a:rPr>
              <a:t>threadName</a:t>
            </a:r>
            <a:r>
              <a:rPr sz="1200" spc="-10" dirty="0"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  <a:p>
            <a:pPr marL="469900" marR="15875" algn="just">
              <a:lnSpc>
                <a:spcPct val="85800"/>
              </a:lnSpc>
              <a:spcBef>
                <a:spcPts val="305"/>
              </a:spcBef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5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6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constructor,</a:t>
            </a:r>
            <a:r>
              <a:rPr sz="1200" spc="180" dirty="0">
                <a:latin typeface="Times New Roman"/>
                <a:cs typeface="Times New Roman"/>
              </a:rPr>
              <a:t>  </a:t>
            </a:r>
            <a:r>
              <a:rPr sz="1200" i="1" dirty="0">
                <a:latin typeface="Times New Roman"/>
                <a:cs typeface="Times New Roman"/>
              </a:rPr>
              <a:t>threadOb</a:t>
            </a:r>
            <a:r>
              <a:rPr sz="1200" i="1" spc="17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6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17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instance</a:t>
            </a:r>
            <a:r>
              <a:rPr sz="1200" spc="17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4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7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class</a:t>
            </a:r>
            <a:r>
              <a:rPr sz="1200" spc="16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9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implements</a:t>
            </a:r>
            <a:r>
              <a:rPr sz="1200" spc="165" dirty="0">
                <a:latin typeface="Times New Roman"/>
                <a:cs typeface="Times New Roman"/>
              </a:rPr>
              <a:t> 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b="1" dirty="0">
                <a:latin typeface="Times New Roman"/>
                <a:cs typeface="Times New Roman"/>
              </a:rPr>
              <a:t>Runnable</a:t>
            </a:r>
            <a:r>
              <a:rPr sz="1200" dirty="0">
                <a:latin typeface="Times New Roman"/>
                <a:cs typeface="Times New Roman"/>
              </a:rPr>
              <a:t>interface.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defines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where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execution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thread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begin.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name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new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thread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specified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threadName</a:t>
            </a:r>
            <a:r>
              <a:rPr sz="1200" spc="-1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469900" marR="188595">
              <a:lnSpc>
                <a:spcPct val="95900"/>
              </a:lnSpc>
              <a:spcBef>
                <a:spcPts val="35"/>
              </a:spcBef>
            </a:pPr>
            <a:r>
              <a:rPr sz="1200" dirty="0">
                <a:latin typeface="Times New Roman"/>
                <a:cs typeface="Times New Roman"/>
              </a:rPr>
              <a:t>After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new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thread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created,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start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running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until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start(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50" dirty="0">
                <a:latin typeface="Times New Roman"/>
                <a:cs typeface="Times New Roman"/>
              </a:rPr>
              <a:t>) </a:t>
            </a:r>
            <a:r>
              <a:rPr sz="1200" dirty="0">
                <a:latin typeface="Times New Roman"/>
                <a:cs typeface="Times New Roman"/>
              </a:rPr>
              <a:t>method,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declared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within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Thread</a:t>
            </a:r>
            <a:r>
              <a:rPr sz="1200" dirty="0">
                <a:latin typeface="Times New Roman"/>
                <a:cs typeface="Times New Roman"/>
              </a:rPr>
              <a:t>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essence,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start(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)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executes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run(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25" dirty="0">
                <a:latin typeface="Times New Roman"/>
                <a:cs typeface="Times New Roman"/>
              </a:rPr>
              <a:t>)</a:t>
            </a:r>
            <a:r>
              <a:rPr sz="1200" spc="-25" dirty="0">
                <a:latin typeface="Times New Roman"/>
                <a:cs typeface="Times New Roman"/>
              </a:rPr>
              <a:t>.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start(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)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 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here:</a:t>
            </a:r>
            <a:endParaRPr sz="1200">
              <a:latin typeface="Times New Roman"/>
              <a:cs typeface="Times New Roman"/>
            </a:endParaRPr>
          </a:p>
          <a:p>
            <a:pPr marL="698500">
              <a:lnSpc>
                <a:spcPts val="1415"/>
              </a:lnSpc>
            </a:pP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alibri"/>
                <a:cs typeface="Calibri"/>
              </a:rPr>
              <a:t>void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start(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5052" y="389890"/>
            <a:ext cx="5977890" cy="9339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Extending</a:t>
            </a:r>
            <a:r>
              <a:rPr sz="1200" b="1" u="heavy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thread</a:t>
            </a:r>
            <a:r>
              <a:rPr sz="1200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class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9525" algn="just">
              <a:lnSpc>
                <a:spcPct val="9110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second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way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create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thread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create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new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extends</a:t>
            </a:r>
            <a:r>
              <a:rPr sz="1200" spc="48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Thread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create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instance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class.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extending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must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override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9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run(</a:t>
            </a:r>
            <a:r>
              <a:rPr sz="1200" b="1" spc="6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)</a:t>
            </a:r>
            <a:r>
              <a:rPr sz="1200" b="1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method,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entry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point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new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thread.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must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start(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)</a:t>
            </a:r>
            <a:r>
              <a:rPr sz="1200" b="1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begin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execution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new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thread. </a:t>
            </a:r>
            <a:r>
              <a:rPr sz="1200" dirty="0">
                <a:latin typeface="Times New Roman"/>
                <a:cs typeface="Times New Roman"/>
              </a:rPr>
              <a:t>Here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preceding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rewritten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extend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Thread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167380">
              <a:lnSpc>
                <a:spcPct val="89200"/>
              </a:lnSpc>
            </a:pPr>
            <a:r>
              <a:rPr sz="1200" dirty="0">
                <a:latin typeface="Times New Roman"/>
                <a:cs typeface="Times New Roman"/>
              </a:rPr>
              <a:t>//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Create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second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thread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extending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Thread </a:t>
            </a:r>
            <a:r>
              <a:rPr sz="1200" dirty="0">
                <a:latin typeface="Times New Roman"/>
                <a:cs typeface="Times New Roman"/>
              </a:rPr>
              <a:t>class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NewThread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extends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Thread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{ </a:t>
            </a:r>
            <a:r>
              <a:rPr sz="1200" dirty="0">
                <a:latin typeface="Times New Roman"/>
                <a:cs typeface="Times New Roman"/>
              </a:rPr>
              <a:t>NewThread()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0"/>
              </a:lnSpc>
            </a:pPr>
            <a:r>
              <a:rPr sz="1200" dirty="0">
                <a:latin typeface="Times New Roman"/>
                <a:cs typeface="Times New Roman"/>
              </a:rPr>
              <a:t>//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Create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new,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second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thread</a:t>
            </a:r>
            <a:endParaRPr sz="1200">
              <a:latin typeface="Times New Roman"/>
              <a:cs typeface="Times New Roman"/>
            </a:endParaRPr>
          </a:p>
          <a:p>
            <a:pPr marL="12700" marR="3354070">
              <a:lnSpc>
                <a:spcPct val="89200"/>
              </a:lnSpc>
              <a:spcBef>
                <a:spcPts val="300"/>
              </a:spcBef>
            </a:pPr>
            <a:r>
              <a:rPr sz="1200" dirty="0">
                <a:latin typeface="Times New Roman"/>
                <a:cs typeface="Times New Roman"/>
              </a:rPr>
              <a:t>super("Demo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Thread"); System.out.println("Child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thread: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"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+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this); </a:t>
            </a:r>
            <a:r>
              <a:rPr sz="1200" dirty="0">
                <a:latin typeface="Times New Roman"/>
                <a:cs typeface="Times New Roman"/>
              </a:rPr>
              <a:t>start();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//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Start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thread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0"/>
              </a:lnSpc>
            </a:pP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 marR="3150870">
              <a:lnSpc>
                <a:spcPts val="1250"/>
              </a:lnSpc>
              <a:spcBef>
                <a:spcPts val="275"/>
              </a:spcBef>
            </a:pPr>
            <a:r>
              <a:rPr sz="1200" dirty="0">
                <a:latin typeface="Times New Roman"/>
                <a:cs typeface="Times New Roman"/>
              </a:rPr>
              <a:t>//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 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entry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point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second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thread. </a:t>
            </a:r>
            <a:r>
              <a:rPr sz="1200" dirty="0">
                <a:latin typeface="Times New Roman"/>
                <a:cs typeface="Times New Roman"/>
              </a:rPr>
              <a:t>public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void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run()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</a:pPr>
            <a:r>
              <a:rPr sz="1200" dirty="0">
                <a:latin typeface="Times New Roman"/>
                <a:cs typeface="Times New Roman"/>
              </a:rPr>
              <a:t>try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 marR="3481704">
              <a:lnSpc>
                <a:spcPts val="1270"/>
              </a:lnSpc>
              <a:spcBef>
                <a:spcPts val="355"/>
              </a:spcBef>
            </a:pPr>
            <a:r>
              <a:rPr sz="1200" dirty="0">
                <a:latin typeface="Times New Roman"/>
                <a:cs typeface="Times New Roman"/>
              </a:rPr>
              <a:t>for(int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5;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&gt; 0; </a:t>
            </a:r>
            <a:r>
              <a:rPr sz="1200" spc="-25" dirty="0">
                <a:latin typeface="Times New Roman"/>
                <a:cs typeface="Times New Roman"/>
              </a:rPr>
              <a:t>i-</a:t>
            </a:r>
            <a:r>
              <a:rPr sz="1200" dirty="0">
                <a:latin typeface="Times New Roman"/>
                <a:cs typeface="Times New Roman"/>
              </a:rPr>
              <a:t>-)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{ </a:t>
            </a:r>
            <a:r>
              <a:rPr sz="1200" spc="-10" dirty="0">
                <a:latin typeface="Times New Roman"/>
                <a:cs typeface="Times New Roman"/>
              </a:rPr>
              <a:t>System.out.println("Child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Thread: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"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+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i); </a:t>
            </a:r>
            <a:r>
              <a:rPr sz="1200" spc="-10" dirty="0">
                <a:latin typeface="Times New Roman"/>
                <a:cs typeface="Times New Roman"/>
              </a:rPr>
              <a:t>Thread.sleep(500);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 marR="3593465">
              <a:lnSpc>
                <a:spcPts val="1220"/>
              </a:lnSpc>
              <a:spcBef>
                <a:spcPts val="320"/>
              </a:spcBef>
            </a:pPr>
            <a:r>
              <a:rPr sz="1150" dirty="0">
                <a:latin typeface="Times New Roman"/>
                <a:cs typeface="Times New Roman"/>
              </a:rPr>
              <a:t>}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catch</a:t>
            </a:r>
            <a:r>
              <a:rPr sz="1150" spc="-10" dirty="0">
                <a:latin typeface="Times New Roman"/>
                <a:cs typeface="Times New Roman"/>
              </a:rPr>
              <a:t> (InterruptedException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e)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-50" dirty="0">
                <a:latin typeface="Times New Roman"/>
                <a:cs typeface="Times New Roman"/>
              </a:rPr>
              <a:t>{ </a:t>
            </a:r>
            <a:r>
              <a:rPr sz="1150" spc="-10" dirty="0">
                <a:latin typeface="Times New Roman"/>
                <a:cs typeface="Times New Roman"/>
              </a:rPr>
              <a:t>System.out.println("Child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interrupted.");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335"/>
              </a:lnSpc>
            </a:pP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0"/>
              </a:lnSpc>
            </a:pPr>
            <a:r>
              <a:rPr sz="1200" spc="-10" dirty="0">
                <a:latin typeface="Times New Roman"/>
                <a:cs typeface="Times New Roman"/>
              </a:rPr>
              <a:t>System.out.println("Exiting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child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thread.");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0"/>
              </a:lnSpc>
            </a:pP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0"/>
              </a:lnSpc>
            </a:pP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dirty="0">
                <a:latin typeface="Times New Roman"/>
                <a:cs typeface="Times New Roman"/>
              </a:rPr>
              <a:t>class</a:t>
            </a:r>
            <a:r>
              <a:rPr sz="1200" spc="-10" dirty="0">
                <a:latin typeface="Times New Roman"/>
                <a:cs typeface="Times New Roman"/>
              </a:rPr>
              <a:t> ExtendThread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 marR="3585845">
              <a:lnSpc>
                <a:spcPts val="1270"/>
              </a:lnSpc>
              <a:spcBef>
                <a:spcPts val="615"/>
              </a:spcBef>
            </a:pPr>
            <a:r>
              <a:rPr sz="1200" dirty="0">
                <a:latin typeface="Times New Roman"/>
                <a:cs typeface="Times New Roman"/>
              </a:rPr>
              <a:t>public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static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void </a:t>
            </a:r>
            <a:r>
              <a:rPr sz="1200" spc="-10" dirty="0">
                <a:latin typeface="Times New Roman"/>
                <a:cs typeface="Times New Roman"/>
              </a:rPr>
              <a:t>main(String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args[])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{ </a:t>
            </a:r>
            <a:r>
              <a:rPr sz="1200" dirty="0">
                <a:latin typeface="Times New Roman"/>
                <a:cs typeface="Times New Roman"/>
              </a:rPr>
              <a:t>new </a:t>
            </a:r>
            <a:r>
              <a:rPr sz="1200" spc="-10" dirty="0">
                <a:latin typeface="Times New Roman"/>
                <a:cs typeface="Times New Roman"/>
              </a:rPr>
              <a:t>NewThread();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//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create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25" dirty="0">
                <a:latin typeface="Times New Roman"/>
                <a:cs typeface="Times New Roman"/>
              </a:rPr>
              <a:t>new </a:t>
            </a:r>
            <a:r>
              <a:rPr sz="1200" dirty="0">
                <a:latin typeface="Times New Roman"/>
                <a:cs typeface="Times New Roman"/>
              </a:rPr>
              <a:t>thread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try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 marR="3672840">
              <a:lnSpc>
                <a:spcPts val="1270"/>
              </a:lnSpc>
              <a:spcBef>
                <a:spcPts val="320"/>
              </a:spcBef>
            </a:pPr>
            <a:r>
              <a:rPr sz="1200" dirty="0">
                <a:latin typeface="Times New Roman"/>
                <a:cs typeface="Times New Roman"/>
              </a:rPr>
              <a:t>for(int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5;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&gt; 0; </a:t>
            </a:r>
            <a:r>
              <a:rPr sz="1200" spc="-25" dirty="0">
                <a:latin typeface="Times New Roman"/>
                <a:cs typeface="Times New Roman"/>
              </a:rPr>
              <a:t>i-</a:t>
            </a:r>
            <a:r>
              <a:rPr sz="1200" dirty="0">
                <a:latin typeface="Times New Roman"/>
                <a:cs typeface="Times New Roman"/>
              </a:rPr>
              <a:t>-)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{ </a:t>
            </a:r>
            <a:r>
              <a:rPr sz="1200" spc="-10" dirty="0">
                <a:latin typeface="Times New Roman"/>
                <a:cs typeface="Times New Roman"/>
              </a:rPr>
              <a:t>System.out.println("Main </a:t>
            </a:r>
            <a:r>
              <a:rPr sz="1200" dirty="0">
                <a:latin typeface="Times New Roman"/>
                <a:cs typeface="Times New Roman"/>
              </a:rPr>
              <a:t>Thread: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"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+ </a:t>
            </a:r>
            <a:r>
              <a:rPr sz="1200" dirty="0">
                <a:latin typeface="Times New Roman"/>
                <a:cs typeface="Times New Roman"/>
              </a:rPr>
              <a:t>i);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Thread.sleep(1000);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 marR="3086100">
              <a:lnSpc>
                <a:spcPts val="1250"/>
              </a:lnSpc>
              <a:spcBef>
                <a:spcPts val="275"/>
              </a:spcBef>
            </a:pPr>
            <a:r>
              <a:rPr sz="1200" dirty="0">
                <a:latin typeface="Times New Roman"/>
                <a:cs typeface="Times New Roman"/>
              </a:rPr>
              <a:t>}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catch </a:t>
            </a:r>
            <a:r>
              <a:rPr sz="1200" spc="-10" dirty="0">
                <a:latin typeface="Times New Roman"/>
                <a:cs typeface="Times New Roman"/>
              </a:rPr>
              <a:t>(InterruptedException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e)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{ </a:t>
            </a:r>
            <a:r>
              <a:rPr sz="1200" spc="-10" dirty="0">
                <a:latin typeface="Times New Roman"/>
                <a:cs typeface="Times New Roman"/>
              </a:rPr>
              <a:t>System.out.println("Main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thread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interrupted.");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20"/>
              </a:lnSpc>
            </a:pP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0"/>
              </a:lnSpc>
            </a:pPr>
            <a:r>
              <a:rPr sz="1200" spc="-10" dirty="0">
                <a:latin typeface="Times New Roman"/>
                <a:cs typeface="Times New Roman"/>
              </a:rPr>
              <a:t>System.out.println("Main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thread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exiting.");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0"/>
              </a:lnSpc>
            </a:pP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u="heavy" spc="-10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Synchronization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1100"/>
              </a:lnSpc>
              <a:spcBef>
                <a:spcPts val="20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When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two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or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more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threads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need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access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shared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resource,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they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need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some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way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ensure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that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resource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will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used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by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only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one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thread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at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time.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process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by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which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achieved</a:t>
            </a:r>
            <a:r>
              <a:rPr sz="1200" spc="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is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called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synchronization.</a:t>
            </a:r>
            <a:r>
              <a:rPr sz="1200" i="1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 will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see,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Java provides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unique,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language-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level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support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it.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Key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synchronization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concept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monitor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(also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called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spc="-10" dirty="0">
                <a:solidFill>
                  <a:srgbClr val="1D1D1E"/>
                </a:solidFill>
                <a:latin typeface="Times New Roman"/>
                <a:cs typeface="Times New Roman"/>
              </a:rPr>
              <a:t>semaphore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).</a:t>
            </a:r>
            <a:endParaRPr sz="1200">
              <a:latin typeface="Times New Roman"/>
              <a:cs typeface="Times New Roman"/>
            </a:endParaRPr>
          </a:p>
          <a:p>
            <a:pPr marL="12700" marR="6985" algn="just">
              <a:lnSpc>
                <a:spcPct val="91200"/>
              </a:lnSpc>
              <a:spcBef>
                <a:spcPts val="30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monitor</a:t>
            </a:r>
            <a:r>
              <a:rPr sz="1200" i="1" spc="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object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used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mutually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exclusive</a:t>
            </a:r>
            <a:r>
              <a:rPr sz="1200" spc="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lock,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or</a:t>
            </a:r>
            <a:r>
              <a:rPr sz="1200" spc="10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mutex.</a:t>
            </a:r>
            <a:r>
              <a:rPr sz="1200" i="1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Only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one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thread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can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own</a:t>
            </a:r>
            <a:r>
              <a:rPr sz="1200" i="1" spc="1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1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monitor</a:t>
            </a:r>
            <a:r>
              <a:rPr sz="1200" spc="1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at</a:t>
            </a:r>
            <a:r>
              <a:rPr sz="1200" spc="1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1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given</a:t>
            </a:r>
            <a:r>
              <a:rPr sz="1200" spc="1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time.</a:t>
            </a:r>
            <a:r>
              <a:rPr sz="1200" spc="1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When</a:t>
            </a:r>
            <a:r>
              <a:rPr sz="1200" spc="1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1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thread</a:t>
            </a:r>
            <a:r>
              <a:rPr sz="1200" spc="1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acquires</a:t>
            </a:r>
            <a:r>
              <a:rPr sz="1200" spc="1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1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lock,</a:t>
            </a:r>
            <a:r>
              <a:rPr sz="1200" spc="1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</a:t>
            </a:r>
            <a:r>
              <a:rPr sz="1200" spc="1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1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said</a:t>
            </a:r>
            <a:r>
              <a:rPr sz="1200" spc="1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1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have</a:t>
            </a:r>
            <a:r>
              <a:rPr sz="1200" spc="2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entered</a:t>
            </a:r>
            <a:r>
              <a:rPr sz="1200" i="1" spc="1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the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monitor.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All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other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threads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attempting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 enter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 locked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monitor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will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suspended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until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first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thread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exits</a:t>
            </a:r>
            <a:r>
              <a:rPr sz="1200" i="1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monitor.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These other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threads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 said to be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waiting</a:t>
            </a:r>
            <a:r>
              <a:rPr sz="1200" i="1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monitor.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thread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that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owns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monitor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can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reenter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same monitor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if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so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desires.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304799"/>
            <a:ext cx="7164070" cy="9394825"/>
          </a:xfrm>
          <a:custGeom>
            <a:avLst/>
            <a:gdLst/>
            <a:ahLst/>
            <a:cxnLst/>
            <a:rect l="l" t="t" r="r" b="b"/>
            <a:pathLst>
              <a:path w="7164070" h="9394825">
                <a:moveTo>
                  <a:pt x="7146290" y="46990"/>
                </a:moveTo>
                <a:lnTo>
                  <a:pt x="56515" y="46990"/>
                </a:lnTo>
                <a:lnTo>
                  <a:pt x="46990" y="46990"/>
                </a:lnTo>
                <a:lnTo>
                  <a:pt x="46990" y="9394203"/>
                </a:lnTo>
                <a:lnTo>
                  <a:pt x="56515" y="9394190"/>
                </a:lnTo>
                <a:lnTo>
                  <a:pt x="56515" y="56515"/>
                </a:lnTo>
                <a:lnTo>
                  <a:pt x="7146290" y="56515"/>
                </a:lnTo>
                <a:lnTo>
                  <a:pt x="7146290" y="46990"/>
                </a:lnTo>
                <a:close/>
              </a:path>
              <a:path w="7164070" h="9394825">
                <a:moveTo>
                  <a:pt x="7164070" y="0"/>
                </a:moveTo>
                <a:lnTo>
                  <a:pt x="0" y="0"/>
                </a:lnTo>
                <a:lnTo>
                  <a:pt x="0" y="38100"/>
                </a:lnTo>
                <a:lnTo>
                  <a:pt x="0" y="9394190"/>
                </a:lnTo>
                <a:lnTo>
                  <a:pt x="38100" y="9394190"/>
                </a:lnTo>
                <a:lnTo>
                  <a:pt x="38100" y="38100"/>
                </a:lnTo>
                <a:lnTo>
                  <a:pt x="7155180" y="38100"/>
                </a:lnTo>
                <a:lnTo>
                  <a:pt x="7155180" y="9394203"/>
                </a:lnTo>
                <a:lnTo>
                  <a:pt x="7164070" y="9394190"/>
                </a:lnTo>
                <a:lnTo>
                  <a:pt x="7164070" y="38100"/>
                </a:lnTo>
                <a:lnTo>
                  <a:pt x="71640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800" y="360679"/>
            <a:ext cx="7164070" cy="9394190"/>
          </a:xfrm>
          <a:custGeom>
            <a:avLst/>
            <a:gdLst/>
            <a:ahLst/>
            <a:cxnLst/>
            <a:rect l="l" t="t" r="r" b="b"/>
            <a:pathLst>
              <a:path w="7164070" h="9394190">
                <a:moveTo>
                  <a:pt x="7146290" y="9338310"/>
                </a:moveTo>
                <a:lnTo>
                  <a:pt x="7108190" y="9338310"/>
                </a:lnTo>
                <a:lnTo>
                  <a:pt x="7108190" y="9337040"/>
                </a:lnTo>
                <a:lnTo>
                  <a:pt x="56515" y="9337040"/>
                </a:lnTo>
                <a:lnTo>
                  <a:pt x="56515" y="9337675"/>
                </a:lnTo>
                <a:lnTo>
                  <a:pt x="46990" y="9337675"/>
                </a:lnTo>
                <a:lnTo>
                  <a:pt x="46990" y="9375775"/>
                </a:lnTo>
                <a:lnTo>
                  <a:pt x="56515" y="9375775"/>
                </a:lnTo>
                <a:lnTo>
                  <a:pt x="56515" y="9376410"/>
                </a:lnTo>
                <a:lnTo>
                  <a:pt x="7146290" y="9376410"/>
                </a:lnTo>
                <a:lnTo>
                  <a:pt x="7146290" y="9338310"/>
                </a:lnTo>
                <a:close/>
              </a:path>
              <a:path w="7164070" h="9394190">
                <a:moveTo>
                  <a:pt x="7146290" y="0"/>
                </a:moveTo>
                <a:lnTo>
                  <a:pt x="7108190" y="0"/>
                </a:lnTo>
                <a:lnTo>
                  <a:pt x="7108190" y="9337040"/>
                </a:lnTo>
                <a:lnTo>
                  <a:pt x="7146290" y="9337040"/>
                </a:lnTo>
                <a:lnTo>
                  <a:pt x="7146290" y="0"/>
                </a:lnTo>
                <a:close/>
              </a:path>
              <a:path w="7164070" h="9394190">
                <a:moveTo>
                  <a:pt x="7164070" y="9385300"/>
                </a:moveTo>
                <a:lnTo>
                  <a:pt x="38100" y="9385300"/>
                </a:lnTo>
                <a:lnTo>
                  <a:pt x="38100" y="9338310"/>
                </a:lnTo>
                <a:lnTo>
                  <a:pt x="0" y="9338310"/>
                </a:lnTo>
                <a:lnTo>
                  <a:pt x="0" y="9385300"/>
                </a:lnTo>
                <a:lnTo>
                  <a:pt x="0" y="9394190"/>
                </a:lnTo>
                <a:lnTo>
                  <a:pt x="7164070" y="9394190"/>
                </a:lnTo>
                <a:lnTo>
                  <a:pt x="7164070" y="9385300"/>
                </a:lnTo>
                <a:close/>
              </a:path>
              <a:path w="7164070" h="9394190">
                <a:moveTo>
                  <a:pt x="7164070" y="9337675"/>
                </a:moveTo>
                <a:lnTo>
                  <a:pt x="7155180" y="9337675"/>
                </a:lnTo>
                <a:lnTo>
                  <a:pt x="7155180" y="9384665"/>
                </a:lnTo>
                <a:lnTo>
                  <a:pt x="7164070" y="9384665"/>
                </a:lnTo>
                <a:lnTo>
                  <a:pt x="7164070" y="9337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5052" y="402081"/>
            <a:ext cx="6788784" cy="9010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90"/>
              </a:lnSpc>
              <a:spcBef>
                <a:spcPts val="10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can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synchronize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your code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either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two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ways.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Both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involve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1D1D1E"/>
                </a:solidFill>
                <a:latin typeface="Times New Roman"/>
                <a:cs typeface="Times New Roman"/>
              </a:rPr>
              <a:t>synchronized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keyword,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both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examined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here.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1200" b="1" u="heavy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Using</a:t>
            </a:r>
            <a:r>
              <a:rPr sz="1200" b="1" u="heavy" spc="15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10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Synchronized</a:t>
            </a:r>
            <a:r>
              <a:rPr sz="1200" b="1" u="heavy" spc="25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10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Methods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indent="457200">
              <a:lnSpc>
                <a:spcPct val="8930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Synchronization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easy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Java,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because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all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objects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have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their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own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implicit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monitor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associated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with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them.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enter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object’s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</a:t>
            </a:r>
            <a:r>
              <a:rPr sz="1200" spc="-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with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synchronized</a:t>
            </a:r>
            <a:r>
              <a:rPr sz="1200" b="1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keyword.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While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thread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inside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synchronized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method,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all</a:t>
            </a:r>
            <a:r>
              <a:rPr sz="1200" spc="-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other</a:t>
            </a:r>
            <a:endParaRPr sz="1200">
              <a:latin typeface="Times New Roman"/>
              <a:cs typeface="Times New Roman"/>
            </a:endParaRPr>
          </a:p>
          <a:p>
            <a:pPr marL="12700" marR="828040" algn="just">
              <a:lnSpc>
                <a:spcPct val="89200"/>
              </a:lnSpc>
              <a:spcBef>
                <a:spcPts val="30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threads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try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call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</a:t>
            </a:r>
            <a:r>
              <a:rPr sz="1200" spc="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(or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any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other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synchronized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method)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on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same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instance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have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wait.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exit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monitor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relinquish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control of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object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next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waiting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thread,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owner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of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monitor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simply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returns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from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synchronized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method.</a:t>
            </a:r>
            <a:endParaRPr sz="1200">
              <a:latin typeface="Times New Roman"/>
              <a:cs typeface="Times New Roman"/>
            </a:endParaRPr>
          </a:p>
          <a:p>
            <a:pPr marL="12700" marR="817244" indent="454025" algn="just">
              <a:lnSpc>
                <a:spcPct val="93800"/>
              </a:lnSpc>
              <a:spcBef>
                <a:spcPts val="254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While</a:t>
            </a:r>
            <a:r>
              <a:rPr sz="1200" spc="2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creating</a:t>
            </a:r>
            <a:r>
              <a:rPr sz="1200" spc="2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synchronized</a:t>
            </a:r>
            <a:r>
              <a:rPr sz="1200" b="1" spc="2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methods</a:t>
            </a:r>
            <a:r>
              <a:rPr sz="1200" spc="2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within</a:t>
            </a:r>
            <a:r>
              <a:rPr sz="1200" spc="229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classes</a:t>
            </a:r>
            <a:r>
              <a:rPr sz="1200" spc="2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2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</a:t>
            </a:r>
            <a:r>
              <a:rPr sz="1200" spc="25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create</a:t>
            </a:r>
            <a:r>
              <a:rPr sz="1200" spc="229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2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</a:t>
            </a:r>
            <a:r>
              <a:rPr sz="1200" spc="2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easy</a:t>
            </a:r>
            <a:r>
              <a:rPr sz="1200" spc="2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and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effective</a:t>
            </a:r>
            <a:r>
              <a:rPr sz="1200" spc="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means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achieving</a:t>
            </a:r>
            <a:r>
              <a:rPr sz="1200" spc="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synchronization,</a:t>
            </a:r>
            <a:r>
              <a:rPr sz="1200" spc="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will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not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work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all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cases.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understand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why,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consider</a:t>
            </a:r>
            <a:r>
              <a:rPr sz="1200" spc="1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following.</a:t>
            </a:r>
            <a:r>
              <a:rPr sz="1200" spc="1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Imagine</a:t>
            </a:r>
            <a:r>
              <a:rPr sz="1200" spc="1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1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</a:t>
            </a:r>
            <a:r>
              <a:rPr sz="1200" spc="1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want</a:t>
            </a:r>
            <a:r>
              <a:rPr sz="1200" spc="1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1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synchronize</a:t>
            </a:r>
            <a:r>
              <a:rPr sz="1200" spc="10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access</a:t>
            </a:r>
            <a:r>
              <a:rPr sz="1200" spc="11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1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objects</a:t>
            </a:r>
            <a:r>
              <a:rPr sz="1200" spc="11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1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1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that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was</a:t>
            </a:r>
            <a:r>
              <a:rPr sz="1200" spc="2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not</a:t>
            </a:r>
            <a:r>
              <a:rPr sz="1200" spc="3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designed</a:t>
            </a:r>
            <a:r>
              <a:rPr sz="1200" spc="3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</a:t>
            </a:r>
            <a:r>
              <a:rPr sz="1200" spc="3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multithreaded</a:t>
            </a:r>
            <a:r>
              <a:rPr sz="1200" spc="3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access.</a:t>
            </a:r>
            <a:r>
              <a:rPr sz="1200" spc="3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3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is,</a:t>
            </a:r>
            <a:r>
              <a:rPr sz="1200" spc="3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30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2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does</a:t>
            </a:r>
            <a:r>
              <a:rPr sz="1200" spc="30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not</a:t>
            </a:r>
            <a:r>
              <a:rPr sz="1200" spc="3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use</a:t>
            </a:r>
            <a:r>
              <a:rPr sz="1200" spc="135" dirty="0">
                <a:solidFill>
                  <a:srgbClr val="1D1D1E"/>
                </a:solidFill>
                <a:latin typeface="Times New Roman"/>
                <a:cs typeface="Times New Roman"/>
              </a:rPr>
              <a:t>  </a:t>
            </a:r>
            <a:r>
              <a:rPr sz="1200" b="1" spc="-10" dirty="0">
                <a:solidFill>
                  <a:srgbClr val="1D1D1E"/>
                </a:solidFill>
                <a:latin typeface="Times New Roman"/>
                <a:cs typeface="Times New Roman"/>
              </a:rPr>
              <a:t>synchronized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methods.</a:t>
            </a:r>
            <a:r>
              <a:rPr sz="1200" spc="1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Further,</a:t>
            </a:r>
            <a:r>
              <a:rPr sz="1200" spc="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was</a:t>
            </a:r>
            <a:r>
              <a:rPr sz="1200" spc="11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not</a:t>
            </a:r>
            <a:r>
              <a:rPr sz="1200" spc="10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created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by</a:t>
            </a:r>
            <a:r>
              <a:rPr sz="1200" spc="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you,</a:t>
            </a:r>
            <a:r>
              <a:rPr sz="1200" spc="1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but</a:t>
            </a:r>
            <a:r>
              <a:rPr sz="1200" spc="1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by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third</a:t>
            </a:r>
            <a:r>
              <a:rPr sz="1200" spc="10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party,</a:t>
            </a:r>
            <a:r>
              <a:rPr sz="1200" spc="11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1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</a:t>
            </a:r>
            <a:r>
              <a:rPr sz="1200" spc="10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do</a:t>
            </a:r>
            <a:r>
              <a:rPr sz="1200" spc="1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not</a:t>
            </a:r>
            <a:r>
              <a:rPr sz="1200" spc="10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have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access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source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code.</a:t>
            </a:r>
            <a:r>
              <a:rPr sz="1200" spc="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Thus,</a:t>
            </a:r>
            <a:r>
              <a:rPr sz="1200" spc="10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can’t</a:t>
            </a:r>
            <a:r>
              <a:rPr sz="1200" spc="1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synchronized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add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appropriate</a:t>
            </a:r>
            <a:r>
              <a:rPr sz="1200" spc="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methods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within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class.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How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can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access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 object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synchronized? Fortunately,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solution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to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1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problem</a:t>
            </a:r>
            <a:r>
              <a:rPr sz="1200" spc="10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11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quite</a:t>
            </a:r>
            <a:r>
              <a:rPr sz="1200" spc="1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easy:</a:t>
            </a:r>
            <a:r>
              <a:rPr sz="1200" spc="1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</a:t>
            </a:r>
            <a:r>
              <a:rPr sz="1200" spc="1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simply</a:t>
            </a:r>
            <a:r>
              <a:rPr sz="1200" spc="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put</a:t>
            </a:r>
            <a:r>
              <a:rPr sz="1200" spc="1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calls</a:t>
            </a:r>
            <a:r>
              <a:rPr sz="1200" spc="1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1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methods</a:t>
            </a:r>
            <a:r>
              <a:rPr sz="1200" spc="11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defined</a:t>
            </a:r>
            <a:r>
              <a:rPr sz="1200" spc="1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by</a:t>
            </a:r>
            <a:r>
              <a:rPr sz="1200" spc="10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11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1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inside</a:t>
            </a:r>
            <a:r>
              <a:rPr sz="1200" spc="1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a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synchronized</a:t>
            </a:r>
            <a:r>
              <a:rPr sz="1200" b="1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block.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general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form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synchronized</a:t>
            </a:r>
            <a:r>
              <a:rPr sz="1200" b="1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statement: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  <a:spcBef>
                <a:spcPts val="360"/>
              </a:spcBef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synchronized(</a:t>
            </a:r>
            <a:r>
              <a:rPr sz="1200" i="1" spc="-10" dirty="0">
                <a:solidFill>
                  <a:srgbClr val="1D1D1E"/>
                </a:solidFill>
                <a:latin typeface="Times New Roman"/>
                <a:cs typeface="Times New Roman"/>
              </a:rPr>
              <a:t>object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r>
              <a:rPr sz="1200" spc="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statements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synchronized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 marR="826135" algn="just">
              <a:lnSpc>
                <a:spcPct val="89200"/>
              </a:lnSpc>
              <a:spcBef>
                <a:spcPts val="32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Here,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object</a:t>
            </a:r>
            <a:r>
              <a:rPr sz="1200" i="1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reference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object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being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synchronized.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synchronized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block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ensures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a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call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method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member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object</a:t>
            </a:r>
            <a:r>
              <a:rPr sz="1200" i="1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occurs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only after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current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thread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has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successfully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entered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object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’s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monitor.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  <a:spcBef>
                <a:spcPts val="2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Here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alternative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version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preceding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example,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using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synchronized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block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within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30"/>
              </a:lnSpc>
            </a:pP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run( )</a:t>
            </a:r>
            <a:r>
              <a:rPr sz="1200" b="1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method:</a:t>
            </a:r>
            <a:endParaRPr sz="1200">
              <a:latin typeface="Times New Roman"/>
              <a:cs typeface="Times New Roman"/>
            </a:endParaRPr>
          </a:p>
          <a:p>
            <a:pPr marL="12700" marR="4153535">
              <a:lnSpc>
                <a:spcPts val="1390"/>
              </a:lnSpc>
              <a:spcBef>
                <a:spcPts val="4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program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uses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synchronized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block.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Callme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{</a:t>
            </a:r>
            <a:endParaRPr sz="1200">
              <a:latin typeface="Times New Roman"/>
              <a:cs typeface="Times New Roman"/>
            </a:endParaRPr>
          </a:p>
          <a:p>
            <a:pPr marL="12700" marR="5370830">
              <a:lnSpc>
                <a:spcPct val="91100"/>
              </a:lnSpc>
              <a:spcBef>
                <a:spcPts val="21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void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call(String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msg)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System.out.print("["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+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msg);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try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{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Thread.sleep(1000);</a:t>
            </a:r>
            <a:endParaRPr sz="1200">
              <a:latin typeface="Times New Roman"/>
              <a:cs typeface="Times New Roman"/>
            </a:endParaRPr>
          </a:p>
          <a:p>
            <a:pPr marL="12700" marR="4774565">
              <a:lnSpc>
                <a:spcPts val="1230"/>
              </a:lnSpc>
              <a:spcBef>
                <a:spcPts val="335"/>
              </a:spcBef>
            </a:pP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r>
              <a:rPr sz="115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catch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 (InterruptedException</a:t>
            </a:r>
            <a:r>
              <a:rPr sz="115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e)</a:t>
            </a:r>
            <a:r>
              <a:rPr sz="115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50" dirty="0">
                <a:solidFill>
                  <a:srgbClr val="1D1D1E"/>
                </a:solidFill>
                <a:latin typeface="Times New Roman"/>
                <a:cs typeface="Times New Roman"/>
              </a:rPr>
              <a:t>{ 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System.out.println("Interrupted");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325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System.out.println("]");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0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5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5"/>
              </a:lnSpc>
              <a:spcBef>
                <a:spcPts val="7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Caller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implements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Runnable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String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msg;</a:t>
            </a:r>
            <a:endParaRPr sz="1200">
              <a:latin typeface="Times New Roman"/>
              <a:cs typeface="Times New Roman"/>
            </a:endParaRPr>
          </a:p>
          <a:p>
            <a:pPr marL="12700" marR="5937885">
              <a:lnSpc>
                <a:spcPts val="1340"/>
              </a:lnSpc>
              <a:spcBef>
                <a:spcPts val="80"/>
              </a:spcBef>
            </a:pP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Callme</a:t>
            </a:r>
            <a:r>
              <a:rPr sz="115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target;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Thread</a:t>
            </a:r>
            <a:r>
              <a:rPr sz="115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25" dirty="0">
                <a:solidFill>
                  <a:srgbClr val="1D1D1E"/>
                </a:solidFill>
                <a:latin typeface="Times New Roman"/>
                <a:cs typeface="Times New Roman"/>
              </a:rPr>
              <a:t>t;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37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public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Caller(Callme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 targ,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String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s)</a:t>
            </a:r>
            <a:endParaRPr sz="1200">
              <a:latin typeface="Times New Roman"/>
              <a:cs typeface="Times New Roman"/>
            </a:endParaRPr>
          </a:p>
          <a:p>
            <a:pPr marL="12700" marR="5875020">
              <a:lnSpc>
                <a:spcPts val="1340"/>
              </a:lnSpc>
              <a:spcBef>
                <a:spcPts val="6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target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targ;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msg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s;</a:t>
            </a:r>
            <a:endParaRPr sz="1200">
              <a:latin typeface="Times New Roman"/>
              <a:cs typeface="Times New Roman"/>
            </a:endParaRPr>
          </a:p>
          <a:p>
            <a:pPr marL="12700" marR="5488305">
              <a:lnSpc>
                <a:spcPts val="1250"/>
              </a:lnSpc>
              <a:spcBef>
                <a:spcPts val="25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new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Thread(this); t.start();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5052" y="389890"/>
            <a:ext cx="6637020" cy="861123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121910">
              <a:lnSpc>
                <a:spcPts val="1250"/>
              </a:lnSpc>
              <a:spcBef>
                <a:spcPts val="30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synchronize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calls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to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call()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public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void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run()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 marR="4284345">
              <a:lnSpc>
                <a:spcPts val="1220"/>
              </a:lnSpc>
              <a:spcBef>
                <a:spcPts val="280"/>
              </a:spcBef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synchronized(target)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synchronized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block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target.call(msg);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20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60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Synch1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 marR="4244340">
              <a:lnSpc>
                <a:spcPts val="1250"/>
              </a:lnSpc>
              <a:spcBef>
                <a:spcPts val="29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public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static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void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main(String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args[])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Callme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target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new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Callme();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Caller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ob1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new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Caller(target,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"Hello");</a:t>
            </a:r>
            <a:endParaRPr sz="1200">
              <a:latin typeface="Times New Roman"/>
              <a:cs typeface="Times New Roman"/>
            </a:endParaRPr>
          </a:p>
          <a:p>
            <a:pPr marL="12700" marR="3630929">
              <a:lnSpc>
                <a:spcPts val="1250"/>
              </a:lnSpc>
              <a:spcBef>
                <a:spcPts val="275"/>
              </a:spcBef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Caller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ob2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new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Caller(target,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"Synchronized");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Caller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ob3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new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Caller(target,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"World");</a:t>
            </a:r>
            <a:endParaRPr sz="1200">
              <a:latin typeface="Times New Roman"/>
              <a:cs typeface="Times New Roman"/>
            </a:endParaRPr>
          </a:p>
          <a:p>
            <a:pPr marL="12700" marR="5396230">
              <a:lnSpc>
                <a:spcPct val="89200"/>
              </a:lnSpc>
              <a:spcBef>
                <a:spcPts val="53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wait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</a:t>
            </a:r>
            <a:r>
              <a:rPr sz="1200" spc="-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threads</a:t>
            </a:r>
            <a:r>
              <a:rPr sz="1200" spc="-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to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end try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{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ob1.t.join();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35"/>
              </a:lnSpc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ob2.t.join();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ob3.t.join();</a:t>
            </a:r>
            <a:endParaRPr sz="1200">
              <a:latin typeface="Times New Roman"/>
              <a:cs typeface="Times New Roman"/>
            </a:endParaRPr>
          </a:p>
          <a:p>
            <a:pPr marL="12700" marR="4654550">
              <a:lnSpc>
                <a:spcPts val="1220"/>
              </a:lnSpc>
              <a:spcBef>
                <a:spcPts val="365"/>
              </a:spcBef>
            </a:pP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r>
              <a:rPr sz="115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catch(InterruptedException</a:t>
            </a:r>
            <a:r>
              <a:rPr sz="115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e)</a:t>
            </a:r>
            <a:r>
              <a:rPr sz="115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50" dirty="0">
                <a:solidFill>
                  <a:srgbClr val="1D1D1E"/>
                </a:solidFill>
                <a:latin typeface="Times New Roman"/>
                <a:cs typeface="Times New Roman"/>
              </a:rPr>
              <a:t>{ 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System.out.println("Interrupted");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1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668020" algn="just">
              <a:lnSpc>
                <a:spcPct val="8920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Here,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call(</a:t>
            </a:r>
            <a:r>
              <a:rPr sz="1200" b="1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r>
              <a:rPr sz="1200" b="1" spc="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method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not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modified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by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synchronized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.</a:t>
            </a:r>
            <a:r>
              <a:rPr sz="1200" spc="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Instead,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synchronized</a:t>
            </a:r>
            <a:r>
              <a:rPr sz="1200" b="1" spc="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statement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2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used</a:t>
            </a:r>
            <a:r>
              <a:rPr sz="1200" spc="2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inside</a:t>
            </a:r>
            <a:r>
              <a:rPr sz="1200" spc="2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Caller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’s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run(</a:t>
            </a:r>
            <a:r>
              <a:rPr sz="1200" b="1" spc="2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r>
              <a:rPr sz="1200" b="1" spc="2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method.</a:t>
            </a:r>
            <a:r>
              <a:rPr sz="1200" spc="20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2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causes</a:t>
            </a:r>
            <a:r>
              <a:rPr sz="1200" spc="2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2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same</a:t>
            </a:r>
            <a:r>
              <a:rPr sz="1200" spc="2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correct</a:t>
            </a:r>
            <a:r>
              <a:rPr sz="1200" spc="2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output</a:t>
            </a:r>
            <a:r>
              <a:rPr sz="1200" spc="2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</a:t>
            </a:r>
            <a:r>
              <a:rPr sz="1200" spc="1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2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preceding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example,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because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each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thread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waits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prior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one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finish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before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proceeding.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Daemon</a:t>
            </a:r>
            <a:r>
              <a:rPr sz="1200" b="1" u="heavy" spc="-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Threads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89200"/>
              </a:lnSpc>
              <a:spcBef>
                <a:spcPts val="229"/>
              </a:spcBef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―daemon‖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thread 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supposed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running,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essence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program.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Thus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non-daemon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threads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complete,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terminated.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 out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thread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daemon</a:t>
            </a:r>
            <a:endParaRPr sz="1200">
              <a:latin typeface="Times New Roman"/>
              <a:cs typeface="Times New Roman"/>
            </a:endParaRPr>
          </a:p>
          <a:p>
            <a:pPr marL="12700" marR="25400" algn="just">
              <a:lnSpc>
                <a:spcPts val="1250"/>
              </a:lnSpc>
              <a:spcBef>
                <a:spcPts val="275"/>
              </a:spcBef>
            </a:pP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isDaemon(),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turn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setDaemon().if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thread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daemon,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threads it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creates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automatically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 </a:t>
            </a:r>
            <a:r>
              <a:rPr sz="1200" spc="-10" dirty="0">
                <a:latin typeface="Times New Roman"/>
                <a:cs typeface="Times New Roman"/>
              </a:rPr>
              <a:t>daemons.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INTER-</a:t>
            </a:r>
            <a:r>
              <a:rPr sz="1200" b="1" dirty="0">
                <a:latin typeface="Times New Roman"/>
                <a:cs typeface="Times New Roman"/>
              </a:rPr>
              <a:t>THREAD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COMMUNICATION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IN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Times New Roman"/>
                <a:cs typeface="Times New Roman"/>
              </a:rPr>
              <a:t>JAVA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937894">
              <a:lnSpc>
                <a:spcPts val="1250"/>
              </a:lnSpc>
            </a:pPr>
            <a:r>
              <a:rPr sz="1200" b="1" spc="-10" dirty="0">
                <a:latin typeface="Times New Roman"/>
                <a:cs typeface="Times New Roman"/>
              </a:rPr>
              <a:t>Inter-</a:t>
            </a:r>
            <a:r>
              <a:rPr sz="1200" b="1" dirty="0">
                <a:latin typeface="Times New Roman"/>
                <a:cs typeface="Times New Roman"/>
              </a:rPr>
              <a:t>thread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communication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Co-</a:t>
            </a:r>
            <a:r>
              <a:rPr sz="1200" b="1" dirty="0">
                <a:latin typeface="Times New Roman"/>
                <a:cs typeface="Times New Roman"/>
              </a:rPr>
              <a:t>operation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about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allowing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synchronized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threads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communicate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each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other.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669925" algn="just">
              <a:lnSpc>
                <a:spcPct val="89200"/>
              </a:lnSpc>
            </a:pPr>
            <a:r>
              <a:rPr sz="1200" dirty="0">
                <a:latin typeface="Times New Roman"/>
                <a:cs typeface="Times New Roman"/>
              </a:rPr>
              <a:t>Cooperation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(Inter-</a:t>
            </a:r>
            <a:r>
              <a:rPr sz="1200" dirty="0">
                <a:latin typeface="Times New Roman"/>
                <a:cs typeface="Times New Roman"/>
              </a:rPr>
              <a:t>thread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communication)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mechanism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thread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paused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running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critical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section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another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thread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allowed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enter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(or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lock)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same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critical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section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executed.It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implemented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Object</a:t>
            </a:r>
            <a:r>
              <a:rPr sz="1200" b="1" spc="-4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class</a:t>
            </a:r>
            <a:r>
              <a:rPr sz="1200" spc="-10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469900" marR="5507990">
              <a:lnSpc>
                <a:spcPct val="95800"/>
              </a:lnSpc>
              <a:spcBef>
                <a:spcPts val="1330"/>
              </a:spcBef>
            </a:pPr>
            <a:r>
              <a:rPr sz="1200" spc="-10" dirty="0">
                <a:latin typeface="Times New Roman"/>
                <a:cs typeface="Times New Roman"/>
              </a:rPr>
              <a:t>wait() notify() </a:t>
            </a:r>
            <a:r>
              <a:rPr sz="1200" spc="-20" dirty="0">
                <a:latin typeface="Times New Roman"/>
                <a:cs typeface="Times New Roman"/>
              </a:rPr>
              <a:t>notifyAll()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4800" y="304800"/>
            <a:ext cx="7164070" cy="9450070"/>
            <a:chOff x="304800" y="304800"/>
            <a:chExt cx="7164070" cy="9450070"/>
          </a:xfrm>
        </p:grpSpPr>
        <p:sp>
          <p:nvSpPr>
            <p:cNvPr id="4" name="object 4"/>
            <p:cNvSpPr/>
            <p:nvPr/>
          </p:nvSpPr>
          <p:spPr>
            <a:xfrm>
              <a:off x="304800" y="304799"/>
              <a:ext cx="7164070" cy="9394190"/>
            </a:xfrm>
            <a:custGeom>
              <a:avLst/>
              <a:gdLst/>
              <a:ahLst/>
              <a:cxnLst/>
              <a:rect l="l" t="t" r="r" b="b"/>
              <a:pathLst>
                <a:path w="7164070" h="9394190">
                  <a:moveTo>
                    <a:pt x="7146290" y="46990"/>
                  </a:moveTo>
                  <a:lnTo>
                    <a:pt x="56515" y="46990"/>
                  </a:lnTo>
                  <a:lnTo>
                    <a:pt x="46990" y="46990"/>
                  </a:lnTo>
                  <a:lnTo>
                    <a:pt x="46990" y="56515"/>
                  </a:lnTo>
                  <a:lnTo>
                    <a:pt x="56515" y="56515"/>
                  </a:lnTo>
                  <a:lnTo>
                    <a:pt x="7146290" y="56515"/>
                  </a:lnTo>
                  <a:lnTo>
                    <a:pt x="7146290" y="46990"/>
                  </a:lnTo>
                  <a:close/>
                </a:path>
                <a:path w="7164070" h="9394190">
                  <a:moveTo>
                    <a:pt x="716407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0" y="9394190"/>
                  </a:lnTo>
                  <a:lnTo>
                    <a:pt x="38100" y="9394190"/>
                  </a:lnTo>
                  <a:lnTo>
                    <a:pt x="38100" y="38100"/>
                  </a:lnTo>
                  <a:lnTo>
                    <a:pt x="7155180" y="38100"/>
                  </a:lnTo>
                  <a:lnTo>
                    <a:pt x="7155180" y="56515"/>
                  </a:lnTo>
                  <a:lnTo>
                    <a:pt x="7164070" y="56515"/>
                  </a:lnTo>
                  <a:lnTo>
                    <a:pt x="7164070" y="38100"/>
                  </a:lnTo>
                  <a:lnTo>
                    <a:pt x="71640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6335" y="8533131"/>
              <a:ext cx="69215" cy="819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6335" y="8708390"/>
              <a:ext cx="69215" cy="8191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6335" y="8883650"/>
              <a:ext cx="69215" cy="8191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4800" y="360679"/>
              <a:ext cx="7164070" cy="9394190"/>
            </a:xfrm>
            <a:custGeom>
              <a:avLst/>
              <a:gdLst/>
              <a:ahLst/>
              <a:cxnLst/>
              <a:rect l="l" t="t" r="r" b="b"/>
              <a:pathLst>
                <a:path w="7164070" h="9394190">
                  <a:moveTo>
                    <a:pt x="7146290" y="9338310"/>
                  </a:moveTo>
                  <a:lnTo>
                    <a:pt x="7108190" y="9338310"/>
                  </a:lnTo>
                  <a:lnTo>
                    <a:pt x="7108190" y="9337040"/>
                  </a:lnTo>
                  <a:lnTo>
                    <a:pt x="56515" y="9337040"/>
                  </a:lnTo>
                  <a:lnTo>
                    <a:pt x="56515" y="0"/>
                  </a:lnTo>
                  <a:lnTo>
                    <a:pt x="46990" y="0"/>
                  </a:lnTo>
                  <a:lnTo>
                    <a:pt x="46990" y="9375775"/>
                  </a:lnTo>
                  <a:lnTo>
                    <a:pt x="56515" y="9375775"/>
                  </a:lnTo>
                  <a:lnTo>
                    <a:pt x="56515" y="9376410"/>
                  </a:lnTo>
                  <a:lnTo>
                    <a:pt x="7146290" y="9376410"/>
                  </a:lnTo>
                  <a:lnTo>
                    <a:pt x="7146290" y="9338310"/>
                  </a:lnTo>
                  <a:close/>
                </a:path>
                <a:path w="7164070" h="9394190">
                  <a:moveTo>
                    <a:pt x="7146290" y="0"/>
                  </a:moveTo>
                  <a:lnTo>
                    <a:pt x="7108190" y="0"/>
                  </a:lnTo>
                  <a:lnTo>
                    <a:pt x="7108190" y="9337040"/>
                  </a:lnTo>
                  <a:lnTo>
                    <a:pt x="7146290" y="9337040"/>
                  </a:lnTo>
                  <a:lnTo>
                    <a:pt x="7146290" y="0"/>
                  </a:lnTo>
                  <a:close/>
                </a:path>
                <a:path w="7164070" h="9394190">
                  <a:moveTo>
                    <a:pt x="7164070" y="9385300"/>
                  </a:moveTo>
                  <a:lnTo>
                    <a:pt x="38100" y="9385300"/>
                  </a:lnTo>
                  <a:lnTo>
                    <a:pt x="38100" y="9338310"/>
                  </a:lnTo>
                  <a:lnTo>
                    <a:pt x="0" y="9338310"/>
                  </a:lnTo>
                  <a:lnTo>
                    <a:pt x="0" y="9385300"/>
                  </a:lnTo>
                  <a:lnTo>
                    <a:pt x="0" y="9394190"/>
                  </a:lnTo>
                  <a:lnTo>
                    <a:pt x="7164070" y="9394190"/>
                  </a:lnTo>
                  <a:lnTo>
                    <a:pt x="7164070" y="9385300"/>
                  </a:lnTo>
                  <a:close/>
                </a:path>
                <a:path w="7164070" h="9394190">
                  <a:moveTo>
                    <a:pt x="7164070" y="0"/>
                  </a:moveTo>
                  <a:lnTo>
                    <a:pt x="7155180" y="0"/>
                  </a:lnTo>
                  <a:lnTo>
                    <a:pt x="7155180" y="9384678"/>
                  </a:lnTo>
                  <a:lnTo>
                    <a:pt x="7164070" y="9384665"/>
                  </a:lnTo>
                  <a:lnTo>
                    <a:pt x="71640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05130"/>
            <a:ext cx="5897245" cy="1284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b="1" dirty="0">
                <a:latin typeface="Times New Roman"/>
                <a:cs typeface="Times New Roman"/>
              </a:rPr>
              <a:t>1)</a:t>
            </a:r>
            <a:r>
              <a:rPr sz="1350" b="1" spc="50" dirty="0">
                <a:latin typeface="Times New Roman"/>
                <a:cs typeface="Times New Roman"/>
              </a:rPr>
              <a:t> </a:t>
            </a:r>
            <a:r>
              <a:rPr sz="1350" b="1" spc="-10" dirty="0">
                <a:latin typeface="Calibri"/>
                <a:cs typeface="Calibri"/>
              </a:rPr>
              <a:t>wait()</a:t>
            </a:r>
            <a:r>
              <a:rPr sz="1350" b="1" spc="-50" dirty="0">
                <a:latin typeface="Calibri"/>
                <a:cs typeface="Calibri"/>
              </a:rPr>
              <a:t> </a:t>
            </a:r>
            <a:r>
              <a:rPr sz="1350" b="1" spc="-10" dirty="0">
                <a:latin typeface="Calibri"/>
                <a:cs typeface="Calibri"/>
              </a:rPr>
              <a:t>method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Calibri"/>
              <a:cs typeface="Calibri"/>
            </a:endParaRPr>
          </a:p>
          <a:p>
            <a:pPr marL="15240" marR="5080">
              <a:lnSpc>
                <a:spcPts val="1220"/>
              </a:lnSpc>
            </a:pPr>
            <a:r>
              <a:rPr sz="1200" dirty="0">
                <a:latin typeface="Times New Roman"/>
                <a:cs typeface="Times New Roman"/>
              </a:rPr>
              <a:t>Causes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current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thread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10" dirty="0">
                <a:latin typeface="Times New Roman"/>
                <a:cs typeface="Times New Roman"/>
              </a:rPr>
              <a:t>release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lock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wait until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either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another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thread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invokes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notify() </a:t>
            </a:r>
            <a:r>
              <a:rPr sz="1200" dirty="0">
                <a:latin typeface="Times New Roman"/>
                <a:cs typeface="Times New Roman"/>
              </a:rPr>
              <a:t>method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notifyAll()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specified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amount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 has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elapsed.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10"/>
              </a:spcBef>
            </a:pPr>
            <a:endParaRPr sz="1200">
              <a:latin typeface="Times New Roman"/>
              <a:cs typeface="Times New Roman"/>
            </a:endParaRPr>
          </a:p>
          <a:p>
            <a:pPr marL="15240" marR="187325">
              <a:lnSpc>
                <a:spcPts val="125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current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thread must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own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object's</a:t>
            </a:r>
            <a:r>
              <a:rPr sz="1200" spc="-10" dirty="0">
                <a:latin typeface="Times New Roman"/>
                <a:cs typeface="Times New Roman"/>
              </a:rPr>
              <a:t> monitor,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called from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synchronized </a:t>
            </a:r>
            <a:r>
              <a:rPr sz="1200" dirty="0">
                <a:latin typeface="Times New Roman"/>
                <a:cs typeface="Times New Roman"/>
              </a:rPr>
              <a:t>method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only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otherwise it will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throw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exception.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5052" y="1850263"/>
            <a:ext cx="3171825" cy="42799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200" b="1" spc="-10" dirty="0">
                <a:latin typeface="Times New Roman"/>
                <a:cs typeface="Times New Roman"/>
              </a:rPr>
              <a:t>Method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200" dirty="0">
                <a:latin typeface="Times New Roman"/>
                <a:cs typeface="Times New Roman"/>
              </a:rPr>
              <a:t>public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final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void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wait()throws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InterruptedException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28134" y="1843151"/>
            <a:ext cx="1684020" cy="433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200" b="1" spc="-10" dirty="0">
                <a:latin typeface="Times New Roman"/>
                <a:cs typeface="Times New Roman"/>
              </a:rPr>
              <a:t>Description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150" spc="-10" dirty="0">
                <a:latin typeface="Times New Roman"/>
                <a:cs typeface="Times New Roman"/>
              </a:rPr>
              <a:t>waits</a:t>
            </a:r>
            <a:r>
              <a:rPr sz="1150" spc="-4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until</a:t>
            </a:r>
            <a:r>
              <a:rPr sz="1150" spc="-4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object</a:t>
            </a:r>
            <a:r>
              <a:rPr sz="1150" spc="-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is</a:t>
            </a:r>
            <a:r>
              <a:rPr sz="1150" spc="-3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notified.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5052" y="2304415"/>
            <a:ext cx="2473325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390"/>
              </a:lnSpc>
              <a:spcBef>
                <a:spcPts val="185"/>
              </a:spcBef>
              <a:tabLst>
                <a:tab pos="707390" algn="l"/>
                <a:tab pos="1296035" algn="l"/>
                <a:tab pos="1878330" algn="l"/>
              </a:tabLst>
            </a:pPr>
            <a:r>
              <a:rPr sz="1200" spc="-10" dirty="0">
                <a:latin typeface="Times New Roman"/>
                <a:cs typeface="Times New Roman"/>
              </a:rPr>
              <a:t>public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20" dirty="0">
                <a:latin typeface="Times New Roman"/>
                <a:cs typeface="Times New Roman"/>
              </a:rPr>
              <a:t>final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20" dirty="0">
                <a:latin typeface="Times New Roman"/>
                <a:cs typeface="Times New Roman"/>
              </a:rPr>
              <a:t>void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10" dirty="0">
                <a:latin typeface="Times New Roman"/>
                <a:cs typeface="Times New Roman"/>
              </a:rPr>
              <a:t>wait(long InterruptedException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61409" y="2304415"/>
            <a:ext cx="2997835" cy="385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timeout)throws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waits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specified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amount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of</a:t>
            </a:r>
            <a:endParaRPr sz="1200">
              <a:latin typeface="Times New Roman"/>
              <a:cs typeface="Times New Roman"/>
            </a:endParaRPr>
          </a:p>
          <a:p>
            <a:pPr marL="991235">
              <a:lnSpc>
                <a:spcPts val="1415"/>
              </a:lnSpc>
            </a:pPr>
            <a:r>
              <a:rPr sz="1200" spc="-10" dirty="0">
                <a:latin typeface="Times New Roman"/>
                <a:cs typeface="Times New Roman"/>
              </a:rPr>
              <a:t>time.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3048380"/>
            <a:ext cx="5967095" cy="2901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1295" indent="-188595">
              <a:lnSpc>
                <a:spcPct val="100000"/>
              </a:lnSpc>
              <a:spcBef>
                <a:spcPts val="95"/>
              </a:spcBef>
              <a:buFont typeface="Times New Roman"/>
              <a:buAutoNum type="arabicParenR" startAt="2"/>
              <a:tabLst>
                <a:tab pos="201295" algn="l"/>
              </a:tabLst>
            </a:pPr>
            <a:r>
              <a:rPr sz="1350" b="1" dirty="0">
                <a:latin typeface="Times New Roman"/>
                <a:cs typeface="Times New Roman"/>
              </a:rPr>
              <a:t>notify()</a:t>
            </a:r>
            <a:r>
              <a:rPr sz="1350" b="1" spc="-65" dirty="0">
                <a:latin typeface="Times New Roman"/>
                <a:cs typeface="Times New Roman"/>
              </a:rPr>
              <a:t> </a:t>
            </a:r>
            <a:r>
              <a:rPr sz="1350" b="1" spc="-10" dirty="0">
                <a:latin typeface="Times New Roman"/>
                <a:cs typeface="Times New Roman"/>
              </a:rPr>
              <a:t>method</a:t>
            </a:r>
            <a:endParaRPr sz="1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AutoNum type="arabicParenR" startAt="2"/>
            </a:pPr>
            <a:endParaRPr sz="1350">
              <a:latin typeface="Times New Roman"/>
              <a:cs typeface="Times New Roman"/>
            </a:endParaRPr>
          </a:p>
          <a:p>
            <a:pPr marL="15240" marR="5080" algn="just">
              <a:lnSpc>
                <a:spcPct val="893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Wakes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single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thread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waiting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object's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monitor.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threads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waiting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on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object,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them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chosen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awakened.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choice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arbitrary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occurs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discretion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implementation.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Syntax:</a:t>
            </a:r>
            <a:endParaRPr sz="120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1320"/>
              </a:spcBef>
            </a:pPr>
            <a:r>
              <a:rPr sz="1200" dirty="0">
                <a:latin typeface="Times New Roman"/>
                <a:cs typeface="Times New Roman"/>
              </a:rPr>
              <a:t>public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final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void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notify()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50"/>
              </a:spcBef>
            </a:pPr>
            <a:endParaRPr sz="1200">
              <a:latin typeface="Times New Roman"/>
              <a:cs typeface="Times New Roman"/>
            </a:endParaRPr>
          </a:p>
          <a:p>
            <a:pPr marL="201295" indent="-188595">
              <a:lnSpc>
                <a:spcPct val="100000"/>
              </a:lnSpc>
              <a:buFont typeface="Times New Roman"/>
              <a:buAutoNum type="arabicParenR" startAt="3"/>
              <a:tabLst>
                <a:tab pos="201295" algn="l"/>
              </a:tabLst>
            </a:pPr>
            <a:r>
              <a:rPr sz="1350" b="1" spc="-10" dirty="0">
                <a:latin typeface="Times New Roman"/>
                <a:cs typeface="Times New Roman"/>
              </a:rPr>
              <a:t>notifyAll()</a:t>
            </a:r>
            <a:r>
              <a:rPr sz="1350" b="1" dirty="0">
                <a:latin typeface="Times New Roman"/>
                <a:cs typeface="Times New Roman"/>
              </a:rPr>
              <a:t> </a:t>
            </a:r>
            <a:r>
              <a:rPr sz="1350" b="1" spc="-10" dirty="0">
                <a:latin typeface="Times New Roman"/>
                <a:cs typeface="Times New Roman"/>
              </a:rPr>
              <a:t>method</a:t>
            </a:r>
            <a:endParaRPr sz="1350">
              <a:latin typeface="Times New Roman"/>
              <a:cs typeface="Times New Roman"/>
            </a:endParaRPr>
          </a:p>
          <a:p>
            <a:pPr marL="15240" marR="1684655">
              <a:lnSpc>
                <a:spcPts val="2760"/>
              </a:lnSpc>
              <a:spcBef>
                <a:spcPts val="210"/>
              </a:spcBef>
            </a:pPr>
            <a:r>
              <a:rPr sz="1200" dirty="0">
                <a:latin typeface="Times New Roman"/>
                <a:cs typeface="Times New Roman"/>
              </a:rPr>
              <a:t>Wakes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threads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waiting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object's monitor.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Syntax: </a:t>
            </a:r>
            <a:r>
              <a:rPr sz="1200" dirty="0">
                <a:latin typeface="Times New Roman"/>
                <a:cs typeface="Times New Roman"/>
              </a:rPr>
              <a:t>public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final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void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notifyAll()</a:t>
            </a:r>
            <a:endParaRPr sz="120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1125"/>
              </a:spcBef>
            </a:pPr>
            <a:r>
              <a:rPr sz="1350" b="1" spc="-10" dirty="0">
                <a:latin typeface="Times New Roman"/>
                <a:cs typeface="Times New Roman"/>
              </a:rPr>
              <a:t>Understanding </a:t>
            </a:r>
            <a:r>
              <a:rPr sz="1350" b="1" dirty="0">
                <a:latin typeface="Times New Roman"/>
                <a:cs typeface="Times New Roman"/>
              </a:rPr>
              <a:t>the</a:t>
            </a:r>
            <a:r>
              <a:rPr sz="1350" b="1" spc="-5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process</a:t>
            </a:r>
            <a:r>
              <a:rPr sz="1350" b="1" spc="-20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of </a:t>
            </a:r>
            <a:r>
              <a:rPr sz="1350" b="1" spc="-10" dirty="0">
                <a:latin typeface="Times New Roman"/>
                <a:cs typeface="Times New Roman"/>
              </a:rPr>
              <a:t>inter-</a:t>
            </a:r>
            <a:r>
              <a:rPr sz="1350" b="1" dirty="0">
                <a:latin typeface="Times New Roman"/>
                <a:cs typeface="Times New Roman"/>
              </a:rPr>
              <a:t>thread</a:t>
            </a:r>
            <a:r>
              <a:rPr sz="1350" b="1" spc="-5" dirty="0">
                <a:latin typeface="Times New Roman"/>
                <a:cs typeface="Times New Roman"/>
              </a:rPr>
              <a:t> </a:t>
            </a:r>
            <a:r>
              <a:rPr sz="1350" b="1" spc="-10" dirty="0">
                <a:latin typeface="Times New Roman"/>
                <a:cs typeface="Times New Roman"/>
              </a:rPr>
              <a:t>communication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5052" y="8563736"/>
            <a:ext cx="5743575" cy="1129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point 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point explanation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above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diagram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10" dirty="0">
                <a:latin typeface="Times New Roman"/>
                <a:cs typeface="Times New Roman"/>
              </a:rPr>
              <a:t> follows: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469900" indent="-231775">
              <a:lnSpc>
                <a:spcPct val="100000"/>
              </a:lnSpc>
              <a:buFont typeface="Times New Roman"/>
              <a:buAutoNum type="arabicPeriod"/>
              <a:tabLst>
                <a:tab pos="469900" algn="l"/>
              </a:tabLst>
            </a:pPr>
            <a:r>
              <a:rPr sz="1200" spc="-10" dirty="0">
                <a:latin typeface="Calibri"/>
                <a:cs typeface="Calibri"/>
              </a:rPr>
              <a:t>Threads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enter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acquire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lock.</a:t>
            </a:r>
            <a:endParaRPr sz="1200">
              <a:latin typeface="Calibri"/>
              <a:cs typeface="Calibri"/>
            </a:endParaRPr>
          </a:p>
          <a:p>
            <a:pPr marL="469900" indent="-231775">
              <a:lnSpc>
                <a:spcPct val="100000"/>
              </a:lnSpc>
              <a:spcBef>
                <a:spcPts val="25"/>
              </a:spcBef>
              <a:buFont typeface="Times New Roman"/>
              <a:buAutoNum type="arabicPeriod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Lock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acquired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by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thread.</a:t>
            </a:r>
            <a:endParaRPr sz="1200">
              <a:latin typeface="Calibri"/>
              <a:cs typeface="Calibri"/>
            </a:endParaRPr>
          </a:p>
          <a:p>
            <a:pPr marL="469900" marR="5080" indent="-229235">
              <a:lnSpc>
                <a:spcPts val="1300"/>
              </a:lnSpc>
              <a:spcBef>
                <a:spcPts val="355"/>
              </a:spcBef>
              <a:buFont typeface="Times New Roman"/>
              <a:buAutoNum type="arabicPeriod"/>
              <a:tabLst>
                <a:tab pos="469900" algn="l"/>
              </a:tabLst>
            </a:pPr>
            <a:r>
              <a:rPr sz="1200" spc="-10" dirty="0">
                <a:latin typeface="Calibri"/>
                <a:cs typeface="Calibri"/>
              </a:rPr>
              <a:t>Now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thread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goes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waiting state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if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you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call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wait()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method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object.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Otherwise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it </a:t>
            </a:r>
            <a:r>
              <a:rPr sz="1200" spc="-10" dirty="0">
                <a:latin typeface="Calibri"/>
                <a:cs typeface="Calibri"/>
              </a:rPr>
              <a:t>releases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lock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exits.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6115050"/>
            <a:ext cx="528828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5052" y="569721"/>
            <a:ext cx="5867400" cy="2568575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469900" marR="142240" indent="-229235">
              <a:lnSpc>
                <a:spcPts val="1320"/>
              </a:lnSpc>
              <a:spcBef>
                <a:spcPts val="244"/>
              </a:spcBef>
              <a:buFont typeface="Times New Roman"/>
              <a:buAutoNum type="arabicPeriod" startAt="4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If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you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call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notify()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or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notifyAll()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method,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thread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moves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notified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state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(runnable state).</a:t>
            </a:r>
            <a:endParaRPr sz="1200">
              <a:latin typeface="Calibri"/>
              <a:cs typeface="Calibri"/>
            </a:endParaRPr>
          </a:p>
          <a:p>
            <a:pPr marL="469900" indent="-231775">
              <a:lnSpc>
                <a:spcPts val="1415"/>
              </a:lnSpc>
              <a:buFont typeface="Times New Roman"/>
              <a:buAutoNum type="arabicPeriod" startAt="4"/>
              <a:tabLst>
                <a:tab pos="469900" algn="l"/>
              </a:tabLst>
            </a:pPr>
            <a:r>
              <a:rPr sz="1200" spc="-10" dirty="0">
                <a:latin typeface="Calibri"/>
                <a:cs typeface="Calibri"/>
              </a:rPr>
              <a:t>Now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thread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available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acquire</a:t>
            </a:r>
            <a:r>
              <a:rPr sz="1200" spc="-20" dirty="0">
                <a:latin typeface="Calibri"/>
                <a:cs typeface="Calibri"/>
              </a:rPr>
              <a:t> lock.</a:t>
            </a:r>
            <a:endParaRPr sz="1200">
              <a:latin typeface="Calibri"/>
              <a:cs typeface="Calibri"/>
            </a:endParaRPr>
          </a:p>
          <a:p>
            <a:pPr marL="469900" marR="5080" indent="-229235">
              <a:lnSpc>
                <a:spcPts val="1300"/>
              </a:lnSpc>
              <a:spcBef>
                <a:spcPts val="254"/>
              </a:spcBef>
              <a:buFont typeface="Times New Roman"/>
              <a:buAutoNum type="arabicPeriod" startAt="4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After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completion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task,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thread</a:t>
            </a:r>
            <a:r>
              <a:rPr sz="1200" spc="-10" dirty="0">
                <a:latin typeface="Calibri"/>
                <a:cs typeface="Calibri"/>
              </a:rPr>
              <a:t> releases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lock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exits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monitor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state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the </a:t>
            </a:r>
            <a:r>
              <a:rPr sz="1200" spc="-10" dirty="0">
                <a:latin typeface="Calibri"/>
                <a:cs typeface="Calibri"/>
              </a:rPr>
              <a:t>object.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15"/>
              </a:spcBef>
            </a:pPr>
            <a:endParaRPr sz="1200">
              <a:latin typeface="Calibri"/>
              <a:cs typeface="Calibri"/>
            </a:endParaRPr>
          </a:p>
          <a:p>
            <a:pPr marL="12700" marR="356870">
              <a:lnSpc>
                <a:spcPts val="1370"/>
              </a:lnSpc>
            </a:pPr>
            <a:r>
              <a:rPr sz="1350" b="1" dirty="0">
                <a:latin typeface="Times New Roman"/>
                <a:cs typeface="Times New Roman"/>
              </a:rPr>
              <a:t>Why</a:t>
            </a:r>
            <a:r>
              <a:rPr sz="1350" b="1" spc="-40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wait(),</a:t>
            </a:r>
            <a:r>
              <a:rPr sz="1350" b="1" spc="-35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notify()</a:t>
            </a:r>
            <a:r>
              <a:rPr sz="1350" b="1" spc="-30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and</a:t>
            </a:r>
            <a:r>
              <a:rPr sz="1350" b="1" spc="-20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notifyAll()</a:t>
            </a:r>
            <a:r>
              <a:rPr sz="1350" b="1" spc="-30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methods</a:t>
            </a:r>
            <a:r>
              <a:rPr sz="1350" b="1" spc="-35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are</a:t>
            </a:r>
            <a:r>
              <a:rPr sz="1350" b="1" spc="-35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defined</a:t>
            </a:r>
            <a:r>
              <a:rPr sz="1350" b="1" spc="-40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in</a:t>
            </a:r>
            <a:r>
              <a:rPr sz="1350" b="1" spc="-35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Object</a:t>
            </a:r>
            <a:r>
              <a:rPr sz="1350" b="1" spc="-25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class</a:t>
            </a:r>
            <a:r>
              <a:rPr sz="1350" b="1" spc="-35" dirty="0">
                <a:latin typeface="Times New Roman"/>
                <a:cs typeface="Times New Roman"/>
              </a:rPr>
              <a:t> </a:t>
            </a:r>
            <a:r>
              <a:rPr sz="1350" b="1" spc="-25" dirty="0">
                <a:latin typeface="Times New Roman"/>
                <a:cs typeface="Times New Roman"/>
              </a:rPr>
              <a:t>not </a:t>
            </a:r>
            <a:r>
              <a:rPr sz="1350" b="1" dirty="0">
                <a:latin typeface="Times New Roman"/>
                <a:cs typeface="Times New Roman"/>
              </a:rPr>
              <a:t>Thread</a:t>
            </a:r>
            <a:r>
              <a:rPr sz="1350" b="1" spc="-55" dirty="0">
                <a:latin typeface="Times New Roman"/>
                <a:cs typeface="Times New Roman"/>
              </a:rPr>
              <a:t> </a:t>
            </a:r>
            <a:r>
              <a:rPr sz="1350" b="1" spc="-10" dirty="0">
                <a:latin typeface="Times New Roman"/>
                <a:cs typeface="Times New Roman"/>
              </a:rPr>
              <a:t>class?</a:t>
            </a: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because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related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lock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lock.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50" b="1" dirty="0">
                <a:latin typeface="Times New Roman"/>
                <a:cs typeface="Times New Roman"/>
              </a:rPr>
              <a:t>Difference</a:t>
            </a:r>
            <a:r>
              <a:rPr sz="1350" b="1" spc="-55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between</a:t>
            </a:r>
            <a:r>
              <a:rPr sz="1350" b="1" spc="-30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wait</a:t>
            </a:r>
            <a:r>
              <a:rPr sz="1350" b="1" spc="-40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and</a:t>
            </a:r>
            <a:r>
              <a:rPr sz="1350" b="1" spc="-55" dirty="0">
                <a:latin typeface="Times New Roman"/>
                <a:cs typeface="Times New Roman"/>
              </a:rPr>
              <a:t> </a:t>
            </a:r>
            <a:r>
              <a:rPr sz="1350" b="1" spc="-10" dirty="0">
                <a:latin typeface="Times New Roman"/>
                <a:cs typeface="Times New Roman"/>
              </a:rPr>
              <a:t>sleep?</a:t>
            </a: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1200" dirty="0">
                <a:latin typeface="Times New Roman"/>
                <a:cs typeface="Times New Roman"/>
              </a:rPr>
              <a:t>Let's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important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differences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wait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sleep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methods.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5052" y="3294888"/>
            <a:ext cx="1924685" cy="107505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200" b="1" spc="-10" dirty="0">
                <a:latin typeface="Times New Roman"/>
                <a:cs typeface="Times New Roman"/>
              </a:rPr>
              <a:t>wait()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660"/>
              </a:lnSpc>
              <a:spcBef>
                <a:spcPts val="65"/>
              </a:spcBef>
            </a:pPr>
            <a:r>
              <a:rPr sz="1200" dirty="0">
                <a:latin typeface="Times New Roman"/>
                <a:cs typeface="Times New Roman"/>
              </a:rPr>
              <a:t>wait()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releases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20" dirty="0">
                <a:latin typeface="Times New Roman"/>
                <a:cs typeface="Times New Roman"/>
              </a:rPr>
              <a:t>lock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class</a:t>
            </a:r>
            <a:endParaRPr sz="1200">
              <a:latin typeface="Times New Roman"/>
              <a:cs typeface="Times New Roman"/>
            </a:endParaRPr>
          </a:p>
          <a:p>
            <a:pPr marL="12700" marR="447040">
              <a:lnSpc>
                <a:spcPts val="1660"/>
              </a:lnSpc>
              <a:spcBef>
                <a:spcPts val="15"/>
              </a:spcBef>
            </a:pP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non-</a:t>
            </a:r>
            <a:r>
              <a:rPr sz="1200" dirty="0">
                <a:latin typeface="Times New Roman"/>
                <a:cs typeface="Times New Roman"/>
              </a:rPr>
              <a:t>static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method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non-</a:t>
            </a:r>
            <a:r>
              <a:rPr sz="1200" dirty="0">
                <a:latin typeface="Times New Roman"/>
                <a:cs typeface="Times New Roman"/>
              </a:rPr>
              <a:t>static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method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8447" y="3294888"/>
            <a:ext cx="2407920" cy="107378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200" b="1" spc="-10" dirty="0">
                <a:latin typeface="Times New Roman"/>
                <a:cs typeface="Times New Roman"/>
              </a:rPr>
              <a:t>sleep()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660"/>
              </a:lnSpc>
              <a:spcBef>
                <a:spcPts val="65"/>
              </a:spcBef>
            </a:pPr>
            <a:r>
              <a:rPr sz="1200" dirty="0">
                <a:latin typeface="Times New Roman"/>
                <a:cs typeface="Times New Roman"/>
              </a:rPr>
              <a:t>sleep()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doesn't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release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lock.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Thread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class</a:t>
            </a:r>
            <a:endParaRPr sz="1200">
              <a:latin typeface="Times New Roman"/>
              <a:cs typeface="Times New Roman"/>
            </a:endParaRPr>
          </a:p>
          <a:p>
            <a:pPr marL="12700" marR="1262380">
              <a:lnSpc>
                <a:spcPts val="1660"/>
              </a:lnSpc>
              <a:spcBef>
                <a:spcPts val="10"/>
              </a:spcBef>
            </a:pPr>
            <a:r>
              <a:rPr sz="1150" dirty="0">
                <a:latin typeface="Times New Roman"/>
                <a:cs typeface="Times New Roman"/>
              </a:rPr>
              <a:t>is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the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static</a:t>
            </a:r>
            <a:r>
              <a:rPr sz="1150" spc="-4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method </a:t>
            </a:r>
            <a:r>
              <a:rPr sz="1150" dirty="0">
                <a:latin typeface="Times New Roman"/>
                <a:cs typeface="Times New Roman"/>
              </a:rPr>
              <a:t>is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the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static</a:t>
            </a:r>
            <a:r>
              <a:rPr sz="1150" spc="-4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method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5052" y="4374641"/>
            <a:ext cx="5299075" cy="513842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1370"/>
              </a:lnSpc>
              <a:spcBef>
                <a:spcPts val="204"/>
              </a:spcBef>
              <a:tabLst>
                <a:tab pos="2945765" algn="l"/>
              </a:tabLst>
            </a:pPr>
            <a:r>
              <a:rPr sz="1200" dirty="0">
                <a:latin typeface="Times New Roman"/>
                <a:cs typeface="Times New Roman"/>
              </a:rPr>
              <a:t>should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notified by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notify()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notifyAll()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after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specified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amount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sleep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is </a:t>
            </a:r>
            <a:r>
              <a:rPr sz="1200" spc="-10" dirty="0">
                <a:latin typeface="Times New Roman"/>
                <a:cs typeface="Times New Roman"/>
              </a:rPr>
              <a:t>methods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10" dirty="0">
                <a:latin typeface="Times New Roman"/>
                <a:cs typeface="Times New Roman"/>
              </a:rPr>
              <a:t>completed.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50" b="1" dirty="0">
                <a:latin typeface="Times New Roman"/>
                <a:cs typeface="Times New Roman"/>
              </a:rPr>
              <a:t>Example</a:t>
            </a:r>
            <a:r>
              <a:rPr sz="1350" b="1" spc="-50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of</a:t>
            </a:r>
            <a:r>
              <a:rPr sz="1350" b="1" spc="-45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inter</a:t>
            </a:r>
            <a:r>
              <a:rPr sz="1350" b="1" spc="-40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thread</a:t>
            </a:r>
            <a:r>
              <a:rPr sz="1350" b="1" spc="-30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communication</a:t>
            </a:r>
            <a:r>
              <a:rPr sz="1350" b="1" spc="-25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in</a:t>
            </a:r>
            <a:r>
              <a:rPr sz="1350" b="1" spc="-55" dirty="0">
                <a:latin typeface="Times New Roman"/>
                <a:cs typeface="Times New Roman"/>
              </a:rPr>
              <a:t> </a:t>
            </a:r>
            <a:r>
              <a:rPr sz="1350" b="1" spc="-20" dirty="0">
                <a:latin typeface="Times New Roman"/>
                <a:cs typeface="Times New Roman"/>
              </a:rPr>
              <a:t>java</a:t>
            </a: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1200" dirty="0">
                <a:latin typeface="Times New Roman"/>
                <a:cs typeface="Times New Roman"/>
              </a:rPr>
              <a:t>Let's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simple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example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inter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thread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communication.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00">
              <a:latin typeface="Times New Roman"/>
              <a:cs typeface="Times New Roman"/>
            </a:endParaRPr>
          </a:p>
          <a:p>
            <a:pPr marL="469900" indent="-231775">
              <a:lnSpc>
                <a:spcPct val="100000"/>
              </a:lnSpc>
              <a:buFont typeface="Times New Roman"/>
              <a:buAutoNum type="arabicPeriod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class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Customer{</a:t>
            </a:r>
            <a:endParaRPr sz="1200">
              <a:latin typeface="Calibri"/>
              <a:cs typeface="Calibri"/>
            </a:endParaRPr>
          </a:p>
          <a:p>
            <a:pPr marL="469900" indent="-231775">
              <a:lnSpc>
                <a:spcPct val="100000"/>
              </a:lnSpc>
              <a:spcBef>
                <a:spcPts val="25"/>
              </a:spcBef>
              <a:buFont typeface="Times New Roman"/>
              <a:buAutoNum type="arabicPeriod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int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amount=10000;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ts val="1370"/>
              </a:lnSpc>
              <a:spcBef>
                <a:spcPts val="120"/>
              </a:spcBef>
            </a:pPr>
            <a:r>
              <a:rPr sz="1200" spc="-25" dirty="0">
                <a:latin typeface="Times New Roman"/>
                <a:cs typeface="Times New Roman"/>
              </a:rPr>
              <a:t>3.</a:t>
            </a:r>
            <a:endParaRPr sz="1200">
              <a:latin typeface="Times New Roman"/>
              <a:cs typeface="Times New Roman"/>
            </a:endParaRPr>
          </a:p>
          <a:p>
            <a:pPr marL="469265" indent="-231140">
              <a:lnSpc>
                <a:spcPts val="1345"/>
              </a:lnSpc>
              <a:buFont typeface="Times New Roman"/>
              <a:buAutoNum type="arabicPeriod" startAt="4"/>
              <a:tabLst>
                <a:tab pos="469265" algn="l"/>
              </a:tabLst>
            </a:pPr>
            <a:r>
              <a:rPr sz="1200" spc="-10" dirty="0">
                <a:latin typeface="Calibri"/>
                <a:cs typeface="Calibri"/>
              </a:rPr>
              <a:t>synchronized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void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withdraw(int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amount){</a:t>
            </a:r>
            <a:endParaRPr sz="1200">
              <a:latin typeface="Calibri"/>
              <a:cs typeface="Calibri"/>
            </a:endParaRPr>
          </a:p>
          <a:p>
            <a:pPr marL="469265" indent="-231140">
              <a:lnSpc>
                <a:spcPts val="1415"/>
              </a:lnSpc>
              <a:buFont typeface="Times New Roman"/>
              <a:buAutoNum type="arabicPeriod" startAt="4"/>
              <a:tabLst>
                <a:tab pos="469265" algn="l"/>
              </a:tabLst>
            </a:pPr>
            <a:r>
              <a:rPr sz="1200" spc="-10" dirty="0">
                <a:latin typeface="Calibri"/>
                <a:cs typeface="Calibri"/>
              </a:rPr>
              <a:t>System.out.println("going</a:t>
            </a:r>
            <a:r>
              <a:rPr sz="1200" spc="5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to withdraw...");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ts val="1380"/>
              </a:lnSpc>
            </a:pPr>
            <a:r>
              <a:rPr sz="1200" spc="-25" dirty="0">
                <a:latin typeface="Times New Roman"/>
                <a:cs typeface="Times New Roman"/>
              </a:rPr>
              <a:t>6.</a:t>
            </a:r>
            <a:endParaRPr sz="1200">
              <a:latin typeface="Times New Roman"/>
              <a:cs typeface="Times New Roman"/>
            </a:endParaRPr>
          </a:p>
          <a:p>
            <a:pPr marL="469900" indent="-231775">
              <a:lnSpc>
                <a:spcPts val="1345"/>
              </a:lnSpc>
              <a:buFont typeface="Times New Roman"/>
              <a:buAutoNum type="arabicPeriod" startAt="7"/>
              <a:tabLst>
                <a:tab pos="469900" algn="l"/>
              </a:tabLst>
            </a:pPr>
            <a:r>
              <a:rPr sz="1200" spc="-10" dirty="0">
                <a:latin typeface="Calibri"/>
                <a:cs typeface="Calibri"/>
              </a:rPr>
              <a:t>if(this.amount&lt;amount){</a:t>
            </a:r>
            <a:endParaRPr sz="1200">
              <a:latin typeface="Calibri"/>
              <a:cs typeface="Calibri"/>
            </a:endParaRPr>
          </a:p>
          <a:p>
            <a:pPr marL="469900" indent="-231775">
              <a:lnSpc>
                <a:spcPts val="1390"/>
              </a:lnSpc>
              <a:buFont typeface="Times New Roman"/>
              <a:buAutoNum type="arabicPeriod" startAt="7"/>
              <a:tabLst>
                <a:tab pos="469900" algn="l"/>
              </a:tabLst>
            </a:pPr>
            <a:r>
              <a:rPr sz="1200" spc="-10" dirty="0">
                <a:latin typeface="Calibri"/>
                <a:cs typeface="Calibri"/>
              </a:rPr>
              <a:t>System.out.println("Less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balance;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waiting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 </a:t>
            </a:r>
            <a:r>
              <a:rPr sz="1200" spc="-10" dirty="0">
                <a:latin typeface="Calibri"/>
                <a:cs typeface="Calibri"/>
              </a:rPr>
              <a:t>deposit...");</a:t>
            </a:r>
            <a:endParaRPr sz="1200">
              <a:latin typeface="Calibri"/>
              <a:cs typeface="Calibri"/>
            </a:endParaRPr>
          </a:p>
          <a:p>
            <a:pPr marL="469900" indent="-231775">
              <a:lnSpc>
                <a:spcPts val="1390"/>
              </a:lnSpc>
              <a:buFont typeface="Times New Roman"/>
              <a:buAutoNum type="arabicPeriod" startAt="7"/>
              <a:tabLst>
                <a:tab pos="469900" algn="l"/>
              </a:tabLst>
            </a:pPr>
            <a:r>
              <a:rPr sz="1200" spc="-10" dirty="0">
                <a:latin typeface="Calibri"/>
                <a:cs typeface="Calibri"/>
              </a:rPr>
              <a:t>try{wait();}catch(Exception</a:t>
            </a:r>
            <a:r>
              <a:rPr sz="1200" spc="114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e){}</a:t>
            </a:r>
            <a:endParaRPr sz="1200">
              <a:latin typeface="Calibri"/>
              <a:cs typeface="Calibri"/>
            </a:endParaRPr>
          </a:p>
          <a:p>
            <a:pPr marL="472440" indent="-231140">
              <a:lnSpc>
                <a:spcPts val="1405"/>
              </a:lnSpc>
              <a:buAutoNum type="arabicPeriod" startAt="7"/>
              <a:tabLst>
                <a:tab pos="472440" algn="l"/>
              </a:tabLst>
            </a:pP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469900" indent="-231775">
              <a:lnSpc>
                <a:spcPct val="100000"/>
              </a:lnSpc>
              <a:buFont typeface="Times New Roman"/>
              <a:buAutoNum type="arabicPeriod" startAt="7"/>
              <a:tabLst>
                <a:tab pos="469900" algn="l"/>
              </a:tabLst>
            </a:pPr>
            <a:r>
              <a:rPr sz="1200" spc="-10" dirty="0">
                <a:latin typeface="Calibri"/>
                <a:cs typeface="Calibri"/>
              </a:rPr>
              <a:t>this.amount-=amount;</a:t>
            </a:r>
            <a:endParaRPr sz="1200">
              <a:latin typeface="Calibri"/>
              <a:cs typeface="Calibri"/>
            </a:endParaRPr>
          </a:p>
          <a:p>
            <a:pPr marL="469900" indent="-231775">
              <a:lnSpc>
                <a:spcPts val="1415"/>
              </a:lnSpc>
              <a:spcBef>
                <a:spcPts val="25"/>
              </a:spcBef>
              <a:buFont typeface="Times New Roman"/>
              <a:buAutoNum type="arabicPeriod" startAt="7"/>
              <a:tabLst>
                <a:tab pos="469900" algn="l"/>
              </a:tabLst>
            </a:pPr>
            <a:r>
              <a:rPr sz="1200" spc="-10" dirty="0">
                <a:latin typeface="Calibri"/>
                <a:cs typeface="Calibri"/>
              </a:rPr>
              <a:t>System.out.println("withdraw</a:t>
            </a:r>
            <a:r>
              <a:rPr sz="1200" spc="9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completed...");</a:t>
            </a:r>
            <a:endParaRPr sz="1200">
              <a:latin typeface="Calibri"/>
              <a:cs typeface="Calibri"/>
            </a:endParaRPr>
          </a:p>
          <a:p>
            <a:pPr marL="472440" indent="-231140">
              <a:lnSpc>
                <a:spcPts val="1380"/>
              </a:lnSpc>
              <a:buAutoNum type="arabicPeriod" startAt="7"/>
              <a:tabLst>
                <a:tab pos="472440" algn="l"/>
              </a:tabLst>
            </a:pP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405"/>
              </a:lnSpc>
            </a:pPr>
            <a:r>
              <a:rPr sz="1200" spc="-25" dirty="0">
                <a:latin typeface="Times New Roman"/>
                <a:cs typeface="Times New Roman"/>
              </a:rPr>
              <a:t>14.</a:t>
            </a:r>
            <a:endParaRPr sz="1200">
              <a:latin typeface="Times New Roman"/>
              <a:cs typeface="Times New Roman"/>
            </a:endParaRPr>
          </a:p>
          <a:p>
            <a:pPr marL="469900" indent="-231775">
              <a:lnSpc>
                <a:spcPct val="100000"/>
              </a:lnSpc>
              <a:spcBef>
                <a:spcPts val="25"/>
              </a:spcBef>
              <a:buFont typeface="Times New Roman"/>
              <a:buAutoNum type="arabicPeriod" startAt="15"/>
              <a:tabLst>
                <a:tab pos="469900" algn="l"/>
              </a:tabLst>
            </a:pPr>
            <a:r>
              <a:rPr sz="1200" spc="-10" dirty="0">
                <a:latin typeface="Calibri"/>
                <a:cs typeface="Calibri"/>
              </a:rPr>
              <a:t>synchronized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void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deposit(int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amount){</a:t>
            </a:r>
            <a:endParaRPr sz="1200">
              <a:latin typeface="Calibri"/>
              <a:cs typeface="Calibri"/>
            </a:endParaRPr>
          </a:p>
          <a:p>
            <a:pPr marL="469900" indent="-231775">
              <a:lnSpc>
                <a:spcPct val="100000"/>
              </a:lnSpc>
              <a:spcBef>
                <a:spcPts val="20"/>
              </a:spcBef>
              <a:buFont typeface="Times New Roman"/>
              <a:buAutoNum type="arabicPeriod" startAt="15"/>
              <a:tabLst>
                <a:tab pos="469900" algn="l"/>
              </a:tabLst>
            </a:pPr>
            <a:r>
              <a:rPr sz="1200" spc="-10" dirty="0">
                <a:latin typeface="Calibri"/>
                <a:cs typeface="Calibri"/>
              </a:rPr>
              <a:t>System.out.println("going</a:t>
            </a:r>
            <a:r>
              <a:rPr sz="1200" spc="5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to deposit...");</a:t>
            </a:r>
            <a:endParaRPr sz="1200">
              <a:latin typeface="Calibri"/>
              <a:cs typeface="Calibri"/>
            </a:endParaRPr>
          </a:p>
          <a:p>
            <a:pPr marL="469900" indent="-231775">
              <a:lnSpc>
                <a:spcPct val="100000"/>
              </a:lnSpc>
              <a:spcBef>
                <a:spcPts val="459"/>
              </a:spcBef>
              <a:buFont typeface="Times New Roman"/>
              <a:buAutoNum type="arabicPeriod" startAt="15"/>
              <a:tabLst>
                <a:tab pos="469900" algn="l"/>
              </a:tabLst>
            </a:pPr>
            <a:r>
              <a:rPr sz="1200" spc="-10" dirty="0">
                <a:latin typeface="Calibri"/>
                <a:cs typeface="Calibri"/>
              </a:rPr>
              <a:t>this.amount+=amount;</a:t>
            </a:r>
            <a:endParaRPr sz="1200">
              <a:latin typeface="Calibri"/>
              <a:cs typeface="Calibri"/>
            </a:endParaRPr>
          </a:p>
          <a:p>
            <a:pPr marL="469900" indent="-231775">
              <a:lnSpc>
                <a:spcPct val="100000"/>
              </a:lnSpc>
              <a:spcBef>
                <a:spcPts val="45"/>
              </a:spcBef>
              <a:buFont typeface="Times New Roman"/>
              <a:buAutoNum type="arabicPeriod" startAt="15"/>
              <a:tabLst>
                <a:tab pos="469900" algn="l"/>
              </a:tabLst>
            </a:pPr>
            <a:r>
              <a:rPr sz="1200" spc="-10" dirty="0">
                <a:latin typeface="Calibri"/>
                <a:cs typeface="Calibri"/>
              </a:rPr>
              <a:t>System.out.println("deposit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completed...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");</a:t>
            </a:r>
            <a:endParaRPr sz="1200">
              <a:latin typeface="Calibri"/>
              <a:cs typeface="Calibri"/>
            </a:endParaRPr>
          </a:p>
          <a:p>
            <a:pPr marL="469900" indent="-231775">
              <a:lnSpc>
                <a:spcPts val="1415"/>
              </a:lnSpc>
              <a:spcBef>
                <a:spcPts val="25"/>
              </a:spcBef>
              <a:buFont typeface="Times New Roman"/>
              <a:buAutoNum type="arabicPeriod" startAt="15"/>
              <a:tabLst>
                <a:tab pos="469900" algn="l"/>
              </a:tabLst>
            </a:pPr>
            <a:r>
              <a:rPr sz="1200" spc="-10" dirty="0">
                <a:latin typeface="Calibri"/>
                <a:cs typeface="Calibri"/>
              </a:rPr>
              <a:t>notify();</a:t>
            </a:r>
            <a:endParaRPr sz="1200">
              <a:latin typeface="Calibri"/>
              <a:cs typeface="Calibri"/>
            </a:endParaRPr>
          </a:p>
          <a:p>
            <a:pPr marL="472440" indent="-231140">
              <a:lnSpc>
                <a:spcPts val="1370"/>
              </a:lnSpc>
              <a:buAutoNum type="arabicPeriod" startAt="15"/>
              <a:tabLst>
                <a:tab pos="472440" algn="l"/>
              </a:tabLst>
            </a:pP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472440" indent="-231140">
              <a:lnSpc>
                <a:spcPts val="1390"/>
              </a:lnSpc>
              <a:buAutoNum type="arabicPeriod" startAt="15"/>
              <a:tabLst>
                <a:tab pos="472440" algn="l"/>
              </a:tabLst>
            </a:pP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5052" y="560578"/>
            <a:ext cx="5975350" cy="8974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Times New Roman"/>
                <a:cs typeface="Times New Roman"/>
              </a:rPr>
              <a:t>22.</a:t>
            </a:r>
            <a:endParaRPr sz="1200">
              <a:latin typeface="Times New Roman"/>
              <a:cs typeface="Times New Roman"/>
            </a:endParaRPr>
          </a:p>
          <a:p>
            <a:pPr marL="469900" indent="-231775">
              <a:lnSpc>
                <a:spcPct val="100000"/>
              </a:lnSpc>
              <a:spcBef>
                <a:spcPts val="25"/>
              </a:spcBef>
              <a:buFont typeface="Times New Roman"/>
              <a:buAutoNum type="arabicPeriod" startAt="23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class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Test{</a:t>
            </a:r>
            <a:endParaRPr sz="1200">
              <a:latin typeface="Calibri"/>
              <a:cs typeface="Calibri"/>
            </a:endParaRPr>
          </a:p>
          <a:p>
            <a:pPr marL="469900" indent="-231775">
              <a:lnSpc>
                <a:spcPct val="100000"/>
              </a:lnSpc>
              <a:spcBef>
                <a:spcPts val="20"/>
              </a:spcBef>
              <a:buFont typeface="Times New Roman"/>
              <a:buAutoNum type="arabicPeriod" startAt="23"/>
              <a:tabLst>
                <a:tab pos="469900" algn="l"/>
              </a:tabLst>
            </a:pPr>
            <a:r>
              <a:rPr sz="1200" spc="-10" dirty="0">
                <a:latin typeface="Calibri"/>
                <a:cs typeface="Calibri"/>
              </a:rPr>
              <a:t>public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static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void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main(String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args[]){</a:t>
            </a:r>
            <a:endParaRPr sz="1200">
              <a:latin typeface="Calibri"/>
              <a:cs typeface="Calibri"/>
            </a:endParaRPr>
          </a:p>
          <a:p>
            <a:pPr marL="469900" indent="-231775">
              <a:lnSpc>
                <a:spcPct val="100000"/>
              </a:lnSpc>
              <a:spcBef>
                <a:spcPts val="50"/>
              </a:spcBef>
              <a:buFont typeface="Times New Roman"/>
              <a:buAutoNum type="arabicPeriod" startAt="23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final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Customer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c=new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Customer();</a:t>
            </a:r>
            <a:endParaRPr sz="1200">
              <a:latin typeface="Calibri"/>
              <a:cs typeface="Calibri"/>
            </a:endParaRPr>
          </a:p>
          <a:p>
            <a:pPr marL="469900" indent="-231775">
              <a:lnSpc>
                <a:spcPct val="100000"/>
              </a:lnSpc>
              <a:spcBef>
                <a:spcPts val="25"/>
              </a:spcBef>
              <a:buFont typeface="Times New Roman"/>
              <a:buAutoNum type="arabicPeriod" startAt="23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new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Thread(){</a:t>
            </a:r>
            <a:endParaRPr sz="1200">
              <a:latin typeface="Calibri"/>
              <a:cs typeface="Calibri"/>
            </a:endParaRPr>
          </a:p>
          <a:p>
            <a:pPr marL="469900" indent="-231775">
              <a:lnSpc>
                <a:spcPct val="100000"/>
              </a:lnSpc>
              <a:spcBef>
                <a:spcPts val="25"/>
              </a:spcBef>
              <a:buFont typeface="Times New Roman"/>
              <a:buAutoNum type="arabicPeriod" startAt="23"/>
              <a:tabLst>
                <a:tab pos="469900" algn="l"/>
              </a:tabLst>
            </a:pPr>
            <a:r>
              <a:rPr sz="1200" spc="-10" dirty="0">
                <a:latin typeface="Calibri"/>
                <a:cs typeface="Calibri"/>
              </a:rPr>
              <a:t>public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void </a:t>
            </a:r>
            <a:r>
              <a:rPr sz="1200" spc="-10" dirty="0">
                <a:latin typeface="Calibri"/>
                <a:cs typeface="Calibri"/>
              </a:rPr>
              <a:t>run(){c.withdraw(15000);}</a:t>
            </a:r>
            <a:endParaRPr sz="1200">
              <a:latin typeface="Calibri"/>
              <a:cs typeface="Calibri"/>
            </a:endParaRPr>
          </a:p>
          <a:p>
            <a:pPr marL="469900" indent="-231775">
              <a:lnSpc>
                <a:spcPct val="100000"/>
              </a:lnSpc>
              <a:spcBef>
                <a:spcPts val="25"/>
              </a:spcBef>
              <a:buFont typeface="Times New Roman"/>
              <a:buAutoNum type="arabicPeriod" startAt="23"/>
              <a:tabLst>
                <a:tab pos="469900" algn="l"/>
              </a:tabLst>
            </a:pPr>
            <a:r>
              <a:rPr sz="1200" spc="-10" dirty="0">
                <a:latin typeface="Calibri"/>
                <a:cs typeface="Calibri"/>
              </a:rPr>
              <a:t>}.start();</a:t>
            </a:r>
            <a:endParaRPr sz="1200">
              <a:latin typeface="Calibri"/>
              <a:cs typeface="Calibri"/>
            </a:endParaRPr>
          </a:p>
          <a:p>
            <a:pPr marL="469900" indent="-231775">
              <a:lnSpc>
                <a:spcPct val="100000"/>
              </a:lnSpc>
              <a:spcBef>
                <a:spcPts val="25"/>
              </a:spcBef>
              <a:buFont typeface="Times New Roman"/>
              <a:buAutoNum type="arabicPeriod" startAt="23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new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Thread(){</a:t>
            </a:r>
            <a:endParaRPr sz="1200">
              <a:latin typeface="Calibri"/>
              <a:cs typeface="Calibri"/>
            </a:endParaRPr>
          </a:p>
          <a:p>
            <a:pPr marL="469900" indent="-231775">
              <a:lnSpc>
                <a:spcPct val="100000"/>
              </a:lnSpc>
              <a:spcBef>
                <a:spcPts val="25"/>
              </a:spcBef>
              <a:buFont typeface="Times New Roman"/>
              <a:buAutoNum type="arabicPeriod" startAt="23"/>
              <a:tabLst>
                <a:tab pos="469900" algn="l"/>
              </a:tabLst>
            </a:pPr>
            <a:r>
              <a:rPr sz="1200" spc="-10" dirty="0">
                <a:latin typeface="Calibri"/>
                <a:cs typeface="Calibri"/>
              </a:rPr>
              <a:t>public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void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run(){c.deposit(10000);}</a:t>
            </a:r>
            <a:endParaRPr sz="12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20"/>
              </a:spcBef>
              <a:buFont typeface="Times New Roman"/>
              <a:buAutoNum type="arabicPeriod" startAt="23"/>
              <a:tabLst>
                <a:tab pos="469900" algn="l"/>
              </a:tabLst>
            </a:pPr>
            <a:r>
              <a:rPr sz="1200" spc="-10" dirty="0">
                <a:latin typeface="Calibri"/>
                <a:cs typeface="Calibri"/>
              </a:rPr>
              <a:t>}.start();</a:t>
            </a:r>
            <a:endParaRPr sz="1200">
              <a:latin typeface="Calibri"/>
              <a:cs typeface="Calibri"/>
            </a:endParaRPr>
          </a:p>
          <a:p>
            <a:pPr marL="241300">
              <a:lnSpc>
                <a:spcPts val="1415"/>
              </a:lnSpc>
              <a:spcBef>
                <a:spcPts val="25"/>
              </a:spcBef>
            </a:pPr>
            <a:r>
              <a:rPr sz="1200" spc="-25" dirty="0">
                <a:latin typeface="Calibri"/>
                <a:cs typeface="Calibri"/>
              </a:rPr>
              <a:t>32.</a:t>
            </a:r>
            <a:endParaRPr sz="1200">
              <a:latin typeface="Calibri"/>
              <a:cs typeface="Calibri"/>
            </a:endParaRPr>
          </a:p>
          <a:p>
            <a:pPr marL="241300">
              <a:lnSpc>
                <a:spcPts val="1415"/>
              </a:lnSpc>
            </a:pPr>
            <a:r>
              <a:rPr sz="1200" dirty="0">
                <a:latin typeface="Times New Roman"/>
                <a:cs typeface="Times New Roman"/>
              </a:rPr>
              <a:t>33.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}}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190"/>
              </a:lnSpc>
              <a:spcBef>
                <a:spcPts val="1305"/>
              </a:spcBef>
            </a:pPr>
            <a:r>
              <a:rPr sz="1000" dirty="0">
                <a:latin typeface="Times New Roman"/>
                <a:cs typeface="Times New Roman"/>
              </a:rPr>
              <a:t>Output: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going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to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withdraw...</a:t>
            </a:r>
            <a:endParaRPr sz="1000">
              <a:latin typeface="Times New Roman"/>
              <a:cs typeface="Times New Roman"/>
            </a:endParaRPr>
          </a:p>
          <a:p>
            <a:pPr marL="546100" marR="3657600">
              <a:lnSpc>
                <a:spcPts val="1150"/>
              </a:lnSpc>
              <a:spcBef>
                <a:spcPts val="65"/>
              </a:spcBef>
            </a:pPr>
            <a:r>
              <a:rPr sz="1000" dirty="0">
                <a:latin typeface="Times New Roman"/>
                <a:cs typeface="Times New Roman"/>
              </a:rPr>
              <a:t>Less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balance; </a:t>
            </a:r>
            <a:r>
              <a:rPr sz="1000" spc="-10" dirty="0">
                <a:latin typeface="Times New Roman"/>
                <a:cs typeface="Times New Roman"/>
              </a:rPr>
              <a:t>waiting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for</a:t>
            </a:r>
            <a:r>
              <a:rPr sz="1000" spc="-4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deposit... </a:t>
            </a:r>
            <a:r>
              <a:rPr sz="1000" dirty="0">
                <a:latin typeface="Times New Roman"/>
                <a:cs typeface="Times New Roman"/>
              </a:rPr>
              <a:t>going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to </a:t>
            </a:r>
            <a:r>
              <a:rPr sz="1000" spc="-10" dirty="0">
                <a:latin typeface="Times New Roman"/>
                <a:cs typeface="Times New Roman"/>
              </a:rPr>
              <a:t>deposit...</a:t>
            </a:r>
            <a:endParaRPr sz="1000">
              <a:latin typeface="Times New Roman"/>
              <a:cs typeface="Times New Roman"/>
            </a:endParaRPr>
          </a:p>
          <a:p>
            <a:pPr marL="549275" marR="4399280" indent="-6350">
              <a:lnSpc>
                <a:spcPts val="1130"/>
              </a:lnSpc>
              <a:spcBef>
                <a:spcPts val="20"/>
              </a:spcBef>
            </a:pPr>
            <a:r>
              <a:rPr sz="1000" dirty="0">
                <a:latin typeface="Times New Roman"/>
                <a:cs typeface="Times New Roman"/>
              </a:rPr>
              <a:t>deposit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completed... withdraw</a:t>
            </a:r>
            <a:r>
              <a:rPr sz="1000" spc="-9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completed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1200" b="1" spc="-10" dirty="0">
                <a:latin typeface="Times New Roman"/>
                <a:cs typeface="Times New Roman"/>
              </a:rPr>
              <a:t>INTERRUPTING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THREAD: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5500"/>
              </a:lnSpc>
              <a:spcBef>
                <a:spcPts val="5"/>
              </a:spcBef>
            </a:pPr>
            <a:r>
              <a:rPr sz="1100" dirty="0">
                <a:latin typeface="Times New Roman"/>
                <a:cs typeface="Times New Roman"/>
              </a:rPr>
              <a:t>If</a:t>
            </a:r>
            <a:r>
              <a:rPr sz="1100" spc="1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any</a:t>
            </a:r>
            <a:r>
              <a:rPr sz="1100" spc="1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thread</a:t>
            </a:r>
            <a:r>
              <a:rPr sz="1100" spc="1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229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1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sleeping</a:t>
            </a:r>
            <a:r>
              <a:rPr sz="1100" spc="1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2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waiting</a:t>
            </a:r>
            <a:r>
              <a:rPr sz="1100" spc="1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state</a:t>
            </a:r>
            <a:r>
              <a:rPr sz="1100" spc="1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(i.e.</a:t>
            </a:r>
            <a:r>
              <a:rPr sz="1100" spc="2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sleep()</a:t>
            </a:r>
            <a:r>
              <a:rPr sz="1100" spc="1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2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wait()</a:t>
            </a:r>
            <a:r>
              <a:rPr sz="1100" spc="1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1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invoked),</a:t>
            </a:r>
            <a:r>
              <a:rPr sz="1100" spc="20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calling</a:t>
            </a:r>
            <a:r>
              <a:rPr sz="1100" spc="1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45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interrupt() </a:t>
            </a:r>
            <a:r>
              <a:rPr sz="1100" dirty="0">
                <a:latin typeface="Times New Roman"/>
                <a:cs typeface="Times New Roman"/>
              </a:rPr>
              <a:t>method</a:t>
            </a:r>
            <a:r>
              <a:rPr sz="1100" spc="2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</a:t>
            </a:r>
            <a:r>
              <a:rPr sz="1100" spc="1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thread,</a:t>
            </a:r>
            <a:r>
              <a:rPr sz="1100" spc="2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breaks</a:t>
            </a:r>
            <a:r>
              <a:rPr sz="1100" spc="2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out</a:t>
            </a:r>
            <a:r>
              <a:rPr sz="1100" spc="2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sleeping</a:t>
            </a:r>
            <a:r>
              <a:rPr sz="1100" spc="1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2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waiting</a:t>
            </a:r>
            <a:r>
              <a:rPr sz="1100" spc="1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state</a:t>
            </a:r>
            <a:r>
              <a:rPr sz="1100" spc="1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throwing</a:t>
            </a:r>
            <a:r>
              <a:rPr sz="1100" spc="1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InterruptedException.</a:t>
            </a:r>
            <a:r>
              <a:rPr sz="1100" spc="2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If</a:t>
            </a:r>
            <a:r>
              <a:rPr sz="1100" spc="210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the </a:t>
            </a:r>
            <a:r>
              <a:rPr sz="1100" dirty="0">
                <a:latin typeface="Times New Roman"/>
                <a:cs typeface="Times New Roman"/>
              </a:rPr>
              <a:t>thread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1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not</a:t>
            </a:r>
            <a:r>
              <a:rPr sz="1100" spc="1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11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sleeping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1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waiting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state,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calling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interrupt()</a:t>
            </a:r>
            <a:r>
              <a:rPr sz="1100" spc="11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method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performs</a:t>
            </a:r>
            <a:r>
              <a:rPr sz="1100" spc="1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normal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behaviour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doesn't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interrupt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thread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but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sets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interrupt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flag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true.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Let's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first</a:t>
            </a:r>
            <a:r>
              <a:rPr sz="1100" spc="7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see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methods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provided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by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Thread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class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thread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interruption.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7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The</a:t>
            </a:r>
            <a:r>
              <a:rPr sz="1200" b="1" spc="-4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3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Methods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Provided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By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The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Thread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Class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For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Interrupting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Thread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100" dirty="0">
                <a:latin typeface="Times New Roman"/>
                <a:cs typeface="Times New Roman"/>
              </a:rPr>
              <a:t>public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void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interrupt()</a:t>
            </a:r>
            <a:endParaRPr sz="1100">
              <a:latin typeface="Times New Roman"/>
              <a:cs typeface="Times New Roman"/>
            </a:endParaRPr>
          </a:p>
          <a:p>
            <a:pPr marL="469900" marR="3604895">
              <a:lnSpc>
                <a:spcPct val="201799"/>
              </a:lnSpc>
            </a:pPr>
            <a:r>
              <a:rPr sz="1100" dirty="0">
                <a:latin typeface="Times New Roman"/>
                <a:cs typeface="Times New Roman"/>
              </a:rPr>
              <a:t>public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static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boolean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interrupted() </a:t>
            </a:r>
            <a:r>
              <a:rPr sz="1100" dirty="0">
                <a:latin typeface="Times New Roman"/>
                <a:cs typeface="Times New Roman"/>
              </a:rPr>
              <a:t>public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boolean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isInterrupted()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latin typeface="Times New Roman"/>
                <a:cs typeface="Times New Roman"/>
              </a:rPr>
              <a:t>Example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of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interrupting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-4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thread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that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stops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working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20320" algn="just">
              <a:lnSpc>
                <a:spcPct val="100899"/>
              </a:lnSpc>
            </a:pP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this</a:t>
            </a:r>
            <a:r>
              <a:rPr sz="1100" spc="11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example,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after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interrupting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thread,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we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are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propagating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it,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will</a:t>
            </a:r>
            <a:r>
              <a:rPr sz="1100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stop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working.</a:t>
            </a:r>
            <a:r>
              <a:rPr sz="1100" spc="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If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we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don't </a:t>
            </a:r>
            <a:r>
              <a:rPr sz="1100" dirty="0">
                <a:latin typeface="Times New Roman"/>
                <a:cs typeface="Times New Roman"/>
              </a:rPr>
              <a:t>want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stop</a:t>
            </a:r>
            <a:r>
              <a:rPr sz="1100" spc="11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thread,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we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</a:t>
            </a:r>
            <a:r>
              <a:rPr sz="1100" spc="11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handle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where</a:t>
            </a:r>
            <a:r>
              <a:rPr sz="1100" spc="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sleep()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wait()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method</a:t>
            </a:r>
            <a:r>
              <a:rPr sz="1100" spc="9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11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invoked.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Let's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first</a:t>
            </a:r>
            <a:r>
              <a:rPr sz="1100" spc="1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see</a:t>
            </a:r>
            <a:r>
              <a:rPr sz="1100" spc="80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the </a:t>
            </a:r>
            <a:r>
              <a:rPr sz="1100" dirty="0">
                <a:latin typeface="Times New Roman"/>
                <a:cs typeface="Times New Roman"/>
              </a:rPr>
              <a:t>example where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are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propagating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exception.</a:t>
            </a:r>
            <a:endParaRPr sz="1100">
              <a:latin typeface="Times New Roman"/>
              <a:cs typeface="Times New Roman"/>
            </a:endParaRPr>
          </a:p>
          <a:p>
            <a:pPr marL="469265" indent="-231140">
              <a:lnSpc>
                <a:spcPts val="1295"/>
              </a:lnSpc>
              <a:spcBef>
                <a:spcPts val="530"/>
              </a:spcBef>
              <a:buFont typeface="Times New Roman"/>
              <a:buAutoNum type="arabicPeriod"/>
              <a:tabLst>
                <a:tab pos="469265" algn="l"/>
              </a:tabLst>
            </a:pPr>
            <a:r>
              <a:rPr sz="1100" dirty="0">
                <a:latin typeface="Calibri"/>
                <a:cs typeface="Calibri"/>
              </a:rPr>
              <a:t>class </a:t>
            </a:r>
            <a:r>
              <a:rPr sz="1100" spc="-10" dirty="0">
                <a:latin typeface="Calibri"/>
                <a:cs typeface="Calibri"/>
              </a:rPr>
              <a:t>TestInterruptingThread1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extends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Thread{</a:t>
            </a:r>
            <a:endParaRPr sz="1100">
              <a:latin typeface="Calibri"/>
              <a:cs typeface="Calibri"/>
            </a:endParaRPr>
          </a:p>
          <a:p>
            <a:pPr marL="469265" indent="-231140">
              <a:lnSpc>
                <a:spcPts val="1260"/>
              </a:lnSpc>
              <a:buFont typeface="Times New Roman"/>
              <a:buAutoNum type="arabicPeriod"/>
              <a:tabLst>
                <a:tab pos="469265" algn="l"/>
              </a:tabLst>
            </a:pPr>
            <a:r>
              <a:rPr sz="1100" dirty="0">
                <a:latin typeface="Calibri"/>
                <a:cs typeface="Calibri"/>
              </a:rPr>
              <a:t>public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void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run(){</a:t>
            </a:r>
            <a:endParaRPr sz="1100">
              <a:latin typeface="Calibri"/>
              <a:cs typeface="Calibri"/>
            </a:endParaRPr>
          </a:p>
          <a:p>
            <a:pPr marL="469265" indent="-231140">
              <a:lnSpc>
                <a:spcPts val="1260"/>
              </a:lnSpc>
              <a:buFont typeface="Times New Roman"/>
              <a:buAutoNum type="arabicPeriod"/>
              <a:tabLst>
                <a:tab pos="469265" algn="l"/>
              </a:tabLst>
            </a:pPr>
            <a:r>
              <a:rPr sz="1100" spc="-20" dirty="0">
                <a:latin typeface="Calibri"/>
                <a:cs typeface="Calibri"/>
              </a:rPr>
              <a:t>try{</a:t>
            </a:r>
            <a:endParaRPr sz="1100">
              <a:latin typeface="Calibri"/>
              <a:cs typeface="Calibri"/>
            </a:endParaRPr>
          </a:p>
          <a:p>
            <a:pPr marL="469265" indent="-231140">
              <a:lnSpc>
                <a:spcPts val="1260"/>
              </a:lnSpc>
              <a:buFont typeface="Times New Roman"/>
              <a:buAutoNum type="arabicPeriod"/>
              <a:tabLst>
                <a:tab pos="469265" algn="l"/>
              </a:tabLst>
            </a:pPr>
            <a:r>
              <a:rPr sz="1100" spc="-10" dirty="0">
                <a:latin typeface="Calibri"/>
                <a:cs typeface="Calibri"/>
              </a:rPr>
              <a:t>Thread.sleep(1000);</a:t>
            </a:r>
            <a:endParaRPr sz="1100">
              <a:latin typeface="Calibri"/>
              <a:cs typeface="Calibri"/>
            </a:endParaRPr>
          </a:p>
          <a:p>
            <a:pPr marL="469265" indent="-231140">
              <a:lnSpc>
                <a:spcPts val="1260"/>
              </a:lnSpc>
              <a:buFont typeface="Times New Roman"/>
              <a:buAutoNum type="arabicPeriod"/>
              <a:tabLst>
                <a:tab pos="469265" algn="l"/>
              </a:tabLst>
            </a:pPr>
            <a:r>
              <a:rPr sz="1100" spc="-10" dirty="0">
                <a:latin typeface="Calibri"/>
                <a:cs typeface="Calibri"/>
              </a:rPr>
              <a:t>System.out.println("task");</a:t>
            </a:r>
            <a:endParaRPr sz="1100">
              <a:latin typeface="Calibri"/>
              <a:cs typeface="Calibri"/>
            </a:endParaRPr>
          </a:p>
          <a:p>
            <a:pPr marL="469265" indent="-231140">
              <a:lnSpc>
                <a:spcPts val="1285"/>
              </a:lnSpc>
              <a:buFont typeface="Times New Roman"/>
              <a:buAutoNum type="arabicPeriod"/>
              <a:tabLst>
                <a:tab pos="469265" algn="l"/>
              </a:tabLst>
            </a:pPr>
            <a:r>
              <a:rPr sz="1100" spc="-10" dirty="0">
                <a:latin typeface="Calibri"/>
                <a:cs typeface="Calibri"/>
              </a:rPr>
              <a:t>}catch(InterruptedException</a:t>
            </a:r>
            <a:r>
              <a:rPr sz="1100" spc="135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e){</a:t>
            </a:r>
            <a:endParaRPr sz="1100">
              <a:latin typeface="Calibri"/>
              <a:cs typeface="Calibri"/>
            </a:endParaRPr>
          </a:p>
          <a:p>
            <a:pPr marL="241300" marR="3315335" indent="227965">
              <a:lnSpc>
                <a:spcPts val="1350"/>
              </a:lnSpc>
              <a:spcBef>
                <a:spcPts val="10"/>
              </a:spcBef>
              <a:buFont typeface="Times New Roman"/>
              <a:buAutoNum type="arabicPeriod"/>
              <a:tabLst>
                <a:tab pos="469265" algn="l"/>
              </a:tabLst>
            </a:pPr>
            <a:r>
              <a:rPr sz="1100" dirty="0">
                <a:latin typeface="Calibri"/>
                <a:cs typeface="Calibri"/>
              </a:rPr>
              <a:t>throw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new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RuntimeException("Thread interrupted..."+e);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8.</a:t>
            </a:r>
            <a:r>
              <a:rPr sz="1100" spc="215" dirty="0">
                <a:latin typeface="Calibri"/>
                <a:cs typeface="Calibri"/>
              </a:rPr>
              <a:t> </a:t>
            </a:r>
            <a:r>
              <a:rPr sz="1100" spc="-50" dirty="0">
                <a:latin typeface="Calibri"/>
                <a:cs typeface="Calibri"/>
              </a:rPr>
              <a:t>}</a:t>
            </a:r>
            <a:endParaRPr sz="1100">
              <a:latin typeface="Calibri"/>
              <a:cs typeface="Calibri"/>
            </a:endParaRPr>
          </a:p>
          <a:p>
            <a:pPr marL="241300">
              <a:lnSpc>
                <a:spcPts val="1220"/>
              </a:lnSpc>
            </a:pPr>
            <a:r>
              <a:rPr sz="1100" spc="-25" dirty="0">
                <a:latin typeface="Times New Roman"/>
                <a:cs typeface="Times New Roman"/>
              </a:rPr>
              <a:t>9.</a:t>
            </a:r>
            <a:endParaRPr sz="1100">
              <a:latin typeface="Times New Roman"/>
              <a:cs typeface="Times New Roman"/>
            </a:endParaRPr>
          </a:p>
          <a:p>
            <a:pPr marL="241300">
              <a:lnSpc>
                <a:spcPts val="1295"/>
              </a:lnSpc>
            </a:pPr>
            <a:r>
              <a:rPr sz="1100" dirty="0">
                <a:latin typeface="Times New Roman"/>
                <a:cs typeface="Times New Roman"/>
              </a:rPr>
              <a:t>10.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0" dirty="0"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374649"/>
            <a:ext cx="4164965" cy="2310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>
              <a:lnSpc>
                <a:spcPts val="1310"/>
              </a:lnSpc>
              <a:spcBef>
                <a:spcPts val="100"/>
              </a:spcBef>
            </a:pPr>
            <a:r>
              <a:rPr sz="1100" spc="-25" dirty="0">
                <a:latin typeface="Times New Roman"/>
                <a:cs typeface="Times New Roman"/>
              </a:rPr>
              <a:t>11.</a:t>
            </a:r>
            <a:endParaRPr sz="1100">
              <a:latin typeface="Times New Roman"/>
              <a:cs typeface="Times New Roman"/>
            </a:endParaRPr>
          </a:p>
          <a:p>
            <a:pPr marL="473075" indent="-231775">
              <a:lnSpc>
                <a:spcPts val="1285"/>
              </a:lnSpc>
              <a:buFont typeface="Times New Roman"/>
              <a:buAutoNum type="arabicPeriod" startAt="12"/>
              <a:tabLst>
                <a:tab pos="473075" algn="l"/>
              </a:tabLst>
            </a:pPr>
            <a:r>
              <a:rPr sz="1100" dirty="0">
                <a:latin typeface="Calibri"/>
                <a:cs typeface="Calibri"/>
              </a:rPr>
              <a:t>public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static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void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main(String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args[]){</a:t>
            </a:r>
            <a:endParaRPr sz="1100">
              <a:latin typeface="Calibri"/>
              <a:cs typeface="Calibri"/>
            </a:endParaRPr>
          </a:p>
          <a:p>
            <a:pPr marL="473075" indent="-231775">
              <a:lnSpc>
                <a:spcPts val="1260"/>
              </a:lnSpc>
              <a:buFont typeface="Times New Roman"/>
              <a:buAutoNum type="arabicPeriod" startAt="12"/>
              <a:tabLst>
                <a:tab pos="473075" algn="l"/>
              </a:tabLst>
            </a:pPr>
            <a:r>
              <a:rPr sz="1100" spc="-10" dirty="0">
                <a:latin typeface="Calibri"/>
                <a:cs typeface="Calibri"/>
              </a:rPr>
              <a:t>TestInterruptingThread1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t1=new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TestInterruptingThread1();</a:t>
            </a:r>
            <a:endParaRPr sz="1100">
              <a:latin typeface="Calibri"/>
              <a:cs typeface="Calibri"/>
            </a:endParaRPr>
          </a:p>
          <a:p>
            <a:pPr marL="473075" indent="-231775">
              <a:lnSpc>
                <a:spcPts val="1260"/>
              </a:lnSpc>
              <a:buFont typeface="Times New Roman"/>
              <a:buAutoNum type="arabicPeriod" startAt="12"/>
              <a:tabLst>
                <a:tab pos="473075" algn="l"/>
              </a:tabLst>
            </a:pPr>
            <a:r>
              <a:rPr sz="1100" spc="-10" dirty="0">
                <a:latin typeface="Calibri"/>
                <a:cs typeface="Calibri"/>
              </a:rPr>
              <a:t>t1.start();</a:t>
            </a:r>
            <a:endParaRPr sz="1100">
              <a:latin typeface="Calibri"/>
              <a:cs typeface="Calibri"/>
            </a:endParaRPr>
          </a:p>
          <a:p>
            <a:pPr marL="473075" indent="-231775">
              <a:lnSpc>
                <a:spcPts val="1270"/>
              </a:lnSpc>
              <a:buFont typeface="Times New Roman"/>
              <a:buAutoNum type="arabicPeriod" startAt="12"/>
              <a:tabLst>
                <a:tab pos="473075" algn="l"/>
              </a:tabLst>
            </a:pPr>
            <a:r>
              <a:rPr sz="1100" spc="-20" dirty="0">
                <a:latin typeface="Calibri"/>
                <a:cs typeface="Calibri"/>
              </a:rPr>
              <a:t>try{</a:t>
            </a:r>
            <a:endParaRPr sz="1100">
              <a:latin typeface="Calibri"/>
              <a:cs typeface="Calibri"/>
            </a:endParaRPr>
          </a:p>
          <a:p>
            <a:pPr marL="473075" indent="-231775">
              <a:lnSpc>
                <a:spcPts val="1285"/>
              </a:lnSpc>
              <a:buFont typeface="Times New Roman"/>
              <a:buAutoNum type="arabicPeriod" startAt="12"/>
              <a:tabLst>
                <a:tab pos="473075" algn="l"/>
              </a:tabLst>
            </a:pPr>
            <a:r>
              <a:rPr sz="1100" spc="-10" dirty="0">
                <a:latin typeface="Calibri"/>
                <a:cs typeface="Calibri"/>
              </a:rPr>
              <a:t>t1.interrupt();</a:t>
            </a:r>
            <a:endParaRPr sz="1100">
              <a:latin typeface="Calibri"/>
              <a:cs typeface="Calibri"/>
            </a:endParaRPr>
          </a:p>
          <a:p>
            <a:pPr marL="473075" indent="-231775">
              <a:lnSpc>
                <a:spcPts val="1310"/>
              </a:lnSpc>
              <a:buFont typeface="Times New Roman"/>
              <a:buAutoNum type="arabicPeriod" startAt="12"/>
              <a:tabLst>
                <a:tab pos="473075" algn="l"/>
              </a:tabLst>
            </a:pPr>
            <a:r>
              <a:rPr sz="1100" spc="-10" dirty="0">
                <a:latin typeface="Calibri"/>
                <a:cs typeface="Calibri"/>
              </a:rPr>
              <a:t>}catch(Exception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e){System.out.println("Exception</a:t>
            </a:r>
            <a:r>
              <a:rPr sz="1100" spc="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handled</a:t>
            </a:r>
            <a:r>
              <a:rPr sz="1100" spc="8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"+e);}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10" dirty="0">
                <a:latin typeface="Times New Roman"/>
                <a:cs typeface="Times New Roman"/>
              </a:rPr>
              <a:t>18.18.</a:t>
            </a:r>
            <a:endParaRPr sz="1100">
              <a:latin typeface="Times New Roman"/>
              <a:cs typeface="Times New Roman"/>
            </a:endParaRPr>
          </a:p>
          <a:p>
            <a:pPr marL="243840">
              <a:lnSpc>
                <a:spcPts val="1295"/>
              </a:lnSpc>
            </a:pPr>
            <a:r>
              <a:rPr sz="1100" dirty="0">
                <a:latin typeface="Times New Roman"/>
                <a:cs typeface="Times New Roman"/>
              </a:rPr>
              <a:t>19.</a:t>
            </a:r>
            <a:r>
              <a:rPr sz="1100" spc="170" dirty="0">
                <a:latin typeface="Times New Roman"/>
                <a:cs typeface="Times New Roman"/>
              </a:rPr>
              <a:t> </a:t>
            </a:r>
            <a:r>
              <a:rPr sz="1100" spc="-50" dirty="0"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  <a:p>
            <a:pPr marL="243840">
              <a:lnSpc>
                <a:spcPts val="1295"/>
              </a:lnSpc>
            </a:pPr>
            <a:r>
              <a:rPr sz="1100" dirty="0">
                <a:latin typeface="Times New Roman"/>
                <a:cs typeface="Times New Roman"/>
              </a:rPr>
              <a:t>20.</a:t>
            </a:r>
            <a:r>
              <a:rPr sz="1100" spc="170" dirty="0">
                <a:latin typeface="Times New Roman"/>
                <a:cs typeface="Times New Roman"/>
              </a:rPr>
              <a:t> </a:t>
            </a:r>
            <a:r>
              <a:rPr sz="1100" spc="-50" dirty="0"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Times New Roman"/>
              <a:cs typeface="Times New Roman"/>
            </a:endParaRPr>
          </a:p>
          <a:p>
            <a:pPr marL="15240">
              <a:lnSpc>
                <a:spcPts val="1165"/>
              </a:lnSpc>
            </a:pPr>
            <a:r>
              <a:rPr sz="1000" dirty="0">
                <a:latin typeface="Times New Roman"/>
                <a:cs typeface="Times New Roman"/>
              </a:rPr>
              <a:t>Output:Exception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in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thread-</a:t>
            </a:r>
            <a:r>
              <a:rPr sz="1000" spc="-50" dirty="0">
                <a:latin typeface="Times New Roman"/>
                <a:cs typeface="Times New Roman"/>
              </a:rPr>
              <a:t>0</a:t>
            </a:r>
            <a:endParaRPr sz="1000">
              <a:latin typeface="Times New Roman"/>
              <a:cs typeface="Times New Roman"/>
            </a:endParaRPr>
          </a:p>
          <a:p>
            <a:pPr marL="549275">
              <a:lnSpc>
                <a:spcPts val="1165"/>
              </a:lnSpc>
            </a:pPr>
            <a:r>
              <a:rPr sz="1000" spc="-10" dirty="0">
                <a:latin typeface="Times New Roman"/>
                <a:cs typeface="Times New Roman"/>
              </a:rPr>
              <a:t>java.lang.RuntimeException:</a:t>
            </a:r>
            <a:r>
              <a:rPr sz="1000" spc="9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Thread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interrupted...</a:t>
            </a:r>
            <a:endParaRPr sz="1000">
              <a:latin typeface="Times New Roman"/>
              <a:cs typeface="Times New Roman"/>
            </a:endParaRPr>
          </a:p>
          <a:p>
            <a:pPr marL="549275">
              <a:lnSpc>
                <a:spcPct val="100000"/>
              </a:lnSpc>
              <a:spcBef>
                <a:spcPts val="145"/>
              </a:spcBef>
            </a:pPr>
            <a:r>
              <a:rPr sz="1000" spc="-10" dirty="0">
                <a:latin typeface="Times New Roman"/>
                <a:cs typeface="Times New Roman"/>
              </a:rPr>
              <a:t>java.lang.InterruptedException:</a:t>
            </a:r>
            <a:r>
              <a:rPr sz="1000" spc="6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sleep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interrupted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at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A.run(A.java:7)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5052" y="2831972"/>
            <a:ext cx="5813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Example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of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interrupting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thread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that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doesn't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stop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working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5052" y="3328797"/>
            <a:ext cx="5937250" cy="610870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270"/>
              </a:lnSpc>
              <a:spcBef>
                <a:spcPts val="185"/>
              </a:spcBef>
            </a:pP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this example,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after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interrupting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thread,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handle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exception,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it will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break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out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sleeping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Times New Roman"/>
                <a:cs typeface="Times New Roman"/>
              </a:rPr>
              <a:t>but </a:t>
            </a:r>
            <a:r>
              <a:rPr sz="1100" dirty="0">
                <a:latin typeface="Times New Roman"/>
                <a:cs typeface="Times New Roman"/>
              </a:rPr>
              <a:t>will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not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stop</a:t>
            </a:r>
            <a:r>
              <a:rPr sz="1100" spc="-10" dirty="0">
                <a:latin typeface="Times New Roman"/>
                <a:cs typeface="Times New Roman"/>
              </a:rPr>
              <a:t> working.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1100">
              <a:latin typeface="Times New Roman"/>
              <a:cs typeface="Times New Roman"/>
            </a:endParaRPr>
          </a:p>
          <a:p>
            <a:pPr marL="469265" indent="-231140">
              <a:lnSpc>
                <a:spcPts val="1295"/>
              </a:lnSpc>
              <a:buFont typeface="Times New Roman"/>
              <a:buAutoNum type="arabicPeriod"/>
              <a:tabLst>
                <a:tab pos="469265" algn="l"/>
              </a:tabLst>
            </a:pPr>
            <a:r>
              <a:rPr sz="1100" dirty="0">
                <a:latin typeface="Calibri"/>
                <a:cs typeface="Calibri"/>
              </a:rPr>
              <a:t>class </a:t>
            </a:r>
            <a:r>
              <a:rPr sz="1100" spc="-10" dirty="0">
                <a:latin typeface="Calibri"/>
                <a:cs typeface="Calibri"/>
              </a:rPr>
              <a:t>TestInterruptingThread2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extends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Thread{</a:t>
            </a:r>
            <a:endParaRPr sz="1100">
              <a:latin typeface="Calibri"/>
              <a:cs typeface="Calibri"/>
            </a:endParaRPr>
          </a:p>
          <a:p>
            <a:pPr marL="469265" indent="-231140">
              <a:lnSpc>
                <a:spcPts val="1270"/>
              </a:lnSpc>
              <a:buFont typeface="Times New Roman"/>
              <a:buAutoNum type="arabicPeriod"/>
              <a:tabLst>
                <a:tab pos="469265" algn="l"/>
              </a:tabLst>
            </a:pPr>
            <a:r>
              <a:rPr sz="1100" dirty="0">
                <a:latin typeface="Calibri"/>
                <a:cs typeface="Calibri"/>
              </a:rPr>
              <a:t>public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void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run(){</a:t>
            </a:r>
            <a:endParaRPr sz="1100">
              <a:latin typeface="Calibri"/>
              <a:cs typeface="Calibri"/>
            </a:endParaRPr>
          </a:p>
          <a:p>
            <a:pPr marL="469265" indent="-231140">
              <a:lnSpc>
                <a:spcPts val="1270"/>
              </a:lnSpc>
              <a:buFont typeface="Times New Roman"/>
              <a:buAutoNum type="arabicPeriod"/>
              <a:tabLst>
                <a:tab pos="469265" algn="l"/>
              </a:tabLst>
            </a:pPr>
            <a:r>
              <a:rPr sz="1100" spc="-20" dirty="0">
                <a:latin typeface="Calibri"/>
                <a:cs typeface="Calibri"/>
              </a:rPr>
              <a:t>try{</a:t>
            </a:r>
            <a:endParaRPr sz="1100">
              <a:latin typeface="Calibri"/>
              <a:cs typeface="Calibri"/>
            </a:endParaRPr>
          </a:p>
          <a:p>
            <a:pPr marL="469265" indent="-231140">
              <a:lnSpc>
                <a:spcPts val="1260"/>
              </a:lnSpc>
              <a:buFont typeface="Times New Roman"/>
              <a:buAutoNum type="arabicPeriod"/>
              <a:tabLst>
                <a:tab pos="469265" algn="l"/>
              </a:tabLst>
            </a:pPr>
            <a:r>
              <a:rPr sz="1100" spc="-10" dirty="0">
                <a:latin typeface="Calibri"/>
                <a:cs typeface="Calibri"/>
              </a:rPr>
              <a:t>Thread.sleep(1000);</a:t>
            </a:r>
            <a:endParaRPr sz="1100">
              <a:latin typeface="Calibri"/>
              <a:cs typeface="Calibri"/>
            </a:endParaRPr>
          </a:p>
          <a:p>
            <a:pPr marL="469265" indent="-231140">
              <a:lnSpc>
                <a:spcPts val="1260"/>
              </a:lnSpc>
              <a:buFont typeface="Times New Roman"/>
              <a:buAutoNum type="arabicPeriod"/>
              <a:tabLst>
                <a:tab pos="469265" algn="l"/>
              </a:tabLst>
            </a:pPr>
            <a:r>
              <a:rPr sz="1100" spc="-10" dirty="0">
                <a:latin typeface="Calibri"/>
                <a:cs typeface="Calibri"/>
              </a:rPr>
              <a:t>System.out.println("task");</a:t>
            </a:r>
            <a:endParaRPr sz="1100">
              <a:latin typeface="Calibri"/>
              <a:cs typeface="Calibri"/>
            </a:endParaRPr>
          </a:p>
          <a:p>
            <a:pPr marL="469265" indent="-231140">
              <a:lnSpc>
                <a:spcPts val="1285"/>
              </a:lnSpc>
              <a:buFont typeface="Times New Roman"/>
              <a:buAutoNum type="arabicPeriod"/>
              <a:tabLst>
                <a:tab pos="469265" algn="l"/>
              </a:tabLst>
            </a:pPr>
            <a:r>
              <a:rPr sz="1100" spc="-10" dirty="0">
                <a:latin typeface="Calibri"/>
                <a:cs typeface="Calibri"/>
              </a:rPr>
              <a:t>}catch(InterruptedException</a:t>
            </a:r>
            <a:r>
              <a:rPr sz="1100" spc="135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e){</a:t>
            </a:r>
            <a:endParaRPr sz="1100">
              <a:latin typeface="Calibri"/>
              <a:cs typeface="Calibri"/>
            </a:endParaRPr>
          </a:p>
          <a:p>
            <a:pPr marL="469265" indent="-227965">
              <a:lnSpc>
                <a:spcPts val="1310"/>
              </a:lnSpc>
              <a:buFont typeface="Times New Roman"/>
              <a:buAutoNum type="arabicPeriod"/>
              <a:tabLst>
                <a:tab pos="469265" algn="l"/>
              </a:tabLst>
            </a:pPr>
            <a:r>
              <a:rPr sz="1100" dirty="0">
                <a:latin typeface="Calibri"/>
                <a:cs typeface="Calibri"/>
              </a:rPr>
              <a:t>System.out.println("Exception</a:t>
            </a:r>
            <a:r>
              <a:rPr sz="1100" spc="-5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handled</a:t>
            </a:r>
            <a:endParaRPr sz="1100">
              <a:latin typeface="Calibri"/>
              <a:cs typeface="Calibri"/>
            </a:endParaRPr>
          </a:p>
          <a:p>
            <a:pPr marL="241300">
              <a:lnSpc>
                <a:spcPts val="1310"/>
              </a:lnSpc>
              <a:spcBef>
                <a:spcPts val="25"/>
              </a:spcBef>
            </a:pPr>
            <a:r>
              <a:rPr sz="1100" dirty="0">
                <a:latin typeface="Calibri"/>
                <a:cs typeface="Calibri"/>
              </a:rPr>
              <a:t>"+e);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8.</a:t>
            </a:r>
            <a:r>
              <a:rPr sz="1100" spc="90" dirty="0">
                <a:latin typeface="Calibri"/>
                <a:cs typeface="Calibri"/>
              </a:rPr>
              <a:t> </a:t>
            </a:r>
            <a:r>
              <a:rPr sz="1100" spc="-50" dirty="0">
                <a:latin typeface="Calibri"/>
                <a:cs typeface="Calibri"/>
              </a:rPr>
              <a:t>}</a:t>
            </a:r>
            <a:endParaRPr sz="1100">
              <a:latin typeface="Calibri"/>
              <a:cs typeface="Calibri"/>
            </a:endParaRPr>
          </a:p>
          <a:p>
            <a:pPr marL="241300">
              <a:lnSpc>
                <a:spcPts val="1260"/>
              </a:lnSpc>
            </a:pPr>
            <a:r>
              <a:rPr sz="1100" dirty="0">
                <a:latin typeface="Times New Roman"/>
                <a:cs typeface="Times New Roman"/>
              </a:rPr>
              <a:t>9.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System.out.println("thread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running...");</a:t>
            </a:r>
            <a:endParaRPr sz="1100">
              <a:latin typeface="Times New Roman"/>
              <a:cs typeface="Times New Roman"/>
            </a:endParaRPr>
          </a:p>
          <a:p>
            <a:pPr marL="241300">
              <a:lnSpc>
                <a:spcPts val="1250"/>
              </a:lnSpc>
            </a:pPr>
            <a:r>
              <a:rPr sz="1100" dirty="0">
                <a:latin typeface="Times New Roman"/>
                <a:cs typeface="Times New Roman"/>
              </a:rPr>
              <a:t>10.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0" dirty="0"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  <a:p>
            <a:pPr marL="241300">
              <a:lnSpc>
                <a:spcPts val="1295"/>
              </a:lnSpc>
            </a:pPr>
            <a:r>
              <a:rPr sz="1100" spc="-25" dirty="0">
                <a:latin typeface="Times New Roman"/>
                <a:cs typeface="Times New Roman"/>
              </a:rPr>
              <a:t>11.</a:t>
            </a:r>
            <a:endParaRPr sz="1100">
              <a:latin typeface="Times New Roman"/>
              <a:cs typeface="Times New Roman"/>
            </a:endParaRPr>
          </a:p>
          <a:p>
            <a:pPr marL="469900" indent="-231775">
              <a:lnSpc>
                <a:spcPct val="100000"/>
              </a:lnSpc>
              <a:spcBef>
                <a:spcPts val="5"/>
              </a:spcBef>
              <a:buFont typeface="Times New Roman"/>
              <a:buAutoNum type="arabicPeriod" startAt="12"/>
              <a:tabLst>
                <a:tab pos="469900" algn="l"/>
              </a:tabLst>
            </a:pPr>
            <a:r>
              <a:rPr sz="1100" dirty="0">
                <a:latin typeface="Calibri"/>
                <a:cs typeface="Calibri"/>
              </a:rPr>
              <a:t>public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static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void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main(String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args[]){</a:t>
            </a:r>
            <a:endParaRPr sz="1100">
              <a:latin typeface="Calibri"/>
              <a:cs typeface="Calibri"/>
            </a:endParaRPr>
          </a:p>
          <a:p>
            <a:pPr marL="469900" indent="-231775">
              <a:lnSpc>
                <a:spcPts val="1310"/>
              </a:lnSpc>
              <a:spcBef>
                <a:spcPts val="20"/>
              </a:spcBef>
              <a:buFont typeface="Times New Roman"/>
              <a:buAutoNum type="arabicPeriod" startAt="12"/>
              <a:tabLst>
                <a:tab pos="469900" algn="l"/>
              </a:tabLst>
            </a:pPr>
            <a:r>
              <a:rPr sz="1100" spc="-10" dirty="0">
                <a:latin typeface="Calibri"/>
                <a:cs typeface="Calibri"/>
              </a:rPr>
              <a:t>TestInterruptingThread2</a:t>
            </a:r>
            <a:r>
              <a:rPr sz="1100" dirty="0">
                <a:latin typeface="Calibri"/>
                <a:cs typeface="Calibri"/>
              </a:rPr>
              <a:t> t1=new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TestInterruptingThread2();</a:t>
            </a:r>
            <a:endParaRPr sz="1100">
              <a:latin typeface="Calibri"/>
              <a:cs typeface="Calibri"/>
            </a:endParaRPr>
          </a:p>
          <a:p>
            <a:pPr marL="469900" indent="-228600">
              <a:lnSpc>
                <a:spcPts val="1310"/>
              </a:lnSpc>
              <a:buFont typeface="Times New Roman"/>
              <a:buAutoNum type="arabicPeriod" startAt="12"/>
              <a:tabLst>
                <a:tab pos="469900" algn="l"/>
              </a:tabLst>
            </a:pPr>
            <a:r>
              <a:rPr sz="1100" spc="-10" dirty="0">
                <a:latin typeface="Calibri"/>
                <a:cs typeface="Calibri"/>
              </a:rPr>
              <a:t>t1.start();</a:t>
            </a:r>
            <a:endParaRPr sz="11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25"/>
              </a:spcBef>
            </a:pPr>
            <a:r>
              <a:rPr sz="1100" spc="-25" dirty="0">
                <a:latin typeface="Calibri"/>
                <a:cs typeface="Calibri"/>
              </a:rPr>
              <a:t>15.</a:t>
            </a:r>
            <a:endParaRPr sz="1100">
              <a:latin typeface="Calibri"/>
              <a:cs typeface="Calibri"/>
            </a:endParaRPr>
          </a:p>
          <a:p>
            <a:pPr marL="241300">
              <a:lnSpc>
                <a:spcPts val="1295"/>
              </a:lnSpc>
              <a:spcBef>
                <a:spcPts val="360"/>
              </a:spcBef>
            </a:pPr>
            <a:r>
              <a:rPr sz="1100" dirty="0">
                <a:latin typeface="Times New Roman"/>
                <a:cs typeface="Times New Roman"/>
              </a:rPr>
              <a:t>16.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t1.interrupt();</a:t>
            </a:r>
            <a:endParaRPr sz="1100">
              <a:latin typeface="Times New Roman"/>
              <a:cs typeface="Times New Roman"/>
            </a:endParaRPr>
          </a:p>
          <a:p>
            <a:pPr marL="241300">
              <a:lnSpc>
                <a:spcPts val="1275"/>
              </a:lnSpc>
            </a:pPr>
            <a:r>
              <a:rPr sz="1100" spc="-25" dirty="0">
                <a:latin typeface="Times New Roman"/>
                <a:cs typeface="Times New Roman"/>
              </a:rPr>
              <a:t>17.</a:t>
            </a:r>
            <a:endParaRPr sz="1100">
              <a:latin typeface="Times New Roman"/>
              <a:cs typeface="Times New Roman"/>
            </a:endParaRPr>
          </a:p>
          <a:p>
            <a:pPr marL="241300">
              <a:lnSpc>
                <a:spcPts val="1275"/>
              </a:lnSpc>
            </a:pPr>
            <a:r>
              <a:rPr sz="1100" dirty="0">
                <a:latin typeface="Times New Roman"/>
                <a:cs typeface="Times New Roman"/>
              </a:rPr>
              <a:t>18.</a:t>
            </a:r>
            <a:r>
              <a:rPr sz="1100" spc="170" dirty="0">
                <a:latin typeface="Times New Roman"/>
                <a:cs typeface="Times New Roman"/>
              </a:rPr>
              <a:t> </a:t>
            </a:r>
            <a:r>
              <a:rPr sz="1100" spc="-50" dirty="0"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  <a:p>
            <a:pPr marL="241300">
              <a:lnSpc>
                <a:spcPts val="1295"/>
              </a:lnSpc>
            </a:pPr>
            <a:r>
              <a:rPr sz="1100" dirty="0">
                <a:latin typeface="Times New Roman"/>
                <a:cs typeface="Times New Roman"/>
              </a:rPr>
              <a:t>19.</a:t>
            </a:r>
            <a:r>
              <a:rPr sz="1100" spc="170" dirty="0">
                <a:latin typeface="Times New Roman"/>
                <a:cs typeface="Times New Roman"/>
              </a:rPr>
              <a:t> </a:t>
            </a:r>
            <a:r>
              <a:rPr sz="1100" spc="-50" dirty="0"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1000" spc="-10" dirty="0">
                <a:latin typeface="Times New Roman"/>
                <a:cs typeface="Times New Roman"/>
              </a:rPr>
              <a:t>Output:Exception</a:t>
            </a:r>
            <a:r>
              <a:rPr sz="1000" spc="8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handled</a:t>
            </a:r>
            <a:endParaRPr sz="1000">
              <a:latin typeface="Times New Roman"/>
              <a:cs typeface="Times New Roman"/>
            </a:endParaRPr>
          </a:p>
          <a:p>
            <a:pPr marL="546100">
              <a:lnSpc>
                <a:spcPts val="1160"/>
              </a:lnSpc>
              <a:spcBef>
                <a:spcPts val="170"/>
              </a:spcBef>
            </a:pPr>
            <a:r>
              <a:rPr sz="1000" spc="-10" dirty="0">
                <a:latin typeface="Times New Roman"/>
                <a:cs typeface="Times New Roman"/>
              </a:rPr>
              <a:t>java.lang.InterruptedException: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sleep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interrupted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thread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is</a:t>
            </a:r>
            <a:r>
              <a:rPr sz="1000" spc="-10" dirty="0">
                <a:latin typeface="Times New Roman"/>
                <a:cs typeface="Times New Roman"/>
              </a:rPr>
              <a:t> running...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2120"/>
              </a:lnSpc>
            </a:pPr>
            <a:r>
              <a:rPr sz="1800" b="1" dirty="0">
                <a:latin typeface="Times New Roman"/>
                <a:cs typeface="Times New Roman"/>
              </a:rPr>
              <a:t>Example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of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interrupting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thread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that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behaves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normally</a:t>
            </a:r>
            <a:endParaRPr sz="1800">
              <a:latin typeface="Times New Roman"/>
              <a:cs typeface="Times New Roman"/>
            </a:endParaRPr>
          </a:p>
          <a:p>
            <a:pPr marL="12700" marR="115570">
              <a:lnSpc>
                <a:spcPts val="1250"/>
              </a:lnSpc>
              <a:spcBef>
                <a:spcPts val="1830"/>
              </a:spcBef>
            </a:pPr>
            <a:r>
              <a:rPr sz="1100" dirty="0">
                <a:latin typeface="Times New Roman"/>
                <a:cs typeface="Times New Roman"/>
              </a:rPr>
              <a:t>If thread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not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sleeping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waiting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state,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calling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interrupt()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method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sets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interrupted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flag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20" dirty="0">
                <a:latin typeface="Times New Roman"/>
                <a:cs typeface="Times New Roman"/>
              </a:rPr>
              <a:t> true </a:t>
            </a:r>
            <a:r>
              <a:rPr sz="1100" dirty="0">
                <a:latin typeface="Times New Roman"/>
                <a:cs typeface="Times New Roman"/>
              </a:rPr>
              <a:t>that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can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used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stop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thread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by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java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programmer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later.</a:t>
            </a:r>
            <a:endParaRPr sz="1100">
              <a:latin typeface="Times New Roman"/>
              <a:cs typeface="Times New Roman"/>
            </a:endParaRPr>
          </a:p>
          <a:p>
            <a:pPr marL="241300" marR="2916555">
              <a:lnSpc>
                <a:spcPts val="1270"/>
              </a:lnSpc>
              <a:spcBef>
                <a:spcPts val="5"/>
              </a:spcBef>
            </a:pPr>
            <a:r>
              <a:rPr sz="1100" dirty="0">
                <a:latin typeface="Times New Roman"/>
                <a:cs typeface="Times New Roman"/>
              </a:rPr>
              <a:t>1.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class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TestInterruptingThread3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extends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Thread{ </a:t>
            </a:r>
            <a:r>
              <a:rPr sz="1100" spc="-25" dirty="0">
                <a:latin typeface="Times New Roman"/>
                <a:cs typeface="Times New Roman"/>
              </a:rPr>
              <a:t>2.</a:t>
            </a:r>
            <a:endParaRPr sz="1100">
              <a:latin typeface="Times New Roman"/>
              <a:cs typeface="Times New Roman"/>
            </a:endParaRPr>
          </a:p>
          <a:p>
            <a:pPr marL="384175" indent="-142875">
              <a:lnSpc>
                <a:spcPts val="1205"/>
              </a:lnSpc>
              <a:buAutoNum type="arabicPeriod" startAt="3"/>
              <a:tabLst>
                <a:tab pos="384175" algn="l"/>
              </a:tabLst>
            </a:pPr>
            <a:r>
              <a:rPr sz="1100" dirty="0">
                <a:latin typeface="Times New Roman"/>
                <a:cs typeface="Times New Roman"/>
              </a:rPr>
              <a:t>public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void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run(){</a:t>
            </a:r>
            <a:endParaRPr sz="1100">
              <a:latin typeface="Times New Roman"/>
              <a:cs typeface="Times New Roman"/>
            </a:endParaRPr>
          </a:p>
          <a:p>
            <a:pPr marL="381000" indent="-139700">
              <a:lnSpc>
                <a:spcPts val="1250"/>
              </a:lnSpc>
              <a:buAutoNum type="arabicPeriod" startAt="3"/>
              <a:tabLst>
                <a:tab pos="381000" algn="l"/>
              </a:tabLst>
            </a:pPr>
            <a:r>
              <a:rPr sz="1100" dirty="0">
                <a:latin typeface="Times New Roman"/>
                <a:cs typeface="Times New Roman"/>
              </a:rPr>
              <a:t>for(int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i=1;i&lt;=5;i++)</a:t>
            </a:r>
            <a:endParaRPr sz="1100">
              <a:latin typeface="Times New Roman"/>
              <a:cs typeface="Times New Roman"/>
            </a:endParaRPr>
          </a:p>
          <a:p>
            <a:pPr marL="380365" indent="-139065">
              <a:lnSpc>
                <a:spcPts val="1260"/>
              </a:lnSpc>
              <a:buAutoNum type="arabicPeriod" startAt="3"/>
              <a:tabLst>
                <a:tab pos="380365" algn="l"/>
              </a:tabLst>
            </a:pPr>
            <a:r>
              <a:rPr sz="1100" spc="-10" dirty="0">
                <a:latin typeface="Times New Roman"/>
                <a:cs typeface="Times New Roman"/>
              </a:rPr>
              <a:t>System.out.println(i);</a:t>
            </a:r>
            <a:endParaRPr sz="1100">
              <a:latin typeface="Times New Roman"/>
              <a:cs typeface="Times New Roman"/>
            </a:endParaRPr>
          </a:p>
          <a:p>
            <a:pPr marL="383540" indent="-142240">
              <a:lnSpc>
                <a:spcPts val="1295"/>
              </a:lnSpc>
              <a:buAutoNum type="arabicPeriod" startAt="3"/>
              <a:tabLst>
                <a:tab pos="383540" algn="l"/>
              </a:tabLst>
            </a:pPr>
            <a:r>
              <a:rPr sz="1100" spc="-50" dirty="0"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3832" y="4674609"/>
            <a:ext cx="79163" cy="10299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3832" y="5023351"/>
            <a:ext cx="79163" cy="10299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4800" y="304799"/>
            <a:ext cx="7164070" cy="9450070"/>
          </a:xfrm>
          <a:custGeom>
            <a:avLst/>
            <a:gdLst/>
            <a:ahLst/>
            <a:cxnLst/>
            <a:rect l="l" t="t" r="r" b="b"/>
            <a:pathLst>
              <a:path w="7164070" h="9450070">
                <a:moveTo>
                  <a:pt x="7146290" y="46990"/>
                </a:moveTo>
                <a:lnTo>
                  <a:pt x="7108190" y="46990"/>
                </a:lnTo>
                <a:lnTo>
                  <a:pt x="7108190" y="57150"/>
                </a:lnTo>
                <a:lnTo>
                  <a:pt x="7108190" y="9394190"/>
                </a:lnTo>
                <a:lnTo>
                  <a:pt x="56515" y="9394190"/>
                </a:lnTo>
                <a:lnTo>
                  <a:pt x="56515" y="57150"/>
                </a:lnTo>
                <a:lnTo>
                  <a:pt x="7108190" y="57150"/>
                </a:lnTo>
                <a:lnTo>
                  <a:pt x="7108190" y="46990"/>
                </a:lnTo>
                <a:lnTo>
                  <a:pt x="56515" y="46990"/>
                </a:lnTo>
                <a:lnTo>
                  <a:pt x="46990" y="46990"/>
                </a:lnTo>
                <a:lnTo>
                  <a:pt x="46990" y="9432303"/>
                </a:lnTo>
                <a:lnTo>
                  <a:pt x="56515" y="9432290"/>
                </a:lnTo>
                <a:lnTo>
                  <a:pt x="7146290" y="9432290"/>
                </a:lnTo>
                <a:lnTo>
                  <a:pt x="7146290" y="9394190"/>
                </a:lnTo>
                <a:lnTo>
                  <a:pt x="7146290" y="57150"/>
                </a:lnTo>
                <a:lnTo>
                  <a:pt x="7146290" y="46990"/>
                </a:lnTo>
                <a:close/>
              </a:path>
              <a:path w="7164070" h="9450070">
                <a:moveTo>
                  <a:pt x="7164070" y="0"/>
                </a:moveTo>
                <a:lnTo>
                  <a:pt x="7155180" y="0"/>
                </a:lnTo>
                <a:lnTo>
                  <a:pt x="7155180" y="38100"/>
                </a:lnTo>
                <a:lnTo>
                  <a:pt x="7155180" y="9441180"/>
                </a:lnTo>
                <a:lnTo>
                  <a:pt x="38100" y="9441180"/>
                </a:lnTo>
                <a:lnTo>
                  <a:pt x="38100" y="38100"/>
                </a:lnTo>
                <a:lnTo>
                  <a:pt x="7155180" y="38100"/>
                </a:lnTo>
                <a:lnTo>
                  <a:pt x="7155180" y="0"/>
                </a:lnTo>
                <a:lnTo>
                  <a:pt x="0" y="0"/>
                </a:lnTo>
                <a:lnTo>
                  <a:pt x="0" y="38100"/>
                </a:lnTo>
                <a:lnTo>
                  <a:pt x="0" y="9441180"/>
                </a:lnTo>
                <a:lnTo>
                  <a:pt x="0" y="9450070"/>
                </a:lnTo>
                <a:lnTo>
                  <a:pt x="7164070" y="9450070"/>
                </a:lnTo>
                <a:lnTo>
                  <a:pt x="7164070" y="9441180"/>
                </a:lnTo>
                <a:lnTo>
                  <a:pt x="71640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5052" y="456945"/>
            <a:ext cx="5975350" cy="485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Data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Abstraction</a:t>
            </a:r>
            <a:endParaRPr sz="1200">
              <a:latin typeface="Times New Roman"/>
              <a:cs typeface="Times New Roman"/>
            </a:endParaRPr>
          </a:p>
          <a:p>
            <a:pPr marL="12700" marR="5080" indent="454025" algn="just">
              <a:lnSpc>
                <a:spcPct val="92500"/>
              </a:lnSpc>
              <a:spcBef>
                <a:spcPts val="130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</a:t>
            </a:r>
            <a:r>
              <a:rPr sz="1200" spc="1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essential</a:t>
            </a:r>
            <a:r>
              <a:rPr sz="1200" spc="1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element</a:t>
            </a:r>
            <a:r>
              <a:rPr sz="1200" spc="2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1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object-oriented</a:t>
            </a:r>
            <a:r>
              <a:rPr sz="1200" spc="1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programming</a:t>
            </a:r>
            <a:r>
              <a:rPr sz="1200" spc="2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1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abstraction.</a:t>
            </a:r>
            <a:r>
              <a:rPr sz="1200" i="1" spc="2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Humans</a:t>
            </a:r>
            <a:r>
              <a:rPr sz="1200" spc="2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manage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complexity</a:t>
            </a:r>
            <a:r>
              <a:rPr sz="1200" spc="10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through</a:t>
            </a:r>
            <a:r>
              <a:rPr sz="1200" spc="1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abstraction.</a:t>
            </a:r>
            <a:r>
              <a:rPr sz="1200" spc="1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</a:t>
            </a:r>
            <a:r>
              <a:rPr sz="1200" spc="1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example,</a:t>
            </a:r>
            <a:r>
              <a:rPr sz="1200" spc="1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people</a:t>
            </a:r>
            <a:r>
              <a:rPr sz="1200" spc="1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do</a:t>
            </a:r>
            <a:r>
              <a:rPr sz="1200" spc="1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not</a:t>
            </a:r>
            <a:r>
              <a:rPr sz="1200" spc="1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think</a:t>
            </a:r>
            <a:r>
              <a:rPr sz="1200" spc="1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1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1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car</a:t>
            </a:r>
            <a:r>
              <a:rPr sz="1200" spc="1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</a:t>
            </a:r>
            <a:r>
              <a:rPr sz="1200" spc="1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1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set</a:t>
            </a:r>
            <a:r>
              <a:rPr sz="1200" spc="1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ofte</a:t>
            </a:r>
            <a:r>
              <a:rPr sz="1200" spc="1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ns</a:t>
            </a:r>
            <a:r>
              <a:rPr sz="1200" spc="1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of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thousands</a:t>
            </a:r>
            <a:r>
              <a:rPr sz="1200" spc="1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1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individual</a:t>
            </a:r>
            <a:r>
              <a:rPr sz="1200" spc="1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parts.</a:t>
            </a:r>
            <a:r>
              <a:rPr sz="1200" spc="1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They</a:t>
            </a:r>
            <a:r>
              <a:rPr sz="1200" spc="1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think</a:t>
            </a:r>
            <a:r>
              <a:rPr sz="1200" spc="20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1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</a:t>
            </a:r>
            <a:r>
              <a:rPr sz="1200" spc="229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</a:t>
            </a:r>
            <a:r>
              <a:rPr sz="1200" spc="1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20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well-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defined</a:t>
            </a:r>
            <a:r>
              <a:rPr sz="1200" spc="20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object</a:t>
            </a:r>
            <a:r>
              <a:rPr sz="1200" spc="229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with</a:t>
            </a:r>
            <a:r>
              <a:rPr sz="1200" spc="20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its</a:t>
            </a:r>
            <a:r>
              <a:rPr sz="1200" spc="2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own</a:t>
            </a:r>
            <a:r>
              <a:rPr sz="1200" spc="1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unique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behavior.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abstraction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allows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people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use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car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drive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grocery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store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without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being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overwhelmed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by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complexity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parts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form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car.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They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can ignore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details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how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engine,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transmission,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braking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systems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work.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Instead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they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free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utilize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object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as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whole.</a:t>
            </a:r>
            <a:endParaRPr sz="1200">
              <a:latin typeface="Times New Roman"/>
              <a:cs typeface="Times New Roman"/>
            </a:endParaRPr>
          </a:p>
          <a:p>
            <a:pPr marL="12700" marR="6985" indent="454025" algn="just">
              <a:lnSpc>
                <a:spcPct val="92500"/>
              </a:lnSpc>
              <a:spcBef>
                <a:spcPts val="27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powerful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way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manage</a:t>
            </a:r>
            <a:r>
              <a:rPr sz="1200" spc="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abstraction</a:t>
            </a:r>
            <a:r>
              <a:rPr sz="1200" spc="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through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use</a:t>
            </a:r>
            <a:r>
              <a:rPr sz="1200" spc="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hierarchical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classifications.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allows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layer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semantics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complex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systems,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breaking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them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into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more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manageable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pieces.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From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outside,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car</a:t>
            </a:r>
            <a:r>
              <a:rPr sz="1200" spc="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single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object.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Once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inside,</a:t>
            </a:r>
            <a:r>
              <a:rPr sz="1200" spc="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see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car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consists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of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several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subsystems: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steering, brakes,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sound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system,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seat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belts,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heating,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cellular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phone,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so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on.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turn,</a:t>
            </a:r>
            <a:r>
              <a:rPr sz="1200" spc="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each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these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subsystems</a:t>
            </a:r>
            <a:r>
              <a:rPr sz="1200" spc="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made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up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more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specialized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units.</a:t>
            </a:r>
            <a:r>
              <a:rPr sz="1200" spc="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</a:t>
            </a:r>
            <a:r>
              <a:rPr sz="1200" spc="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instance,</a:t>
            </a:r>
            <a:r>
              <a:rPr sz="1200" spc="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sound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system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consists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radio,</a:t>
            </a:r>
            <a:r>
              <a:rPr sz="1200" spc="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CD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player,</a:t>
            </a:r>
            <a:r>
              <a:rPr sz="1200" spc="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and/or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tape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player.</a:t>
            </a:r>
            <a:r>
              <a:rPr sz="1200" spc="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point</a:t>
            </a:r>
            <a:r>
              <a:rPr sz="1200" spc="1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manage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the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complexity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 car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(or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any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other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ts val="137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complex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system)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through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hierarchical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abstractions.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1200" b="1" spc="-10" dirty="0">
                <a:latin typeface="Times New Roman"/>
                <a:cs typeface="Times New Roman"/>
              </a:rPr>
              <a:t>Encapsulation</a:t>
            </a:r>
            <a:endParaRPr sz="1200">
              <a:latin typeface="Times New Roman"/>
              <a:cs typeface="Times New Roman"/>
            </a:endParaRPr>
          </a:p>
          <a:p>
            <a:pPr marL="12700" marR="207645">
              <a:lnSpc>
                <a:spcPts val="1340"/>
              </a:lnSpc>
              <a:spcBef>
                <a:spcPts val="464"/>
              </a:spcBef>
            </a:pP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encapsulates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contained inside 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.the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system </a:t>
            </a:r>
            <a:r>
              <a:rPr sz="1200" dirty="0">
                <a:latin typeface="Times New Roman"/>
                <a:cs typeface="Times New Roman"/>
              </a:rPr>
              <a:t>interacts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only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through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well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defined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provides.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200" b="1" spc="-10" dirty="0">
                <a:latin typeface="Times New Roman"/>
                <a:cs typeface="Times New Roman"/>
              </a:rPr>
              <a:t>Inheritance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endParaRPr sz="1200">
              <a:latin typeface="Times New Roman"/>
              <a:cs typeface="Times New Roman"/>
            </a:endParaRPr>
          </a:p>
          <a:p>
            <a:pPr marL="469900" marR="93980">
              <a:lnSpc>
                <a:spcPts val="1180"/>
              </a:lnSpc>
            </a:pP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 more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information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about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Flora –not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necessarily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because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she 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florist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because </a:t>
            </a:r>
            <a:r>
              <a:rPr sz="1200" dirty="0">
                <a:latin typeface="Times New Roman"/>
                <a:cs typeface="Times New Roman"/>
              </a:rPr>
              <a:t>she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shopkeeper.</a:t>
            </a:r>
            <a:endParaRPr sz="1200">
              <a:latin typeface="Times New Roman"/>
              <a:cs typeface="Times New Roman"/>
            </a:endParaRPr>
          </a:p>
          <a:p>
            <a:pPr marL="469900" marR="316865">
              <a:lnSpc>
                <a:spcPts val="1180"/>
              </a:lnSpc>
              <a:spcBef>
                <a:spcPts val="400"/>
              </a:spcBef>
            </a:pP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way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think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about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organized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knowledge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Flora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terms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 </a:t>
            </a:r>
            <a:r>
              <a:rPr sz="1200" spc="-10" dirty="0">
                <a:latin typeface="Times New Roman"/>
                <a:cs typeface="Times New Roman"/>
              </a:rPr>
              <a:t>hierarchy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categories: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0157" y="9326067"/>
            <a:ext cx="38366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Fig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: 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</a:t>
            </a:r>
            <a:r>
              <a:rPr sz="1200" spc="-10" dirty="0">
                <a:latin typeface="Times New Roman"/>
                <a:cs typeface="Times New Roman"/>
              </a:rPr>
              <a:t> Hierarchy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Different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kinds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Material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objects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0600" y="5618479"/>
            <a:ext cx="4799965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5052" y="371601"/>
            <a:ext cx="5913120" cy="8599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latin typeface="Times New Roman"/>
                <a:cs typeface="Times New Roman"/>
              </a:rPr>
              <a:t>7.</a:t>
            </a:r>
            <a:endParaRPr sz="1100">
              <a:latin typeface="Times New Roman"/>
              <a:cs typeface="Times New Roman"/>
            </a:endParaRPr>
          </a:p>
          <a:p>
            <a:pPr marL="469265" indent="-231140">
              <a:lnSpc>
                <a:spcPct val="100000"/>
              </a:lnSpc>
              <a:spcBef>
                <a:spcPts val="25"/>
              </a:spcBef>
              <a:buFont typeface="Times New Roman"/>
              <a:buAutoNum type="arabicPeriod" startAt="8"/>
              <a:tabLst>
                <a:tab pos="469265" algn="l"/>
              </a:tabLst>
            </a:pPr>
            <a:r>
              <a:rPr sz="1100" dirty="0">
                <a:latin typeface="Calibri"/>
                <a:cs typeface="Calibri"/>
              </a:rPr>
              <a:t>public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static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void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main(String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args[]){</a:t>
            </a:r>
            <a:endParaRPr sz="1100">
              <a:latin typeface="Calibri"/>
              <a:cs typeface="Calibri"/>
            </a:endParaRPr>
          </a:p>
          <a:p>
            <a:pPr marL="469265" indent="-231140">
              <a:lnSpc>
                <a:spcPct val="100000"/>
              </a:lnSpc>
              <a:buFont typeface="Times New Roman"/>
              <a:buAutoNum type="arabicPeriod" startAt="8"/>
              <a:tabLst>
                <a:tab pos="469265" algn="l"/>
              </a:tabLst>
            </a:pPr>
            <a:r>
              <a:rPr sz="1100" spc="-10" dirty="0">
                <a:latin typeface="Calibri"/>
                <a:cs typeface="Calibri"/>
              </a:rPr>
              <a:t>TestInterruptingThread3</a:t>
            </a:r>
            <a:r>
              <a:rPr sz="1100" dirty="0">
                <a:latin typeface="Calibri"/>
                <a:cs typeface="Calibri"/>
              </a:rPr>
              <a:t> t1=new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TestInterruptingThread3();</a:t>
            </a:r>
            <a:endParaRPr sz="11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buFont typeface="Times New Roman"/>
              <a:buAutoNum type="arabicPeriod" startAt="8"/>
              <a:tabLst>
                <a:tab pos="469900" algn="l"/>
              </a:tabLst>
            </a:pPr>
            <a:r>
              <a:rPr sz="1100" spc="-10" dirty="0">
                <a:latin typeface="Calibri"/>
                <a:cs typeface="Calibri"/>
              </a:rPr>
              <a:t>t1.start();</a:t>
            </a:r>
            <a:endParaRPr sz="1100">
              <a:latin typeface="Calibri"/>
              <a:cs typeface="Calibri"/>
            </a:endParaRPr>
          </a:p>
          <a:p>
            <a:pPr marL="241300">
              <a:lnSpc>
                <a:spcPts val="1295"/>
              </a:lnSpc>
              <a:spcBef>
                <a:spcPts val="25"/>
              </a:spcBef>
            </a:pPr>
            <a:r>
              <a:rPr sz="1100" spc="-25" dirty="0">
                <a:latin typeface="Calibri"/>
                <a:cs typeface="Calibri"/>
              </a:rPr>
              <a:t>11.</a:t>
            </a:r>
            <a:endParaRPr sz="1100">
              <a:latin typeface="Calibri"/>
              <a:cs typeface="Calibri"/>
            </a:endParaRPr>
          </a:p>
          <a:p>
            <a:pPr marL="241300">
              <a:lnSpc>
                <a:spcPts val="1270"/>
              </a:lnSpc>
            </a:pPr>
            <a:r>
              <a:rPr sz="1100" dirty="0">
                <a:latin typeface="Times New Roman"/>
                <a:cs typeface="Times New Roman"/>
              </a:rPr>
              <a:t>12.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t1.interrupt();</a:t>
            </a:r>
            <a:endParaRPr sz="1100">
              <a:latin typeface="Times New Roman"/>
              <a:cs typeface="Times New Roman"/>
            </a:endParaRPr>
          </a:p>
          <a:p>
            <a:pPr marL="241300">
              <a:lnSpc>
                <a:spcPts val="1275"/>
              </a:lnSpc>
            </a:pPr>
            <a:r>
              <a:rPr sz="1100" spc="-25" dirty="0">
                <a:latin typeface="Times New Roman"/>
                <a:cs typeface="Times New Roman"/>
              </a:rPr>
              <a:t>13.</a:t>
            </a:r>
            <a:endParaRPr sz="1100">
              <a:latin typeface="Times New Roman"/>
              <a:cs typeface="Times New Roman"/>
            </a:endParaRPr>
          </a:p>
          <a:p>
            <a:pPr marL="241300">
              <a:lnSpc>
                <a:spcPts val="1275"/>
              </a:lnSpc>
            </a:pPr>
            <a:r>
              <a:rPr sz="1100" dirty="0">
                <a:latin typeface="Times New Roman"/>
                <a:cs typeface="Times New Roman"/>
              </a:rPr>
              <a:t>14.</a:t>
            </a:r>
            <a:r>
              <a:rPr sz="1100" spc="170" dirty="0">
                <a:latin typeface="Times New Roman"/>
                <a:cs typeface="Times New Roman"/>
              </a:rPr>
              <a:t> </a:t>
            </a:r>
            <a:r>
              <a:rPr sz="1100" spc="-50" dirty="0"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  <a:p>
            <a:pPr marL="241300">
              <a:lnSpc>
                <a:spcPts val="1295"/>
              </a:lnSpc>
            </a:pPr>
            <a:r>
              <a:rPr sz="1100" dirty="0">
                <a:latin typeface="Times New Roman"/>
                <a:cs typeface="Times New Roman"/>
              </a:rPr>
              <a:t>15.</a:t>
            </a:r>
            <a:r>
              <a:rPr sz="1100" spc="170" dirty="0">
                <a:latin typeface="Times New Roman"/>
                <a:cs typeface="Times New Roman"/>
              </a:rPr>
              <a:t> </a:t>
            </a:r>
            <a:r>
              <a:rPr sz="1100" spc="-50" dirty="0"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175"/>
              </a:lnSpc>
              <a:spcBef>
                <a:spcPts val="1255"/>
              </a:spcBef>
            </a:pPr>
            <a:r>
              <a:rPr sz="1000" spc="-10" dirty="0">
                <a:latin typeface="Times New Roman"/>
                <a:cs typeface="Times New Roman"/>
              </a:rPr>
              <a:t>Output:1</a:t>
            </a:r>
            <a:endParaRPr sz="1000">
              <a:latin typeface="Times New Roman"/>
              <a:cs typeface="Times New Roman"/>
            </a:endParaRPr>
          </a:p>
          <a:p>
            <a:pPr marL="546100">
              <a:lnSpc>
                <a:spcPts val="1150"/>
              </a:lnSpc>
            </a:pPr>
            <a:r>
              <a:rPr sz="1000" spc="-50" dirty="0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  <a:p>
            <a:pPr marL="546100">
              <a:lnSpc>
                <a:spcPts val="1150"/>
              </a:lnSpc>
            </a:pPr>
            <a:r>
              <a:rPr sz="1000" spc="-50" dirty="0">
                <a:latin typeface="Times New Roman"/>
                <a:cs typeface="Times New Roman"/>
              </a:rPr>
              <a:t>3</a:t>
            </a:r>
            <a:endParaRPr sz="1000">
              <a:latin typeface="Times New Roman"/>
              <a:cs typeface="Times New Roman"/>
            </a:endParaRPr>
          </a:p>
          <a:p>
            <a:pPr marL="546100">
              <a:lnSpc>
                <a:spcPts val="1130"/>
              </a:lnSpc>
            </a:pPr>
            <a:r>
              <a:rPr sz="1000" spc="-50" dirty="0">
                <a:latin typeface="Times New Roman"/>
                <a:cs typeface="Times New Roman"/>
              </a:rPr>
              <a:t>4</a:t>
            </a:r>
            <a:endParaRPr sz="1000">
              <a:latin typeface="Times New Roman"/>
              <a:cs typeface="Times New Roman"/>
            </a:endParaRPr>
          </a:p>
          <a:p>
            <a:pPr marL="546100">
              <a:lnSpc>
                <a:spcPts val="1155"/>
              </a:lnSpc>
            </a:pPr>
            <a:r>
              <a:rPr sz="1000" spc="-50" dirty="0">
                <a:latin typeface="Times New Roman"/>
                <a:cs typeface="Times New Roman"/>
              </a:rPr>
              <a:t>5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200" b="1" dirty="0">
                <a:latin typeface="Times New Roman"/>
                <a:cs typeface="Times New Roman"/>
              </a:rPr>
              <a:t>What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About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Isinterrupted And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Interrupted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Method?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250"/>
              </a:lnSpc>
            </a:pP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isInterrupted()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method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returns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interrupted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flag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either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true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or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false.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static interrupted()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method </a:t>
            </a:r>
            <a:r>
              <a:rPr sz="1100" dirty="0">
                <a:latin typeface="Times New Roman"/>
                <a:cs typeface="Times New Roman"/>
              </a:rPr>
              <a:t>returns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interrupted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flag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afterthat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sets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flag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false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if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true.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1100">
              <a:latin typeface="Times New Roman"/>
              <a:cs typeface="Times New Roman"/>
            </a:endParaRPr>
          </a:p>
          <a:p>
            <a:pPr marL="238125" marR="2513965">
              <a:lnSpc>
                <a:spcPts val="1250"/>
              </a:lnSpc>
            </a:pPr>
            <a:r>
              <a:rPr sz="1100" dirty="0">
                <a:latin typeface="Times New Roman"/>
                <a:cs typeface="Times New Roman"/>
              </a:rPr>
              <a:t>1.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public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class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TestInterruptingThread4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extends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Thread{ </a:t>
            </a:r>
            <a:r>
              <a:rPr sz="1100" spc="-25" dirty="0">
                <a:latin typeface="Times New Roman"/>
                <a:cs typeface="Times New Roman"/>
              </a:rPr>
              <a:t>2.</a:t>
            </a:r>
            <a:endParaRPr sz="1100">
              <a:latin typeface="Times New Roman"/>
              <a:cs typeface="Times New Roman"/>
            </a:endParaRPr>
          </a:p>
          <a:p>
            <a:pPr marL="381000" indent="-142875">
              <a:lnSpc>
                <a:spcPts val="1215"/>
              </a:lnSpc>
              <a:buAutoNum type="arabicPeriod" startAt="3"/>
              <a:tabLst>
                <a:tab pos="381000" algn="l"/>
              </a:tabLst>
            </a:pPr>
            <a:r>
              <a:rPr sz="1100" dirty="0">
                <a:latin typeface="Times New Roman"/>
                <a:cs typeface="Times New Roman"/>
              </a:rPr>
              <a:t>public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void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run(){</a:t>
            </a:r>
            <a:endParaRPr sz="1100">
              <a:latin typeface="Times New Roman"/>
              <a:cs typeface="Times New Roman"/>
            </a:endParaRPr>
          </a:p>
          <a:p>
            <a:pPr marL="377825" indent="-139700">
              <a:lnSpc>
                <a:spcPts val="1295"/>
              </a:lnSpc>
              <a:buAutoNum type="arabicPeriod" startAt="3"/>
              <a:tabLst>
                <a:tab pos="377825" algn="l"/>
              </a:tabLst>
            </a:pPr>
            <a:r>
              <a:rPr sz="1100" dirty="0">
                <a:latin typeface="Times New Roman"/>
                <a:cs typeface="Times New Roman"/>
              </a:rPr>
              <a:t>for(int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i=1;i&lt;=2;i++){</a:t>
            </a:r>
            <a:endParaRPr sz="1100">
              <a:latin typeface="Times New Roman"/>
              <a:cs typeface="Times New Roman"/>
            </a:endParaRPr>
          </a:p>
          <a:p>
            <a:pPr marL="466090" indent="-227965">
              <a:lnSpc>
                <a:spcPts val="1310"/>
              </a:lnSpc>
              <a:buFont typeface="Times New Roman"/>
              <a:buAutoNum type="arabicPeriod" startAt="3"/>
              <a:tabLst>
                <a:tab pos="466090" algn="l"/>
              </a:tabLst>
            </a:pPr>
            <a:r>
              <a:rPr sz="1100" spc="-10" dirty="0">
                <a:latin typeface="Calibri"/>
                <a:cs typeface="Calibri"/>
              </a:rPr>
              <a:t>if(Thread.interrupted()){</a:t>
            </a:r>
            <a:endParaRPr sz="1100">
              <a:latin typeface="Calibri"/>
              <a:cs typeface="Calibri"/>
            </a:endParaRPr>
          </a:p>
          <a:p>
            <a:pPr marL="238125" marR="3128645" indent="227965">
              <a:lnSpc>
                <a:spcPts val="1340"/>
              </a:lnSpc>
              <a:spcBef>
                <a:spcPts val="15"/>
              </a:spcBef>
              <a:buFont typeface="Times New Roman"/>
              <a:buAutoNum type="arabicPeriod" startAt="3"/>
              <a:tabLst>
                <a:tab pos="466090" algn="l"/>
              </a:tabLst>
            </a:pPr>
            <a:r>
              <a:rPr sz="1100" dirty="0">
                <a:latin typeface="Calibri"/>
                <a:cs typeface="Calibri"/>
              </a:rPr>
              <a:t>System.out.println("code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interrupted thread");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7.</a:t>
            </a:r>
            <a:r>
              <a:rPr sz="1100" spc="160" dirty="0">
                <a:latin typeface="Calibri"/>
                <a:cs typeface="Calibri"/>
              </a:rPr>
              <a:t> </a:t>
            </a:r>
            <a:r>
              <a:rPr sz="1100" spc="-50" dirty="0">
                <a:latin typeface="Calibri"/>
                <a:cs typeface="Calibri"/>
              </a:rPr>
              <a:t>}</a:t>
            </a:r>
            <a:endParaRPr sz="1100">
              <a:latin typeface="Calibri"/>
              <a:cs typeface="Calibri"/>
            </a:endParaRPr>
          </a:p>
          <a:p>
            <a:pPr marL="466090" indent="-227965">
              <a:lnSpc>
                <a:spcPts val="1250"/>
              </a:lnSpc>
              <a:buFont typeface="Times New Roman"/>
              <a:buAutoNum type="arabicPeriod" startAt="8"/>
              <a:tabLst>
                <a:tab pos="466090" algn="l"/>
              </a:tabLst>
            </a:pPr>
            <a:r>
              <a:rPr sz="1100" spc="-10" dirty="0">
                <a:latin typeface="Calibri"/>
                <a:cs typeface="Calibri"/>
              </a:rPr>
              <a:t>else{</a:t>
            </a:r>
            <a:endParaRPr sz="1100">
              <a:latin typeface="Calibri"/>
              <a:cs typeface="Calibri"/>
            </a:endParaRPr>
          </a:p>
          <a:p>
            <a:pPr marL="466090" indent="-227965">
              <a:lnSpc>
                <a:spcPts val="1260"/>
              </a:lnSpc>
              <a:buFont typeface="Times New Roman"/>
              <a:buAutoNum type="arabicPeriod" startAt="8"/>
              <a:tabLst>
                <a:tab pos="466090" algn="l"/>
              </a:tabLst>
            </a:pPr>
            <a:r>
              <a:rPr sz="1100" dirty="0">
                <a:latin typeface="Calibri"/>
                <a:cs typeface="Calibri"/>
              </a:rPr>
              <a:t>System.out.println("code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-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normal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thread");</a:t>
            </a:r>
            <a:endParaRPr sz="1100">
              <a:latin typeface="Calibri"/>
              <a:cs typeface="Calibri"/>
            </a:endParaRPr>
          </a:p>
          <a:p>
            <a:pPr marL="450850" indent="-212725">
              <a:lnSpc>
                <a:spcPts val="1260"/>
              </a:lnSpc>
              <a:buAutoNum type="arabicPeriod" startAt="8"/>
              <a:tabLst>
                <a:tab pos="450850" algn="l"/>
              </a:tabLst>
            </a:pPr>
            <a:r>
              <a:rPr sz="1100" spc="-50" dirty="0"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  <a:p>
            <a:pPr marL="238125">
              <a:lnSpc>
                <a:spcPts val="1275"/>
              </a:lnSpc>
            </a:pPr>
            <a:r>
              <a:rPr sz="1100" spc="-25" dirty="0">
                <a:latin typeface="Times New Roman"/>
                <a:cs typeface="Times New Roman"/>
              </a:rPr>
              <a:t>11.</a:t>
            </a:r>
            <a:endParaRPr sz="1100">
              <a:latin typeface="Times New Roman"/>
              <a:cs typeface="Times New Roman"/>
            </a:endParaRPr>
          </a:p>
          <a:p>
            <a:pPr marL="238125">
              <a:lnSpc>
                <a:spcPts val="1260"/>
              </a:lnSpc>
            </a:pPr>
            <a:r>
              <a:rPr sz="1100" dirty="0">
                <a:latin typeface="Times New Roman"/>
                <a:cs typeface="Times New Roman"/>
              </a:rPr>
              <a:t>12. }//end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loop</a:t>
            </a:r>
            <a:endParaRPr sz="1100">
              <a:latin typeface="Times New Roman"/>
              <a:cs typeface="Times New Roman"/>
            </a:endParaRPr>
          </a:p>
          <a:p>
            <a:pPr marL="238125">
              <a:lnSpc>
                <a:spcPts val="1250"/>
              </a:lnSpc>
            </a:pPr>
            <a:r>
              <a:rPr sz="1100" dirty="0">
                <a:latin typeface="Times New Roman"/>
                <a:cs typeface="Times New Roman"/>
              </a:rPr>
              <a:t>13.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0" dirty="0"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  <a:p>
            <a:pPr marL="238125">
              <a:lnSpc>
                <a:spcPts val="1260"/>
              </a:lnSpc>
            </a:pPr>
            <a:r>
              <a:rPr sz="1100" spc="-25" dirty="0">
                <a:latin typeface="Times New Roman"/>
                <a:cs typeface="Times New Roman"/>
              </a:rPr>
              <a:t>14.</a:t>
            </a:r>
            <a:endParaRPr sz="1100">
              <a:latin typeface="Times New Roman"/>
              <a:cs typeface="Times New Roman"/>
            </a:endParaRPr>
          </a:p>
          <a:p>
            <a:pPr marL="238125" marR="3321685">
              <a:lnSpc>
                <a:spcPts val="1270"/>
              </a:lnSpc>
              <a:spcBef>
                <a:spcPts val="60"/>
              </a:spcBef>
            </a:pPr>
            <a:r>
              <a:rPr sz="1100" dirty="0">
                <a:latin typeface="Times New Roman"/>
                <a:cs typeface="Times New Roman"/>
              </a:rPr>
              <a:t>15.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public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static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void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main(String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args[]){ </a:t>
            </a:r>
            <a:r>
              <a:rPr sz="1100" spc="-25" dirty="0">
                <a:latin typeface="Times New Roman"/>
                <a:cs typeface="Times New Roman"/>
              </a:rPr>
              <a:t>16.</a:t>
            </a:r>
            <a:endParaRPr sz="1100">
              <a:latin typeface="Times New Roman"/>
              <a:cs typeface="Times New Roman"/>
            </a:endParaRPr>
          </a:p>
          <a:p>
            <a:pPr marL="238125">
              <a:lnSpc>
                <a:spcPts val="1275"/>
              </a:lnSpc>
            </a:pPr>
            <a:r>
              <a:rPr sz="1100" dirty="0">
                <a:latin typeface="Times New Roman"/>
                <a:cs typeface="Times New Roman"/>
              </a:rPr>
              <a:t>17.</a:t>
            </a:r>
            <a:r>
              <a:rPr sz="1100" spc="19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libri"/>
                <a:cs typeface="Calibri"/>
              </a:rPr>
              <a:t>TestInterruptingThread4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t1=new</a:t>
            </a:r>
            <a:r>
              <a:rPr sz="1100" spc="-8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TestInterruptingThread4();</a:t>
            </a:r>
            <a:endParaRPr sz="1100">
              <a:latin typeface="Calibri"/>
              <a:cs typeface="Calibri"/>
            </a:endParaRPr>
          </a:p>
          <a:p>
            <a:pPr marL="238125">
              <a:lnSpc>
                <a:spcPts val="1260"/>
              </a:lnSpc>
            </a:pPr>
            <a:r>
              <a:rPr sz="1100" dirty="0">
                <a:latin typeface="Times New Roman"/>
                <a:cs typeface="Times New Roman"/>
              </a:rPr>
              <a:t>18.</a:t>
            </a:r>
            <a:r>
              <a:rPr sz="1100" spc="19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libri"/>
                <a:cs typeface="Calibri"/>
              </a:rPr>
              <a:t>TestInterruptingThread4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t2=new</a:t>
            </a:r>
            <a:r>
              <a:rPr sz="1100" spc="-8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TestInterruptingThread4();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ts val="1275"/>
              </a:lnSpc>
            </a:pPr>
            <a:r>
              <a:rPr sz="1100" spc="-25" dirty="0">
                <a:latin typeface="Times New Roman"/>
                <a:cs typeface="Times New Roman"/>
              </a:rPr>
              <a:t>19.</a:t>
            </a:r>
            <a:endParaRPr sz="1100">
              <a:latin typeface="Times New Roman"/>
              <a:cs typeface="Times New Roman"/>
            </a:endParaRPr>
          </a:p>
          <a:p>
            <a:pPr marL="238125">
              <a:lnSpc>
                <a:spcPts val="1310"/>
              </a:lnSpc>
              <a:spcBef>
                <a:spcPts val="120"/>
              </a:spcBef>
            </a:pPr>
            <a:r>
              <a:rPr sz="1100" dirty="0">
                <a:latin typeface="Times New Roman"/>
                <a:cs typeface="Times New Roman"/>
              </a:rPr>
              <a:t>20.</a:t>
            </a:r>
            <a:r>
              <a:rPr sz="1100" spc="1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libri"/>
                <a:cs typeface="Calibri"/>
              </a:rPr>
              <a:t>t1.start();</a:t>
            </a:r>
            <a:endParaRPr sz="1100">
              <a:latin typeface="Calibri"/>
              <a:cs typeface="Calibri"/>
            </a:endParaRPr>
          </a:p>
          <a:p>
            <a:pPr marL="238125">
              <a:lnSpc>
                <a:spcPts val="1295"/>
              </a:lnSpc>
            </a:pPr>
            <a:r>
              <a:rPr sz="1100" dirty="0">
                <a:latin typeface="Times New Roman"/>
                <a:cs typeface="Times New Roman"/>
              </a:rPr>
              <a:t>21.</a:t>
            </a:r>
            <a:r>
              <a:rPr sz="1100" spc="1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libri"/>
                <a:cs typeface="Calibri"/>
              </a:rPr>
              <a:t>t1.interrupt();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ts val="1310"/>
              </a:lnSpc>
            </a:pPr>
            <a:r>
              <a:rPr sz="1100" spc="-25" dirty="0">
                <a:latin typeface="Times New Roman"/>
                <a:cs typeface="Times New Roman"/>
              </a:rPr>
              <a:t>22.</a:t>
            </a:r>
            <a:endParaRPr sz="1100">
              <a:latin typeface="Times New Roman"/>
              <a:cs typeface="Times New Roman"/>
            </a:endParaRPr>
          </a:p>
          <a:p>
            <a:pPr marL="238125">
              <a:lnSpc>
                <a:spcPct val="100000"/>
              </a:lnSpc>
              <a:spcBef>
                <a:spcPts val="145"/>
              </a:spcBef>
            </a:pPr>
            <a:r>
              <a:rPr sz="1100" dirty="0">
                <a:latin typeface="Times New Roman"/>
                <a:cs typeface="Times New Roman"/>
              </a:rPr>
              <a:t>23.</a:t>
            </a:r>
            <a:r>
              <a:rPr sz="1100" spc="1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libri"/>
                <a:cs typeface="Calibri"/>
              </a:rPr>
              <a:t>t2.start();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spc="-25" dirty="0">
                <a:latin typeface="Times New Roman"/>
                <a:cs typeface="Times New Roman"/>
              </a:rPr>
              <a:t>24.</a:t>
            </a:r>
            <a:endParaRPr sz="1100">
              <a:latin typeface="Times New Roman"/>
              <a:cs typeface="Times New Roman"/>
            </a:endParaRPr>
          </a:p>
          <a:p>
            <a:pPr marL="238125">
              <a:lnSpc>
                <a:spcPts val="1295"/>
              </a:lnSpc>
              <a:spcBef>
                <a:spcPts val="125"/>
              </a:spcBef>
            </a:pPr>
            <a:r>
              <a:rPr sz="1100" dirty="0">
                <a:latin typeface="Times New Roman"/>
                <a:cs typeface="Times New Roman"/>
              </a:rPr>
              <a:t>25.</a:t>
            </a:r>
            <a:r>
              <a:rPr sz="1100" spc="170" dirty="0">
                <a:latin typeface="Times New Roman"/>
                <a:cs typeface="Times New Roman"/>
              </a:rPr>
              <a:t> </a:t>
            </a:r>
            <a:r>
              <a:rPr sz="1100" spc="-50" dirty="0"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  <a:p>
            <a:pPr marL="238125">
              <a:lnSpc>
                <a:spcPts val="1295"/>
              </a:lnSpc>
            </a:pPr>
            <a:r>
              <a:rPr sz="1100" dirty="0">
                <a:latin typeface="Times New Roman"/>
                <a:cs typeface="Times New Roman"/>
              </a:rPr>
              <a:t>26.</a:t>
            </a:r>
            <a:r>
              <a:rPr sz="1100" spc="170" dirty="0">
                <a:latin typeface="Times New Roman"/>
                <a:cs typeface="Times New Roman"/>
              </a:rPr>
              <a:t> </a:t>
            </a:r>
            <a:r>
              <a:rPr sz="1100" spc="-50" dirty="0"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80"/>
              </a:spcBef>
            </a:pPr>
            <a:endParaRPr sz="1100">
              <a:latin typeface="Times New Roman"/>
              <a:cs typeface="Times New Roman"/>
            </a:endParaRPr>
          </a:p>
          <a:p>
            <a:pPr marL="546100" marR="3422015" indent="-534035">
              <a:lnSpc>
                <a:spcPts val="960"/>
              </a:lnSpc>
            </a:pPr>
            <a:r>
              <a:rPr sz="950" dirty="0">
                <a:latin typeface="Times New Roman"/>
                <a:cs typeface="Times New Roman"/>
              </a:rPr>
              <a:t>Output:Code</a:t>
            </a:r>
            <a:r>
              <a:rPr sz="950" spc="-40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for</a:t>
            </a:r>
            <a:r>
              <a:rPr sz="950" spc="-30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interrupted</a:t>
            </a:r>
            <a:r>
              <a:rPr sz="950" spc="-20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thread</a:t>
            </a:r>
            <a:r>
              <a:rPr sz="950" spc="-45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code</a:t>
            </a:r>
            <a:r>
              <a:rPr sz="950" spc="-40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for</a:t>
            </a:r>
            <a:r>
              <a:rPr sz="950" spc="-50" dirty="0">
                <a:latin typeface="Times New Roman"/>
                <a:cs typeface="Times New Roman"/>
              </a:rPr>
              <a:t> </a:t>
            </a:r>
            <a:r>
              <a:rPr sz="950" spc="-10" dirty="0">
                <a:latin typeface="Times New Roman"/>
                <a:cs typeface="Times New Roman"/>
              </a:rPr>
              <a:t>normal thread</a:t>
            </a:r>
            <a:endParaRPr sz="950">
              <a:latin typeface="Times New Roman"/>
              <a:cs typeface="Times New Roman"/>
            </a:endParaRPr>
          </a:p>
          <a:p>
            <a:pPr marL="546100" marR="3831590">
              <a:lnSpc>
                <a:spcPts val="960"/>
              </a:lnSpc>
              <a:spcBef>
                <a:spcPts val="360"/>
              </a:spcBef>
            </a:pPr>
            <a:r>
              <a:rPr sz="950" dirty="0">
                <a:latin typeface="Times New Roman"/>
                <a:cs typeface="Times New Roman"/>
              </a:rPr>
              <a:t>code</a:t>
            </a:r>
            <a:r>
              <a:rPr sz="950" spc="-15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for</a:t>
            </a:r>
            <a:r>
              <a:rPr sz="950" spc="-25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normal</a:t>
            </a:r>
            <a:r>
              <a:rPr sz="950" spc="-25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thread</a:t>
            </a:r>
            <a:r>
              <a:rPr sz="950" spc="-15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code</a:t>
            </a:r>
            <a:r>
              <a:rPr sz="950" spc="-15" dirty="0">
                <a:latin typeface="Times New Roman"/>
                <a:cs typeface="Times New Roman"/>
              </a:rPr>
              <a:t> </a:t>
            </a:r>
            <a:r>
              <a:rPr sz="950" spc="-25" dirty="0">
                <a:latin typeface="Times New Roman"/>
                <a:cs typeface="Times New Roman"/>
              </a:rPr>
              <a:t>for </a:t>
            </a:r>
            <a:r>
              <a:rPr sz="950" dirty="0">
                <a:latin typeface="Times New Roman"/>
                <a:cs typeface="Times New Roman"/>
              </a:rPr>
              <a:t>normal</a:t>
            </a:r>
            <a:r>
              <a:rPr sz="950" spc="-15" dirty="0">
                <a:latin typeface="Times New Roman"/>
                <a:cs typeface="Times New Roman"/>
              </a:rPr>
              <a:t> </a:t>
            </a:r>
            <a:r>
              <a:rPr sz="950" spc="-10" dirty="0">
                <a:latin typeface="Times New Roman"/>
                <a:cs typeface="Times New Roman"/>
              </a:rPr>
              <a:t>thread</a:t>
            </a:r>
            <a:endParaRPr sz="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5860201"/>
            <a:ext cx="68580" cy="8085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6022126"/>
            <a:ext cx="68580" cy="8085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6182146"/>
            <a:ext cx="68580" cy="80858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04800" y="304799"/>
            <a:ext cx="7164070" cy="9450070"/>
          </a:xfrm>
          <a:custGeom>
            <a:avLst/>
            <a:gdLst/>
            <a:ahLst/>
            <a:cxnLst/>
            <a:rect l="l" t="t" r="r" b="b"/>
            <a:pathLst>
              <a:path w="7164070" h="9450070">
                <a:moveTo>
                  <a:pt x="7146290" y="46990"/>
                </a:moveTo>
                <a:lnTo>
                  <a:pt x="7108190" y="46990"/>
                </a:lnTo>
                <a:lnTo>
                  <a:pt x="7108190" y="57150"/>
                </a:lnTo>
                <a:lnTo>
                  <a:pt x="7108190" y="9394190"/>
                </a:lnTo>
                <a:lnTo>
                  <a:pt x="56515" y="9394190"/>
                </a:lnTo>
                <a:lnTo>
                  <a:pt x="56515" y="57150"/>
                </a:lnTo>
                <a:lnTo>
                  <a:pt x="7108190" y="57150"/>
                </a:lnTo>
                <a:lnTo>
                  <a:pt x="7108190" y="46990"/>
                </a:lnTo>
                <a:lnTo>
                  <a:pt x="56515" y="46990"/>
                </a:lnTo>
                <a:lnTo>
                  <a:pt x="46990" y="46990"/>
                </a:lnTo>
                <a:lnTo>
                  <a:pt x="46990" y="9432303"/>
                </a:lnTo>
                <a:lnTo>
                  <a:pt x="56515" y="9432290"/>
                </a:lnTo>
                <a:lnTo>
                  <a:pt x="7146290" y="9432290"/>
                </a:lnTo>
                <a:lnTo>
                  <a:pt x="7146290" y="9394190"/>
                </a:lnTo>
                <a:lnTo>
                  <a:pt x="7146290" y="57150"/>
                </a:lnTo>
                <a:lnTo>
                  <a:pt x="7146290" y="46990"/>
                </a:lnTo>
                <a:close/>
              </a:path>
              <a:path w="7164070" h="9450070">
                <a:moveTo>
                  <a:pt x="7164070" y="0"/>
                </a:moveTo>
                <a:lnTo>
                  <a:pt x="7155180" y="0"/>
                </a:lnTo>
                <a:lnTo>
                  <a:pt x="7155180" y="38100"/>
                </a:lnTo>
                <a:lnTo>
                  <a:pt x="7155180" y="9441180"/>
                </a:lnTo>
                <a:lnTo>
                  <a:pt x="38100" y="9441180"/>
                </a:lnTo>
                <a:lnTo>
                  <a:pt x="38100" y="38100"/>
                </a:lnTo>
                <a:lnTo>
                  <a:pt x="7155180" y="38100"/>
                </a:lnTo>
                <a:lnTo>
                  <a:pt x="7155180" y="0"/>
                </a:lnTo>
                <a:lnTo>
                  <a:pt x="0" y="0"/>
                </a:lnTo>
                <a:lnTo>
                  <a:pt x="0" y="38100"/>
                </a:lnTo>
                <a:lnTo>
                  <a:pt x="0" y="9441180"/>
                </a:lnTo>
                <a:lnTo>
                  <a:pt x="0" y="9450070"/>
                </a:lnTo>
                <a:lnTo>
                  <a:pt x="7164070" y="9450070"/>
                </a:lnTo>
                <a:lnTo>
                  <a:pt x="7164070" y="9441180"/>
                </a:lnTo>
                <a:lnTo>
                  <a:pt x="71640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5052" y="566673"/>
            <a:ext cx="5975350" cy="7236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70" algn="ctr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Times New Roman"/>
                <a:cs typeface="Times New Roman"/>
              </a:rPr>
              <a:t>UNIT-</a:t>
            </a:r>
            <a:r>
              <a:rPr sz="1200" b="1" spc="-25" dirty="0">
                <a:latin typeface="Times New Roman"/>
                <a:cs typeface="Times New Roman"/>
              </a:rPr>
              <a:t>1V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270"/>
              </a:lnSpc>
            </a:pPr>
            <a:r>
              <a:rPr sz="1200" b="1" dirty="0">
                <a:latin typeface="Times New Roman"/>
                <a:cs typeface="Times New Roman"/>
              </a:rPr>
              <a:t>Collection</a:t>
            </a:r>
            <a:r>
              <a:rPr sz="1200" b="1" spc="1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Framework</a:t>
            </a:r>
            <a:r>
              <a:rPr sz="1200" b="1" spc="1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in</a:t>
            </a:r>
            <a:r>
              <a:rPr sz="1200" b="1" spc="14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java</a:t>
            </a:r>
            <a:r>
              <a:rPr sz="1200" b="1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–Introduction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java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collections-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overview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java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collection </a:t>
            </a:r>
            <a:r>
              <a:rPr sz="1200" dirty="0">
                <a:latin typeface="Times New Roman"/>
                <a:cs typeface="Times New Roman"/>
              </a:rPr>
              <a:t>frame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work-</a:t>
            </a:r>
            <a:r>
              <a:rPr sz="1200" spc="-20" dirty="0">
                <a:latin typeface="Times New Roman"/>
                <a:cs typeface="Times New Roman"/>
              </a:rPr>
              <a:t>generics-</a:t>
            </a:r>
            <a:r>
              <a:rPr sz="1200" dirty="0">
                <a:latin typeface="Times New Roman"/>
                <a:cs typeface="Times New Roman"/>
              </a:rPr>
              <a:t>commonly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collection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classes-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Array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List-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vector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-hash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table-stack- enumeration-iterator-string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tokenizer -random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-scanner -calendar 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properties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220"/>
              </a:lnSpc>
              <a:spcBef>
                <a:spcPts val="335"/>
              </a:spcBef>
            </a:pPr>
            <a:r>
              <a:rPr sz="1200" b="1" dirty="0">
                <a:latin typeface="Times New Roman"/>
                <a:cs typeface="Times New Roman"/>
              </a:rPr>
              <a:t>Files</a:t>
            </a:r>
            <a:r>
              <a:rPr sz="1200" b="1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streams–byte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streams-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character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stream-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text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input/output-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binary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input/output-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file </a:t>
            </a:r>
            <a:r>
              <a:rPr sz="1200" dirty="0">
                <a:latin typeface="Times New Roman"/>
                <a:cs typeface="Times New Roman"/>
              </a:rPr>
              <a:t>management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file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class.</a:t>
            </a:r>
            <a:endParaRPr sz="1200">
              <a:latin typeface="Times New Roman"/>
              <a:cs typeface="Times New Roman"/>
            </a:endParaRPr>
          </a:p>
          <a:p>
            <a:pPr marL="12700" marR="8255" algn="just">
              <a:lnSpc>
                <a:spcPts val="1220"/>
              </a:lnSpc>
              <a:spcBef>
                <a:spcPts val="300"/>
              </a:spcBef>
            </a:pPr>
            <a:r>
              <a:rPr sz="1200" b="1" dirty="0">
                <a:latin typeface="Times New Roman"/>
                <a:cs typeface="Times New Roman"/>
              </a:rPr>
              <a:t>Connecting</a:t>
            </a:r>
            <a:r>
              <a:rPr sz="1200" b="1" spc="24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to</a:t>
            </a:r>
            <a:r>
              <a:rPr sz="1200" b="1" spc="2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Database</a:t>
            </a:r>
            <a:r>
              <a:rPr sz="1200" b="1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–JDBC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drivers-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connecting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database-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quering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database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results-</a:t>
            </a:r>
            <a:r>
              <a:rPr sz="1200" spc="-10" dirty="0">
                <a:latin typeface="Times New Roman"/>
                <a:cs typeface="Times New Roman"/>
              </a:rPr>
              <a:t> updating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JDBC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Access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Object(DAO)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280"/>
              </a:spcBef>
            </a:pPr>
            <a:r>
              <a:rPr sz="1600" b="1" dirty="0">
                <a:latin typeface="Times New Roman"/>
                <a:cs typeface="Times New Roman"/>
              </a:rPr>
              <a:t>Collections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in</a:t>
            </a:r>
            <a:r>
              <a:rPr sz="1600" b="1" spc="-75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Times New Roman"/>
                <a:cs typeface="Times New Roman"/>
              </a:rPr>
              <a:t>Java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 marR="22860" algn="just">
              <a:lnSpc>
                <a:spcPts val="1320"/>
              </a:lnSpc>
            </a:pPr>
            <a:r>
              <a:rPr sz="1200" dirty="0">
                <a:latin typeface="Times New Roman"/>
                <a:cs typeface="Times New Roman"/>
              </a:rPr>
              <a:t>Collections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java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48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framework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provides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architecture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store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manipulate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group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objects.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21590" algn="just">
              <a:lnSpc>
                <a:spcPts val="1340"/>
              </a:lnSpc>
            </a:pP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operations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perform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searching,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sorting,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insertion,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manipulation, deletion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etc. can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performed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Java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Collections.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9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7620" algn="just">
              <a:lnSpc>
                <a:spcPct val="100800"/>
              </a:lnSpc>
            </a:pPr>
            <a:r>
              <a:rPr sz="1200" dirty="0">
                <a:latin typeface="Times New Roman"/>
                <a:cs typeface="Times New Roman"/>
              </a:rPr>
              <a:t>Java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Collection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simply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means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single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unit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objects.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Java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Collection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framework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provides </a:t>
            </a:r>
            <a:r>
              <a:rPr sz="1200" spc="-20" dirty="0">
                <a:latin typeface="Times New Roman"/>
                <a:cs typeface="Times New Roman"/>
              </a:rPr>
              <a:t>many </a:t>
            </a:r>
            <a:r>
              <a:rPr sz="1200" dirty="0">
                <a:latin typeface="Times New Roman"/>
                <a:cs typeface="Times New Roman"/>
              </a:rPr>
              <a:t>interfaces</a:t>
            </a:r>
            <a:r>
              <a:rPr sz="1200" spc="15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(Set,</a:t>
            </a:r>
            <a:r>
              <a:rPr sz="1200" spc="16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List,</a:t>
            </a:r>
            <a:r>
              <a:rPr sz="1200" spc="16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Queue,</a:t>
            </a:r>
            <a:r>
              <a:rPr sz="1200" spc="15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Deque</a:t>
            </a:r>
            <a:r>
              <a:rPr sz="1200" spc="16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etc.)</a:t>
            </a:r>
            <a:r>
              <a:rPr sz="1200" spc="15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6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classes</a:t>
            </a:r>
            <a:r>
              <a:rPr sz="1200" spc="15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(ArrayList,</a:t>
            </a:r>
            <a:r>
              <a:rPr sz="1200" spc="17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Vector,</a:t>
            </a:r>
            <a:r>
              <a:rPr sz="1200" spc="155" dirty="0">
                <a:latin typeface="Times New Roman"/>
                <a:cs typeface="Times New Roman"/>
              </a:rPr>
              <a:t>  </a:t>
            </a:r>
            <a:r>
              <a:rPr sz="1200" spc="-10" dirty="0">
                <a:latin typeface="Times New Roman"/>
                <a:cs typeface="Times New Roman"/>
              </a:rPr>
              <a:t>LinkedList, PriorityQueue,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HashSet,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LinkedHashSet,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TreeSet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etc).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WHAT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IS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COLLECTION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IN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Times New Roman"/>
                <a:cs typeface="Times New Roman"/>
              </a:rPr>
              <a:t>JAVA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Times New Roman"/>
                <a:cs typeface="Times New Roman"/>
              </a:rPr>
              <a:t>Collection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represents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single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unit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i.e.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group.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latin typeface="Times New Roman"/>
                <a:cs typeface="Times New Roman"/>
              </a:rPr>
              <a:t>What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is </a:t>
            </a:r>
            <a:r>
              <a:rPr sz="1400" b="1" spc="-10" dirty="0">
                <a:latin typeface="Times New Roman"/>
                <a:cs typeface="Times New Roman"/>
              </a:rPr>
              <a:t>framework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in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java</a:t>
            </a:r>
            <a:endParaRPr sz="1400">
              <a:latin typeface="Times New Roman"/>
              <a:cs typeface="Times New Roman"/>
            </a:endParaRPr>
          </a:p>
          <a:p>
            <a:pPr marL="469900" marR="3376295">
              <a:lnSpc>
                <a:spcPts val="1270"/>
              </a:lnSpc>
              <a:spcBef>
                <a:spcPts val="1610"/>
              </a:spcBef>
            </a:pPr>
            <a:r>
              <a:rPr sz="1100" dirty="0">
                <a:latin typeface="Times New Roman"/>
                <a:cs typeface="Times New Roman"/>
              </a:rPr>
              <a:t>provides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readymade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architecture. </a:t>
            </a:r>
            <a:r>
              <a:rPr sz="1100" dirty="0">
                <a:latin typeface="Times New Roman"/>
                <a:cs typeface="Times New Roman"/>
              </a:rPr>
              <a:t>represents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set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classes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interface. </a:t>
            </a:r>
            <a:r>
              <a:rPr sz="1100" dirty="0">
                <a:latin typeface="Times New Roman"/>
                <a:cs typeface="Times New Roman"/>
              </a:rPr>
              <a:t>is </a:t>
            </a:r>
            <a:r>
              <a:rPr sz="1100" spc="-10" dirty="0">
                <a:latin typeface="Times New Roman"/>
                <a:cs typeface="Times New Roman"/>
              </a:rPr>
              <a:t>optional.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latin typeface="Times New Roman"/>
                <a:cs typeface="Times New Roman"/>
              </a:rPr>
              <a:t>What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is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Collection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framework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292735">
              <a:lnSpc>
                <a:spcPts val="134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Collection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framework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represents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unified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architecture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storing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10" dirty="0">
                <a:latin typeface="Times New Roman"/>
                <a:cs typeface="Times New Roman"/>
              </a:rPr>
              <a:t>manipulating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group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objects.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has: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1200">
              <a:latin typeface="Times New Roman"/>
              <a:cs typeface="Times New Roman"/>
            </a:endParaRPr>
          </a:p>
          <a:p>
            <a:pPr marL="469265" indent="-231140">
              <a:lnSpc>
                <a:spcPts val="1310"/>
              </a:lnSpc>
              <a:buFont typeface="Times New Roman"/>
              <a:buAutoNum type="arabicPeriod"/>
              <a:tabLst>
                <a:tab pos="469265" algn="l"/>
              </a:tabLst>
            </a:pPr>
            <a:r>
              <a:rPr sz="1100" dirty="0">
                <a:latin typeface="Calibri"/>
                <a:cs typeface="Calibri"/>
              </a:rPr>
              <a:t>Interfaces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its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implementations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i.e.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classes</a:t>
            </a:r>
            <a:endParaRPr sz="1100">
              <a:latin typeface="Calibri"/>
              <a:cs typeface="Calibri"/>
            </a:endParaRPr>
          </a:p>
          <a:p>
            <a:pPr marL="469265" indent="-231140">
              <a:lnSpc>
                <a:spcPts val="1310"/>
              </a:lnSpc>
              <a:buFont typeface="Times New Roman"/>
              <a:buAutoNum type="arabicPeriod"/>
              <a:tabLst>
                <a:tab pos="469265" algn="l"/>
              </a:tabLst>
            </a:pPr>
            <a:r>
              <a:rPr sz="1100" spc="-10" dirty="0">
                <a:latin typeface="Calibri"/>
                <a:cs typeface="Calibri"/>
              </a:rPr>
              <a:t>Algorithm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1761489"/>
            <a:ext cx="5028565" cy="519048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05052" y="868426"/>
            <a:ext cx="5783580" cy="7912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dirty="0">
                <a:latin typeface="Times New Roman"/>
                <a:cs typeface="Times New Roman"/>
              </a:rPr>
              <a:t>Hierarchy</a:t>
            </a:r>
            <a:r>
              <a:rPr sz="1300" b="1" spc="-5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of</a:t>
            </a:r>
            <a:r>
              <a:rPr sz="1300" b="1" spc="-7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Collection</a:t>
            </a:r>
            <a:r>
              <a:rPr sz="1300" b="1" spc="-7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Framework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1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5080">
              <a:lnSpc>
                <a:spcPts val="1350"/>
              </a:lnSpc>
            </a:pPr>
            <a:r>
              <a:rPr sz="1200" dirty="0">
                <a:latin typeface="Times New Roman"/>
                <a:cs typeface="Times New Roman"/>
              </a:rPr>
              <a:t>Let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hierarchy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collection</a:t>
            </a:r>
            <a:r>
              <a:rPr sz="1200" spc="-10" dirty="0">
                <a:latin typeface="Times New Roman"/>
                <a:cs typeface="Times New Roman"/>
              </a:rPr>
              <a:t> framework.The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java.util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package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contains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classes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interfaces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Collection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framework.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5052" y="7027291"/>
            <a:ext cx="5019040" cy="897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dirty="0">
                <a:latin typeface="Times New Roman"/>
                <a:cs typeface="Times New Roman"/>
              </a:rPr>
              <a:t>Methods</a:t>
            </a:r>
            <a:r>
              <a:rPr sz="1300" b="1" spc="-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of</a:t>
            </a:r>
            <a:r>
              <a:rPr sz="1300" b="1" spc="-7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Collection</a:t>
            </a:r>
            <a:r>
              <a:rPr sz="1300" b="1" spc="-4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interface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many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declared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Collection</a:t>
            </a:r>
            <a:r>
              <a:rPr sz="1200" spc="-10" dirty="0">
                <a:latin typeface="Times New Roman"/>
                <a:cs typeface="Times New Roman"/>
              </a:rPr>
              <a:t> interface.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follows: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  <a:tabLst>
                <a:tab pos="2284095" algn="l"/>
              </a:tabLst>
            </a:pPr>
            <a:r>
              <a:rPr sz="1100" b="1" dirty="0">
                <a:latin typeface="Times New Roman"/>
                <a:cs typeface="Times New Roman"/>
              </a:rPr>
              <a:t>No.</a:t>
            </a:r>
            <a:r>
              <a:rPr sz="1100" b="1" spc="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Method</a:t>
            </a:r>
            <a:r>
              <a:rPr sz="1100" b="1" dirty="0">
                <a:latin typeface="Times New Roman"/>
                <a:cs typeface="Times New Roman"/>
              </a:rPr>
              <a:t>	</a:t>
            </a:r>
            <a:r>
              <a:rPr sz="1100" b="1" spc="-10" dirty="0">
                <a:latin typeface="Times New Roman"/>
                <a:cs typeface="Times New Roman"/>
              </a:rPr>
              <a:t>Description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8149208"/>
            <a:ext cx="135191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3365" algn="l"/>
                <a:tab pos="875030" algn="l"/>
              </a:tabLst>
            </a:pPr>
            <a:r>
              <a:rPr sz="1100" spc="-50" dirty="0">
                <a:latin typeface="Times New Roman"/>
                <a:cs typeface="Times New Roman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10" dirty="0">
                <a:latin typeface="Calibri"/>
                <a:cs typeface="Calibri"/>
              </a:rPr>
              <a:t>public</a:t>
            </a:r>
            <a:r>
              <a:rPr sz="1100" dirty="0">
                <a:latin typeface="Calibri"/>
                <a:cs typeface="Calibri"/>
              </a:rPr>
              <a:t>	</a:t>
            </a:r>
            <a:r>
              <a:rPr sz="1100" spc="-10" dirty="0">
                <a:latin typeface="Calibri"/>
                <a:cs typeface="Calibri"/>
              </a:rPr>
              <a:t>boolean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05836" y="7987665"/>
            <a:ext cx="4467860" cy="5689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415"/>
              </a:lnSpc>
              <a:spcBef>
                <a:spcPts val="90"/>
              </a:spcBef>
            </a:pPr>
            <a:r>
              <a:rPr sz="1450" spc="-10" dirty="0">
                <a:latin typeface="Calibri"/>
                <a:cs typeface="Calibri"/>
              </a:rPr>
              <a:t>add(Object</a:t>
            </a:r>
            <a:endParaRPr sz="1450">
              <a:latin typeface="Calibri"/>
              <a:cs typeface="Calibri"/>
            </a:endParaRPr>
          </a:p>
          <a:p>
            <a:pPr marL="820419">
              <a:lnSpc>
                <a:spcPts val="994"/>
              </a:lnSpc>
            </a:pPr>
            <a:r>
              <a:rPr sz="1100" spc="-30" dirty="0">
                <a:latin typeface="Calibri"/>
                <a:cs typeface="Calibri"/>
              </a:rPr>
              <a:t>is</a:t>
            </a:r>
            <a:r>
              <a:rPr sz="1100" spc="-40" dirty="0">
                <a:latin typeface="Calibri"/>
                <a:cs typeface="Calibri"/>
              </a:rPr>
              <a:t> used</a:t>
            </a:r>
            <a:r>
              <a:rPr sz="1100" spc="-75" dirty="0">
                <a:latin typeface="Calibri"/>
                <a:cs typeface="Calibri"/>
              </a:rPr>
              <a:t> </a:t>
            </a:r>
            <a:r>
              <a:rPr sz="1100" spc="-30" dirty="0">
                <a:latin typeface="Calibri"/>
                <a:cs typeface="Calibri"/>
              </a:rPr>
              <a:t>to</a:t>
            </a:r>
            <a:r>
              <a:rPr sz="1100" spc="-60" dirty="0">
                <a:latin typeface="Calibri"/>
                <a:cs typeface="Calibri"/>
              </a:rPr>
              <a:t> </a:t>
            </a:r>
            <a:r>
              <a:rPr sz="1100" spc="-30" dirty="0">
                <a:latin typeface="Calibri"/>
                <a:cs typeface="Calibri"/>
              </a:rPr>
              <a:t>insert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spc="-45" dirty="0">
                <a:latin typeface="Calibri"/>
                <a:cs typeface="Calibri"/>
              </a:rPr>
              <a:t>an</a:t>
            </a:r>
            <a:r>
              <a:rPr sz="1100" spc="-80" dirty="0">
                <a:latin typeface="Calibri"/>
                <a:cs typeface="Calibri"/>
              </a:rPr>
              <a:t> </a:t>
            </a:r>
            <a:r>
              <a:rPr sz="1100" spc="-40" dirty="0">
                <a:latin typeface="Calibri"/>
                <a:cs typeface="Calibri"/>
              </a:rPr>
              <a:t>element</a:t>
            </a:r>
            <a:r>
              <a:rPr sz="1100" spc="-7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in</a:t>
            </a:r>
            <a:r>
              <a:rPr sz="1100" spc="-8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this</a:t>
            </a:r>
            <a:r>
              <a:rPr sz="1100" spc="14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collection.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element)</a:t>
            </a:r>
            <a:endParaRPr sz="1100">
              <a:latin typeface="Calibri"/>
              <a:cs typeface="Calibri"/>
            </a:endParaRPr>
          </a:p>
          <a:p>
            <a:pPr marL="850900">
              <a:lnSpc>
                <a:spcPct val="100000"/>
              </a:lnSpc>
              <a:spcBef>
                <a:spcPts val="550"/>
              </a:spcBef>
            </a:pP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used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insert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specified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collection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elements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invoking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8688730"/>
            <a:ext cx="9588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2796" y="8621674"/>
            <a:ext cx="277812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50" baseline="5050" dirty="0">
                <a:latin typeface="Calibri"/>
                <a:cs typeface="Calibri"/>
              </a:rPr>
              <a:t>public</a:t>
            </a:r>
            <a:r>
              <a:rPr sz="1650" spc="-52" baseline="5050" dirty="0">
                <a:latin typeface="Calibri"/>
                <a:cs typeface="Calibri"/>
              </a:rPr>
              <a:t> </a:t>
            </a:r>
            <a:r>
              <a:rPr sz="1650" baseline="5050" dirty="0">
                <a:latin typeface="Calibri"/>
                <a:cs typeface="Calibri"/>
              </a:rPr>
              <a:t>boolean</a:t>
            </a:r>
            <a:r>
              <a:rPr sz="1650" spc="-75" baseline="5050" dirty="0">
                <a:latin typeface="Calibri"/>
                <a:cs typeface="Calibri"/>
              </a:rPr>
              <a:t> </a:t>
            </a:r>
            <a:r>
              <a:rPr sz="1650" baseline="5050" dirty="0">
                <a:latin typeface="Calibri"/>
                <a:cs typeface="Calibri"/>
              </a:rPr>
              <a:t>addAll(collection</a:t>
            </a:r>
            <a:r>
              <a:rPr sz="1650" spc="-30" baseline="5050" dirty="0">
                <a:latin typeface="Calibri"/>
                <a:cs typeface="Calibri"/>
              </a:rPr>
              <a:t> </a:t>
            </a:r>
            <a:r>
              <a:rPr sz="1650" baseline="5050" dirty="0">
                <a:latin typeface="Calibri"/>
                <a:cs typeface="Calibri"/>
              </a:rPr>
              <a:t>c)</a:t>
            </a:r>
            <a:r>
              <a:rPr sz="1650" spc="-30" baseline="5050" dirty="0">
                <a:latin typeface="Calibri"/>
                <a:cs typeface="Calibri"/>
              </a:rPr>
              <a:t> </a:t>
            </a:r>
            <a:r>
              <a:rPr sz="1450" spc="-10" dirty="0">
                <a:latin typeface="Calibri"/>
                <a:cs typeface="Calibri"/>
              </a:rPr>
              <a:t>collection.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77236" y="8874962"/>
            <a:ext cx="3346450" cy="3308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415"/>
              </a:lnSpc>
              <a:spcBef>
                <a:spcPts val="90"/>
              </a:spcBef>
            </a:pPr>
            <a:r>
              <a:rPr sz="1450" spc="-10" dirty="0">
                <a:latin typeface="Calibri"/>
                <a:cs typeface="Calibri"/>
              </a:rPr>
              <a:t>remove(Object</a:t>
            </a:r>
            <a:endParaRPr sz="1450">
              <a:latin typeface="Calibri"/>
              <a:cs typeface="Calibri"/>
            </a:endParaRPr>
          </a:p>
          <a:p>
            <a:pPr marL="1177290">
              <a:lnSpc>
                <a:spcPts val="994"/>
              </a:lnSpc>
            </a:pPr>
            <a:r>
              <a:rPr sz="1100" dirty="0">
                <a:latin typeface="Calibri"/>
                <a:cs typeface="Calibri"/>
              </a:rPr>
              <a:t>is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used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delete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element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from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this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2004" y="9036507"/>
            <a:ext cx="1400175" cy="3403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3365" marR="5080" indent="-241300">
              <a:lnSpc>
                <a:spcPts val="1150"/>
              </a:lnSpc>
              <a:spcBef>
                <a:spcPts val="280"/>
              </a:spcBef>
              <a:tabLst>
                <a:tab pos="253365" algn="l"/>
                <a:tab pos="762635" algn="l"/>
              </a:tabLst>
            </a:pPr>
            <a:r>
              <a:rPr sz="1100" spc="-50" dirty="0">
                <a:latin typeface="Times New Roman"/>
                <a:cs typeface="Times New Roman"/>
              </a:rPr>
              <a:t>3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650" spc="-15" baseline="2525" dirty="0">
                <a:latin typeface="Calibri"/>
                <a:cs typeface="Calibri"/>
              </a:rPr>
              <a:t>public</a:t>
            </a:r>
            <a:r>
              <a:rPr sz="1650" baseline="2525" dirty="0">
                <a:latin typeface="Calibri"/>
                <a:cs typeface="Calibri"/>
              </a:rPr>
              <a:t>	</a:t>
            </a:r>
            <a:r>
              <a:rPr sz="1650" spc="-15" baseline="2525" dirty="0">
                <a:latin typeface="Calibri"/>
                <a:cs typeface="Calibri"/>
              </a:rPr>
              <a:t>boolean </a:t>
            </a:r>
            <a:r>
              <a:rPr sz="1100" dirty="0">
                <a:latin typeface="Calibri"/>
                <a:cs typeface="Calibri"/>
              </a:rPr>
              <a:t>collection.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element)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5385" y="7620638"/>
            <a:ext cx="69215" cy="8229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5385" y="8669404"/>
            <a:ext cx="69215" cy="8229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7961543"/>
            <a:ext cx="68580" cy="8085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8136803"/>
            <a:ext cx="68580" cy="8085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8311936"/>
            <a:ext cx="68580" cy="8085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8487196"/>
            <a:ext cx="68580" cy="80858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304800" y="304799"/>
            <a:ext cx="7164070" cy="9450070"/>
          </a:xfrm>
          <a:custGeom>
            <a:avLst/>
            <a:gdLst/>
            <a:ahLst/>
            <a:cxnLst/>
            <a:rect l="l" t="t" r="r" b="b"/>
            <a:pathLst>
              <a:path w="7164070" h="9450070">
                <a:moveTo>
                  <a:pt x="7146290" y="46990"/>
                </a:moveTo>
                <a:lnTo>
                  <a:pt x="7108190" y="46990"/>
                </a:lnTo>
                <a:lnTo>
                  <a:pt x="7108190" y="57150"/>
                </a:lnTo>
                <a:lnTo>
                  <a:pt x="7108190" y="9394190"/>
                </a:lnTo>
                <a:lnTo>
                  <a:pt x="56515" y="9394190"/>
                </a:lnTo>
                <a:lnTo>
                  <a:pt x="56515" y="57150"/>
                </a:lnTo>
                <a:lnTo>
                  <a:pt x="7108190" y="57150"/>
                </a:lnTo>
                <a:lnTo>
                  <a:pt x="7108190" y="46990"/>
                </a:lnTo>
                <a:lnTo>
                  <a:pt x="56515" y="46990"/>
                </a:lnTo>
                <a:lnTo>
                  <a:pt x="46990" y="46990"/>
                </a:lnTo>
                <a:lnTo>
                  <a:pt x="46990" y="9432303"/>
                </a:lnTo>
                <a:lnTo>
                  <a:pt x="56515" y="9432290"/>
                </a:lnTo>
                <a:lnTo>
                  <a:pt x="7146290" y="9432290"/>
                </a:lnTo>
                <a:lnTo>
                  <a:pt x="7146290" y="9394190"/>
                </a:lnTo>
                <a:lnTo>
                  <a:pt x="7146290" y="57150"/>
                </a:lnTo>
                <a:lnTo>
                  <a:pt x="7146290" y="46990"/>
                </a:lnTo>
                <a:close/>
              </a:path>
              <a:path w="7164070" h="9450070">
                <a:moveTo>
                  <a:pt x="7164070" y="0"/>
                </a:moveTo>
                <a:lnTo>
                  <a:pt x="7155180" y="0"/>
                </a:lnTo>
                <a:lnTo>
                  <a:pt x="7155180" y="38100"/>
                </a:lnTo>
                <a:lnTo>
                  <a:pt x="7155180" y="9441180"/>
                </a:lnTo>
                <a:lnTo>
                  <a:pt x="38100" y="9441180"/>
                </a:lnTo>
                <a:lnTo>
                  <a:pt x="38100" y="38100"/>
                </a:lnTo>
                <a:lnTo>
                  <a:pt x="7155180" y="38100"/>
                </a:lnTo>
                <a:lnTo>
                  <a:pt x="7155180" y="0"/>
                </a:lnTo>
                <a:lnTo>
                  <a:pt x="0" y="0"/>
                </a:lnTo>
                <a:lnTo>
                  <a:pt x="0" y="38100"/>
                </a:lnTo>
                <a:lnTo>
                  <a:pt x="0" y="9441180"/>
                </a:lnTo>
                <a:lnTo>
                  <a:pt x="0" y="9450070"/>
                </a:lnTo>
                <a:lnTo>
                  <a:pt x="7164070" y="9450070"/>
                </a:lnTo>
                <a:lnTo>
                  <a:pt x="7164070" y="9441180"/>
                </a:lnTo>
                <a:lnTo>
                  <a:pt x="71640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02004" y="392937"/>
            <a:ext cx="9588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latin typeface="Times New Roman"/>
                <a:cs typeface="Times New Roman"/>
              </a:rPr>
              <a:t>4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2796" y="368553"/>
            <a:ext cx="3714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latin typeface="Calibri"/>
                <a:cs typeface="Calibri"/>
              </a:rPr>
              <a:t>public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70429" y="368553"/>
            <a:ext cx="390652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latin typeface="Calibri"/>
                <a:cs typeface="Calibri"/>
              </a:rPr>
              <a:t>boolean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used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to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delete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all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the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elements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of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specified</a:t>
            </a:r>
            <a:r>
              <a:rPr sz="1100" spc="-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collection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from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42796" y="481330"/>
            <a:ext cx="34328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26640" algn="l"/>
              </a:tabLst>
            </a:pPr>
            <a:r>
              <a:rPr sz="1100" dirty="0">
                <a:latin typeface="Calibri"/>
                <a:cs typeface="Calibri"/>
              </a:rPr>
              <a:t>the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removeAll(Collection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c)</a:t>
            </a:r>
            <a:r>
              <a:rPr sz="1100" dirty="0">
                <a:latin typeface="Calibri"/>
                <a:cs typeface="Calibri"/>
              </a:rPr>
              <a:t>	invoking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collection.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2004" y="874522"/>
            <a:ext cx="9588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latin typeface="Times New Roman"/>
                <a:cs typeface="Times New Roman"/>
              </a:rPr>
              <a:t>5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42796" y="850137"/>
            <a:ext cx="55156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public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boolean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retainAll(Collection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 used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delete all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 elements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 invoking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collection</a:t>
            </a:r>
            <a:r>
              <a:rPr sz="1100" spc="-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except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892098" y="1045744"/>
          <a:ext cx="5339715" cy="855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325"/>
                <a:gridCol w="1616710"/>
                <a:gridCol w="3460115"/>
              </a:tblGrid>
              <a:tr h="2559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205"/>
                        </a:lnSpc>
                      </a:pP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c)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2920">
                        <a:lnSpc>
                          <a:spcPts val="120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specified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collection.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50520">
                <a:tc>
                  <a:txBody>
                    <a:bodyPr/>
                    <a:lstStyle/>
                    <a:p>
                      <a:pPr marR="45720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85725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public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int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size()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85725" marB="0"/>
                </a:tc>
                <a:tc>
                  <a:txBody>
                    <a:bodyPr/>
                    <a:lstStyle/>
                    <a:p>
                      <a:pPr marL="50292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return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total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number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elements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collection.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85725" marB="0"/>
                </a:tc>
              </a:tr>
              <a:tr h="249554">
                <a:tc>
                  <a:txBody>
                    <a:bodyPr/>
                    <a:lstStyle/>
                    <a:p>
                      <a:pPr marR="45720" algn="ctr">
                        <a:lnSpc>
                          <a:spcPts val="1240"/>
                        </a:lnSpc>
                        <a:spcBef>
                          <a:spcPts val="630"/>
                        </a:spcBef>
                      </a:pP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8001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240"/>
                        </a:lnSpc>
                        <a:spcBef>
                          <a:spcPts val="630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public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void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clear()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80010" marB="0"/>
                </a:tc>
                <a:tc>
                  <a:txBody>
                    <a:bodyPr/>
                    <a:lstStyle/>
                    <a:p>
                      <a:pPr marL="502920">
                        <a:lnSpc>
                          <a:spcPts val="1240"/>
                        </a:lnSpc>
                        <a:spcBef>
                          <a:spcPts val="630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removes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total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no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element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from</a:t>
                      </a:r>
                      <a:r>
                        <a:rPr sz="11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collection.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80010" marB="0"/>
                </a:tc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2261997" y="1874647"/>
            <a:ext cx="117983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Calibri"/>
                <a:cs typeface="Calibri"/>
              </a:rPr>
              <a:t>contains(object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63290" y="2054479"/>
            <a:ext cx="113855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is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used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search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an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02004" y="2078862"/>
            <a:ext cx="1320800" cy="34607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53365" marR="5080" indent="-241300">
              <a:lnSpc>
                <a:spcPts val="1200"/>
              </a:lnSpc>
              <a:spcBef>
                <a:spcPts val="240"/>
              </a:spcBef>
              <a:tabLst>
                <a:tab pos="253365" algn="l"/>
                <a:tab pos="750570" algn="l"/>
              </a:tabLst>
            </a:pPr>
            <a:r>
              <a:rPr sz="1100" spc="-50" dirty="0">
                <a:latin typeface="Times New Roman"/>
                <a:cs typeface="Times New Roman"/>
              </a:rPr>
              <a:t>8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10" dirty="0">
                <a:latin typeface="Calibri"/>
                <a:cs typeface="Calibri"/>
              </a:rPr>
              <a:t>public</a:t>
            </a:r>
            <a:r>
              <a:rPr sz="1100" dirty="0">
                <a:latin typeface="Calibri"/>
                <a:cs typeface="Calibri"/>
              </a:rPr>
              <a:t>	</a:t>
            </a:r>
            <a:r>
              <a:rPr sz="1100" spc="-10" dirty="0">
                <a:latin typeface="Calibri"/>
                <a:cs typeface="Calibri"/>
              </a:rPr>
              <a:t>boolean </a:t>
            </a:r>
            <a:r>
              <a:rPr sz="1100" dirty="0">
                <a:latin typeface="Calibri"/>
                <a:cs typeface="Calibri"/>
              </a:rPr>
              <a:t>element.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element)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70429" y="2435733"/>
            <a:ext cx="63563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Calibri"/>
                <a:cs typeface="Calibri"/>
              </a:rPr>
              <a:t>boolean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02004" y="2639948"/>
            <a:ext cx="61214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3365" algn="l"/>
              </a:tabLst>
            </a:pPr>
            <a:r>
              <a:rPr sz="1100" spc="-50" dirty="0">
                <a:latin typeface="Times New Roman"/>
                <a:cs typeface="Times New Roman"/>
              </a:rPr>
              <a:t>9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spc="-10" dirty="0">
                <a:latin typeface="Calibri"/>
                <a:cs typeface="Calibri"/>
              </a:rPr>
              <a:t>public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95650" y="2615564"/>
            <a:ext cx="26809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is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used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search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specified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collection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this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42796" y="2789300"/>
            <a:ext cx="2005964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collection.</a:t>
            </a:r>
            <a:r>
              <a:rPr sz="1100" spc="-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containsAll(Collection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c)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02004" y="3161157"/>
            <a:ext cx="1657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latin typeface="Times New Roman"/>
                <a:cs typeface="Times New Roman"/>
              </a:rPr>
              <a:t>10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42796" y="3136773"/>
            <a:ext cx="137858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public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Iterator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iterator()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79826" y="3136773"/>
            <a:ext cx="11068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returns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iterator.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02004" y="3508628"/>
            <a:ext cx="1657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latin typeface="Times New Roman"/>
                <a:cs typeface="Times New Roman"/>
              </a:rPr>
              <a:t>11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42796" y="3484245"/>
            <a:ext cx="14001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public</a:t>
            </a:r>
            <a:r>
              <a:rPr sz="1100" spc="-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Object[]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toArray()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179826" y="3484245"/>
            <a:ext cx="17068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latin typeface="Calibri"/>
                <a:cs typeface="Calibri"/>
              </a:rPr>
              <a:t>converts </a:t>
            </a:r>
            <a:r>
              <a:rPr sz="1100" dirty="0">
                <a:latin typeface="Calibri"/>
                <a:cs typeface="Calibri"/>
              </a:rPr>
              <a:t>collection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into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array.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02004" y="3847338"/>
            <a:ext cx="16573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latin typeface="Times New Roman"/>
                <a:cs typeface="Times New Roman"/>
              </a:rPr>
              <a:t>12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179826" y="3822953"/>
            <a:ext cx="163385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Calibri"/>
                <a:cs typeface="Calibri"/>
              </a:rPr>
              <a:t>checks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if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collection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8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empty.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02004" y="4399026"/>
            <a:ext cx="16573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latin typeface="Times New Roman"/>
                <a:cs typeface="Times New Roman"/>
              </a:rPr>
              <a:t>13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142796" y="3822953"/>
            <a:ext cx="2023745" cy="7397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Calibri"/>
                <a:cs typeface="Calibri"/>
              </a:rPr>
              <a:t>public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boolean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isEmpty()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47300"/>
              </a:lnSpc>
              <a:spcBef>
                <a:spcPts val="405"/>
              </a:spcBef>
              <a:tabLst>
                <a:tab pos="558165" algn="l"/>
                <a:tab pos="1223010" algn="l"/>
              </a:tabLst>
            </a:pPr>
            <a:r>
              <a:rPr sz="1100" spc="-10" dirty="0">
                <a:latin typeface="Calibri"/>
                <a:cs typeface="Calibri"/>
              </a:rPr>
              <a:t>public</a:t>
            </a:r>
            <a:r>
              <a:rPr sz="1100" dirty="0">
                <a:latin typeface="Calibri"/>
                <a:cs typeface="Calibri"/>
              </a:rPr>
              <a:t>	</a:t>
            </a:r>
            <a:r>
              <a:rPr sz="1100" spc="-10" dirty="0">
                <a:latin typeface="Calibri"/>
                <a:cs typeface="Calibri"/>
              </a:rPr>
              <a:t>boolean</a:t>
            </a:r>
            <a:r>
              <a:rPr sz="1100" dirty="0">
                <a:latin typeface="Calibri"/>
                <a:cs typeface="Calibri"/>
              </a:rPr>
              <a:t>	</a:t>
            </a:r>
            <a:r>
              <a:rPr sz="1100" spc="-10" dirty="0">
                <a:latin typeface="Calibri"/>
                <a:cs typeface="Calibri"/>
              </a:rPr>
              <a:t>equals(Object element)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179826" y="4374641"/>
            <a:ext cx="137160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Calibri"/>
                <a:cs typeface="Calibri"/>
              </a:rPr>
              <a:t>matches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two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collection.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02004" y="4734559"/>
            <a:ext cx="16573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latin typeface="Times New Roman"/>
                <a:cs typeface="Times New Roman"/>
              </a:rPr>
              <a:t>14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142796" y="4710176"/>
            <a:ext cx="456374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049145" algn="l"/>
              </a:tabLst>
            </a:pPr>
            <a:r>
              <a:rPr sz="1100" dirty="0">
                <a:latin typeface="Calibri"/>
                <a:cs typeface="Calibri"/>
              </a:rPr>
              <a:t>public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int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hashCode()</a:t>
            </a:r>
            <a:r>
              <a:rPr sz="1100" dirty="0">
                <a:latin typeface="Calibri"/>
                <a:cs typeface="Calibri"/>
              </a:rPr>
              <a:t>	returns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hashcode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number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collection.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05052" y="4936999"/>
            <a:ext cx="5946140" cy="4021454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300" b="1" dirty="0">
                <a:latin typeface="Times New Roman"/>
                <a:cs typeface="Times New Roman"/>
              </a:rPr>
              <a:t>Iterator</a:t>
            </a:r>
            <a:r>
              <a:rPr sz="1300" b="1" spc="-7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interface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100" dirty="0">
                <a:latin typeface="Times New Roman"/>
                <a:cs typeface="Times New Roman"/>
              </a:rPr>
              <a:t>Iterator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interface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provides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facility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iterating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elements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forward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direction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only.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1400" b="1" dirty="0">
                <a:latin typeface="Times New Roman"/>
                <a:cs typeface="Times New Roman"/>
              </a:rPr>
              <a:t>Methods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Iterator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interface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95"/>
              </a:spcBef>
            </a:pP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only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Iterator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interface.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are: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endParaRPr sz="1200">
              <a:latin typeface="Times New Roman"/>
              <a:cs typeface="Times New Roman"/>
            </a:endParaRPr>
          </a:p>
          <a:p>
            <a:pPr marL="469265" indent="-231140">
              <a:lnSpc>
                <a:spcPts val="1310"/>
              </a:lnSpc>
              <a:spcBef>
                <a:spcPts val="5"/>
              </a:spcBef>
              <a:buFont typeface="Times New Roman"/>
              <a:buAutoNum type="arabicPeriod"/>
              <a:tabLst>
                <a:tab pos="469265" algn="l"/>
              </a:tabLst>
            </a:pPr>
            <a:r>
              <a:rPr sz="1100" b="1" dirty="0">
                <a:latin typeface="Calibri"/>
                <a:cs typeface="Calibri"/>
              </a:rPr>
              <a:t>public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boolean hasNext()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returns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true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if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iterator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has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more</a:t>
            </a:r>
            <a:r>
              <a:rPr sz="1100" spc="-5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elements.</a:t>
            </a:r>
            <a:endParaRPr sz="1100">
              <a:latin typeface="Calibri"/>
              <a:cs typeface="Calibri"/>
            </a:endParaRPr>
          </a:p>
          <a:p>
            <a:pPr marL="469265" indent="-231140">
              <a:lnSpc>
                <a:spcPts val="1310"/>
              </a:lnSpc>
              <a:buFont typeface="Times New Roman"/>
              <a:buAutoNum type="arabicPeriod"/>
              <a:tabLst>
                <a:tab pos="469265" algn="l"/>
              </a:tabLst>
            </a:pPr>
            <a:r>
              <a:rPr sz="1100" b="1" dirty="0">
                <a:latin typeface="Calibri"/>
                <a:cs typeface="Calibri"/>
              </a:rPr>
              <a:t>public</a:t>
            </a:r>
            <a:r>
              <a:rPr sz="1100" b="1" spc="-3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object</a:t>
            </a:r>
            <a:r>
              <a:rPr sz="1100" b="1" spc="-4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next()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it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returns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element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moves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cursor pointer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next</a:t>
            </a:r>
            <a:r>
              <a:rPr sz="1100" spc="-9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element.</a:t>
            </a:r>
            <a:endParaRPr sz="1100">
              <a:latin typeface="Calibri"/>
              <a:cs typeface="Calibri"/>
            </a:endParaRPr>
          </a:p>
          <a:p>
            <a:pPr marL="414655" indent="-176530">
              <a:lnSpc>
                <a:spcPct val="100000"/>
              </a:lnSpc>
              <a:spcBef>
                <a:spcPts val="385"/>
              </a:spcBef>
              <a:buFont typeface="Times New Roman"/>
              <a:buAutoNum type="arabicPeriod"/>
              <a:tabLst>
                <a:tab pos="414655" algn="l"/>
              </a:tabLst>
            </a:pPr>
            <a:r>
              <a:rPr sz="1100" b="1" dirty="0">
                <a:latin typeface="Calibri"/>
                <a:cs typeface="Calibri"/>
              </a:rPr>
              <a:t>public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void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remove()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it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removes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last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elements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returned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by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iterator.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rarely</a:t>
            </a:r>
            <a:r>
              <a:rPr sz="1100" spc="-5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used.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latin typeface="Times New Roman"/>
                <a:cs typeface="Times New Roman"/>
              </a:rPr>
              <a:t>Java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ArrayList</a:t>
            </a:r>
            <a:r>
              <a:rPr sz="1200" b="1" spc="-20" dirty="0">
                <a:latin typeface="Times New Roman"/>
                <a:cs typeface="Times New Roman"/>
              </a:rPr>
              <a:t> class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endParaRPr sz="1200">
              <a:latin typeface="Times New Roman"/>
              <a:cs typeface="Times New Roman"/>
            </a:endParaRPr>
          </a:p>
          <a:p>
            <a:pPr marL="469900" marR="5080" indent="17780">
              <a:lnSpc>
                <a:spcPts val="1250"/>
              </a:lnSpc>
            </a:pPr>
            <a:r>
              <a:rPr sz="1200" dirty="0">
                <a:latin typeface="Times New Roman"/>
                <a:cs typeface="Times New Roman"/>
              </a:rPr>
              <a:t>Java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ArrayList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dynamic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array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storing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elements.It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extends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AbstractList </a:t>
            </a:r>
            <a:r>
              <a:rPr sz="1200" dirty="0">
                <a:latin typeface="Times New Roman"/>
                <a:cs typeface="Times New Roman"/>
              </a:rPr>
              <a:t>class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10" dirty="0">
                <a:latin typeface="Times New Roman"/>
                <a:cs typeface="Times New Roman"/>
              </a:rPr>
              <a:t>implements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List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interface.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300"/>
              </a:lnSpc>
            </a:pPr>
            <a:r>
              <a:rPr sz="1200" dirty="0">
                <a:latin typeface="Times New Roman"/>
                <a:cs typeface="Times New Roman"/>
              </a:rPr>
              <a:t>Java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ArrayList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contain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duplicate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elements.</a:t>
            </a:r>
            <a:endParaRPr sz="1200">
              <a:latin typeface="Times New Roman"/>
              <a:cs typeface="Times New Roman"/>
            </a:endParaRPr>
          </a:p>
          <a:p>
            <a:pPr marL="469900" marR="2634615">
              <a:lnSpc>
                <a:spcPts val="1390"/>
              </a:lnSpc>
              <a:spcBef>
                <a:spcPts val="50"/>
              </a:spcBef>
            </a:pPr>
            <a:r>
              <a:rPr sz="1200" dirty="0">
                <a:latin typeface="Times New Roman"/>
                <a:cs typeface="Times New Roman"/>
              </a:rPr>
              <a:t>Java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ArrayList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maintains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insertion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order. </a:t>
            </a:r>
            <a:r>
              <a:rPr sz="1200" dirty="0">
                <a:latin typeface="Times New Roman"/>
                <a:cs typeface="Times New Roman"/>
              </a:rPr>
              <a:t>Java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ArrayList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non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synchronized.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330"/>
              </a:lnSpc>
            </a:pPr>
            <a:r>
              <a:rPr sz="1200" dirty="0">
                <a:latin typeface="Times New Roman"/>
                <a:cs typeface="Times New Roman"/>
              </a:rPr>
              <a:t>Java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ArrayList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allows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random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access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because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array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index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basis.</a:t>
            </a:r>
            <a:endParaRPr sz="1200">
              <a:latin typeface="Times New Roman"/>
              <a:cs typeface="Times New Roman"/>
            </a:endParaRPr>
          </a:p>
          <a:p>
            <a:pPr marL="469900" marR="496570" indent="17780">
              <a:lnSpc>
                <a:spcPts val="1250"/>
              </a:lnSpc>
              <a:spcBef>
                <a:spcPts val="300"/>
              </a:spcBef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Java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ArrayList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manipulation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slow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because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lot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shifting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25" dirty="0">
                <a:latin typeface="Times New Roman"/>
                <a:cs typeface="Times New Roman"/>
              </a:rPr>
              <a:t>be </a:t>
            </a:r>
            <a:r>
              <a:rPr sz="1200" dirty="0">
                <a:latin typeface="Times New Roman"/>
                <a:cs typeface="Times New Roman"/>
              </a:rPr>
              <a:t>occurred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element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removed from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array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list.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5052" y="456945"/>
            <a:ext cx="5974715" cy="905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Java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Non-generic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Vs</a:t>
            </a:r>
            <a:r>
              <a:rPr sz="1200" b="1" spc="-4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Generic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Collection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Java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collection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framework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non-</a:t>
            </a:r>
            <a:r>
              <a:rPr sz="1200" dirty="0">
                <a:latin typeface="Times New Roman"/>
                <a:cs typeface="Times New Roman"/>
              </a:rPr>
              <a:t>generic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before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JDK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1.5.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Since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1.5,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 is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generic.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212725">
              <a:lnSpc>
                <a:spcPts val="132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Java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new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generic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collection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allows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only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collection.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Now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2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type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safe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typecasting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required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run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time.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Let's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old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non-</a:t>
            </a:r>
            <a:r>
              <a:rPr sz="1200" dirty="0">
                <a:latin typeface="Times New Roman"/>
                <a:cs typeface="Times New Roman"/>
              </a:rPr>
              <a:t>generic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example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creating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java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collection.</a:t>
            </a:r>
            <a:endParaRPr sz="1200">
              <a:latin typeface="Times New Roman"/>
              <a:cs typeface="Times New Roman"/>
            </a:endParaRPr>
          </a:p>
          <a:p>
            <a:pPr marL="12700" marR="1621790" indent="228600">
              <a:lnSpc>
                <a:spcPct val="195100"/>
              </a:lnSpc>
              <a:spcBef>
                <a:spcPts val="190"/>
              </a:spcBef>
            </a:pPr>
            <a:r>
              <a:rPr sz="1200" dirty="0">
                <a:latin typeface="Times New Roman"/>
                <a:cs typeface="Times New Roman"/>
              </a:rPr>
              <a:t>1.</a:t>
            </a:r>
            <a:r>
              <a:rPr sz="1200" spc="-10" dirty="0">
                <a:latin typeface="Times New Roman"/>
                <a:cs typeface="Times New Roman"/>
              </a:rPr>
              <a:t> ArrayList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al=new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ArrayList();//creating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old </a:t>
            </a:r>
            <a:r>
              <a:rPr sz="1200" spc="-10" dirty="0">
                <a:latin typeface="Times New Roman"/>
                <a:cs typeface="Times New Roman"/>
              </a:rPr>
              <a:t>non-generic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arraylist </a:t>
            </a:r>
            <a:r>
              <a:rPr sz="1200" dirty="0">
                <a:latin typeface="Times New Roman"/>
                <a:cs typeface="Times New Roman"/>
              </a:rPr>
              <a:t>Let's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new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generic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example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creating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java</a:t>
            </a:r>
            <a:r>
              <a:rPr sz="1200" spc="-10" dirty="0">
                <a:latin typeface="Times New Roman"/>
                <a:cs typeface="Times New Roman"/>
              </a:rPr>
              <a:t> collection.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1200">
              <a:latin typeface="Times New Roman"/>
              <a:cs typeface="Times New Roman"/>
            </a:endParaRPr>
          </a:p>
          <a:p>
            <a:pPr marL="393700" indent="-152400">
              <a:lnSpc>
                <a:spcPct val="100000"/>
              </a:lnSpc>
              <a:buAutoNum type="arabicPeriod"/>
              <a:tabLst>
                <a:tab pos="393700" algn="l"/>
              </a:tabLst>
            </a:pPr>
            <a:r>
              <a:rPr sz="1200" spc="-10" dirty="0">
                <a:latin typeface="Times New Roman"/>
                <a:cs typeface="Times New Roman"/>
              </a:rPr>
              <a:t>ArrayList&lt;String&gt;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al=new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ArrayList&lt;String&gt;();//creating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new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generic</a:t>
            </a:r>
            <a:r>
              <a:rPr sz="1200" spc="-10" dirty="0">
                <a:latin typeface="Times New Roman"/>
                <a:cs typeface="Times New Roman"/>
              </a:rPr>
              <a:t> arraylist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1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9300"/>
              </a:lnSpc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generic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collection,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specify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angular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braces.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Now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ArrayList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forced</a:t>
            </a:r>
            <a:r>
              <a:rPr sz="1200" spc="4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have </a:t>
            </a:r>
            <a:r>
              <a:rPr sz="1200" dirty="0">
                <a:latin typeface="Times New Roman"/>
                <a:cs typeface="Times New Roman"/>
              </a:rPr>
              <a:t>only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specified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 try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another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object,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compile</a:t>
            </a:r>
            <a:r>
              <a:rPr sz="1200" i="1" spc="30" dirty="0">
                <a:latin typeface="Times New Roman"/>
                <a:cs typeface="Times New Roman"/>
              </a:rPr>
              <a:t> </a:t>
            </a:r>
            <a:r>
              <a:rPr sz="1200" i="1" spc="-20" dirty="0">
                <a:latin typeface="Times New Roman"/>
                <a:cs typeface="Times New Roman"/>
              </a:rPr>
              <a:t>time </a:t>
            </a:r>
            <a:r>
              <a:rPr sz="1200" i="1" spc="-10" dirty="0">
                <a:latin typeface="Times New Roman"/>
                <a:cs typeface="Times New Roman"/>
              </a:rPr>
              <a:t>error</a:t>
            </a:r>
            <a:r>
              <a:rPr sz="1200" spc="-1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Example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of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Java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ArrayList</a:t>
            </a:r>
            <a:r>
              <a:rPr sz="1200" b="1" spc="-20" dirty="0">
                <a:latin typeface="Times New Roman"/>
                <a:cs typeface="Times New Roman"/>
              </a:rPr>
              <a:t> class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469900" indent="-231775">
              <a:lnSpc>
                <a:spcPct val="100000"/>
              </a:lnSpc>
              <a:spcBef>
                <a:spcPts val="5"/>
              </a:spcBef>
              <a:buFont typeface="Times New Roman"/>
              <a:buAutoNum type="arabicPeriod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import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java.util.*;</a:t>
            </a:r>
            <a:endParaRPr sz="1200">
              <a:latin typeface="Calibri"/>
              <a:cs typeface="Calibri"/>
            </a:endParaRPr>
          </a:p>
          <a:p>
            <a:pPr marL="469900" indent="-231775">
              <a:lnSpc>
                <a:spcPct val="100000"/>
              </a:lnSpc>
              <a:spcBef>
                <a:spcPts val="45"/>
              </a:spcBef>
              <a:buFont typeface="Times New Roman"/>
              <a:buAutoNum type="arabicPeriod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class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TestCollection1{</a:t>
            </a:r>
            <a:endParaRPr sz="1200">
              <a:latin typeface="Calibri"/>
              <a:cs typeface="Calibri"/>
            </a:endParaRPr>
          </a:p>
          <a:p>
            <a:pPr marL="506730" indent="-268605">
              <a:lnSpc>
                <a:spcPct val="100000"/>
              </a:lnSpc>
              <a:spcBef>
                <a:spcPts val="25"/>
              </a:spcBef>
              <a:buFont typeface="Times New Roman"/>
              <a:buAutoNum type="arabicPeriod"/>
              <a:tabLst>
                <a:tab pos="506730" algn="l"/>
              </a:tabLst>
            </a:pPr>
            <a:r>
              <a:rPr sz="1200" spc="-10" dirty="0">
                <a:latin typeface="Calibri"/>
                <a:cs typeface="Calibri"/>
              </a:rPr>
              <a:t>public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static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void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main(String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args[]){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spc="-25" dirty="0">
                <a:latin typeface="Times New Roman"/>
                <a:cs typeface="Times New Roman"/>
              </a:rPr>
              <a:t>4.</a:t>
            </a:r>
            <a:endParaRPr sz="1200">
              <a:latin typeface="Times New Roman"/>
              <a:cs typeface="Times New Roman"/>
            </a:endParaRPr>
          </a:p>
          <a:p>
            <a:pPr marL="546100" indent="-307975">
              <a:lnSpc>
                <a:spcPts val="1330"/>
              </a:lnSpc>
              <a:buFont typeface="Times New Roman"/>
              <a:buAutoNum type="arabicPeriod" startAt="5"/>
              <a:tabLst>
                <a:tab pos="546100" algn="l"/>
              </a:tabLst>
            </a:pPr>
            <a:r>
              <a:rPr sz="1200" spc="-10" dirty="0">
                <a:latin typeface="Calibri"/>
                <a:cs typeface="Calibri"/>
              </a:rPr>
              <a:t>ArrayList&lt;String&gt;</a:t>
            </a:r>
            <a:r>
              <a:rPr sz="1200" spc="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al=new</a:t>
            </a:r>
            <a:r>
              <a:rPr sz="1200" spc="4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ArrayList&lt;String&gt;();//creating</a:t>
            </a:r>
            <a:r>
              <a:rPr sz="1200" spc="7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arraylist</a:t>
            </a:r>
            <a:endParaRPr sz="1200">
              <a:latin typeface="Calibri"/>
              <a:cs typeface="Calibri"/>
            </a:endParaRPr>
          </a:p>
          <a:p>
            <a:pPr marL="546100" indent="-307975">
              <a:lnSpc>
                <a:spcPts val="1390"/>
              </a:lnSpc>
              <a:buFont typeface="Times New Roman"/>
              <a:buAutoNum type="arabicPeriod" startAt="5"/>
              <a:tabLst>
                <a:tab pos="546100" algn="l"/>
              </a:tabLst>
            </a:pPr>
            <a:r>
              <a:rPr sz="1200" spc="-10" dirty="0">
                <a:latin typeface="Calibri"/>
                <a:cs typeface="Calibri"/>
              </a:rPr>
              <a:t>al.add("Ravi");//adding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object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arraylist</a:t>
            </a:r>
            <a:endParaRPr sz="1200">
              <a:latin typeface="Calibri"/>
              <a:cs typeface="Calibri"/>
            </a:endParaRPr>
          </a:p>
          <a:p>
            <a:pPr marL="546100" indent="-307975">
              <a:lnSpc>
                <a:spcPts val="1430"/>
              </a:lnSpc>
              <a:buFont typeface="Times New Roman"/>
              <a:buAutoNum type="arabicPeriod" startAt="5"/>
              <a:tabLst>
                <a:tab pos="546100" algn="l"/>
              </a:tabLst>
            </a:pPr>
            <a:r>
              <a:rPr sz="1200" spc="-10" dirty="0">
                <a:latin typeface="Calibri"/>
                <a:cs typeface="Calibri"/>
              </a:rPr>
              <a:t>al.add("Vijay");</a:t>
            </a:r>
            <a:endParaRPr sz="1200">
              <a:latin typeface="Calibri"/>
              <a:cs typeface="Calibri"/>
            </a:endParaRPr>
          </a:p>
          <a:p>
            <a:pPr marL="546100" indent="-307975">
              <a:lnSpc>
                <a:spcPct val="100000"/>
              </a:lnSpc>
              <a:buFont typeface="Times New Roman"/>
              <a:buAutoNum type="arabicPeriod" startAt="5"/>
              <a:tabLst>
                <a:tab pos="546100" algn="l"/>
              </a:tabLst>
            </a:pPr>
            <a:r>
              <a:rPr sz="1200" spc="-10" dirty="0">
                <a:latin typeface="Calibri"/>
                <a:cs typeface="Calibri"/>
              </a:rPr>
              <a:t>al.add("Ravi");</a:t>
            </a:r>
            <a:endParaRPr sz="1200">
              <a:latin typeface="Calibri"/>
              <a:cs typeface="Calibri"/>
            </a:endParaRPr>
          </a:p>
          <a:p>
            <a:pPr marL="546100" indent="-307975">
              <a:lnSpc>
                <a:spcPct val="100000"/>
              </a:lnSpc>
              <a:spcBef>
                <a:spcPts val="25"/>
              </a:spcBef>
              <a:buFont typeface="Times New Roman"/>
              <a:buAutoNum type="arabicPeriod" startAt="5"/>
              <a:tabLst>
                <a:tab pos="546100" algn="l"/>
              </a:tabLst>
            </a:pPr>
            <a:r>
              <a:rPr sz="1200" spc="-10" dirty="0">
                <a:latin typeface="Calibri"/>
                <a:cs typeface="Calibri"/>
              </a:rPr>
              <a:t>al.add("Ajay");</a:t>
            </a:r>
            <a:endParaRPr sz="1200">
              <a:latin typeface="Calibri"/>
              <a:cs typeface="Calibri"/>
            </a:endParaRPr>
          </a:p>
          <a:p>
            <a:pPr marL="238125">
              <a:lnSpc>
                <a:spcPct val="100000"/>
              </a:lnSpc>
              <a:spcBef>
                <a:spcPts val="430"/>
              </a:spcBef>
            </a:pPr>
            <a:r>
              <a:rPr sz="1200" spc="-25" dirty="0">
                <a:latin typeface="Times New Roman"/>
                <a:cs typeface="Times New Roman"/>
              </a:rPr>
              <a:t>10.</a:t>
            </a:r>
            <a:endParaRPr sz="1200">
              <a:latin typeface="Times New Roman"/>
              <a:cs typeface="Times New Roman"/>
            </a:endParaRPr>
          </a:p>
          <a:p>
            <a:pPr marL="546100" indent="-307975">
              <a:lnSpc>
                <a:spcPct val="100000"/>
              </a:lnSpc>
              <a:spcBef>
                <a:spcPts val="75"/>
              </a:spcBef>
              <a:buFont typeface="Times New Roman"/>
              <a:buAutoNum type="arabicPeriod" startAt="11"/>
              <a:tabLst>
                <a:tab pos="546100" algn="l"/>
              </a:tabLst>
            </a:pPr>
            <a:r>
              <a:rPr sz="1200" dirty="0">
                <a:latin typeface="Calibri"/>
                <a:cs typeface="Calibri"/>
              </a:rPr>
              <a:t>Iterator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itr=al.iterator();//getting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Iterator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from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arraylist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traverse</a:t>
            </a:r>
            <a:r>
              <a:rPr sz="1200" spc="-10" dirty="0">
                <a:latin typeface="Calibri"/>
                <a:cs typeface="Calibri"/>
              </a:rPr>
              <a:t> elements</a:t>
            </a:r>
            <a:endParaRPr sz="1200">
              <a:latin typeface="Calibri"/>
              <a:cs typeface="Calibri"/>
            </a:endParaRPr>
          </a:p>
          <a:p>
            <a:pPr marL="546100" indent="-307975">
              <a:lnSpc>
                <a:spcPct val="100000"/>
              </a:lnSpc>
              <a:spcBef>
                <a:spcPts val="20"/>
              </a:spcBef>
              <a:buFont typeface="Times New Roman"/>
              <a:buAutoNum type="arabicPeriod" startAt="11"/>
              <a:tabLst>
                <a:tab pos="546100" algn="l"/>
              </a:tabLst>
            </a:pPr>
            <a:r>
              <a:rPr sz="1200" spc="-10" dirty="0">
                <a:latin typeface="Calibri"/>
                <a:cs typeface="Calibri"/>
              </a:rPr>
              <a:t>while(itr.hasNext()){</a:t>
            </a:r>
            <a:endParaRPr sz="1200">
              <a:latin typeface="Calibri"/>
              <a:cs typeface="Calibri"/>
            </a:endParaRPr>
          </a:p>
          <a:p>
            <a:pPr marL="582930" indent="-344805">
              <a:lnSpc>
                <a:spcPts val="1415"/>
              </a:lnSpc>
              <a:spcBef>
                <a:spcPts val="25"/>
              </a:spcBef>
              <a:buFont typeface="Times New Roman"/>
              <a:buAutoNum type="arabicPeriod" startAt="11"/>
              <a:tabLst>
                <a:tab pos="582930" algn="l"/>
              </a:tabLst>
            </a:pPr>
            <a:r>
              <a:rPr sz="1200" spc="-10" dirty="0">
                <a:latin typeface="Calibri"/>
                <a:cs typeface="Calibri"/>
              </a:rPr>
              <a:t>System.out.println(itr.next());</a:t>
            </a:r>
            <a:endParaRPr sz="1200">
              <a:latin typeface="Calibri"/>
              <a:cs typeface="Calibri"/>
            </a:endParaRPr>
          </a:p>
          <a:p>
            <a:pPr marL="241300">
              <a:lnSpc>
                <a:spcPts val="1370"/>
              </a:lnSpc>
            </a:pPr>
            <a:r>
              <a:rPr sz="1200" dirty="0">
                <a:latin typeface="Times New Roman"/>
                <a:cs typeface="Times New Roman"/>
              </a:rPr>
              <a:t>14.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355"/>
              </a:lnSpc>
            </a:pPr>
            <a:r>
              <a:rPr sz="1200" dirty="0">
                <a:latin typeface="Times New Roman"/>
                <a:cs typeface="Times New Roman"/>
              </a:rPr>
              <a:t>15.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405"/>
              </a:lnSpc>
            </a:pPr>
            <a:r>
              <a:rPr sz="1200" dirty="0">
                <a:latin typeface="Times New Roman"/>
                <a:cs typeface="Times New Roman"/>
              </a:rPr>
              <a:t>16.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277495" marR="5350510">
              <a:lnSpc>
                <a:spcPct val="96200"/>
              </a:lnSpc>
            </a:pPr>
            <a:r>
              <a:rPr sz="1200" spc="-20" dirty="0">
                <a:latin typeface="Times New Roman"/>
                <a:cs typeface="Times New Roman"/>
              </a:rPr>
              <a:t>Ravi </a:t>
            </a:r>
            <a:r>
              <a:rPr sz="1200" spc="-10" dirty="0">
                <a:latin typeface="Times New Roman"/>
                <a:cs typeface="Times New Roman"/>
              </a:rPr>
              <a:t>Vijay </a:t>
            </a:r>
            <a:r>
              <a:rPr sz="1200" spc="-20" dirty="0">
                <a:latin typeface="Times New Roman"/>
                <a:cs typeface="Times New Roman"/>
              </a:rPr>
              <a:t>Ravi Ajay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5"/>
              </a:lnSpc>
              <a:spcBef>
                <a:spcPts val="1250"/>
              </a:spcBef>
            </a:pPr>
            <a:r>
              <a:rPr sz="1200" b="1" dirty="0">
                <a:latin typeface="Times New Roman"/>
                <a:cs typeface="Times New Roman"/>
              </a:rPr>
              <a:t>Two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ways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to </a:t>
            </a:r>
            <a:r>
              <a:rPr sz="1200" b="1" spc="-10" dirty="0">
                <a:latin typeface="Times New Roman"/>
                <a:cs typeface="Times New Roman"/>
              </a:rPr>
              <a:t>iterate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the</a:t>
            </a:r>
            <a:r>
              <a:rPr sz="1200" b="1" spc="-10" dirty="0">
                <a:latin typeface="Times New Roman"/>
                <a:cs typeface="Times New Roman"/>
              </a:rPr>
              <a:t> elements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of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collection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in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Times New Roman"/>
                <a:cs typeface="Times New Roman"/>
              </a:rPr>
              <a:t>java</a:t>
            </a:r>
            <a:endParaRPr sz="1200">
              <a:latin typeface="Times New Roman"/>
              <a:cs typeface="Times New Roman"/>
            </a:endParaRPr>
          </a:p>
          <a:p>
            <a:pPr marL="469900" indent="-231775">
              <a:lnSpc>
                <a:spcPts val="1415"/>
              </a:lnSpc>
              <a:buFont typeface="Times New Roman"/>
              <a:buAutoNum type="arabicPeriod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By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Iterator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interface.</a:t>
            </a:r>
            <a:endParaRPr sz="1200">
              <a:latin typeface="Calibri"/>
              <a:cs typeface="Calibri"/>
            </a:endParaRPr>
          </a:p>
          <a:p>
            <a:pPr marL="469900" indent="-231775">
              <a:lnSpc>
                <a:spcPct val="100000"/>
              </a:lnSpc>
              <a:buFont typeface="Times New Roman"/>
              <a:buAutoNum type="arabicPeriod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By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for-</a:t>
            </a:r>
            <a:r>
              <a:rPr sz="1200" dirty="0">
                <a:latin typeface="Calibri"/>
                <a:cs typeface="Calibri"/>
              </a:rPr>
              <a:t>each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loop.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endParaRPr sz="1200">
              <a:latin typeface="Calibri"/>
              <a:cs typeface="Calibri"/>
            </a:endParaRPr>
          </a:p>
          <a:p>
            <a:pPr marL="12700" marR="281940">
              <a:lnSpc>
                <a:spcPts val="1340"/>
              </a:lnSpc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above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example,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seen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traversing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ArrayList by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Iterator.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Let's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example</a:t>
            </a:r>
            <a:r>
              <a:rPr sz="1200" spc="-25" dirty="0">
                <a:latin typeface="Times New Roman"/>
                <a:cs typeface="Times New Roman"/>
              </a:rPr>
              <a:t> to </a:t>
            </a:r>
            <a:r>
              <a:rPr sz="1200" dirty="0">
                <a:latin typeface="Times New Roman"/>
                <a:cs typeface="Times New Roman"/>
              </a:rPr>
              <a:t>traverse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ArrayList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elements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for-</a:t>
            </a:r>
            <a:r>
              <a:rPr sz="1200" dirty="0">
                <a:latin typeface="Times New Roman"/>
                <a:cs typeface="Times New Roman"/>
              </a:rPr>
              <a:t>each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loop.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304799"/>
            <a:ext cx="7108190" cy="57150"/>
          </a:xfrm>
          <a:custGeom>
            <a:avLst/>
            <a:gdLst/>
            <a:ahLst/>
            <a:cxnLst/>
            <a:rect l="l" t="t" r="r" b="b"/>
            <a:pathLst>
              <a:path w="7108190" h="57150">
                <a:moveTo>
                  <a:pt x="56515" y="46990"/>
                </a:moveTo>
                <a:lnTo>
                  <a:pt x="46990" y="46990"/>
                </a:lnTo>
                <a:lnTo>
                  <a:pt x="46990" y="56515"/>
                </a:lnTo>
                <a:lnTo>
                  <a:pt x="56515" y="56515"/>
                </a:lnTo>
                <a:lnTo>
                  <a:pt x="56515" y="46990"/>
                </a:lnTo>
                <a:close/>
              </a:path>
              <a:path w="7108190" h="57150">
                <a:moveTo>
                  <a:pt x="7108190" y="0"/>
                </a:moveTo>
                <a:lnTo>
                  <a:pt x="0" y="0"/>
                </a:lnTo>
                <a:lnTo>
                  <a:pt x="0" y="38100"/>
                </a:lnTo>
                <a:lnTo>
                  <a:pt x="0" y="57150"/>
                </a:lnTo>
                <a:lnTo>
                  <a:pt x="38100" y="57150"/>
                </a:lnTo>
                <a:lnTo>
                  <a:pt x="38100" y="38100"/>
                </a:lnTo>
                <a:lnTo>
                  <a:pt x="7108190" y="38100"/>
                </a:lnTo>
                <a:lnTo>
                  <a:pt x="71081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7164070" cy="9450070"/>
          </a:xfrm>
          <a:custGeom>
            <a:avLst/>
            <a:gdLst/>
            <a:ahLst/>
            <a:cxnLst/>
            <a:rect l="l" t="t" r="r" b="b"/>
            <a:pathLst>
              <a:path w="7164070" h="9450070">
                <a:moveTo>
                  <a:pt x="7146290" y="46990"/>
                </a:moveTo>
                <a:lnTo>
                  <a:pt x="7108190" y="46990"/>
                </a:lnTo>
                <a:lnTo>
                  <a:pt x="7108190" y="57150"/>
                </a:lnTo>
                <a:lnTo>
                  <a:pt x="7108190" y="9394190"/>
                </a:lnTo>
                <a:lnTo>
                  <a:pt x="56515" y="9394190"/>
                </a:lnTo>
                <a:lnTo>
                  <a:pt x="56515" y="57150"/>
                </a:lnTo>
                <a:lnTo>
                  <a:pt x="7108190" y="57150"/>
                </a:lnTo>
                <a:lnTo>
                  <a:pt x="7108190" y="46990"/>
                </a:lnTo>
                <a:lnTo>
                  <a:pt x="56515" y="46990"/>
                </a:lnTo>
                <a:lnTo>
                  <a:pt x="56515" y="56515"/>
                </a:lnTo>
                <a:lnTo>
                  <a:pt x="46990" y="56515"/>
                </a:lnTo>
                <a:lnTo>
                  <a:pt x="46990" y="9432303"/>
                </a:lnTo>
                <a:lnTo>
                  <a:pt x="56515" y="9432290"/>
                </a:lnTo>
                <a:lnTo>
                  <a:pt x="7146290" y="9432290"/>
                </a:lnTo>
                <a:lnTo>
                  <a:pt x="7146290" y="9394190"/>
                </a:lnTo>
                <a:lnTo>
                  <a:pt x="7146290" y="57150"/>
                </a:lnTo>
                <a:lnTo>
                  <a:pt x="7146290" y="46990"/>
                </a:lnTo>
                <a:close/>
              </a:path>
              <a:path w="7164070" h="9450070">
                <a:moveTo>
                  <a:pt x="7164070" y="0"/>
                </a:moveTo>
                <a:lnTo>
                  <a:pt x="7108190" y="0"/>
                </a:lnTo>
                <a:lnTo>
                  <a:pt x="7108190" y="38100"/>
                </a:lnTo>
                <a:lnTo>
                  <a:pt x="7155180" y="38100"/>
                </a:lnTo>
                <a:lnTo>
                  <a:pt x="7155180" y="9441180"/>
                </a:lnTo>
                <a:lnTo>
                  <a:pt x="38100" y="9441180"/>
                </a:lnTo>
                <a:lnTo>
                  <a:pt x="38100" y="57150"/>
                </a:lnTo>
                <a:lnTo>
                  <a:pt x="0" y="57150"/>
                </a:lnTo>
                <a:lnTo>
                  <a:pt x="0" y="9441180"/>
                </a:lnTo>
                <a:lnTo>
                  <a:pt x="0" y="9450070"/>
                </a:lnTo>
                <a:lnTo>
                  <a:pt x="7164070" y="9450070"/>
                </a:lnTo>
                <a:lnTo>
                  <a:pt x="7164070" y="9441180"/>
                </a:lnTo>
                <a:lnTo>
                  <a:pt x="7164070" y="38100"/>
                </a:lnTo>
                <a:lnTo>
                  <a:pt x="71640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5052" y="215900"/>
            <a:ext cx="4556125" cy="9376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Iterating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the</a:t>
            </a:r>
            <a:r>
              <a:rPr sz="1200" b="1" spc="-10" dirty="0">
                <a:latin typeface="Times New Roman"/>
                <a:cs typeface="Times New Roman"/>
              </a:rPr>
              <a:t> elements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of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Collection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by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Times New Roman"/>
                <a:cs typeface="Times New Roman"/>
              </a:rPr>
              <a:t>for-</a:t>
            </a:r>
            <a:r>
              <a:rPr sz="1200" b="1" dirty="0">
                <a:latin typeface="Times New Roman"/>
                <a:cs typeface="Times New Roman"/>
              </a:rPr>
              <a:t>each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Times New Roman"/>
                <a:cs typeface="Times New Roman"/>
              </a:rPr>
              <a:t>loop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200">
              <a:latin typeface="Times New Roman"/>
              <a:cs typeface="Times New Roman"/>
            </a:endParaRPr>
          </a:p>
          <a:p>
            <a:pPr marL="469900" indent="-231775">
              <a:lnSpc>
                <a:spcPts val="1415"/>
              </a:lnSpc>
              <a:buFont typeface="Times New Roman"/>
              <a:buAutoNum type="arabicPeriod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import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java.util.*;</a:t>
            </a:r>
            <a:endParaRPr sz="1200">
              <a:latin typeface="Calibri"/>
              <a:cs typeface="Calibri"/>
            </a:endParaRPr>
          </a:p>
          <a:p>
            <a:pPr marL="469900" indent="-231775">
              <a:lnSpc>
                <a:spcPts val="1405"/>
              </a:lnSpc>
              <a:buFont typeface="Times New Roman"/>
              <a:buAutoNum type="arabicPeriod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class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TestCollection2{</a:t>
            </a:r>
            <a:endParaRPr sz="1200">
              <a:latin typeface="Calibri"/>
              <a:cs typeface="Calibri"/>
            </a:endParaRPr>
          </a:p>
          <a:p>
            <a:pPr marL="506730" indent="-268605">
              <a:lnSpc>
                <a:spcPts val="1430"/>
              </a:lnSpc>
              <a:buFont typeface="Times New Roman"/>
              <a:buAutoNum type="arabicPeriod"/>
              <a:tabLst>
                <a:tab pos="506730" algn="l"/>
              </a:tabLst>
            </a:pPr>
            <a:r>
              <a:rPr sz="1200" spc="-10" dirty="0">
                <a:latin typeface="Calibri"/>
                <a:cs typeface="Calibri"/>
              </a:rPr>
              <a:t>public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static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void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main(String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args[]){</a:t>
            </a:r>
            <a:endParaRPr sz="1200">
              <a:latin typeface="Calibri"/>
              <a:cs typeface="Calibri"/>
            </a:endParaRPr>
          </a:p>
          <a:p>
            <a:pPr marL="546100" indent="-307975">
              <a:lnSpc>
                <a:spcPct val="100000"/>
              </a:lnSpc>
              <a:spcBef>
                <a:spcPts val="25"/>
              </a:spcBef>
              <a:buFont typeface="Times New Roman"/>
              <a:buAutoNum type="arabicPeriod"/>
              <a:tabLst>
                <a:tab pos="546100" algn="l"/>
              </a:tabLst>
            </a:pPr>
            <a:r>
              <a:rPr sz="1200" spc="-10" dirty="0">
                <a:latin typeface="Calibri"/>
                <a:cs typeface="Calibri"/>
              </a:rPr>
              <a:t>ArrayList&lt;String&gt;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al=new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ArrayList&lt;String&gt;();</a:t>
            </a:r>
            <a:endParaRPr sz="1200">
              <a:latin typeface="Calibri"/>
              <a:cs typeface="Calibri"/>
            </a:endParaRPr>
          </a:p>
          <a:p>
            <a:pPr marL="546100" indent="-307975">
              <a:lnSpc>
                <a:spcPct val="100000"/>
              </a:lnSpc>
              <a:spcBef>
                <a:spcPts val="20"/>
              </a:spcBef>
              <a:buFont typeface="Times New Roman"/>
              <a:buAutoNum type="arabicPeriod"/>
              <a:tabLst>
                <a:tab pos="546100" algn="l"/>
              </a:tabLst>
            </a:pPr>
            <a:r>
              <a:rPr sz="1200" spc="-10" dirty="0">
                <a:latin typeface="Calibri"/>
                <a:cs typeface="Calibri"/>
              </a:rPr>
              <a:t>al.add("Ravi");</a:t>
            </a:r>
            <a:endParaRPr sz="1200">
              <a:latin typeface="Calibri"/>
              <a:cs typeface="Calibri"/>
            </a:endParaRPr>
          </a:p>
          <a:p>
            <a:pPr marL="546100" indent="-307975">
              <a:lnSpc>
                <a:spcPct val="100000"/>
              </a:lnSpc>
              <a:spcBef>
                <a:spcPts val="30"/>
              </a:spcBef>
              <a:buFont typeface="Times New Roman"/>
              <a:buAutoNum type="arabicPeriod"/>
              <a:tabLst>
                <a:tab pos="546100" algn="l"/>
              </a:tabLst>
            </a:pPr>
            <a:r>
              <a:rPr sz="1200" spc="-10" dirty="0">
                <a:latin typeface="Calibri"/>
                <a:cs typeface="Calibri"/>
              </a:rPr>
              <a:t>al.add("Vijay");</a:t>
            </a:r>
            <a:endParaRPr sz="1200">
              <a:latin typeface="Calibri"/>
              <a:cs typeface="Calibri"/>
            </a:endParaRPr>
          </a:p>
          <a:p>
            <a:pPr marL="546100" indent="-307975">
              <a:lnSpc>
                <a:spcPct val="100000"/>
              </a:lnSpc>
              <a:spcBef>
                <a:spcPts val="25"/>
              </a:spcBef>
              <a:buFont typeface="Times New Roman"/>
              <a:buAutoNum type="arabicPeriod"/>
              <a:tabLst>
                <a:tab pos="546100" algn="l"/>
              </a:tabLst>
            </a:pPr>
            <a:r>
              <a:rPr sz="1200" spc="-10" dirty="0">
                <a:latin typeface="Calibri"/>
                <a:cs typeface="Calibri"/>
              </a:rPr>
              <a:t>al.add("Ravi");</a:t>
            </a:r>
            <a:endParaRPr sz="1200">
              <a:latin typeface="Calibri"/>
              <a:cs typeface="Calibri"/>
            </a:endParaRPr>
          </a:p>
          <a:p>
            <a:pPr marL="546100" indent="-307975">
              <a:lnSpc>
                <a:spcPct val="100000"/>
              </a:lnSpc>
              <a:spcBef>
                <a:spcPts val="20"/>
              </a:spcBef>
              <a:buFont typeface="Times New Roman"/>
              <a:buAutoNum type="arabicPeriod"/>
              <a:tabLst>
                <a:tab pos="546100" algn="l"/>
              </a:tabLst>
            </a:pPr>
            <a:r>
              <a:rPr sz="1200" spc="-10" dirty="0">
                <a:latin typeface="Calibri"/>
                <a:cs typeface="Calibri"/>
              </a:rPr>
              <a:t>al.add("Ajay");</a:t>
            </a:r>
            <a:endParaRPr sz="1200">
              <a:latin typeface="Calibri"/>
              <a:cs typeface="Calibri"/>
            </a:endParaRPr>
          </a:p>
          <a:p>
            <a:pPr marL="546100" indent="-307975">
              <a:lnSpc>
                <a:spcPct val="100000"/>
              </a:lnSpc>
              <a:spcBef>
                <a:spcPts val="25"/>
              </a:spcBef>
              <a:buFont typeface="Times New Roman"/>
              <a:buAutoNum type="arabicPeriod"/>
              <a:tabLst>
                <a:tab pos="546100" algn="l"/>
              </a:tabLst>
            </a:pPr>
            <a:r>
              <a:rPr sz="1200" dirty="0">
                <a:latin typeface="Calibri"/>
                <a:cs typeface="Calibri"/>
              </a:rPr>
              <a:t>for(String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obj:al)</a:t>
            </a:r>
            <a:endParaRPr sz="1200">
              <a:latin typeface="Calibri"/>
              <a:cs typeface="Calibri"/>
            </a:endParaRPr>
          </a:p>
          <a:p>
            <a:pPr marL="622300" indent="-384175">
              <a:lnSpc>
                <a:spcPts val="1415"/>
              </a:lnSpc>
              <a:spcBef>
                <a:spcPts val="25"/>
              </a:spcBef>
              <a:buFont typeface="Times New Roman"/>
              <a:buAutoNum type="arabicPeriod"/>
              <a:tabLst>
                <a:tab pos="622300" algn="l"/>
              </a:tabLst>
            </a:pPr>
            <a:r>
              <a:rPr sz="1200" spc="-10" dirty="0">
                <a:latin typeface="Calibri"/>
                <a:cs typeface="Calibri"/>
              </a:rPr>
              <a:t>System.out.println(obj);</a:t>
            </a:r>
            <a:endParaRPr sz="1200">
              <a:latin typeface="Calibri"/>
              <a:cs typeface="Calibri"/>
            </a:endParaRPr>
          </a:p>
          <a:p>
            <a:pPr marL="241300">
              <a:lnSpc>
                <a:spcPts val="1370"/>
              </a:lnSpc>
            </a:pPr>
            <a:r>
              <a:rPr sz="1200" dirty="0">
                <a:latin typeface="Times New Roman"/>
                <a:cs typeface="Times New Roman"/>
              </a:rPr>
              <a:t>11.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395"/>
              </a:lnSpc>
            </a:pPr>
            <a:r>
              <a:rPr sz="1200" dirty="0">
                <a:latin typeface="Times New Roman"/>
                <a:cs typeface="Times New Roman"/>
              </a:rPr>
              <a:t>12.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277495" marR="3931920">
              <a:lnSpc>
                <a:spcPct val="95600"/>
              </a:lnSpc>
            </a:pPr>
            <a:r>
              <a:rPr sz="1200" spc="-20" dirty="0">
                <a:latin typeface="Times New Roman"/>
                <a:cs typeface="Times New Roman"/>
              </a:rPr>
              <a:t>Ravi </a:t>
            </a:r>
            <a:r>
              <a:rPr sz="1200" spc="-10" dirty="0">
                <a:latin typeface="Times New Roman"/>
                <a:cs typeface="Times New Roman"/>
              </a:rPr>
              <a:t>Vijay </a:t>
            </a:r>
            <a:r>
              <a:rPr sz="1200" spc="-20" dirty="0">
                <a:latin typeface="Times New Roman"/>
                <a:cs typeface="Times New Roman"/>
              </a:rPr>
              <a:t>Ravi Ajay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spc="-10" dirty="0">
                <a:latin typeface="Times New Roman"/>
                <a:cs typeface="Times New Roman"/>
              </a:rPr>
              <a:t>User-</a:t>
            </a:r>
            <a:r>
              <a:rPr sz="1200" b="1" dirty="0">
                <a:latin typeface="Times New Roman"/>
                <a:cs typeface="Times New Roman"/>
              </a:rPr>
              <a:t>defined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class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objects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in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Java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ArrayList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469900" indent="-231775">
              <a:lnSpc>
                <a:spcPct val="100000"/>
              </a:lnSpc>
              <a:buFont typeface="Times New Roman"/>
              <a:buAutoNum type="arabicPeriod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class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Student{</a:t>
            </a:r>
            <a:endParaRPr sz="1200">
              <a:latin typeface="Calibri"/>
              <a:cs typeface="Calibri"/>
            </a:endParaRPr>
          </a:p>
          <a:p>
            <a:pPr marL="546100" indent="-307975">
              <a:lnSpc>
                <a:spcPct val="100000"/>
              </a:lnSpc>
              <a:spcBef>
                <a:spcPts val="45"/>
              </a:spcBef>
              <a:buFont typeface="Times New Roman"/>
              <a:buAutoNum type="arabicPeriod"/>
              <a:tabLst>
                <a:tab pos="546100" algn="l"/>
              </a:tabLst>
            </a:pPr>
            <a:r>
              <a:rPr sz="1200" dirty="0">
                <a:latin typeface="Calibri"/>
                <a:cs typeface="Calibri"/>
              </a:rPr>
              <a:t>int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rollno;</a:t>
            </a:r>
            <a:endParaRPr sz="1200">
              <a:latin typeface="Calibri"/>
              <a:cs typeface="Calibri"/>
            </a:endParaRPr>
          </a:p>
          <a:p>
            <a:pPr marL="546100" indent="-307975">
              <a:lnSpc>
                <a:spcPct val="100000"/>
              </a:lnSpc>
              <a:spcBef>
                <a:spcPts val="509"/>
              </a:spcBef>
              <a:buFont typeface="Times New Roman"/>
              <a:buAutoNum type="arabicPeriod"/>
              <a:tabLst>
                <a:tab pos="546100" algn="l"/>
              </a:tabLst>
            </a:pPr>
            <a:r>
              <a:rPr sz="1200" dirty="0">
                <a:latin typeface="Calibri"/>
                <a:cs typeface="Calibri"/>
              </a:rPr>
              <a:t>String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name;</a:t>
            </a:r>
            <a:endParaRPr sz="1200">
              <a:latin typeface="Calibri"/>
              <a:cs typeface="Calibri"/>
            </a:endParaRPr>
          </a:p>
          <a:p>
            <a:pPr marL="546100" indent="-307975">
              <a:lnSpc>
                <a:spcPct val="100000"/>
              </a:lnSpc>
              <a:spcBef>
                <a:spcPts val="20"/>
              </a:spcBef>
              <a:buFont typeface="Times New Roman"/>
              <a:buAutoNum type="arabicPeriod"/>
              <a:tabLst>
                <a:tab pos="546100" algn="l"/>
              </a:tabLst>
            </a:pPr>
            <a:r>
              <a:rPr sz="1200" dirty="0">
                <a:latin typeface="Calibri"/>
                <a:cs typeface="Calibri"/>
              </a:rPr>
              <a:t>int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age;</a:t>
            </a:r>
            <a:endParaRPr sz="1200">
              <a:latin typeface="Calibri"/>
              <a:cs typeface="Calibri"/>
            </a:endParaRPr>
          </a:p>
          <a:p>
            <a:pPr marL="546100" indent="-307975">
              <a:lnSpc>
                <a:spcPct val="100000"/>
              </a:lnSpc>
              <a:spcBef>
                <a:spcPts val="25"/>
              </a:spcBef>
              <a:buFont typeface="Times New Roman"/>
              <a:buAutoNum type="arabicPeriod"/>
              <a:tabLst>
                <a:tab pos="546100" algn="l"/>
              </a:tabLst>
            </a:pPr>
            <a:r>
              <a:rPr sz="1200" dirty="0">
                <a:latin typeface="Calibri"/>
                <a:cs typeface="Calibri"/>
              </a:rPr>
              <a:t>Student(int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rollno,String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name,int age){</a:t>
            </a:r>
            <a:endParaRPr sz="1200">
              <a:latin typeface="Calibri"/>
              <a:cs typeface="Calibri"/>
            </a:endParaRPr>
          </a:p>
          <a:p>
            <a:pPr marL="582930" indent="-344805">
              <a:lnSpc>
                <a:spcPct val="100000"/>
              </a:lnSpc>
              <a:spcBef>
                <a:spcPts val="25"/>
              </a:spcBef>
              <a:buFont typeface="Times New Roman"/>
              <a:buAutoNum type="arabicPeriod"/>
              <a:tabLst>
                <a:tab pos="582930" algn="l"/>
              </a:tabLst>
            </a:pPr>
            <a:r>
              <a:rPr sz="1200" spc="-10" dirty="0">
                <a:latin typeface="Calibri"/>
                <a:cs typeface="Calibri"/>
              </a:rPr>
              <a:t>this.rollno=rollno;</a:t>
            </a:r>
            <a:endParaRPr sz="1200">
              <a:latin typeface="Calibri"/>
              <a:cs typeface="Calibri"/>
            </a:endParaRPr>
          </a:p>
          <a:p>
            <a:pPr marL="582930" indent="-344805">
              <a:lnSpc>
                <a:spcPct val="100000"/>
              </a:lnSpc>
              <a:spcBef>
                <a:spcPts val="25"/>
              </a:spcBef>
              <a:buFont typeface="Times New Roman"/>
              <a:buAutoNum type="arabicPeriod"/>
              <a:tabLst>
                <a:tab pos="582930" algn="l"/>
              </a:tabLst>
            </a:pPr>
            <a:r>
              <a:rPr sz="1200" spc="-10" dirty="0">
                <a:latin typeface="Calibri"/>
                <a:cs typeface="Calibri"/>
              </a:rPr>
              <a:t>this.name=name;</a:t>
            </a:r>
            <a:endParaRPr sz="1200">
              <a:latin typeface="Calibri"/>
              <a:cs typeface="Calibri"/>
            </a:endParaRPr>
          </a:p>
          <a:p>
            <a:pPr marL="546100" indent="-304800">
              <a:lnSpc>
                <a:spcPct val="100000"/>
              </a:lnSpc>
              <a:spcBef>
                <a:spcPts val="25"/>
              </a:spcBef>
              <a:buFont typeface="Times New Roman"/>
              <a:buAutoNum type="arabicPeriod"/>
              <a:tabLst>
                <a:tab pos="546100" algn="l"/>
              </a:tabLst>
            </a:pPr>
            <a:r>
              <a:rPr sz="1200" spc="-10" dirty="0">
                <a:latin typeface="Calibri"/>
                <a:cs typeface="Calibri"/>
              </a:rPr>
              <a:t>this.age=age;</a:t>
            </a:r>
            <a:endParaRPr sz="1200">
              <a:latin typeface="Calibri"/>
              <a:cs typeface="Calibri"/>
            </a:endParaRPr>
          </a:p>
          <a:p>
            <a:pPr marL="546100" indent="-304800">
              <a:lnSpc>
                <a:spcPts val="1415"/>
              </a:lnSpc>
              <a:spcBef>
                <a:spcPts val="25"/>
              </a:spcBef>
              <a:buAutoNum type="arabicPeriod"/>
              <a:tabLst>
                <a:tab pos="546100" algn="l"/>
              </a:tabLst>
            </a:pPr>
            <a:r>
              <a:rPr sz="1200" spc="-50" dirty="0"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241300">
              <a:lnSpc>
                <a:spcPts val="1415"/>
              </a:lnSpc>
            </a:pPr>
            <a:r>
              <a:rPr sz="1200" dirty="0">
                <a:latin typeface="Times New Roman"/>
                <a:cs typeface="Times New Roman"/>
              </a:rPr>
              <a:t>10.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469900" indent="-231775">
              <a:lnSpc>
                <a:spcPct val="100000"/>
              </a:lnSpc>
              <a:buFont typeface="Times New Roman"/>
              <a:buAutoNum type="arabicPeriod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import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java.util.*;</a:t>
            </a:r>
            <a:endParaRPr sz="1200">
              <a:latin typeface="Calibri"/>
              <a:cs typeface="Calibri"/>
            </a:endParaRPr>
          </a:p>
          <a:p>
            <a:pPr marL="469900" indent="-231775">
              <a:lnSpc>
                <a:spcPct val="100000"/>
              </a:lnSpc>
              <a:spcBef>
                <a:spcPts val="25"/>
              </a:spcBef>
              <a:buFont typeface="Times New Roman"/>
              <a:buAutoNum type="arabicPeriod"/>
              <a:tabLst>
                <a:tab pos="469900" algn="l"/>
              </a:tabLst>
            </a:pPr>
            <a:r>
              <a:rPr sz="1200" spc="-10" dirty="0">
                <a:latin typeface="Calibri"/>
                <a:cs typeface="Calibri"/>
              </a:rPr>
              <a:t>public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class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TestCollection3{</a:t>
            </a:r>
            <a:endParaRPr sz="1200">
              <a:latin typeface="Calibri"/>
              <a:cs typeface="Calibri"/>
            </a:endParaRPr>
          </a:p>
          <a:p>
            <a:pPr marL="506730" indent="-268605">
              <a:lnSpc>
                <a:spcPct val="100000"/>
              </a:lnSpc>
              <a:spcBef>
                <a:spcPts val="45"/>
              </a:spcBef>
              <a:buFont typeface="Times New Roman"/>
              <a:buAutoNum type="arabicPeriod"/>
              <a:tabLst>
                <a:tab pos="506730" algn="l"/>
              </a:tabLst>
            </a:pPr>
            <a:r>
              <a:rPr sz="1200" spc="-10" dirty="0">
                <a:latin typeface="Calibri"/>
                <a:cs typeface="Calibri"/>
              </a:rPr>
              <a:t>public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static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void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main(String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args[]){</a:t>
            </a:r>
            <a:endParaRPr sz="1200">
              <a:latin typeface="Calibri"/>
              <a:cs typeface="Calibri"/>
            </a:endParaRPr>
          </a:p>
          <a:p>
            <a:pPr marL="546100" indent="-307975">
              <a:lnSpc>
                <a:spcPct val="100000"/>
              </a:lnSpc>
              <a:spcBef>
                <a:spcPts val="30"/>
              </a:spcBef>
              <a:buFont typeface="Times New Roman"/>
              <a:buAutoNum type="arabicPeriod"/>
              <a:tabLst>
                <a:tab pos="546100" algn="l"/>
              </a:tabLst>
            </a:pPr>
            <a:r>
              <a:rPr sz="1200" spc="-10" dirty="0">
                <a:latin typeface="Calibri"/>
                <a:cs typeface="Calibri"/>
              </a:rPr>
              <a:t>//Creating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user-</a:t>
            </a:r>
            <a:r>
              <a:rPr sz="1200" dirty="0">
                <a:latin typeface="Calibri"/>
                <a:cs typeface="Calibri"/>
              </a:rPr>
              <a:t>defined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class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objects</a:t>
            </a:r>
            <a:endParaRPr sz="1200">
              <a:latin typeface="Calibri"/>
              <a:cs typeface="Calibri"/>
            </a:endParaRPr>
          </a:p>
          <a:p>
            <a:pPr marL="546100" indent="-307975">
              <a:lnSpc>
                <a:spcPct val="100000"/>
              </a:lnSpc>
              <a:spcBef>
                <a:spcPts val="25"/>
              </a:spcBef>
              <a:buFont typeface="Times New Roman"/>
              <a:buAutoNum type="arabicPeriod"/>
              <a:tabLst>
                <a:tab pos="546100" algn="l"/>
              </a:tabLst>
            </a:pPr>
            <a:r>
              <a:rPr sz="1200" dirty="0">
                <a:latin typeface="Calibri"/>
                <a:cs typeface="Calibri"/>
              </a:rPr>
              <a:t>Student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s1=new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Student(101,"Sonoo",23);</a:t>
            </a:r>
            <a:endParaRPr sz="1200">
              <a:latin typeface="Calibri"/>
              <a:cs typeface="Calibri"/>
            </a:endParaRPr>
          </a:p>
          <a:p>
            <a:pPr marL="546100" indent="-307975">
              <a:lnSpc>
                <a:spcPct val="100000"/>
              </a:lnSpc>
              <a:spcBef>
                <a:spcPts val="20"/>
              </a:spcBef>
              <a:buFont typeface="Times New Roman"/>
              <a:buAutoNum type="arabicPeriod"/>
              <a:tabLst>
                <a:tab pos="546100" algn="l"/>
              </a:tabLst>
            </a:pPr>
            <a:r>
              <a:rPr sz="1200" dirty="0">
                <a:latin typeface="Calibri"/>
                <a:cs typeface="Calibri"/>
              </a:rPr>
              <a:t>Student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s2=new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Student(102,"Ravi",21);</a:t>
            </a:r>
            <a:endParaRPr sz="1200">
              <a:latin typeface="Calibri"/>
              <a:cs typeface="Calibri"/>
            </a:endParaRPr>
          </a:p>
          <a:p>
            <a:pPr marL="546100" indent="-307975">
              <a:lnSpc>
                <a:spcPct val="100000"/>
              </a:lnSpc>
              <a:spcBef>
                <a:spcPts val="25"/>
              </a:spcBef>
              <a:buFont typeface="Times New Roman"/>
              <a:buAutoNum type="arabicPeriod"/>
              <a:tabLst>
                <a:tab pos="546100" algn="l"/>
              </a:tabLst>
            </a:pPr>
            <a:r>
              <a:rPr sz="1200" dirty="0">
                <a:latin typeface="Calibri"/>
                <a:cs typeface="Calibri"/>
              </a:rPr>
              <a:t>Student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s2=new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Student(103,"Hanumat",25);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ts val="1395"/>
              </a:lnSpc>
              <a:spcBef>
                <a:spcPts val="120"/>
              </a:spcBef>
            </a:pPr>
            <a:r>
              <a:rPr sz="1200" spc="-25" dirty="0">
                <a:latin typeface="Times New Roman"/>
                <a:cs typeface="Times New Roman"/>
              </a:rPr>
              <a:t>8.</a:t>
            </a:r>
            <a:endParaRPr sz="1200">
              <a:latin typeface="Times New Roman"/>
              <a:cs typeface="Times New Roman"/>
            </a:endParaRPr>
          </a:p>
          <a:p>
            <a:pPr marL="546100" indent="-307975">
              <a:lnSpc>
                <a:spcPts val="1280"/>
              </a:lnSpc>
              <a:buAutoNum type="arabicPeriod" startAt="9"/>
              <a:tabLst>
                <a:tab pos="546100" algn="l"/>
              </a:tabLst>
            </a:pPr>
            <a:r>
              <a:rPr sz="1150" spc="-10" dirty="0">
                <a:latin typeface="Calibri"/>
                <a:cs typeface="Calibri"/>
              </a:rPr>
              <a:t>ArrayList&lt;Student&gt;</a:t>
            </a:r>
            <a:r>
              <a:rPr sz="1150" spc="4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al=new</a:t>
            </a:r>
            <a:r>
              <a:rPr sz="1150" spc="45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ArrayList&lt;Student&gt;();//creating</a:t>
            </a:r>
            <a:r>
              <a:rPr sz="1150" spc="55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arraylist</a:t>
            </a:r>
            <a:endParaRPr sz="1150">
              <a:latin typeface="Calibri"/>
              <a:cs typeface="Calibri"/>
            </a:endParaRPr>
          </a:p>
          <a:p>
            <a:pPr marL="546735" indent="-308610">
              <a:lnSpc>
                <a:spcPts val="1360"/>
              </a:lnSpc>
              <a:buAutoNum type="arabicPeriod" startAt="9"/>
              <a:tabLst>
                <a:tab pos="546735" algn="l"/>
              </a:tabLst>
            </a:pPr>
            <a:r>
              <a:rPr sz="1200" spc="-10" dirty="0">
                <a:latin typeface="Calibri"/>
                <a:cs typeface="Calibri"/>
              </a:rPr>
              <a:t>al.add(s1);//adding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Student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class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object</a:t>
            </a:r>
            <a:endParaRPr sz="1200">
              <a:latin typeface="Calibri"/>
              <a:cs typeface="Calibri"/>
            </a:endParaRPr>
          </a:p>
          <a:p>
            <a:pPr marL="546735" indent="-308610">
              <a:lnSpc>
                <a:spcPts val="1405"/>
              </a:lnSpc>
              <a:buAutoNum type="arabicPeriod" startAt="9"/>
              <a:tabLst>
                <a:tab pos="546735" algn="l"/>
              </a:tabLst>
            </a:pPr>
            <a:r>
              <a:rPr sz="1200" spc="-10" dirty="0">
                <a:latin typeface="Calibri"/>
                <a:cs typeface="Calibri"/>
              </a:rPr>
              <a:t>al.add(s2);</a:t>
            </a:r>
            <a:endParaRPr sz="1200">
              <a:latin typeface="Calibri"/>
              <a:cs typeface="Calibri"/>
            </a:endParaRPr>
          </a:p>
          <a:p>
            <a:pPr marL="546735" indent="-308610">
              <a:lnSpc>
                <a:spcPts val="1430"/>
              </a:lnSpc>
              <a:buAutoNum type="arabicPeriod" startAt="9"/>
              <a:tabLst>
                <a:tab pos="546735" algn="l"/>
              </a:tabLst>
            </a:pPr>
            <a:r>
              <a:rPr sz="1200" spc="-10" dirty="0">
                <a:latin typeface="Calibri"/>
                <a:cs typeface="Calibri"/>
              </a:rPr>
              <a:t>al.add(s3);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80"/>
              </a:spcBef>
              <a:buAutoNum type="arabicPeriod" startAt="9"/>
            </a:pPr>
            <a:endParaRPr sz="1200">
              <a:latin typeface="Calibri"/>
              <a:cs typeface="Calibri"/>
            </a:endParaRPr>
          </a:p>
          <a:p>
            <a:pPr marL="546735" indent="-308610">
              <a:lnSpc>
                <a:spcPct val="100000"/>
              </a:lnSpc>
              <a:buAutoNum type="arabicPeriod" startAt="9"/>
              <a:tabLst>
                <a:tab pos="546735" algn="l"/>
              </a:tabLst>
            </a:pPr>
            <a:r>
              <a:rPr sz="1200" dirty="0">
                <a:latin typeface="Calibri"/>
                <a:cs typeface="Calibri"/>
              </a:rPr>
              <a:t>Iterator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itr=al.iterator();</a:t>
            </a:r>
            <a:endParaRPr sz="1200">
              <a:latin typeface="Calibri"/>
              <a:cs typeface="Calibri"/>
            </a:endParaRPr>
          </a:p>
          <a:p>
            <a:pPr marL="546735" indent="-308610">
              <a:lnSpc>
                <a:spcPct val="100000"/>
              </a:lnSpc>
              <a:spcBef>
                <a:spcPts val="25"/>
              </a:spcBef>
              <a:buAutoNum type="arabicPeriod" startAt="9"/>
              <a:tabLst>
                <a:tab pos="546735" algn="l"/>
              </a:tabLst>
            </a:pPr>
            <a:r>
              <a:rPr sz="1200" spc="-10" dirty="0">
                <a:latin typeface="Calibri"/>
                <a:cs typeface="Calibri"/>
              </a:rPr>
              <a:t>//traversing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elements</a:t>
            </a:r>
            <a:r>
              <a:rPr sz="1200" dirty="0">
                <a:latin typeface="Calibri"/>
                <a:cs typeface="Calibri"/>
              </a:rPr>
              <a:t> of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ArrayList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object</a:t>
            </a:r>
            <a:endParaRPr sz="1200">
              <a:latin typeface="Calibri"/>
              <a:cs typeface="Calibri"/>
            </a:endParaRPr>
          </a:p>
          <a:p>
            <a:pPr marL="546735" indent="-308610">
              <a:lnSpc>
                <a:spcPct val="100000"/>
              </a:lnSpc>
              <a:spcBef>
                <a:spcPts val="25"/>
              </a:spcBef>
              <a:buAutoNum type="arabicPeriod" startAt="9"/>
              <a:tabLst>
                <a:tab pos="546735" algn="l"/>
              </a:tabLst>
            </a:pPr>
            <a:r>
              <a:rPr sz="1200" spc="-10" dirty="0">
                <a:latin typeface="Calibri"/>
                <a:cs typeface="Calibri"/>
              </a:rPr>
              <a:t>while(itr.hasNext()){</a:t>
            </a:r>
            <a:endParaRPr sz="1200">
              <a:latin typeface="Calibri"/>
              <a:cs typeface="Calibri"/>
            </a:endParaRPr>
          </a:p>
          <a:p>
            <a:pPr marL="622300" indent="-384175">
              <a:lnSpc>
                <a:spcPct val="100000"/>
              </a:lnSpc>
              <a:spcBef>
                <a:spcPts val="25"/>
              </a:spcBef>
              <a:buAutoNum type="arabicPeriod" startAt="9"/>
              <a:tabLst>
                <a:tab pos="622300" algn="l"/>
              </a:tabLst>
            </a:pPr>
            <a:r>
              <a:rPr sz="1200" dirty="0">
                <a:latin typeface="Calibri"/>
                <a:cs typeface="Calibri"/>
              </a:rPr>
              <a:t>Student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st=(Student)itr.next();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5052" y="408178"/>
            <a:ext cx="3907790" cy="4735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>
              <a:lnSpc>
                <a:spcPts val="1415"/>
              </a:lnSpc>
              <a:spcBef>
                <a:spcPts val="100"/>
              </a:spcBef>
              <a:tabLst>
                <a:tab pos="622300" algn="l"/>
              </a:tabLst>
            </a:pPr>
            <a:r>
              <a:rPr sz="1200" spc="-25" dirty="0">
                <a:latin typeface="Calibri"/>
                <a:cs typeface="Calibri"/>
              </a:rPr>
              <a:t>17.</a:t>
            </a:r>
            <a:r>
              <a:rPr sz="1200" dirty="0">
                <a:latin typeface="Calibri"/>
                <a:cs typeface="Calibri"/>
              </a:rPr>
              <a:t>	</a:t>
            </a:r>
            <a:r>
              <a:rPr sz="1200" spc="-10" dirty="0">
                <a:latin typeface="Calibri"/>
                <a:cs typeface="Calibri"/>
              </a:rPr>
              <a:t>System.out.println(st.rollno+"</a:t>
            </a:r>
            <a:r>
              <a:rPr sz="1200" dirty="0">
                <a:latin typeface="Calibri"/>
                <a:cs typeface="Calibri"/>
              </a:rPr>
              <a:t> "+st.name+"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"+st.age);</a:t>
            </a:r>
            <a:endParaRPr sz="1200">
              <a:latin typeface="Calibri"/>
              <a:cs typeface="Calibri"/>
            </a:endParaRPr>
          </a:p>
          <a:p>
            <a:pPr marL="241300">
              <a:lnSpc>
                <a:spcPts val="1370"/>
              </a:lnSpc>
            </a:pPr>
            <a:r>
              <a:rPr sz="1200" dirty="0">
                <a:latin typeface="Times New Roman"/>
                <a:cs typeface="Times New Roman"/>
              </a:rPr>
              <a:t>19.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370"/>
              </a:lnSpc>
            </a:pPr>
            <a:r>
              <a:rPr sz="1200" dirty="0">
                <a:latin typeface="Times New Roman"/>
                <a:cs typeface="Times New Roman"/>
              </a:rPr>
              <a:t>20.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415"/>
              </a:lnSpc>
            </a:pPr>
            <a:r>
              <a:rPr sz="1200" dirty="0">
                <a:latin typeface="Times New Roman"/>
                <a:cs typeface="Times New Roman"/>
              </a:rPr>
              <a:t>21.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00">
              <a:latin typeface="Times New Roman"/>
              <a:cs typeface="Times New Roman"/>
            </a:endParaRPr>
          </a:p>
          <a:p>
            <a:pPr marL="545465" indent="-267970">
              <a:lnSpc>
                <a:spcPct val="100000"/>
              </a:lnSpc>
              <a:buFont typeface="Times New Roman"/>
              <a:buAutoNum type="arabicPlain" startAt="101"/>
              <a:tabLst>
                <a:tab pos="545465" algn="l"/>
              </a:tabLst>
            </a:pPr>
            <a:r>
              <a:rPr sz="1200" spc="-10" dirty="0">
                <a:latin typeface="Calibri"/>
                <a:cs typeface="Calibri"/>
              </a:rPr>
              <a:t>Sonoo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23</a:t>
            </a:r>
            <a:endParaRPr sz="1200">
              <a:latin typeface="Calibri"/>
              <a:cs typeface="Calibri"/>
            </a:endParaRPr>
          </a:p>
          <a:p>
            <a:pPr marL="545465" indent="-267970">
              <a:lnSpc>
                <a:spcPct val="100000"/>
              </a:lnSpc>
              <a:spcBef>
                <a:spcPts val="25"/>
              </a:spcBef>
              <a:buFont typeface="Times New Roman"/>
              <a:buAutoNum type="arabicPlain" startAt="101"/>
              <a:tabLst>
                <a:tab pos="545465" algn="l"/>
              </a:tabLst>
            </a:pPr>
            <a:r>
              <a:rPr sz="1200" dirty="0">
                <a:latin typeface="Calibri"/>
                <a:cs typeface="Calibri"/>
              </a:rPr>
              <a:t>Ravi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21</a:t>
            </a:r>
            <a:endParaRPr sz="1200">
              <a:latin typeface="Calibri"/>
              <a:cs typeface="Calibri"/>
            </a:endParaRPr>
          </a:p>
          <a:p>
            <a:pPr marL="545465" indent="-267970">
              <a:lnSpc>
                <a:spcPct val="100000"/>
              </a:lnSpc>
              <a:spcBef>
                <a:spcPts val="25"/>
              </a:spcBef>
              <a:buFont typeface="Times New Roman"/>
              <a:buAutoNum type="arabicPlain" startAt="101"/>
              <a:tabLst>
                <a:tab pos="545465" algn="l"/>
              </a:tabLst>
            </a:pPr>
            <a:r>
              <a:rPr sz="1200" dirty="0">
                <a:latin typeface="Calibri"/>
                <a:cs typeface="Calibri"/>
              </a:rPr>
              <a:t>Hanumat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25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40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latin typeface="Times New Roman"/>
                <a:cs typeface="Times New Roman"/>
              </a:rPr>
              <a:t>Example</a:t>
            </a:r>
            <a:r>
              <a:rPr sz="1200" b="1" spc="-5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of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addAll(Collection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c)</a:t>
            </a:r>
            <a:r>
              <a:rPr sz="1200" b="1" spc="-4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method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200">
              <a:latin typeface="Times New Roman"/>
              <a:cs typeface="Times New Roman"/>
            </a:endParaRPr>
          </a:p>
          <a:p>
            <a:pPr marL="469900" indent="-231775">
              <a:lnSpc>
                <a:spcPct val="100000"/>
              </a:lnSpc>
              <a:buFont typeface="Times New Roman"/>
              <a:buAutoNum type="arabicPeriod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import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java.util.*;</a:t>
            </a:r>
            <a:endParaRPr sz="1200">
              <a:latin typeface="Calibri"/>
              <a:cs typeface="Calibri"/>
            </a:endParaRPr>
          </a:p>
          <a:p>
            <a:pPr marL="469900" indent="-231775">
              <a:lnSpc>
                <a:spcPct val="100000"/>
              </a:lnSpc>
              <a:spcBef>
                <a:spcPts val="50"/>
              </a:spcBef>
              <a:buFont typeface="Times New Roman"/>
              <a:buAutoNum type="arabicPeriod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class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TestCollection4{</a:t>
            </a:r>
            <a:endParaRPr sz="1200">
              <a:latin typeface="Calibri"/>
              <a:cs typeface="Calibri"/>
            </a:endParaRPr>
          </a:p>
          <a:p>
            <a:pPr marL="506730" indent="-268605">
              <a:lnSpc>
                <a:spcPct val="100000"/>
              </a:lnSpc>
              <a:spcBef>
                <a:spcPts val="25"/>
              </a:spcBef>
              <a:buFont typeface="Times New Roman"/>
              <a:buAutoNum type="arabicPeriod"/>
              <a:tabLst>
                <a:tab pos="506730" algn="l"/>
              </a:tabLst>
            </a:pPr>
            <a:r>
              <a:rPr sz="1200" spc="-10" dirty="0">
                <a:latin typeface="Calibri"/>
                <a:cs typeface="Calibri"/>
              </a:rPr>
              <a:t>public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static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void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main(String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args[]){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ts val="1370"/>
              </a:lnSpc>
              <a:spcBef>
                <a:spcPts val="120"/>
              </a:spcBef>
            </a:pPr>
            <a:r>
              <a:rPr sz="1200" spc="-25" dirty="0">
                <a:latin typeface="Times New Roman"/>
                <a:cs typeface="Times New Roman"/>
              </a:rPr>
              <a:t>4.</a:t>
            </a:r>
            <a:endParaRPr sz="1200">
              <a:latin typeface="Times New Roman"/>
              <a:cs typeface="Times New Roman"/>
            </a:endParaRPr>
          </a:p>
          <a:p>
            <a:pPr marL="546100" indent="-307975">
              <a:lnSpc>
                <a:spcPts val="1320"/>
              </a:lnSpc>
              <a:buFont typeface="Times New Roman"/>
              <a:buAutoNum type="arabicPeriod" startAt="5"/>
              <a:tabLst>
                <a:tab pos="546100" algn="l"/>
              </a:tabLst>
            </a:pPr>
            <a:r>
              <a:rPr sz="1200" spc="-10" dirty="0">
                <a:latin typeface="Calibri"/>
                <a:cs typeface="Calibri"/>
              </a:rPr>
              <a:t>ArrayList&lt;String&gt;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al=new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ArrayList&lt;String&gt;();</a:t>
            </a:r>
            <a:endParaRPr sz="1200">
              <a:latin typeface="Calibri"/>
              <a:cs typeface="Calibri"/>
            </a:endParaRPr>
          </a:p>
          <a:p>
            <a:pPr marL="546100" indent="-307975">
              <a:lnSpc>
                <a:spcPts val="1355"/>
              </a:lnSpc>
              <a:buFont typeface="Times New Roman"/>
              <a:buAutoNum type="arabicPeriod" startAt="5"/>
              <a:tabLst>
                <a:tab pos="546100" algn="l"/>
              </a:tabLst>
            </a:pPr>
            <a:r>
              <a:rPr sz="1200" spc="-10" dirty="0">
                <a:latin typeface="Calibri"/>
                <a:cs typeface="Calibri"/>
              </a:rPr>
              <a:t>al.add("Ravi");</a:t>
            </a:r>
            <a:endParaRPr sz="1200">
              <a:latin typeface="Calibri"/>
              <a:cs typeface="Calibri"/>
            </a:endParaRPr>
          </a:p>
          <a:p>
            <a:pPr marL="546100" indent="-307975">
              <a:lnSpc>
                <a:spcPts val="1380"/>
              </a:lnSpc>
              <a:buFont typeface="Times New Roman"/>
              <a:buAutoNum type="arabicPeriod" startAt="5"/>
              <a:tabLst>
                <a:tab pos="546100" algn="l"/>
              </a:tabLst>
            </a:pPr>
            <a:r>
              <a:rPr sz="1200" spc="-10" dirty="0">
                <a:latin typeface="Calibri"/>
                <a:cs typeface="Calibri"/>
              </a:rPr>
              <a:t>al.add("Vijay");</a:t>
            </a:r>
            <a:endParaRPr sz="1200">
              <a:latin typeface="Calibri"/>
              <a:cs typeface="Calibri"/>
            </a:endParaRPr>
          </a:p>
          <a:p>
            <a:pPr marL="546100" indent="-307975">
              <a:lnSpc>
                <a:spcPts val="1405"/>
              </a:lnSpc>
              <a:buFont typeface="Times New Roman"/>
              <a:buAutoNum type="arabicPeriod" startAt="5"/>
              <a:tabLst>
                <a:tab pos="546100" algn="l"/>
              </a:tabLst>
            </a:pPr>
            <a:r>
              <a:rPr sz="1200" spc="-10" dirty="0">
                <a:latin typeface="Calibri"/>
                <a:cs typeface="Calibri"/>
              </a:rPr>
              <a:t>al.add("Ajay");</a:t>
            </a:r>
            <a:endParaRPr sz="1200">
              <a:latin typeface="Calibri"/>
              <a:cs typeface="Calibri"/>
            </a:endParaRPr>
          </a:p>
          <a:p>
            <a:pPr marL="545465" indent="-307340">
              <a:lnSpc>
                <a:spcPts val="1430"/>
              </a:lnSpc>
              <a:buFont typeface="Times New Roman"/>
              <a:buAutoNum type="arabicPeriod" startAt="10"/>
              <a:tabLst>
                <a:tab pos="545465" algn="l"/>
              </a:tabLst>
            </a:pPr>
            <a:r>
              <a:rPr sz="1200" spc="-10" dirty="0">
                <a:latin typeface="Calibri"/>
                <a:cs typeface="Calibri"/>
              </a:rPr>
              <a:t>ArrayList&lt;String&gt;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al2=new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ArrayList&lt;String&gt;();</a:t>
            </a:r>
            <a:endParaRPr sz="1200">
              <a:latin typeface="Calibri"/>
              <a:cs typeface="Calibri"/>
            </a:endParaRPr>
          </a:p>
          <a:p>
            <a:pPr marL="545465" indent="-307340">
              <a:lnSpc>
                <a:spcPct val="100000"/>
              </a:lnSpc>
              <a:buFont typeface="Times New Roman"/>
              <a:buAutoNum type="arabicPeriod" startAt="10"/>
              <a:tabLst>
                <a:tab pos="545465" algn="l"/>
              </a:tabLst>
            </a:pPr>
            <a:r>
              <a:rPr sz="1200" spc="-10" dirty="0">
                <a:latin typeface="Calibri"/>
                <a:cs typeface="Calibri"/>
              </a:rPr>
              <a:t>al2.add("Sonoo");</a:t>
            </a:r>
            <a:endParaRPr sz="1200">
              <a:latin typeface="Calibri"/>
              <a:cs typeface="Calibri"/>
            </a:endParaRPr>
          </a:p>
          <a:p>
            <a:pPr marL="545465" indent="-307340">
              <a:lnSpc>
                <a:spcPct val="100000"/>
              </a:lnSpc>
              <a:spcBef>
                <a:spcPts val="20"/>
              </a:spcBef>
              <a:buFont typeface="Times New Roman"/>
              <a:buAutoNum type="arabicPeriod" startAt="10"/>
              <a:tabLst>
                <a:tab pos="545465" algn="l"/>
              </a:tabLst>
            </a:pPr>
            <a:r>
              <a:rPr sz="1200" spc="-10" dirty="0">
                <a:latin typeface="Calibri"/>
                <a:cs typeface="Calibri"/>
              </a:rPr>
              <a:t>al2.add("Hanumat")</a:t>
            </a:r>
            <a:endParaRPr sz="1200">
              <a:latin typeface="Calibri"/>
              <a:cs typeface="Calibri"/>
            </a:endParaRPr>
          </a:p>
          <a:p>
            <a:pPr marL="241300">
              <a:lnSpc>
                <a:spcPts val="1405"/>
              </a:lnSpc>
              <a:spcBef>
                <a:spcPts val="50"/>
              </a:spcBef>
            </a:pPr>
            <a:r>
              <a:rPr sz="1200" dirty="0">
                <a:latin typeface="Calibri"/>
                <a:cs typeface="Calibri"/>
              </a:rPr>
              <a:t>;</a:t>
            </a:r>
            <a:r>
              <a:rPr sz="1200" spc="-25" dirty="0">
                <a:latin typeface="Calibri"/>
                <a:cs typeface="Calibri"/>
              </a:rPr>
              <a:t> 13.</a:t>
            </a:r>
            <a:endParaRPr sz="1200">
              <a:latin typeface="Calibri"/>
              <a:cs typeface="Calibri"/>
            </a:endParaRPr>
          </a:p>
          <a:p>
            <a:pPr marL="241300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14. </a:t>
            </a:r>
            <a:r>
              <a:rPr sz="1200" spc="-10" dirty="0">
                <a:latin typeface="Times New Roman"/>
                <a:cs typeface="Times New Roman"/>
              </a:rPr>
              <a:t>al.addAll(al2);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415"/>
              </a:lnSpc>
            </a:pPr>
            <a:r>
              <a:rPr sz="1200" spc="-25" dirty="0">
                <a:latin typeface="Times New Roman"/>
                <a:cs typeface="Times New Roman"/>
              </a:rPr>
              <a:t>15.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5121655"/>
            <a:ext cx="207010" cy="580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Times New Roman"/>
                <a:cs typeface="Times New Roman"/>
              </a:rPr>
              <a:t>16.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200" spc="-25" dirty="0">
                <a:latin typeface="Times New Roman"/>
                <a:cs typeface="Times New Roman"/>
              </a:rPr>
              <a:t>17.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200" spc="-25" dirty="0">
                <a:latin typeface="Times New Roman"/>
                <a:cs typeface="Times New Roman"/>
              </a:rPr>
              <a:t>18.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8783" y="5121655"/>
            <a:ext cx="1884680" cy="58039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75"/>
              </a:spcBef>
            </a:pPr>
            <a:r>
              <a:rPr sz="1200" dirty="0">
                <a:latin typeface="Calibri"/>
                <a:cs typeface="Calibri"/>
              </a:rPr>
              <a:t>Iterator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itr=al.iterator(); while(itr.hasNext()){ System.out.println(itr.next());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5052" y="5670550"/>
            <a:ext cx="3318510" cy="3985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ts val="139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19.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355"/>
              </a:lnSpc>
            </a:pPr>
            <a:r>
              <a:rPr sz="1200" dirty="0">
                <a:latin typeface="Times New Roman"/>
                <a:cs typeface="Times New Roman"/>
              </a:rPr>
              <a:t>20.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405"/>
              </a:lnSpc>
            </a:pPr>
            <a:r>
              <a:rPr sz="1200" dirty="0">
                <a:latin typeface="Times New Roman"/>
                <a:cs typeface="Times New Roman"/>
              </a:rPr>
              <a:t>21.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277495" marR="2478405">
              <a:lnSpc>
                <a:spcPct val="95900"/>
              </a:lnSpc>
            </a:pPr>
            <a:r>
              <a:rPr sz="1200" spc="-20" dirty="0">
                <a:latin typeface="Times New Roman"/>
                <a:cs typeface="Times New Roman"/>
              </a:rPr>
              <a:t>Ravi </a:t>
            </a:r>
            <a:r>
              <a:rPr sz="1200" spc="-10" dirty="0">
                <a:latin typeface="Times New Roman"/>
                <a:cs typeface="Times New Roman"/>
              </a:rPr>
              <a:t>Vijay </a:t>
            </a:r>
            <a:r>
              <a:rPr sz="1200" spc="-20" dirty="0">
                <a:latin typeface="Times New Roman"/>
                <a:cs typeface="Times New Roman"/>
              </a:rPr>
              <a:t>Ajay Sonoo Hanumat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1200" b="1" dirty="0">
                <a:latin typeface="Times New Roman"/>
                <a:cs typeface="Times New Roman"/>
              </a:rPr>
              <a:t>Example</a:t>
            </a:r>
            <a:r>
              <a:rPr sz="1200" b="1" spc="-6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of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removeAll()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method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1200">
              <a:latin typeface="Times New Roman"/>
              <a:cs typeface="Times New Roman"/>
            </a:endParaRPr>
          </a:p>
          <a:p>
            <a:pPr marL="469900" indent="-231775">
              <a:lnSpc>
                <a:spcPct val="100000"/>
              </a:lnSpc>
              <a:buFont typeface="Times New Roman"/>
              <a:buAutoNum type="arabicPeriod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import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java.util.*;</a:t>
            </a:r>
            <a:endParaRPr sz="1200">
              <a:latin typeface="Calibri"/>
              <a:cs typeface="Calibri"/>
            </a:endParaRPr>
          </a:p>
          <a:p>
            <a:pPr marL="469900" indent="-231775">
              <a:lnSpc>
                <a:spcPct val="100000"/>
              </a:lnSpc>
              <a:spcBef>
                <a:spcPts val="45"/>
              </a:spcBef>
              <a:buFont typeface="Times New Roman"/>
              <a:buAutoNum type="arabicPeriod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class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TestCollection5{</a:t>
            </a:r>
            <a:endParaRPr sz="1200">
              <a:latin typeface="Calibri"/>
              <a:cs typeface="Calibri"/>
            </a:endParaRPr>
          </a:p>
          <a:p>
            <a:pPr marL="506730" indent="-268605">
              <a:lnSpc>
                <a:spcPct val="100000"/>
              </a:lnSpc>
              <a:spcBef>
                <a:spcPts val="25"/>
              </a:spcBef>
              <a:buFont typeface="Times New Roman"/>
              <a:buAutoNum type="arabicPeriod"/>
              <a:tabLst>
                <a:tab pos="506730" algn="l"/>
              </a:tabLst>
            </a:pPr>
            <a:r>
              <a:rPr sz="1200" spc="-10" dirty="0">
                <a:latin typeface="Calibri"/>
                <a:cs typeface="Calibri"/>
              </a:rPr>
              <a:t>public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static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void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main(String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args[]){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15"/>
              </a:spcBef>
            </a:pPr>
            <a:endParaRPr sz="1200">
              <a:latin typeface="Calibri"/>
              <a:cs typeface="Calibri"/>
            </a:endParaRPr>
          </a:p>
          <a:p>
            <a:pPr marL="546100" indent="-307975">
              <a:lnSpc>
                <a:spcPts val="1405"/>
              </a:lnSpc>
              <a:buFont typeface="Times New Roman"/>
              <a:buAutoNum type="arabicPeriod" startAt="5"/>
              <a:tabLst>
                <a:tab pos="546100" algn="l"/>
              </a:tabLst>
            </a:pPr>
            <a:r>
              <a:rPr sz="1200" spc="-10" dirty="0">
                <a:latin typeface="Calibri"/>
                <a:cs typeface="Calibri"/>
              </a:rPr>
              <a:t>ArrayList&lt;String&gt;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al=new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ArrayList&lt;String&gt;();</a:t>
            </a:r>
            <a:endParaRPr sz="1200">
              <a:latin typeface="Calibri"/>
              <a:cs typeface="Calibri"/>
            </a:endParaRPr>
          </a:p>
          <a:p>
            <a:pPr marL="546100" indent="-307975">
              <a:lnSpc>
                <a:spcPts val="1395"/>
              </a:lnSpc>
              <a:buFont typeface="Times New Roman"/>
              <a:buAutoNum type="arabicPeriod" startAt="5"/>
              <a:tabLst>
                <a:tab pos="546100" algn="l"/>
              </a:tabLst>
            </a:pPr>
            <a:r>
              <a:rPr sz="1200" spc="-10" dirty="0">
                <a:latin typeface="Calibri"/>
                <a:cs typeface="Calibri"/>
              </a:rPr>
              <a:t>al.add("Ravi");</a:t>
            </a:r>
            <a:endParaRPr sz="1200">
              <a:latin typeface="Calibri"/>
              <a:cs typeface="Calibri"/>
            </a:endParaRPr>
          </a:p>
          <a:p>
            <a:pPr marL="546100" indent="-307975">
              <a:lnSpc>
                <a:spcPts val="1430"/>
              </a:lnSpc>
              <a:buFont typeface="Times New Roman"/>
              <a:buAutoNum type="arabicPeriod" startAt="5"/>
              <a:tabLst>
                <a:tab pos="546100" algn="l"/>
              </a:tabLst>
            </a:pPr>
            <a:r>
              <a:rPr sz="1200" spc="-10" dirty="0">
                <a:latin typeface="Calibri"/>
                <a:cs typeface="Calibri"/>
              </a:rPr>
              <a:t>al.add("Vijay");</a:t>
            </a:r>
            <a:endParaRPr sz="1200">
              <a:latin typeface="Calibri"/>
              <a:cs typeface="Calibri"/>
            </a:endParaRPr>
          </a:p>
          <a:p>
            <a:pPr marL="546100" indent="-304800">
              <a:lnSpc>
                <a:spcPct val="100000"/>
              </a:lnSpc>
              <a:buFont typeface="Times New Roman"/>
              <a:buAutoNum type="arabicPeriod" startAt="5"/>
              <a:tabLst>
                <a:tab pos="546100" algn="l"/>
              </a:tabLst>
            </a:pPr>
            <a:r>
              <a:rPr sz="1200" spc="-10" dirty="0">
                <a:latin typeface="Calibri"/>
                <a:cs typeface="Calibri"/>
              </a:rPr>
              <a:t>al.add("Ajay");</a:t>
            </a:r>
            <a:endParaRPr sz="12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25"/>
              </a:spcBef>
            </a:pPr>
            <a:r>
              <a:rPr sz="1200" spc="-25" dirty="0">
                <a:latin typeface="Calibri"/>
                <a:cs typeface="Calibri"/>
              </a:rPr>
              <a:t>9.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5052" y="408178"/>
            <a:ext cx="5407025" cy="5903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5465" indent="-307340">
              <a:lnSpc>
                <a:spcPct val="100000"/>
              </a:lnSpc>
              <a:spcBef>
                <a:spcPts val="100"/>
              </a:spcBef>
              <a:buFont typeface="Times New Roman"/>
              <a:buAutoNum type="arabicPeriod" startAt="10"/>
              <a:tabLst>
                <a:tab pos="545465" algn="l"/>
              </a:tabLst>
            </a:pPr>
            <a:r>
              <a:rPr sz="1200" spc="-10" dirty="0">
                <a:latin typeface="Calibri"/>
                <a:cs typeface="Calibri"/>
              </a:rPr>
              <a:t>ArrayList&lt;String&gt;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al2=new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ArrayList&lt;String&gt;();</a:t>
            </a:r>
            <a:endParaRPr sz="1200">
              <a:latin typeface="Calibri"/>
              <a:cs typeface="Calibri"/>
            </a:endParaRPr>
          </a:p>
          <a:p>
            <a:pPr marL="545465" indent="-307340">
              <a:lnSpc>
                <a:spcPct val="100000"/>
              </a:lnSpc>
              <a:spcBef>
                <a:spcPts val="25"/>
              </a:spcBef>
              <a:buFont typeface="Times New Roman"/>
              <a:buAutoNum type="arabicPeriod" startAt="10"/>
              <a:tabLst>
                <a:tab pos="545465" algn="l"/>
              </a:tabLst>
            </a:pPr>
            <a:r>
              <a:rPr sz="1200" spc="-10" dirty="0">
                <a:latin typeface="Calibri"/>
                <a:cs typeface="Calibri"/>
              </a:rPr>
              <a:t>al2.add("Ravi");</a:t>
            </a:r>
            <a:endParaRPr sz="1200">
              <a:latin typeface="Calibri"/>
              <a:cs typeface="Calibri"/>
            </a:endParaRPr>
          </a:p>
          <a:p>
            <a:pPr marL="545465" indent="-307340">
              <a:lnSpc>
                <a:spcPct val="100000"/>
              </a:lnSpc>
              <a:spcBef>
                <a:spcPts val="20"/>
              </a:spcBef>
              <a:buFont typeface="Times New Roman"/>
              <a:buAutoNum type="arabicPeriod" startAt="10"/>
              <a:tabLst>
                <a:tab pos="545465" algn="l"/>
              </a:tabLst>
            </a:pPr>
            <a:r>
              <a:rPr sz="1200" spc="-10" dirty="0">
                <a:latin typeface="Calibri"/>
                <a:cs typeface="Calibri"/>
              </a:rPr>
              <a:t>al2.add("Hanumat")</a:t>
            </a:r>
            <a:endParaRPr sz="1200">
              <a:latin typeface="Calibri"/>
              <a:cs typeface="Calibri"/>
            </a:endParaRPr>
          </a:p>
          <a:p>
            <a:pPr marL="241300">
              <a:lnSpc>
                <a:spcPts val="1415"/>
              </a:lnSpc>
              <a:spcBef>
                <a:spcPts val="25"/>
              </a:spcBef>
            </a:pPr>
            <a:r>
              <a:rPr sz="1200" dirty="0">
                <a:latin typeface="Calibri"/>
                <a:cs typeface="Calibri"/>
              </a:rPr>
              <a:t>;</a:t>
            </a:r>
            <a:r>
              <a:rPr sz="1200" spc="-25" dirty="0">
                <a:latin typeface="Calibri"/>
                <a:cs typeface="Calibri"/>
              </a:rPr>
              <a:t> 13.</a:t>
            </a:r>
            <a:endParaRPr sz="1200">
              <a:latin typeface="Calibri"/>
              <a:cs typeface="Calibri"/>
            </a:endParaRPr>
          </a:p>
          <a:p>
            <a:pPr marL="241300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14.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al.removeAll(al2);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405"/>
              </a:lnSpc>
            </a:pPr>
            <a:r>
              <a:rPr sz="1200" spc="-25" dirty="0">
                <a:latin typeface="Times New Roman"/>
                <a:cs typeface="Times New Roman"/>
              </a:rPr>
              <a:t>15.</a:t>
            </a:r>
            <a:endParaRPr sz="1200">
              <a:latin typeface="Times New Roman"/>
              <a:cs typeface="Times New Roman"/>
            </a:endParaRPr>
          </a:p>
          <a:p>
            <a:pPr marL="546735" indent="-308610">
              <a:lnSpc>
                <a:spcPts val="1375"/>
              </a:lnSpc>
              <a:spcBef>
                <a:spcPts val="55"/>
              </a:spcBef>
              <a:buAutoNum type="arabicPeriod" startAt="16"/>
              <a:tabLst>
                <a:tab pos="546735" algn="l"/>
              </a:tabLst>
            </a:pPr>
            <a:r>
              <a:rPr sz="1150" spc="-10" dirty="0">
                <a:latin typeface="Calibri"/>
                <a:cs typeface="Calibri"/>
              </a:rPr>
              <a:t>System.out.println("iterating</a:t>
            </a:r>
            <a:r>
              <a:rPr sz="1150" spc="-2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the</a:t>
            </a:r>
            <a:r>
              <a:rPr sz="1150" spc="-2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elements</a:t>
            </a:r>
            <a:r>
              <a:rPr sz="1150" spc="-1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after</a:t>
            </a:r>
            <a:r>
              <a:rPr sz="1150" spc="-3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removing</a:t>
            </a:r>
            <a:r>
              <a:rPr sz="1150" spc="-1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the</a:t>
            </a:r>
            <a:r>
              <a:rPr sz="1150" spc="-2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elements</a:t>
            </a:r>
            <a:r>
              <a:rPr sz="1150" spc="-3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of</a:t>
            </a:r>
            <a:r>
              <a:rPr sz="1150" spc="-60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al2...");</a:t>
            </a:r>
            <a:endParaRPr sz="1150">
              <a:latin typeface="Calibri"/>
              <a:cs typeface="Calibri"/>
            </a:endParaRPr>
          </a:p>
          <a:p>
            <a:pPr marL="546735" indent="-308610">
              <a:lnSpc>
                <a:spcPts val="1435"/>
              </a:lnSpc>
              <a:buAutoNum type="arabicPeriod" startAt="16"/>
              <a:tabLst>
                <a:tab pos="546735" algn="l"/>
              </a:tabLst>
            </a:pPr>
            <a:r>
              <a:rPr sz="1200" dirty="0">
                <a:latin typeface="Calibri"/>
                <a:cs typeface="Calibri"/>
              </a:rPr>
              <a:t>Iterator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itr=al.iterator();</a:t>
            </a:r>
            <a:endParaRPr sz="1200">
              <a:latin typeface="Calibri"/>
              <a:cs typeface="Calibri"/>
            </a:endParaRPr>
          </a:p>
          <a:p>
            <a:pPr marL="546735" indent="-308610">
              <a:lnSpc>
                <a:spcPct val="100000"/>
              </a:lnSpc>
              <a:buAutoNum type="arabicPeriod" startAt="16"/>
              <a:tabLst>
                <a:tab pos="546735" algn="l"/>
              </a:tabLst>
            </a:pPr>
            <a:r>
              <a:rPr sz="1200" spc="-10" dirty="0">
                <a:latin typeface="Calibri"/>
                <a:cs typeface="Calibri"/>
              </a:rPr>
              <a:t>while(itr.hasNext()){</a:t>
            </a:r>
            <a:endParaRPr sz="1200">
              <a:latin typeface="Calibri"/>
              <a:cs typeface="Calibri"/>
            </a:endParaRPr>
          </a:p>
          <a:p>
            <a:pPr marL="582930" indent="-344805">
              <a:lnSpc>
                <a:spcPts val="1405"/>
              </a:lnSpc>
              <a:spcBef>
                <a:spcPts val="45"/>
              </a:spcBef>
              <a:buAutoNum type="arabicPeriod" startAt="16"/>
              <a:tabLst>
                <a:tab pos="582930" algn="l"/>
              </a:tabLst>
            </a:pPr>
            <a:r>
              <a:rPr sz="1200" spc="-10" dirty="0">
                <a:latin typeface="Calibri"/>
                <a:cs typeface="Calibri"/>
              </a:rPr>
              <a:t>System.out.println(itr.next());</a:t>
            </a:r>
            <a:endParaRPr sz="1200">
              <a:latin typeface="Calibri"/>
              <a:cs typeface="Calibri"/>
            </a:endParaRPr>
          </a:p>
          <a:p>
            <a:pPr marL="241300">
              <a:lnSpc>
                <a:spcPts val="1370"/>
              </a:lnSpc>
            </a:pPr>
            <a:r>
              <a:rPr sz="1200" dirty="0">
                <a:latin typeface="Times New Roman"/>
                <a:cs typeface="Times New Roman"/>
              </a:rPr>
              <a:t>20.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380"/>
              </a:lnSpc>
            </a:pPr>
            <a:r>
              <a:rPr sz="1200" spc="-25" dirty="0">
                <a:latin typeface="Times New Roman"/>
                <a:cs typeface="Times New Roman"/>
              </a:rPr>
              <a:t>21.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22.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405"/>
              </a:lnSpc>
            </a:pPr>
            <a:r>
              <a:rPr sz="1200" dirty="0">
                <a:latin typeface="Times New Roman"/>
                <a:cs typeface="Times New Roman"/>
              </a:rPr>
              <a:t>23.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277495" marR="1570355">
              <a:lnSpc>
                <a:spcPts val="1370"/>
              </a:lnSpc>
              <a:spcBef>
                <a:spcPts val="490"/>
              </a:spcBef>
            </a:pPr>
            <a:r>
              <a:rPr sz="1200" spc="-10" dirty="0">
                <a:latin typeface="Times New Roman"/>
                <a:cs typeface="Times New Roman"/>
              </a:rPr>
              <a:t>iterating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elements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after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removing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elements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al2... Vijay</a:t>
            </a:r>
            <a:endParaRPr sz="1200">
              <a:latin typeface="Times New Roman"/>
              <a:cs typeface="Times New Roman"/>
            </a:endParaRPr>
          </a:p>
          <a:p>
            <a:pPr marL="277495">
              <a:lnSpc>
                <a:spcPts val="1355"/>
              </a:lnSpc>
            </a:pPr>
            <a:r>
              <a:rPr sz="1200" spc="-20" dirty="0">
                <a:latin typeface="Times New Roman"/>
                <a:cs typeface="Times New Roman"/>
              </a:rPr>
              <a:t>Ajay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5"/>
              </a:lnSpc>
            </a:pPr>
            <a:r>
              <a:rPr sz="1200" b="1" dirty="0">
                <a:latin typeface="Times New Roman"/>
                <a:cs typeface="Times New Roman"/>
              </a:rPr>
              <a:t>Example</a:t>
            </a:r>
            <a:r>
              <a:rPr sz="1200" b="1" spc="-4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of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retainAll()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method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1200">
              <a:latin typeface="Times New Roman"/>
              <a:cs typeface="Times New Roman"/>
            </a:endParaRPr>
          </a:p>
          <a:p>
            <a:pPr marL="469900" indent="-231775">
              <a:lnSpc>
                <a:spcPct val="100000"/>
              </a:lnSpc>
              <a:spcBef>
                <a:spcPts val="5"/>
              </a:spcBef>
              <a:buFont typeface="Times New Roman"/>
              <a:buAutoNum type="arabicPeriod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import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java.util.*;</a:t>
            </a:r>
            <a:endParaRPr sz="1200">
              <a:latin typeface="Calibri"/>
              <a:cs typeface="Calibri"/>
            </a:endParaRPr>
          </a:p>
          <a:p>
            <a:pPr marL="469900" indent="-231775">
              <a:lnSpc>
                <a:spcPct val="100000"/>
              </a:lnSpc>
              <a:spcBef>
                <a:spcPts val="20"/>
              </a:spcBef>
              <a:buFont typeface="Times New Roman"/>
              <a:buAutoNum type="arabicPeriod"/>
              <a:tabLst>
                <a:tab pos="469900" algn="l"/>
              </a:tabLst>
            </a:pPr>
            <a:r>
              <a:rPr sz="1200" dirty="0">
                <a:latin typeface="Calibri"/>
                <a:cs typeface="Calibri"/>
              </a:rPr>
              <a:t>class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TestCollection6{</a:t>
            </a:r>
            <a:endParaRPr sz="1200">
              <a:latin typeface="Calibri"/>
              <a:cs typeface="Calibri"/>
            </a:endParaRPr>
          </a:p>
          <a:p>
            <a:pPr marL="506730" indent="-268605">
              <a:lnSpc>
                <a:spcPct val="100000"/>
              </a:lnSpc>
              <a:spcBef>
                <a:spcPts val="25"/>
              </a:spcBef>
              <a:buFont typeface="Times New Roman"/>
              <a:buAutoNum type="arabicPeriod"/>
              <a:tabLst>
                <a:tab pos="506730" algn="l"/>
              </a:tabLst>
            </a:pPr>
            <a:r>
              <a:rPr sz="1200" spc="-10" dirty="0">
                <a:latin typeface="Calibri"/>
                <a:cs typeface="Calibri"/>
              </a:rPr>
              <a:t>public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static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void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main(String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args[]){</a:t>
            </a:r>
            <a:endParaRPr sz="1200">
              <a:latin typeface="Calibri"/>
              <a:cs typeface="Calibri"/>
            </a:endParaRPr>
          </a:p>
          <a:p>
            <a:pPr marL="546100" indent="-307975">
              <a:lnSpc>
                <a:spcPct val="100000"/>
              </a:lnSpc>
              <a:spcBef>
                <a:spcPts val="25"/>
              </a:spcBef>
              <a:buFont typeface="Times New Roman"/>
              <a:buAutoNum type="arabicPeriod"/>
              <a:tabLst>
                <a:tab pos="546100" algn="l"/>
              </a:tabLst>
            </a:pPr>
            <a:r>
              <a:rPr sz="1200" spc="-10" dirty="0">
                <a:latin typeface="Calibri"/>
                <a:cs typeface="Calibri"/>
              </a:rPr>
              <a:t>ArrayList&lt;String&gt;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al=new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ArrayList&lt;String&gt;();</a:t>
            </a:r>
            <a:endParaRPr sz="1200">
              <a:latin typeface="Calibri"/>
              <a:cs typeface="Calibri"/>
            </a:endParaRPr>
          </a:p>
          <a:p>
            <a:pPr marL="546100" indent="-307975">
              <a:lnSpc>
                <a:spcPct val="100000"/>
              </a:lnSpc>
              <a:spcBef>
                <a:spcPts val="25"/>
              </a:spcBef>
              <a:buFont typeface="Times New Roman"/>
              <a:buAutoNum type="arabicPeriod"/>
              <a:tabLst>
                <a:tab pos="546100" algn="l"/>
              </a:tabLst>
            </a:pPr>
            <a:r>
              <a:rPr sz="1200" spc="-10" dirty="0">
                <a:latin typeface="Calibri"/>
                <a:cs typeface="Calibri"/>
              </a:rPr>
              <a:t>al.add("Ravi");</a:t>
            </a:r>
            <a:endParaRPr sz="1200">
              <a:latin typeface="Calibri"/>
              <a:cs typeface="Calibri"/>
            </a:endParaRPr>
          </a:p>
          <a:p>
            <a:pPr marL="546100" indent="-307975">
              <a:lnSpc>
                <a:spcPct val="100000"/>
              </a:lnSpc>
              <a:spcBef>
                <a:spcPts val="25"/>
              </a:spcBef>
              <a:buFont typeface="Times New Roman"/>
              <a:buAutoNum type="arabicPeriod"/>
              <a:tabLst>
                <a:tab pos="546100" algn="l"/>
              </a:tabLst>
            </a:pPr>
            <a:r>
              <a:rPr sz="1200" spc="-10" dirty="0">
                <a:latin typeface="Calibri"/>
                <a:cs typeface="Calibri"/>
              </a:rPr>
              <a:t>al.add("Vijay");</a:t>
            </a:r>
            <a:endParaRPr sz="1200">
              <a:latin typeface="Calibri"/>
              <a:cs typeface="Calibri"/>
            </a:endParaRPr>
          </a:p>
          <a:p>
            <a:pPr marL="546100" indent="-307975">
              <a:lnSpc>
                <a:spcPct val="100000"/>
              </a:lnSpc>
              <a:spcBef>
                <a:spcPts val="25"/>
              </a:spcBef>
              <a:buFont typeface="Times New Roman"/>
              <a:buAutoNum type="arabicPeriod"/>
              <a:tabLst>
                <a:tab pos="546100" algn="l"/>
              </a:tabLst>
            </a:pPr>
            <a:r>
              <a:rPr sz="1200" spc="-10" dirty="0">
                <a:latin typeface="Calibri"/>
                <a:cs typeface="Calibri"/>
              </a:rPr>
              <a:t>al.add("Ajay");</a:t>
            </a:r>
            <a:endParaRPr sz="1200">
              <a:latin typeface="Calibri"/>
              <a:cs typeface="Calibri"/>
            </a:endParaRPr>
          </a:p>
          <a:p>
            <a:pPr marL="546100" indent="-307975">
              <a:lnSpc>
                <a:spcPct val="100000"/>
              </a:lnSpc>
              <a:spcBef>
                <a:spcPts val="25"/>
              </a:spcBef>
              <a:buFont typeface="Times New Roman"/>
              <a:buAutoNum type="arabicPeriod"/>
              <a:tabLst>
                <a:tab pos="546100" algn="l"/>
              </a:tabLst>
            </a:pPr>
            <a:r>
              <a:rPr sz="1200" spc="-10" dirty="0">
                <a:latin typeface="Calibri"/>
                <a:cs typeface="Calibri"/>
              </a:rPr>
              <a:t>ArrayList&lt;String&gt;</a:t>
            </a:r>
            <a:r>
              <a:rPr sz="1200" spc="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al2=new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ArrayList&lt;String&gt;();</a:t>
            </a:r>
            <a:endParaRPr sz="1200">
              <a:latin typeface="Calibri"/>
              <a:cs typeface="Calibri"/>
            </a:endParaRPr>
          </a:p>
          <a:p>
            <a:pPr marL="546100" indent="-307975">
              <a:lnSpc>
                <a:spcPct val="100000"/>
              </a:lnSpc>
              <a:spcBef>
                <a:spcPts val="45"/>
              </a:spcBef>
              <a:buFont typeface="Times New Roman"/>
              <a:buAutoNum type="arabicPeriod"/>
              <a:tabLst>
                <a:tab pos="546100" algn="l"/>
              </a:tabLst>
            </a:pPr>
            <a:r>
              <a:rPr sz="1200" spc="-10" dirty="0">
                <a:latin typeface="Calibri"/>
                <a:cs typeface="Calibri"/>
              </a:rPr>
              <a:t>al2.add("Ravi");</a:t>
            </a:r>
            <a:endParaRPr sz="1200">
              <a:latin typeface="Calibri"/>
              <a:cs typeface="Calibri"/>
            </a:endParaRPr>
          </a:p>
          <a:p>
            <a:pPr marL="545465" indent="-307340">
              <a:lnSpc>
                <a:spcPct val="100000"/>
              </a:lnSpc>
              <a:spcBef>
                <a:spcPts val="25"/>
              </a:spcBef>
              <a:buFont typeface="Times New Roman"/>
              <a:buAutoNum type="arabicPeriod"/>
              <a:tabLst>
                <a:tab pos="545465" algn="l"/>
              </a:tabLst>
            </a:pPr>
            <a:r>
              <a:rPr sz="1200" spc="-10" dirty="0">
                <a:latin typeface="Calibri"/>
                <a:cs typeface="Calibri"/>
              </a:rPr>
              <a:t>al2.add("Hanumat")</a:t>
            </a:r>
            <a:endParaRPr sz="1200">
              <a:latin typeface="Calibri"/>
              <a:cs typeface="Calibri"/>
            </a:endParaRPr>
          </a:p>
          <a:p>
            <a:pPr marL="241300">
              <a:lnSpc>
                <a:spcPts val="1405"/>
              </a:lnSpc>
              <a:spcBef>
                <a:spcPts val="25"/>
              </a:spcBef>
            </a:pPr>
            <a:r>
              <a:rPr sz="1200" dirty="0">
                <a:latin typeface="Calibri"/>
                <a:cs typeface="Calibri"/>
              </a:rPr>
              <a:t>;</a:t>
            </a:r>
            <a:r>
              <a:rPr sz="1200" spc="-25" dirty="0">
                <a:latin typeface="Calibri"/>
                <a:cs typeface="Calibri"/>
              </a:rPr>
              <a:t> 11.</a:t>
            </a:r>
            <a:endParaRPr sz="1200">
              <a:latin typeface="Calibri"/>
              <a:cs typeface="Calibri"/>
            </a:endParaRPr>
          </a:p>
          <a:p>
            <a:pPr marL="241300">
              <a:lnSpc>
                <a:spcPts val="1370"/>
              </a:lnSpc>
            </a:pPr>
            <a:r>
              <a:rPr sz="1200" dirty="0">
                <a:latin typeface="Times New Roman"/>
                <a:cs typeface="Times New Roman"/>
              </a:rPr>
              <a:t>12. </a:t>
            </a:r>
            <a:r>
              <a:rPr sz="1200" spc="-10" dirty="0">
                <a:latin typeface="Times New Roman"/>
                <a:cs typeface="Times New Roman"/>
              </a:rPr>
              <a:t>al.retainAll(al2);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405"/>
              </a:lnSpc>
            </a:pPr>
            <a:r>
              <a:rPr sz="1200" spc="-25" dirty="0">
                <a:latin typeface="Times New Roman"/>
                <a:cs typeface="Times New Roman"/>
              </a:rPr>
              <a:t>13.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6292341"/>
            <a:ext cx="200025" cy="766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Times New Roman"/>
                <a:cs typeface="Times New Roman"/>
              </a:rPr>
              <a:t>14.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200" spc="-25" dirty="0">
                <a:latin typeface="Times New Roman"/>
                <a:cs typeface="Times New Roman"/>
              </a:rPr>
              <a:t>15.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200" spc="-25" dirty="0">
                <a:latin typeface="Times New Roman"/>
                <a:cs typeface="Times New Roman"/>
              </a:rPr>
              <a:t>16.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200" spc="-25" dirty="0">
                <a:latin typeface="Times New Roman"/>
                <a:cs typeface="Times New Roman"/>
              </a:rPr>
              <a:t>17.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8783" y="6292341"/>
            <a:ext cx="5053965" cy="7664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75"/>
              </a:spcBef>
            </a:pPr>
            <a:r>
              <a:rPr sz="1200" spc="-10" dirty="0">
                <a:latin typeface="Calibri"/>
                <a:cs typeface="Calibri"/>
              </a:rPr>
              <a:t>System.out.println("iterating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elements </a:t>
            </a:r>
            <a:r>
              <a:rPr sz="1200" dirty="0">
                <a:latin typeface="Calibri"/>
                <a:cs typeface="Calibri"/>
              </a:rPr>
              <a:t>after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retaining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elements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al2..."); </a:t>
            </a:r>
            <a:r>
              <a:rPr sz="1200" dirty="0">
                <a:latin typeface="Calibri"/>
                <a:cs typeface="Calibri"/>
              </a:rPr>
              <a:t>Iterator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itr=al.iterator();</a:t>
            </a:r>
            <a:endParaRPr sz="1200">
              <a:latin typeface="Calibri"/>
              <a:cs typeface="Calibri"/>
            </a:endParaRPr>
          </a:p>
          <a:p>
            <a:pPr marL="48895" marR="3173730" indent="-36830">
              <a:lnSpc>
                <a:spcPts val="1470"/>
              </a:lnSpc>
              <a:spcBef>
                <a:spcPts val="45"/>
              </a:spcBef>
            </a:pPr>
            <a:r>
              <a:rPr sz="1200" spc="-10" dirty="0">
                <a:latin typeface="Calibri"/>
                <a:cs typeface="Calibri"/>
              </a:rPr>
              <a:t>while(itr.hasNext()){ System.out.println(itr.next());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3652" y="7027291"/>
            <a:ext cx="3566795" cy="1083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05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18.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</a:pPr>
            <a:r>
              <a:rPr sz="1200" dirty="0">
                <a:latin typeface="Times New Roman"/>
                <a:cs typeface="Times New Roman"/>
              </a:rPr>
              <a:t>19.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</a:pPr>
            <a:r>
              <a:rPr sz="1200" dirty="0">
                <a:latin typeface="Times New Roman"/>
                <a:cs typeface="Times New Roman"/>
              </a:rPr>
              <a:t>20.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48895" marR="5080">
              <a:lnSpc>
                <a:spcPts val="1390"/>
              </a:lnSpc>
            </a:pPr>
            <a:r>
              <a:rPr sz="1200" spc="-10" dirty="0">
                <a:latin typeface="Times New Roman"/>
                <a:cs typeface="Times New Roman"/>
              </a:rPr>
              <a:t>iterating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elements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after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retaining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elements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al2... </a:t>
            </a:r>
            <a:r>
              <a:rPr sz="1200" spc="-20" dirty="0">
                <a:latin typeface="Times New Roman"/>
                <a:cs typeface="Times New Roman"/>
              </a:rPr>
              <a:t>Ravi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5052" y="389890"/>
            <a:ext cx="5977255" cy="9141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Byte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Streams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1100"/>
              </a:lnSpc>
            </a:pPr>
            <a:r>
              <a:rPr sz="1200" dirty="0">
                <a:latin typeface="Times New Roman"/>
                <a:cs typeface="Times New Roman"/>
              </a:rPr>
              <a:t>Java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byte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streams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perform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output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8-bit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bytes.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Though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many </a:t>
            </a:r>
            <a:r>
              <a:rPr sz="1200" dirty="0">
                <a:latin typeface="Times New Roman"/>
                <a:cs typeface="Times New Roman"/>
              </a:rPr>
              <a:t>classes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related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byte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streams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frequently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classes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FileInputStream</a:t>
            </a:r>
            <a:r>
              <a:rPr sz="1200" b="1" spc="8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b="1" dirty="0">
                <a:latin typeface="Times New Roman"/>
                <a:cs typeface="Times New Roman"/>
              </a:rPr>
              <a:t>FileOutputStream</a:t>
            </a:r>
            <a:r>
              <a:rPr sz="1200" dirty="0">
                <a:latin typeface="Times New Roman"/>
                <a:cs typeface="Times New Roman"/>
              </a:rPr>
              <a:t>.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Following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example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makes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classes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copy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 </a:t>
            </a:r>
            <a:r>
              <a:rPr sz="1200" dirty="0">
                <a:latin typeface="Times New Roman"/>
                <a:cs typeface="Times New Roman"/>
              </a:rPr>
              <a:t>input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output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file:</a:t>
            </a:r>
            <a:endParaRPr sz="1200">
              <a:latin typeface="Times New Roman"/>
              <a:cs typeface="Times New Roman"/>
            </a:endParaRPr>
          </a:p>
          <a:p>
            <a:pPr marL="12700" marR="4538345">
              <a:lnSpc>
                <a:spcPts val="2760"/>
              </a:lnSpc>
              <a:spcBef>
                <a:spcPts val="290"/>
              </a:spcBef>
            </a:pPr>
            <a:r>
              <a:rPr sz="1200" dirty="0">
                <a:latin typeface="Times New Roman"/>
                <a:cs typeface="Times New Roman"/>
              </a:rPr>
              <a:t>import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java.io.*; </a:t>
            </a:r>
            <a:r>
              <a:rPr sz="1200" dirty="0">
                <a:latin typeface="Times New Roman"/>
                <a:cs typeface="Times New Roman"/>
              </a:rPr>
              <a:t>public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class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CopyFile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5095">
              <a:lnSpc>
                <a:spcPts val="1045"/>
              </a:lnSpc>
            </a:pPr>
            <a:r>
              <a:rPr sz="1200" dirty="0">
                <a:latin typeface="Times New Roman"/>
                <a:cs typeface="Times New Roman"/>
              </a:rPr>
              <a:t>public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static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void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main(String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args[])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throws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IOException</a:t>
            </a:r>
            <a:endParaRPr sz="1200">
              <a:latin typeface="Times New Roman"/>
              <a:cs typeface="Times New Roman"/>
            </a:endParaRPr>
          </a:p>
          <a:p>
            <a:pPr marL="125095">
              <a:lnSpc>
                <a:spcPts val="1405"/>
              </a:lnSpc>
            </a:pPr>
            <a:r>
              <a:rPr sz="1200" spc="-5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241300" marR="4040504">
              <a:lnSpc>
                <a:spcPts val="1250"/>
              </a:lnSpc>
              <a:spcBef>
                <a:spcPts val="320"/>
              </a:spcBef>
            </a:pPr>
            <a:r>
              <a:rPr sz="1150" spc="-10" dirty="0">
                <a:latin typeface="Times New Roman"/>
                <a:cs typeface="Times New Roman"/>
              </a:rPr>
              <a:t>FileInputStream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in =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-20" dirty="0">
                <a:latin typeface="Times New Roman"/>
                <a:cs typeface="Times New Roman"/>
              </a:rPr>
              <a:t>null; </a:t>
            </a:r>
            <a:r>
              <a:rPr sz="1150" spc="-10" dirty="0">
                <a:latin typeface="Times New Roman"/>
                <a:cs typeface="Times New Roman"/>
              </a:rPr>
              <a:t>FileOutputStream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out</a:t>
            </a:r>
            <a:r>
              <a:rPr sz="1150" spc="-4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=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null;</a:t>
            </a:r>
            <a:endParaRPr sz="115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240"/>
              </a:spcBef>
            </a:pPr>
            <a:r>
              <a:rPr sz="1200" dirty="0">
                <a:latin typeface="Times New Roman"/>
                <a:cs typeface="Times New Roman"/>
              </a:rPr>
              <a:t>try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354330">
              <a:lnSpc>
                <a:spcPts val="1370"/>
              </a:lnSpc>
              <a:spcBef>
                <a:spcPts val="95"/>
              </a:spcBef>
            </a:pPr>
            <a:r>
              <a:rPr sz="1200" dirty="0">
                <a:latin typeface="Times New Roman"/>
                <a:cs typeface="Times New Roman"/>
              </a:rPr>
              <a:t>in =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new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FileInputStream("input.txt");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out</a:t>
            </a:r>
            <a:endParaRPr sz="1200">
              <a:latin typeface="Times New Roman"/>
              <a:cs typeface="Times New Roman"/>
            </a:endParaRPr>
          </a:p>
          <a:p>
            <a:pPr marL="354330" marR="3260725">
              <a:lnSpc>
                <a:spcPts val="1350"/>
              </a:lnSpc>
              <a:spcBef>
                <a:spcPts val="45"/>
              </a:spcBef>
            </a:pP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new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FileOutputStream("output.txt"); </a:t>
            </a:r>
            <a:r>
              <a:rPr sz="1200" dirty="0">
                <a:latin typeface="Times New Roman"/>
                <a:cs typeface="Times New Roman"/>
              </a:rPr>
              <a:t>int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c;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 marL="354330">
              <a:lnSpc>
                <a:spcPts val="1390"/>
              </a:lnSpc>
            </a:pPr>
            <a:r>
              <a:rPr sz="1200" dirty="0">
                <a:latin typeface="Times New Roman"/>
                <a:cs typeface="Times New Roman"/>
              </a:rPr>
              <a:t>while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((c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10" dirty="0">
                <a:latin typeface="Times New Roman"/>
                <a:cs typeface="Times New Roman"/>
              </a:rPr>
              <a:t> in.read())</a:t>
            </a:r>
            <a:r>
              <a:rPr sz="1200" dirty="0">
                <a:latin typeface="Times New Roman"/>
                <a:cs typeface="Times New Roman"/>
              </a:rPr>
              <a:t> != -</a:t>
            </a:r>
            <a:r>
              <a:rPr sz="1200" spc="-25" dirty="0">
                <a:latin typeface="Times New Roman"/>
                <a:cs typeface="Times New Roman"/>
              </a:rPr>
              <a:t>1)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345"/>
              </a:lnSpc>
            </a:pPr>
            <a:r>
              <a:rPr sz="1200" dirty="0">
                <a:latin typeface="Times New Roman"/>
                <a:cs typeface="Times New Roman"/>
              </a:rPr>
              <a:t>{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out.write(c);</a:t>
            </a:r>
            <a:endParaRPr sz="1200">
              <a:latin typeface="Times New Roman"/>
              <a:cs typeface="Times New Roman"/>
            </a:endParaRPr>
          </a:p>
          <a:p>
            <a:pPr marL="354330">
              <a:lnSpc>
                <a:spcPts val="1355"/>
              </a:lnSpc>
            </a:pP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405"/>
              </a:lnSpc>
            </a:pPr>
            <a:r>
              <a:rPr sz="1200" spc="-10" dirty="0">
                <a:latin typeface="Times New Roman"/>
                <a:cs typeface="Times New Roman"/>
              </a:rPr>
              <a:t>}finally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354330">
              <a:lnSpc>
                <a:spcPts val="1390"/>
              </a:lnSpc>
              <a:spcBef>
                <a:spcPts val="25"/>
              </a:spcBef>
            </a:pP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!=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null)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330"/>
              </a:lnSpc>
            </a:pPr>
            <a:r>
              <a:rPr sz="1200" spc="-10" dirty="0">
                <a:latin typeface="Times New Roman"/>
                <a:cs typeface="Times New Roman"/>
              </a:rPr>
              <a:t>in.close();</a:t>
            </a:r>
            <a:endParaRPr sz="1200">
              <a:latin typeface="Times New Roman"/>
              <a:cs typeface="Times New Roman"/>
            </a:endParaRPr>
          </a:p>
          <a:p>
            <a:pPr marL="354330">
              <a:lnSpc>
                <a:spcPts val="1345"/>
              </a:lnSpc>
            </a:pP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354330">
              <a:lnSpc>
                <a:spcPts val="1405"/>
              </a:lnSpc>
            </a:pP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(out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!=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null)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415"/>
              </a:lnSpc>
              <a:spcBef>
                <a:spcPts val="360"/>
              </a:spcBef>
            </a:pPr>
            <a:r>
              <a:rPr sz="1200" spc="-10" dirty="0">
                <a:latin typeface="Times New Roman"/>
                <a:cs typeface="Times New Roman"/>
              </a:rPr>
              <a:t>out.close();</a:t>
            </a:r>
            <a:endParaRPr sz="1200">
              <a:latin typeface="Times New Roman"/>
              <a:cs typeface="Times New Roman"/>
            </a:endParaRPr>
          </a:p>
          <a:p>
            <a:pPr marL="354330">
              <a:lnSpc>
                <a:spcPts val="1380"/>
              </a:lnSpc>
            </a:pP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380"/>
              </a:lnSpc>
            </a:pP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5095">
              <a:lnSpc>
                <a:spcPts val="1380"/>
              </a:lnSpc>
            </a:pP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1200" dirty="0">
                <a:latin typeface="Times New Roman"/>
                <a:cs typeface="Times New Roman"/>
              </a:rPr>
              <a:t>Now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let's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input.txt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content: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ts val="1380"/>
              </a:lnSpc>
              <a:spcBef>
                <a:spcPts val="1320"/>
              </a:spcBef>
            </a:pP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copy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file.</a:t>
            </a:r>
            <a:endParaRPr sz="1200">
              <a:latin typeface="Times New Roman"/>
              <a:cs typeface="Times New Roman"/>
            </a:endParaRPr>
          </a:p>
          <a:p>
            <a:pPr marL="12700" marR="13970" algn="just">
              <a:lnSpc>
                <a:spcPct val="89200"/>
              </a:lnSpc>
              <a:spcBef>
                <a:spcPts val="95"/>
              </a:spcBef>
            </a:pP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next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step,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compile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above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execute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result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creating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output.txt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file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same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content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input.txt.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let's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above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code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CopyFile.java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do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following: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ts val="1405"/>
              </a:lnSpc>
              <a:spcBef>
                <a:spcPts val="1300"/>
              </a:spcBef>
            </a:pPr>
            <a:r>
              <a:rPr sz="1200" spc="-10" dirty="0">
                <a:latin typeface="Times New Roman"/>
                <a:cs typeface="Times New Roman"/>
              </a:rPr>
              <a:t>$javac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CopyFile.java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ts val="1405"/>
              </a:lnSpc>
            </a:pPr>
            <a:r>
              <a:rPr sz="1200" dirty="0">
                <a:latin typeface="Times New Roman"/>
                <a:cs typeface="Times New Roman"/>
              </a:rPr>
              <a:t>$java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CopyFile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ts val="1380"/>
              </a:lnSpc>
            </a:pPr>
            <a:r>
              <a:rPr sz="1200" b="1" spc="-10" dirty="0">
                <a:latin typeface="Times New Roman"/>
                <a:cs typeface="Times New Roman"/>
              </a:rPr>
              <a:t>Character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Streams</a:t>
            </a:r>
            <a:endParaRPr sz="1200">
              <a:latin typeface="Times New Roman"/>
              <a:cs typeface="Times New Roman"/>
            </a:endParaRPr>
          </a:p>
          <a:p>
            <a:pPr marL="12700" marR="7620" algn="just">
              <a:lnSpc>
                <a:spcPct val="92000"/>
              </a:lnSpc>
              <a:spcBef>
                <a:spcPts val="55"/>
              </a:spcBef>
            </a:pPr>
            <a:r>
              <a:rPr sz="1200" dirty="0">
                <a:latin typeface="Times New Roman"/>
                <a:cs typeface="Times New Roman"/>
              </a:rPr>
              <a:t>Java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Byte</a:t>
            </a:r>
            <a:r>
              <a:rPr sz="1200" b="1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streams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perform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output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8-bit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bytes,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where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Java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Character </a:t>
            </a:r>
            <a:r>
              <a:rPr sz="1200" dirty="0">
                <a:latin typeface="Times New Roman"/>
                <a:cs typeface="Times New Roman"/>
              </a:rPr>
              <a:t>streams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perform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output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16-bit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unicode.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Though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many </a:t>
            </a:r>
            <a:r>
              <a:rPr sz="1200" spc="-10" dirty="0">
                <a:latin typeface="Times New Roman"/>
                <a:cs typeface="Times New Roman"/>
              </a:rPr>
              <a:t>classes </a:t>
            </a:r>
            <a:r>
              <a:rPr sz="1200" dirty="0">
                <a:latin typeface="Times New Roman"/>
                <a:cs typeface="Times New Roman"/>
              </a:rPr>
              <a:t>related</a:t>
            </a:r>
            <a:r>
              <a:rPr sz="1200" spc="40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4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character</a:t>
            </a:r>
            <a:r>
              <a:rPr sz="1200" spc="3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streams</a:t>
            </a:r>
            <a:r>
              <a:rPr sz="1200" spc="4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4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4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frequently</a:t>
            </a:r>
            <a:r>
              <a:rPr sz="1200" spc="3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4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classes</a:t>
            </a:r>
            <a:r>
              <a:rPr sz="1200" spc="4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4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4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FileReader</a:t>
            </a:r>
            <a:r>
              <a:rPr sz="1200" b="1" spc="38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b="1" dirty="0">
                <a:latin typeface="Times New Roman"/>
                <a:cs typeface="Times New Roman"/>
              </a:rPr>
              <a:t>FileWriter.</a:t>
            </a:r>
            <a:r>
              <a:rPr sz="1200" dirty="0">
                <a:latin typeface="Times New Roman"/>
                <a:cs typeface="Times New Roman"/>
              </a:rPr>
              <a:t>.</a:t>
            </a:r>
            <a:r>
              <a:rPr sz="1200" spc="20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Though</a:t>
            </a:r>
            <a:r>
              <a:rPr sz="1200" spc="21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internally</a:t>
            </a:r>
            <a:r>
              <a:rPr sz="1200" spc="204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FileReader</a:t>
            </a:r>
            <a:r>
              <a:rPr sz="1200" spc="21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uses</a:t>
            </a:r>
            <a:r>
              <a:rPr sz="1200" spc="204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FileInputStream</a:t>
            </a:r>
            <a:r>
              <a:rPr sz="1200" spc="19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1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FileWriter</a:t>
            </a:r>
            <a:r>
              <a:rPr sz="1200" spc="220" dirty="0">
                <a:latin typeface="Times New Roman"/>
                <a:cs typeface="Times New Roman"/>
              </a:rPr>
              <a:t>  </a:t>
            </a:r>
            <a:r>
              <a:rPr sz="1200" spc="-20" dirty="0">
                <a:latin typeface="Times New Roman"/>
                <a:cs typeface="Times New Roman"/>
              </a:rPr>
              <a:t>uses </a:t>
            </a:r>
            <a:r>
              <a:rPr sz="1200" dirty="0">
                <a:latin typeface="Times New Roman"/>
                <a:cs typeface="Times New Roman"/>
              </a:rPr>
              <a:t>FileOutputStream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here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major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difference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FileReader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reads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bytes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spc="-10" dirty="0">
                <a:latin typeface="Times New Roman"/>
                <a:cs typeface="Times New Roman"/>
              </a:rPr>
              <a:t>FileWriter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writes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bytes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time.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7365" y="9295053"/>
            <a:ext cx="62229" cy="73202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304800" y="304799"/>
            <a:ext cx="7164070" cy="9450070"/>
          </a:xfrm>
          <a:custGeom>
            <a:avLst/>
            <a:gdLst/>
            <a:ahLst/>
            <a:cxnLst/>
            <a:rect l="l" t="t" r="r" b="b"/>
            <a:pathLst>
              <a:path w="7164070" h="9450070">
                <a:moveTo>
                  <a:pt x="7146290" y="46990"/>
                </a:moveTo>
                <a:lnTo>
                  <a:pt x="7108190" y="46990"/>
                </a:lnTo>
                <a:lnTo>
                  <a:pt x="7108190" y="57150"/>
                </a:lnTo>
                <a:lnTo>
                  <a:pt x="7108190" y="9394190"/>
                </a:lnTo>
                <a:lnTo>
                  <a:pt x="56515" y="9394190"/>
                </a:lnTo>
                <a:lnTo>
                  <a:pt x="56515" y="57150"/>
                </a:lnTo>
                <a:lnTo>
                  <a:pt x="7108190" y="57150"/>
                </a:lnTo>
                <a:lnTo>
                  <a:pt x="7108190" y="46990"/>
                </a:lnTo>
                <a:lnTo>
                  <a:pt x="56515" y="46990"/>
                </a:lnTo>
                <a:lnTo>
                  <a:pt x="46990" y="46990"/>
                </a:lnTo>
                <a:lnTo>
                  <a:pt x="46990" y="9432303"/>
                </a:lnTo>
                <a:lnTo>
                  <a:pt x="56515" y="9432290"/>
                </a:lnTo>
                <a:lnTo>
                  <a:pt x="7146290" y="9432290"/>
                </a:lnTo>
                <a:lnTo>
                  <a:pt x="7146290" y="9394190"/>
                </a:lnTo>
                <a:lnTo>
                  <a:pt x="7146290" y="57150"/>
                </a:lnTo>
                <a:lnTo>
                  <a:pt x="7146290" y="46990"/>
                </a:lnTo>
                <a:close/>
              </a:path>
              <a:path w="7164070" h="9450070">
                <a:moveTo>
                  <a:pt x="7164070" y="0"/>
                </a:moveTo>
                <a:lnTo>
                  <a:pt x="7155180" y="0"/>
                </a:lnTo>
                <a:lnTo>
                  <a:pt x="7155180" y="38100"/>
                </a:lnTo>
                <a:lnTo>
                  <a:pt x="7155180" y="9441180"/>
                </a:lnTo>
                <a:lnTo>
                  <a:pt x="38100" y="9441180"/>
                </a:lnTo>
                <a:lnTo>
                  <a:pt x="38100" y="38100"/>
                </a:lnTo>
                <a:lnTo>
                  <a:pt x="7155180" y="38100"/>
                </a:lnTo>
                <a:lnTo>
                  <a:pt x="7155180" y="0"/>
                </a:lnTo>
                <a:lnTo>
                  <a:pt x="0" y="0"/>
                </a:lnTo>
                <a:lnTo>
                  <a:pt x="0" y="38100"/>
                </a:lnTo>
                <a:lnTo>
                  <a:pt x="0" y="9441180"/>
                </a:lnTo>
                <a:lnTo>
                  <a:pt x="0" y="9450070"/>
                </a:lnTo>
                <a:lnTo>
                  <a:pt x="7164070" y="9450070"/>
                </a:lnTo>
                <a:lnTo>
                  <a:pt x="7164070" y="9441180"/>
                </a:lnTo>
                <a:lnTo>
                  <a:pt x="71640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13028" y="414273"/>
            <a:ext cx="6164580" cy="918146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04470" marR="435609">
              <a:lnSpc>
                <a:spcPts val="1220"/>
              </a:lnSpc>
              <a:spcBef>
                <a:spcPts val="325"/>
              </a:spcBef>
            </a:pP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re-</a:t>
            </a:r>
            <a:r>
              <a:rPr sz="1200" dirty="0">
                <a:latin typeface="Times New Roman"/>
                <a:cs typeface="Times New Roman"/>
              </a:rPr>
              <a:t>write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above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example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copy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file </a:t>
            </a:r>
            <a:r>
              <a:rPr sz="1200" dirty="0">
                <a:latin typeface="Times New Roman"/>
                <a:cs typeface="Times New Roman"/>
              </a:rPr>
              <a:t>(having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unicode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characters)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output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file:</a:t>
            </a:r>
            <a:endParaRPr sz="1200">
              <a:latin typeface="Times New Roman"/>
              <a:cs typeface="Times New Roman"/>
            </a:endParaRPr>
          </a:p>
          <a:p>
            <a:pPr marL="204470" marR="4533900">
              <a:lnSpc>
                <a:spcPts val="2760"/>
              </a:lnSpc>
              <a:spcBef>
                <a:spcPts val="285"/>
              </a:spcBef>
            </a:pPr>
            <a:r>
              <a:rPr sz="1200" dirty="0">
                <a:latin typeface="Times New Roman"/>
                <a:cs typeface="Times New Roman"/>
              </a:rPr>
              <a:t>import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java.io.*; </a:t>
            </a:r>
            <a:r>
              <a:rPr sz="1200" dirty="0">
                <a:latin typeface="Times New Roman"/>
                <a:cs typeface="Times New Roman"/>
              </a:rPr>
              <a:t>public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class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CopyFile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317500">
              <a:lnSpc>
                <a:spcPts val="1045"/>
              </a:lnSpc>
            </a:pPr>
            <a:r>
              <a:rPr sz="1200" dirty="0">
                <a:latin typeface="Times New Roman"/>
                <a:cs typeface="Times New Roman"/>
              </a:rPr>
              <a:t>public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static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void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main(String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args[])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throws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IOException</a:t>
            </a:r>
            <a:endParaRPr sz="1200">
              <a:latin typeface="Times New Roman"/>
              <a:cs typeface="Times New Roman"/>
            </a:endParaRPr>
          </a:p>
          <a:p>
            <a:pPr marL="317500">
              <a:lnSpc>
                <a:spcPts val="1405"/>
              </a:lnSpc>
            </a:pPr>
            <a:r>
              <a:rPr sz="1200" spc="-5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433070" marR="4481195">
              <a:lnSpc>
                <a:spcPts val="1220"/>
              </a:lnSpc>
              <a:spcBef>
                <a:spcPts val="345"/>
              </a:spcBef>
            </a:pPr>
            <a:r>
              <a:rPr sz="1150" spc="-10" dirty="0">
                <a:latin typeface="Times New Roman"/>
                <a:cs typeface="Times New Roman"/>
              </a:rPr>
              <a:t>FileReader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in</a:t>
            </a:r>
            <a:r>
              <a:rPr sz="1150" spc="-3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=</a:t>
            </a:r>
            <a:r>
              <a:rPr sz="1150" spc="15" dirty="0">
                <a:latin typeface="Times New Roman"/>
                <a:cs typeface="Times New Roman"/>
              </a:rPr>
              <a:t> </a:t>
            </a:r>
            <a:r>
              <a:rPr sz="1150" spc="-20" dirty="0">
                <a:latin typeface="Times New Roman"/>
                <a:cs typeface="Times New Roman"/>
              </a:rPr>
              <a:t>null; </a:t>
            </a:r>
            <a:r>
              <a:rPr sz="1150" spc="-10" dirty="0">
                <a:latin typeface="Times New Roman"/>
                <a:cs typeface="Times New Roman"/>
              </a:rPr>
              <a:t>FileWriter</a:t>
            </a:r>
            <a:r>
              <a:rPr sz="1150" spc="-3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out</a:t>
            </a:r>
            <a:r>
              <a:rPr sz="1150" spc="-5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=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spc="-20" dirty="0">
                <a:latin typeface="Times New Roman"/>
                <a:cs typeface="Times New Roman"/>
              </a:rPr>
              <a:t>null;</a:t>
            </a:r>
            <a:endParaRPr sz="1150">
              <a:latin typeface="Times New Roman"/>
              <a:cs typeface="Times New Roman"/>
            </a:endParaRPr>
          </a:p>
          <a:p>
            <a:pPr marL="433070">
              <a:lnSpc>
                <a:spcPct val="100000"/>
              </a:lnSpc>
              <a:spcBef>
                <a:spcPts val="1295"/>
              </a:spcBef>
            </a:pPr>
            <a:r>
              <a:rPr sz="1200" dirty="0">
                <a:latin typeface="Times New Roman"/>
                <a:cs typeface="Times New Roman"/>
              </a:rPr>
              <a:t>try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546100" marR="3478529">
              <a:lnSpc>
                <a:spcPts val="1250"/>
              </a:lnSpc>
              <a:spcBef>
                <a:spcPts val="320"/>
              </a:spcBef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new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FileReader("input.txt"); </a:t>
            </a:r>
            <a:r>
              <a:rPr sz="1200" dirty="0">
                <a:latin typeface="Times New Roman"/>
                <a:cs typeface="Times New Roman"/>
              </a:rPr>
              <a:t>out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new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FileWriter("output.txt");</a:t>
            </a:r>
            <a:endParaRPr sz="1200">
              <a:latin typeface="Times New Roman"/>
              <a:cs typeface="Times New Roman"/>
            </a:endParaRPr>
          </a:p>
          <a:p>
            <a:pPr marL="546100">
              <a:lnSpc>
                <a:spcPct val="100000"/>
              </a:lnSpc>
              <a:spcBef>
                <a:spcPts val="1260"/>
              </a:spcBef>
            </a:pPr>
            <a:r>
              <a:rPr sz="1200" dirty="0">
                <a:latin typeface="Times New Roman"/>
                <a:cs typeface="Times New Roman"/>
              </a:rPr>
              <a:t>int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c;</a:t>
            </a:r>
            <a:endParaRPr sz="1200">
              <a:latin typeface="Times New Roman"/>
              <a:cs typeface="Times New Roman"/>
            </a:endParaRPr>
          </a:p>
          <a:p>
            <a:pPr marL="546100">
              <a:lnSpc>
                <a:spcPts val="1390"/>
              </a:lnSpc>
              <a:spcBef>
                <a:spcPts val="75"/>
              </a:spcBef>
            </a:pPr>
            <a:r>
              <a:rPr sz="1200" dirty="0">
                <a:latin typeface="Times New Roman"/>
                <a:cs typeface="Times New Roman"/>
              </a:rPr>
              <a:t>while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((c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10" dirty="0">
                <a:latin typeface="Times New Roman"/>
                <a:cs typeface="Times New Roman"/>
              </a:rPr>
              <a:t> in.read())</a:t>
            </a:r>
            <a:r>
              <a:rPr sz="1200" dirty="0">
                <a:latin typeface="Times New Roman"/>
                <a:cs typeface="Times New Roman"/>
              </a:rPr>
              <a:t> != -</a:t>
            </a:r>
            <a:r>
              <a:rPr sz="1200" spc="-25" dirty="0">
                <a:latin typeface="Times New Roman"/>
                <a:cs typeface="Times New Roman"/>
              </a:rPr>
              <a:t>1)</a:t>
            </a:r>
            <a:endParaRPr sz="1200">
              <a:latin typeface="Times New Roman"/>
              <a:cs typeface="Times New Roman"/>
            </a:endParaRPr>
          </a:p>
          <a:p>
            <a:pPr marL="661670">
              <a:lnSpc>
                <a:spcPts val="1345"/>
              </a:lnSpc>
            </a:pPr>
            <a:r>
              <a:rPr sz="1200" dirty="0">
                <a:latin typeface="Times New Roman"/>
                <a:cs typeface="Times New Roman"/>
              </a:rPr>
              <a:t>{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out.write(c);</a:t>
            </a:r>
            <a:endParaRPr sz="1200">
              <a:latin typeface="Times New Roman"/>
              <a:cs typeface="Times New Roman"/>
            </a:endParaRPr>
          </a:p>
          <a:p>
            <a:pPr marL="546100">
              <a:lnSpc>
                <a:spcPts val="1395"/>
              </a:lnSpc>
            </a:pP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endParaRPr sz="1200">
              <a:latin typeface="Times New Roman"/>
              <a:cs typeface="Times New Roman"/>
            </a:endParaRPr>
          </a:p>
          <a:p>
            <a:pPr marL="433070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latin typeface="Times New Roman"/>
                <a:cs typeface="Times New Roman"/>
              </a:rPr>
              <a:t>}finally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546100">
              <a:lnSpc>
                <a:spcPts val="1390"/>
              </a:lnSpc>
              <a:spcBef>
                <a:spcPts val="380"/>
              </a:spcBef>
            </a:pP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!=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null)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661670">
              <a:lnSpc>
                <a:spcPts val="1335"/>
              </a:lnSpc>
            </a:pPr>
            <a:r>
              <a:rPr sz="1200" spc="-10" dirty="0">
                <a:latin typeface="Times New Roman"/>
                <a:cs typeface="Times New Roman"/>
              </a:rPr>
              <a:t>in.close();</a:t>
            </a:r>
            <a:endParaRPr sz="1200">
              <a:latin typeface="Times New Roman"/>
              <a:cs typeface="Times New Roman"/>
            </a:endParaRPr>
          </a:p>
          <a:p>
            <a:pPr marL="546100">
              <a:lnSpc>
                <a:spcPts val="1380"/>
              </a:lnSpc>
            </a:pP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661670" marR="4624070" indent="-116205">
              <a:lnSpc>
                <a:spcPts val="1270"/>
              </a:lnSpc>
              <a:spcBef>
                <a:spcPts val="235"/>
              </a:spcBef>
            </a:pP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(out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!=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null)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{ </a:t>
            </a:r>
            <a:r>
              <a:rPr sz="1200" spc="-10" dirty="0">
                <a:latin typeface="Times New Roman"/>
                <a:cs typeface="Times New Roman"/>
              </a:rPr>
              <a:t>out.close();</a:t>
            </a:r>
            <a:endParaRPr sz="1200">
              <a:latin typeface="Times New Roman"/>
              <a:cs typeface="Times New Roman"/>
            </a:endParaRPr>
          </a:p>
          <a:p>
            <a:pPr marL="546100">
              <a:lnSpc>
                <a:spcPts val="1320"/>
              </a:lnSpc>
            </a:pP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433070">
              <a:lnSpc>
                <a:spcPts val="1355"/>
              </a:lnSpc>
            </a:pP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317500">
              <a:lnSpc>
                <a:spcPts val="1370"/>
              </a:lnSpc>
            </a:pP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204470">
              <a:lnSpc>
                <a:spcPts val="1415"/>
              </a:lnSpc>
            </a:pP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204470">
              <a:lnSpc>
                <a:spcPct val="100000"/>
              </a:lnSpc>
              <a:spcBef>
                <a:spcPts val="1345"/>
              </a:spcBef>
            </a:pPr>
            <a:r>
              <a:rPr sz="1200" dirty="0">
                <a:latin typeface="Times New Roman"/>
                <a:cs typeface="Times New Roman"/>
              </a:rPr>
              <a:t>Now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let's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input.txt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content:</a:t>
            </a:r>
            <a:endParaRPr sz="1200">
              <a:latin typeface="Times New Roman"/>
              <a:cs typeface="Times New Roman"/>
            </a:endParaRPr>
          </a:p>
          <a:p>
            <a:pPr marL="204470">
              <a:lnSpc>
                <a:spcPct val="100000"/>
              </a:lnSpc>
              <a:spcBef>
                <a:spcPts val="1320"/>
              </a:spcBef>
            </a:pP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copy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file.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sz="1200">
              <a:latin typeface="Times New Roman"/>
              <a:cs typeface="Times New Roman"/>
            </a:endParaRPr>
          </a:p>
          <a:p>
            <a:pPr marL="204470" marR="9525" algn="just">
              <a:lnSpc>
                <a:spcPct val="89200"/>
              </a:lnSpc>
            </a:pP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next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step,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compile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above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execute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result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creating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output.txt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file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same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content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input.txt.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let's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above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code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CopyFile.java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do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following:</a:t>
            </a:r>
            <a:endParaRPr sz="1200">
              <a:latin typeface="Times New Roman"/>
              <a:cs typeface="Times New Roman"/>
            </a:endParaRPr>
          </a:p>
          <a:p>
            <a:pPr marL="204470">
              <a:lnSpc>
                <a:spcPts val="1415"/>
              </a:lnSpc>
              <a:spcBef>
                <a:spcPts val="1295"/>
              </a:spcBef>
            </a:pPr>
            <a:r>
              <a:rPr sz="1200" spc="-10" dirty="0">
                <a:latin typeface="Times New Roman"/>
                <a:cs typeface="Times New Roman"/>
              </a:rPr>
              <a:t>$javac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CopyFile.java</a:t>
            </a:r>
            <a:endParaRPr sz="1200">
              <a:latin typeface="Times New Roman"/>
              <a:cs typeface="Times New Roman"/>
            </a:endParaRPr>
          </a:p>
          <a:p>
            <a:pPr marL="204470">
              <a:lnSpc>
                <a:spcPts val="1415"/>
              </a:lnSpc>
            </a:pPr>
            <a:r>
              <a:rPr sz="1200" dirty="0">
                <a:latin typeface="Times New Roman"/>
                <a:cs typeface="Times New Roman"/>
              </a:rPr>
              <a:t>$java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CopyFile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00">
              <a:latin typeface="Times New Roman"/>
              <a:cs typeface="Times New Roman"/>
            </a:endParaRPr>
          </a:p>
          <a:p>
            <a:pPr marL="204470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latin typeface="Times New Roman"/>
                <a:cs typeface="Times New Roman"/>
              </a:rPr>
              <a:t>Standard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Streams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1200">
              <a:latin typeface="Times New Roman"/>
              <a:cs typeface="Times New Roman"/>
            </a:endParaRPr>
          </a:p>
          <a:p>
            <a:pPr marL="204470" marR="5080" algn="just">
              <a:lnSpc>
                <a:spcPct val="90600"/>
              </a:lnSpc>
            </a:pP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programming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languages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support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standard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I/O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where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user's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take </a:t>
            </a:r>
            <a:r>
              <a:rPr sz="1200" dirty="0">
                <a:latin typeface="Times New Roman"/>
                <a:cs typeface="Times New Roman"/>
              </a:rPr>
              <a:t>input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keyboard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output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computer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screen.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aware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or </a:t>
            </a:r>
            <a:r>
              <a:rPr sz="1200" dirty="0">
                <a:latin typeface="Times New Roman"/>
                <a:cs typeface="Times New Roman"/>
              </a:rPr>
              <a:t>C++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programming</a:t>
            </a:r>
            <a:r>
              <a:rPr sz="1200" spc="3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languages,</a:t>
            </a:r>
            <a:r>
              <a:rPr sz="1200" spc="3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3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must</a:t>
            </a:r>
            <a:r>
              <a:rPr sz="1200" spc="3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aware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three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standard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devices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STDIN, </a:t>
            </a:r>
            <a:r>
              <a:rPr sz="1200" dirty="0">
                <a:latin typeface="Times New Roman"/>
                <a:cs typeface="Times New Roman"/>
              </a:rPr>
              <a:t>STDOUT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STDERR.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Similar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way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Java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provides</a:t>
            </a:r>
            <a:r>
              <a:rPr sz="1200" spc="-10" dirty="0">
                <a:latin typeface="Times New Roman"/>
                <a:cs typeface="Times New Roman"/>
              </a:rPr>
              <a:t> following</a:t>
            </a:r>
            <a:r>
              <a:rPr sz="1200" dirty="0">
                <a:latin typeface="Times New Roman"/>
                <a:cs typeface="Times New Roman"/>
              </a:rPr>
              <a:t> three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standard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streams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1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194310">
              <a:lnSpc>
                <a:spcPts val="1250"/>
              </a:lnSpc>
            </a:pPr>
            <a:r>
              <a:rPr sz="1200" b="1" dirty="0">
                <a:latin typeface="Times New Roman"/>
                <a:cs typeface="Times New Roman"/>
              </a:rPr>
              <a:t>Standard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Input: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user's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usually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keyboard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as </a:t>
            </a:r>
            <a:r>
              <a:rPr sz="1200" dirty="0">
                <a:latin typeface="Times New Roman"/>
                <a:cs typeface="Times New Roman"/>
              </a:rPr>
              <a:t>standard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stream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represented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System.in</a:t>
            </a:r>
            <a:r>
              <a:rPr sz="1200" spc="-1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5052" y="386842"/>
            <a:ext cx="5980430" cy="9269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1405"/>
              </a:lnSpc>
              <a:spcBef>
                <a:spcPts val="100"/>
              </a:spcBef>
            </a:pPr>
            <a:r>
              <a:rPr sz="1200" b="1" u="heavy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CLASSES</a:t>
            </a:r>
            <a:r>
              <a:rPr sz="1200" b="1" u="heavy" spc="-5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AND</a:t>
            </a:r>
            <a:r>
              <a:rPr sz="1200" b="1" u="heavy" spc="-5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10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OBJECTS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ts val="1355"/>
              </a:lnSpc>
            </a:pPr>
            <a:r>
              <a:rPr sz="1200" u="sng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Concepts</a:t>
            </a:r>
            <a:r>
              <a:rPr sz="1200" u="sng" spc="-40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1200" u="sng" spc="-50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classes</a:t>
            </a:r>
            <a:r>
              <a:rPr sz="1200" u="sng" spc="-20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and </a:t>
            </a:r>
            <a:r>
              <a:rPr sz="1200" u="sng" spc="-10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objects: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ts val="134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Fundamentals</a:t>
            </a:r>
            <a:endParaRPr sz="1200">
              <a:latin typeface="Times New Roman"/>
              <a:cs typeface="Times New Roman"/>
            </a:endParaRPr>
          </a:p>
          <a:p>
            <a:pPr marL="12700" marR="13970" indent="454025" algn="just">
              <a:lnSpc>
                <a:spcPct val="91200"/>
              </a:lnSpc>
              <a:spcBef>
                <a:spcPts val="7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Classes</a:t>
            </a:r>
            <a:r>
              <a:rPr sz="1200" spc="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have</a:t>
            </a:r>
            <a:r>
              <a:rPr sz="1200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been</a:t>
            </a:r>
            <a:r>
              <a:rPr sz="1200" spc="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used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since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beginning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1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book.</a:t>
            </a:r>
            <a:r>
              <a:rPr sz="1200" spc="1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However,</a:t>
            </a:r>
            <a:r>
              <a:rPr sz="1200" spc="1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until</a:t>
            </a:r>
            <a:r>
              <a:rPr sz="1200" spc="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now,</a:t>
            </a:r>
            <a:r>
              <a:rPr sz="1200" spc="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only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the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most</a:t>
            </a:r>
            <a:r>
              <a:rPr sz="1200" spc="1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rudimentary</a:t>
            </a:r>
            <a:r>
              <a:rPr sz="1200" spc="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form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has</a:t>
            </a:r>
            <a:r>
              <a:rPr sz="1200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been</a:t>
            </a:r>
            <a:r>
              <a:rPr sz="1200" spc="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used.</a:t>
            </a:r>
            <a:r>
              <a:rPr sz="1200" spc="1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classes</a:t>
            </a:r>
            <a:r>
              <a:rPr sz="1200" spc="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created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preceding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chapters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primarily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exist</a:t>
            </a:r>
            <a:r>
              <a:rPr sz="1200" spc="10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simply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encapsulate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main(</a:t>
            </a:r>
            <a:r>
              <a:rPr sz="1200" b="1" spc="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r>
              <a:rPr sz="1200" b="1" spc="3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method,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which</a:t>
            </a:r>
            <a:r>
              <a:rPr sz="1200" spc="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has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been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used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demonstrate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basics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Java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syntax.</a:t>
            </a:r>
            <a:endParaRPr sz="1200">
              <a:latin typeface="Times New Roman"/>
              <a:cs typeface="Times New Roman"/>
            </a:endParaRPr>
          </a:p>
          <a:p>
            <a:pPr marL="12700" marR="13335" indent="454025" algn="just">
              <a:lnSpc>
                <a:spcPts val="1270"/>
              </a:lnSpc>
              <a:spcBef>
                <a:spcPts val="30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Thus,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template</a:t>
            </a:r>
            <a:r>
              <a:rPr sz="1200" i="1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object,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object</a:t>
            </a:r>
            <a:r>
              <a:rPr sz="1200" spc="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instance</a:t>
            </a:r>
            <a:r>
              <a:rPr sz="1200" i="1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class.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Because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</a:t>
            </a:r>
            <a:r>
              <a:rPr sz="1200" spc="10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object</a:t>
            </a:r>
            <a:r>
              <a:rPr sz="1200" spc="1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11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</a:t>
            </a:r>
            <a:r>
              <a:rPr sz="1200" spc="1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instance</a:t>
            </a:r>
            <a:r>
              <a:rPr sz="1200" spc="1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1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class,</a:t>
            </a:r>
            <a:r>
              <a:rPr sz="1200" spc="1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</a:t>
            </a:r>
            <a:r>
              <a:rPr sz="1200" spc="1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will</a:t>
            </a:r>
            <a:r>
              <a:rPr sz="1200" spc="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often</a:t>
            </a:r>
            <a:r>
              <a:rPr sz="1200" spc="10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see</a:t>
            </a:r>
            <a:r>
              <a:rPr sz="1200" spc="1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two</a:t>
            </a:r>
            <a:r>
              <a:rPr sz="1200" spc="1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words</a:t>
            </a:r>
            <a:r>
              <a:rPr sz="1200" spc="1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object</a:t>
            </a:r>
            <a:r>
              <a:rPr sz="1200" i="1" spc="1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1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instance</a:t>
            </a:r>
            <a:r>
              <a:rPr sz="1200" i="1" spc="1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used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interchangeably.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425"/>
              </a:spcBef>
            </a:pP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b="1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General</a:t>
            </a:r>
            <a:r>
              <a:rPr sz="1200" b="1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Form</a:t>
            </a:r>
            <a:r>
              <a:rPr sz="1200" b="1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b="1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b="1" spc="-10" dirty="0">
                <a:solidFill>
                  <a:srgbClr val="1D1D1E"/>
                </a:solidFill>
                <a:latin typeface="Times New Roman"/>
                <a:cs typeface="Times New Roman"/>
              </a:rPr>
              <a:t> Class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25400" indent="454025" algn="just">
              <a:lnSpc>
                <a:spcPts val="122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When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define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class,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 declare its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exact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form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nature.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do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by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specifying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data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contains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code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operates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on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data.</a:t>
            </a:r>
            <a:endParaRPr sz="1200">
              <a:latin typeface="Times New Roman"/>
              <a:cs typeface="Times New Roman"/>
            </a:endParaRPr>
          </a:p>
          <a:p>
            <a:pPr marL="12700" marR="16510" indent="454025" algn="just">
              <a:lnSpc>
                <a:spcPts val="1270"/>
              </a:lnSpc>
              <a:spcBef>
                <a:spcPts val="30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1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declared</a:t>
            </a:r>
            <a:r>
              <a:rPr sz="1200" spc="1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by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use</a:t>
            </a:r>
            <a:r>
              <a:rPr sz="1200" spc="10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b="1" spc="10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keyword.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classes</a:t>
            </a:r>
            <a:r>
              <a:rPr sz="1200" spc="10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1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have</a:t>
            </a:r>
            <a:r>
              <a:rPr sz="1200" spc="10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been</a:t>
            </a:r>
            <a:r>
              <a:rPr sz="1200" spc="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used</a:t>
            </a:r>
            <a:r>
              <a:rPr sz="1200" spc="10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up</a:t>
            </a:r>
            <a:r>
              <a:rPr sz="1200" spc="1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to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point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actually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very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limited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examples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its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complete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form.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Classes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can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(and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usually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do)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get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much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more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complex.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general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form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b="1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definition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shown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here: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26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classname</a:t>
            </a:r>
            <a:r>
              <a:rPr sz="1200" i="1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 marR="4455160" algn="just">
              <a:lnSpc>
                <a:spcPct val="91100"/>
              </a:lnSpc>
              <a:spcBef>
                <a:spcPts val="320"/>
              </a:spcBef>
              <a:tabLst>
                <a:tab pos="927100" algn="l"/>
                <a:tab pos="1231900" algn="l"/>
              </a:tabLst>
            </a:pPr>
            <a:r>
              <a:rPr sz="1200" i="1" spc="-20" dirty="0">
                <a:solidFill>
                  <a:srgbClr val="1D1D1E"/>
                </a:solidFill>
                <a:latin typeface="Times New Roman"/>
                <a:cs typeface="Times New Roman"/>
              </a:rPr>
              <a:t>type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	</a:t>
            </a:r>
            <a:r>
              <a:rPr sz="1200" i="1" spc="-10" dirty="0">
                <a:solidFill>
                  <a:srgbClr val="1D1D1E"/>
                </a:solidFill>
                <a:latin typeface="Times New Roman"/>
                <a:cs typeface="Times New Roman"/>
              </a:rPr>
              <a:t>instance- variable1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;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		</a:t>
            </a:r>
            <a:r>
              <a:rPr sz="1200" i="1" spc="-20" dirty="0">
                <a:solidFill>
                  <a:srgbClr val="1D1D1E"/>
                </a:solidFill>
                <a:latin typeface="Times New Roman"/>
                <a:cs typeface="Times New Roman"/>
              </a:rPr>
              <a:t>type </a:t>
            </a:r>
            <a:r>
              <a:rPr sz="1200" i="1" spc="-10" dirty="0">
                <a:solidFill>
                  <a:srgbClr val="1D1D1E"/>
                </a:solidFill>
                <a:latin typeface="Times New Roman"/>
                <a:cs typeface="Times New Roman"/>
              </a:rPr>
              <a:t>instance-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variable2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;</a:t>
            </a:r>
            <a:r>
              <a:rPr sz="1200" spc="1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1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... </a:t>
            </a:r>
            <a:r>
              <a:rPr sz="1200" i="1" spc="-10" dirty="0">
                <a:solidFill>
                  <a:srgbClr val="1D1D1E"/>
                </a:solidFill>
                <a:latin typeface="Times New Roman"/>
                <a:cs typeface="Times New Roman"/>
              </a:rPr>
              <a:t>type</a:t>
            </a:r>
            <a:r>
              <a:rPr sz="1200" i="1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spc="-10" dirty="0">
                <a:solidFill>
                  <a:srgbClr val="1D1D1E"/>
                </a:solidFill>
                <a:latin typeface="Times New Roman"/>
                <a:cs typeface="Times New Roman"/>
              </a:rPr>
              <a:t>instance-variableN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10"/>
              </a:lnSpc>
            </a:pP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type</a:t>
            </a:r>
            <a:r>
              <a:rPr sz="1200" i="1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spc="-10" dirty="0">
                <a:solidFill>
                  <a:srgbClr val="1D1D1E"/>
                </a:solidFill>
                <a:latin typeface="Times New Roman"/>
                <a:cs typeface="Times New Roman"/>
              </a:rPr>
              <a:t>methodname1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(</a:t>
            </a:r>
            <a:r>
              <a:rPr sz="1200" i="1" spc="-10" dirty="0">
                <a:solidFill>
                  <a:srgbClr val="1D1D1E"/>
                </a:solidFill>
                <a:latin typeface="Times New Roman"/>
                <a:cs typeface="Times New Roman"/>
              </a:rPr>
              <a:t>parameter-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list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body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method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type</a:t>
            </a:r>
            <a:r>
              <a:rPr sz="1200" i="1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spc="-10" dirty="0">
                <a:solidFill>
                  <a:srgbClr val="1D1D1E"/>
                </a:solidFill>
                <a:latin typeface="Times New Roman"/>
                <a:cs typeface="Times New Roman"/>
              </a:rPr>
              <a:t>methodname2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(p</a:t>
            </a:r>
            <a:r>
              <a:rPr sz="1200" i="1" spc="-10" dirty="0">
                <a:solidFill>
                  <a:srgbClr val="1D1D1E"/>
                </a:solidFill>
                <a:latin typeface="Times New Roman"/>
                <a:cs typeface="Times New Roman"/>
              </a:rPr>
              <a:t>arameter-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list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body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method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...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  <a:spcBef>
                <a:spcPts val="75"/>
              </a:spcBef>
            </a:pP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type</a:t>
            </a:r>
            <a:r>
              <a:rPr sz="1200" i="1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spc="-10" dirty="0">
                <a:solidFill>
                  <a:srgbClr val="1D1D1E"/>
                </a:solidFill>
                <a:latin typeface="Times New Roman"/>
                <a:cs typeface="Times New Roman"/>
              </a:rPr>
              <a:t>methodnameN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(</a:t>
            </a:r>
            <a:r>
              <a:rPr sz="1200" i="1" spc="-10" dirty="0">
                <a:solidFill>
                  <a:srgbClr val="1D1D1E"/>
                </a:solidFill>
                <a:latin typeface="Times New Roman"/>
                <a:cs typeface="Times New Roman"/>
              </a:rPr>
              <a:t>parameter-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list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3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body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method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30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 marR="13335" indent="454025" algn="just">
              <a:lnSpc>
                <a:spcPct val="89200"/>
              </a:lnSpc>
              <a:spcBef>
                <a:spcPts val="8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data,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or</a:t>
            </a:r>
            <a:r>
              <a:rPr sz="1200" spc="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variables,</a:t>
            </a:r>
            <a:r>
              <a:rPr sz="1200" spc="10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defined</a:t>
            </a:r>
            <a:r>
              <a:rPr sz="1200" spc="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within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1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b="1" spc="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1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called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instance</a:t>
            </a:r>
            <a:r>
              <a:rPr sz="1200" i="1" spc="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variables.</a:t>
            </a:r>
            <a:r>
              <a:rPr sz="1200" i="1" spc="1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code</a:t>
            </a:r>
            <a:r>
              <a:rPr sz="1200" spc="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is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contained</a:t>
            </a:r>
            <a:r>
              <a:rPr sz="1200" spc="1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within</a:t>
            </a:r>
            <a:r>
              <a:rPr sz="1200" spc="1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methods.</a:t>
            </a:r>
            <a:r>
              <a:rPr sz="1200" i="1" spc="1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Collectively,</a:t>
            </a:r>
            <a:r>
              <a:rPr sz="1200" spc="1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methods</a:t>
            </a:r>
            <a:r>
              <a:rPr sz="1200" spc="1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1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variables</a:t>
            </a:r>
            <a:r>
              <a:rPr sz="1200" spc="1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defined</a:t>
            </a:r>
            <a:r>
              <a:rPr sz="1200" spc="1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within</a:t>
            </a:r>
            <a:r>
              <a:rPr sz="1200" spc="1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1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1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are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called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members</a:t>
            </a:r>
            <a:r>
              <a:rPr sz="1200" i="1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class.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most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classes,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 instance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variables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acted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upon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accessed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9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by</a:t>
            </a:r>
            <a:r>
              <a:rPr sz="1200" spc="-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methods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defined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class.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Thus,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 is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methods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 de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can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used.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010"/>
              </a:spcBef>
            </a:pPr>
            <a:r>
              <a:rPr sz="1200" b="1" u="heavy" spc="-10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Declaring</a:t>
            </a:r>
            <a:r>
              <a:rPr sz="1200" b="1" u="heavy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10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Objects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indent="454025" algn="just">
              <a:lnSpc>
                <a:spcPct val="9260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just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explained,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when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 create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 class,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 are creating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 new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data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type.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can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use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1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type</a:t>
            </a:r>
            <a:r>
              <a:rPr sz="1200" spc="1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1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declare</a:t>
            </a:r>
            <a:r>
              <a:rPr sz="1200" spc="1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objects</a:t>
            </a:r>
            <a:r>
              <a:rPr sz="1200" spc="1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1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1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type.</a:t>
            </a:r>
            <a:r>
              <a:rPr sz="1200" spc="20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However,</a:t>
            </a:r>
            <a:r>
              <a:rPr sz="1200" spc="1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obtaining</a:t>
            </a:r>
            <a:r>
              <a:rPr sz="1200" spc="1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objects</a:t>
            </a:r>
            <a:r>
              <a:rPr sz="1200" spc="1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1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1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2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1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1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two-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step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process.</a:t>
            </a:r>
            <a:r>
              <a:rPr sz="1200" spc="1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First,</a:t>
            </a:r>
            <a:r>
              <a:rPr sz="1200" spc="1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</a:t>
            </a:r>
            <a:r>
              <a:rPr sz="1200" spc="1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must</a:t>
            </a:r>
            <a:r>
              <a:rPr sz="1200" spc="1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declare</a:t>
            </a:r>
            <a:r>
              <a:rPr sz="1200" spc="1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1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variable</a:t>
            </a:r>
            <a:r>
              <a:rPr sz="1200" spc="1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1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type.</a:t>
            </a:r>
            <a:r>
              <a:rPr sz="1200" spc="1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1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variable</a:t>
            </a:r>
            <a:r>
              <a:rPr sz="1200" spc="1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does</a:t>
            </a:r>
            <a:r>
              <a:rPr sz="1200" spc="1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not</a:t>
            </a:r>
            <a:r>
              <a:rPr sz="1200" spc="1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define</a:t>
            </a:r>
            <a:r>
              <a:rPr sz="1200" spc="1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an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object.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Instead,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</a:t>
            </a:r>
            <a:r>
              <a:rPr sz="1200" spc="1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simply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variable</a:t>
            </a:r>
            <a:r>
              <a:rPr sz="1200" spc="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can</a:t>
            </a:r>
            <a:r>
              <a:rPr sz="1200" spc="10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refer</a:t>
            </a:r>
            <a:r>
              <a:rPr sz="1200" i="1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object.</a:t>
            </a:r>
            <a:r>
              <a:rPr sz="1200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Second,</a:t>
            </a:r>
            <a:r>
              <a:rPr sz="1200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</a:t>
            </a:r>
            <a:r>
              <a:rPr sz="1200" spc="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must</a:t>
            </a:r>
            <a:r>
              <a:rPr sz="1200" spc="1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acquire</a:t>
            </a:r>
            <a:r>
              <a:rPr sz="1200" spc="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an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actual,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physical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copy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object</a:t>
            </a:r>
            <a:r>
              <a:rPr sz="1200" spc="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assign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</a:t>
            </a:r>
            <a:r>
              <a:rPr sz="1200" spc="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variable.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You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can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do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using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1D1D1E"/>
                </a:solidFill>
                <a:latin typeface="Times New Roman"/>
                <a:cs typeface="Times New Roman"/>
              </a:rPr>
              <a:t>new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operator.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new</a:t>
            </a:r>
            <a:r>
              <a:rPr sz="1200" b="1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operator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dynamically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allocates</a:t>
            </a:r>
            <a:r>
              <a:rPr sz="1200" spc="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(that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is,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allocates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at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run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time)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memory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an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object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returns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reference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it.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reference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is,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more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or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less,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address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memory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the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object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allocated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by</a:t>
            </a:r>
            <a:r>
              <a:rPr sz="1200" spc="-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1D1D1E"/>
                </a:solidFill>
                <a:latin typeface="Times New Roman"/>
                <a:cs typeface="Times New Roman"/>
              </a:rPr>
              <a:t>new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ts val="137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Ex: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Box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mybox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new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Box();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1025525">
              <a:lnSpc>
                <a:spcPts val="125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statement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combines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two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steps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just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described.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can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rewritten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like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this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show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each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step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more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clearly: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7365" y="267334"/>
            <a:ext cx="62865" cy="7365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304800" y="304799"/>
            <a:ext cx="7108190" cy="57150"/>
          </a:xfrm>
          <a:custGeom>
            <a:avLst/>
            <a:gdLst/>
            <a:ahLst/>
            <a:cxnLst/>
            <a:rect l="l" t="t" r="r" b="b"/>
            <a:pathLst>
              <a:path w="7108190" h="57150">
                <a:moveTo>
                  <a:pt x="56515" y="46990"/>
                </a:moveTo>
                <a:lnTo>
                  <a:pt x="46990" y="46990"/>
                </a:lnTo>
                <a:lnTo>
                  <a:pt x="46990" y="56515"/>
                </a:lnTo>
                <a:lnTo>
                  <a:pt x="56515" y="56515"/>
                </a:lnTo>
                <a:lnTo>
                  <a:pt x="56515" y="46990"/>
                </a:lnTo>
                <a:close/>
              </a:path>
              <a:path w="7108190" h="57150">
                <a:moveTo>
                  <a:pt x="7108190" y="0"/>
                </a:moveTo>
                <a:lnTo>
                  <a:pt x="0" y="0"/>
                </a:lnTo>
                <a:lnTo>
                  <a:pt x="0" y="38100"/>
                </a:lnTo>
                <a:lnTo>
                  <a:pt x="0" y="57150"/>
                </a:lnTo>
                <a:lnTo>
                  <a:pt x="38100" y="57150"/>
                </a:lnTo>
                <a:lnTo>
                  <a:pt x="38100" y="38100"/>
                </a:lnTo>
                <a:lnTo>
                  <a:pt x="7108190" y="38100"/>
                </a:lnTo>
                <a:lnTo>
                  <a:pt x="71081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7164070" cy="9450070"/>
          </a:xfrm>
          <a:custGeom>
            <a:avLst/>
            <a:gdLst/>
            <a:ahLst/>
            <a:cxnLst/>
            <a:rect l="l" t="t" r="r" b="b"/>
            <a:pathLst>
              <a:path w="7164070" h="9450070">
                <a:moveTo>
                  <a:pt x="7146290" y="46990"/>
                </a:moveTo>
                <a:lnTo>
                  <a:pt x="7108190" y="46990"/>
                </a:lnTo>
                <a:lnTo>
                  <a:pt x="7108190" y="57150"/>
                </a:lnTo>
                <a:lnTo>
                  <a:pt x="7108190" y="9394190"/>
                </a:lnTo>
                <a:lnTo>
                  <a:pt x="56515" y="9394190"/>
                </a:lnTo>
                <a:lnTo>
                  <a:pt x="56515" y="57150"/>
                </a:lnTo>
                <a:lnTo>
                  <a:pt x="7108190" y="57150"/>
                </a:lnTo>
                <a:lnTo>
                  <a:pt x="7108190" y="46990"/>
                </a:lnTo>
                <a:lnTo>
                  <a:pt x="56515" y="46990"/>
                </a:lnTo>
                <a:lnTo>
                  <a:pt x="56515" y="56515"/>
                </a:lnTo>
                <a:lnTo>
                  <a:pt x="46990" y="56515"/>
                </a:lnTo>
                <a:lnTo>
                  <a:pt x="46990" y="9432303"/>
                </a:lnTo>
                <a:lnTo>
                  <a:pt x="56515" y="9432290"/>
                </a:lnTo>
                <a:lnTo>
                  <a:pt x="7146290" y="9432290"/>
                </a:lnTo>
                <a:lnTo>
                  <a:pt x="7146290" y="9394190"/>
                </a:lnTo>
                <a:lnTo>
                  <a:pt x="7146290" y="57150"/>
                </a:lnTo>
                <a:lnTo>
                  <a:pt x="7146290" y="46990"/>
                </a:lnTo>
                <a:close/>
              </a:path>
              <a:path w="7164070" h="9450070">
                <a:moveTo>
                  <a:pt x="7164070" y="0"/>
                </a:moveTo>
                <a:lnTo>
                  <a:pt x="7108190" y="0"/>
                </a:lnTo>
                <a:lnTo>
                  <a:pt x="7108190" y="38100"/>
                </a:lnTo>
                <a:lnTo>
                  <a:pt x="7155180" y="38100"/>
                </a:lnTo>
                <a:lnTo>
                  <a:pt x="7155180" y="9441180"/>
                </a:lnTo>
                <a:lnTo>
                  <a:pt x="38100" y="9441180"/>
                </a:lnTo>
                <a:lnTo>
                  <a:pt x="38100" y="57150"/>
                </a:lnTo>
                <a:lnTo>
                  <a:pt x="0" y="57150"/>
                </a:lnTo>
                <a:lnTo>
                  <a:pt x="0" y="9441180"/>
                </a:lnTo>
                <a:lnTo>
                  <a:pt x="0" y="9450070"/>
                </a:lnTo>
                <a:lnTo>
                  <a:pt x="7164070" y="9450070"/>
                </a:lnTo>
                <a:lnTo>
                  <a:pt x="7164070" y="9441180"/>
                </a:lnTo>
                <a:lnTo>
                  <a:pt x="7164070" y="38100"/>
                </a:lnTo>
                <a:lnTo>
                  <a:pt x="71640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5052" y="389890"/>
            <a:ext cx="5931535" cy="919035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469900" marR="196215" indent="17780">
              <a:lnSpc>
                <a:spcPct val="89200"/>
              </a:lnSpc>
              <a:spcBef>
                <a:spcPts val="254"/>
              </a:spcBef>
            </a:pPr>
            <a:r>
              <a:rPr sz="1200" b="1" dirty="0">
                <a:latin typeface="Times New Roman"/>
                <a:cs typeface="Times New Roman"/>
              </a:rPr>
              <a:t>Standard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Output:</a:t>
            </a:r>
            <a:r>
              <a:rPr sz="1200" b="1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output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produced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user's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usually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computer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screen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standard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output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stream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represented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as </a:t>
            </a:r>
            <a:r>
              <a:rPr sz="1200" b="1" spc="-10" dirty="0">
                <a:latin typeface="Times New Roman"/>
                <a:cs typeface="Times New Roman"/>
              </a:rPr>
              <a:t>System.out</a:t>
            </a:r>
            <a:r>
              <a:rPr sz="1200" spc="-1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469900" marR="209550" indent="17780">
              <a:lnSpc>
                <a:spcPts val="1270"/>
              </a:lnSpc>
              <a:spcBef>
                <a:spcPts val="305"/>
              </a:spcBef>
            </a:pPr>
            <a:r>
              <a:rPr sz="1200" b="1" dirty="0">
                <a:latin typeface="Times New Roman"/>
                <a:cs typeface="Times New Roman"/>
              </a:rPr>
              <a:t>Standard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Error: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output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error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user's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program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usually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computer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screen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standard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error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stream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represented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as </a:t>
            </a:r>
            <a:r>
              <a:rPr sz="1200" b="1" spc="-10" dirty="0">
                <a:latin typeface="Times New Roman"/>
                <a:cs typeface="Times New Roman"/>
              </a:rPr>
              <a:t>System.err</a:t>
            </a:r>
            <a:r>
              <a:rPr sz="1200" spc="-1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17145">
              <a:lnSpc>
                <a:spcPts val="1250"/>
              </a:lnSpc>
            </a:pPr>
            <a:r>
              <a:rPr sz="1200" dirty="0">
                <a:latin typeface="Times New Roman"/>
                <a:cs typeface="Times New Roman"/>
              </a:rPr>
              <a:t>Following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simple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creates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InputStreamReader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standard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stream </a:t>
            </a:r>
            <a:r>
              <a:rPr sz="1200" dirty="0">
                <a:latin typeface="Times New Roman"/>
                <a:cs typeface="Times New Roman"/>
              </a:rPr>
              <a:t>until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 "q":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200" dirty="0">
                <a:latin typeface="Times New Roman"/>
                <a:cs typeface="Times New Roman"/>
              </a:rPr>
              <a:t>import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java.io.*;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  <a:spcBef>
                <a:spcPts val="1325"/>
              </a:spcBef>
            </a:pPr>
            <a:r>
              <a:rPr sz="1200" dirty="0">
                <a:latin typeface="Times New Roman"/>
                <a:cs typeface="Times New Roman"/>
              </a:rPr>
              <a:t>public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ReadConsole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5095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public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static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void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main(String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args[])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throws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IOException</a:t>
            </a:r>
            <a:endParaRPr sz="1200">
              <a:latin typeface="Times New Roman"/>
              <a:cs typeface="Times New Roman"/>
            </a:endParaRPr>
          </a:p>
          <a:p>
            <a:pPr marL="125095">
              <a:lnSpc>
                <a:spcPts val="1380"/>
              </a:lnSpc>
            </a:pPr>
            <a:r>
              <a:rPr sz="1200" spc="-5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405"/>
              </a:lnSpc>
            </a:pPr>
            <a:r>
              <a:rPr sz="1200" spc="-10" dirty="0">
                <a:latin typeface="Times New Roman"/>
                <a:cs typeface="Times New Roman"/>
              </a:rPr>
              <a:t>InputStreamReader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cin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null;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380"/>
              </a:spcBef>
            </a:pPr>
            <a:r>
              <a:rPr sz="1200" dirty="0">
                <a:latin typeface="Times New Roman"/>
                <a:cs typeface="Times New Roman"/>
              </a:rPr>
              <a:t>try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354330" marR="2517775">
              <a:lnSpc>
                <a:spcPct val="88400"/>
              </a:lnSpc>
              <a:spcBef>
                <a:spcPts val="360"/>
              </a:spcBef>
            </a:pPr>
            <a:r>
              <a:rPr sz="1200" dirty="0">
                <a:latin typeface="Times New Roman"/>
                <a:cs typeface="Times New Roman"/>
              </a:rPr>
              <a:t>cin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new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InputStreamReader(System.in); System.out.println("Enter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characters,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'q'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quit."); </a:t>
            </a:r>
            <a:r>
              <a:rPr sz="1200" dirty="0">
                <a:latin typeface="Times New Roman"/>
                <a:cs typeface="Times New Roman"/>
              </a:rPr>
              <a:t>char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c;</a:t>
            </a:r>
            <a:endParaRPr sz="1200">
              <a:latin typeface="Times New Roman"/>
              <a:cs typeface="Times New Roman"/>
            </a:endParaRPr>
          </a:p>
          <a:p>
            <a:pPr marL="354330">
              <a:lnSpc>
                <a:spcPts val="1370"/>
              </a:lnSpc>
            </a:pPr>
            <a:r>
              <a:rPr sz="1200" dirty="0">
                <a:latin typeface="Times New Roman"/>
                <a:cs typeface="Times New Roman"/>
              </a:rPr>
              <a:t>do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10"/>
              </a:spcBef>
            </a:pPr>
            <a:endParaRPr sz="1200">
              <a:latin typeface="Times New Roman"/>
              <a:cs typeface="Times New Roman"/>
            </a:endParaRPr>
          </a:p>
          <a:p>
            <a:pPr marL="469900" marR="4263390">
              <a:lnSpc>
                <a:spcPts val="1220"/>
              </a:lnSpc>
            </a:pPr>
            <a:r>
              <a:rPr sz="1150" spc="-10" dirty="0">
                <a:latin typeface="Times New Roman"/>
                <a:cs typeface="Times New Roman"/>
              </a:rPr>
              <a:t>c</a:t>
            </a:r>
            <a:r>
              <a:rPr sz="1150" spc="-8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=</a:t>
            </a:r>
            <a:r>
              <a:rPr sz="1150" spc="-7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(char)</a:t>
            </a:r>
            <a:r>
              <a:rPr sz="1150" spc="-3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cin.read(); System.out.print(c);</a:t>
            </a:r>
            <a:endParaRPr sz="1150">
              <a:latin typeface="Times New Roman"/>
              <a:cs typeface="Times New Roman"/>
            </a:endParaRPr>
          </a:p>
          <a:p>
            <a:pPr marL="241300" marR="4841875" indent="113030">
              <a:lnSpc>
                <a:spcPts val="1250"/>
              </a:lnSpc>
              <a:spcBef>
                <a:spcPts val="275"/>
              </a:spcBef>
            </a:pPr>
            <a:r>
              <a:rPr sz="1200" dirty="0">
                <a:latin typeface="Times New Roman"/>
                <a:cs typeface="Times New Roman"/>
              </a:rPr>
              <a:t>}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while(c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!= </a:t>
            </a:r>
            <a:r>
              <a:rPr sz="1200" dirty="0">
                <a:latin typeface="Times New Roman"/>
                <a:cs typeface="Times New Roman"/>
              </a:rPr>
              <a:t>'q'); </a:t>
            </a:r>
            <a:r>
              <a:rPr sz="1200" spc="-10" dirty="0">
                <a:latin typeface="Times New Roman"/>
                <a:cs typeface="Times New Roman"/>
              </a:rPr>
              <a:t>}finally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6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356870">
              <a:lnSpc>
                <a:spcPts val="1390"/>
              </a:lnSpc>
              <a:spcBef>
                <a:spcPts val="35"/>
              </a:spcBef>
            </a:pP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(cin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!=</a:t>
            </a:r>
            <a:r>
              <a:rPr sz="1200" spc="-10" dirty="0">
                <a:latin typeface="Times New Roman"/>
                <a:cs typeface="Times New Roman"/>
              </a:rPr>
              <a:t> null)</a:t>
            </a:r>
            <a:endParaRPr sz="1200">
              <a:latin typeface="Times New Roman"/>
              <a:cs typeface="Times New Roman"/>
            </a:endParaRPr>
          </a:p>
          <a:p>
            <a:pPr marL="466725">
              <a:lnSpc>
                <a:spcPts val="1330"/>
              </a:lnSpc>
            </a:pPr>
            <a:r>
              <a:rPr sz="1200" dirty="0">
                <a:latin typeface="Times New Roman"/>
                <a:cs typeface="Times New Roman"/>
              </a:rPr>
              <a:t>{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cin.close();</a:t>
            </a:r>
            <a:endParaRPr sz="1200">
              <a:latin typeface="Times New Roman"/>
              <a:cs typeface="Times New Roman"/>
            </a:endParaRPr>
          </a:p>
          <a:p>
            <a:pPr marL="354330">
              <a:lnSpc>
                <a:spcPts val="1355"/>
              </a:lnSpc>
            </a:pP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380"/>
              </a:lnSpc>
            </a:pP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5095">
              <a:lnSpc>
                <a:spcPts val="1355"/>
              </a:lnSpc>
            </a:pP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</a:pP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79375">
              <a:lnSpc>
                <a:spcPts val="1250"/>
              </a:lnSpc>
            </a:pPr>
            <a:r>
              <a:rPr sz="1200" dirty="0">
                <a:latin typeface="Times New Roman"/>
                <a:cs typeface="Times New Roman"/>
              </a:rPr>
              <a:t>Let's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keep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above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code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ReadConsole.java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try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10" dirty="0">
                <a:latin typeface="Times New Roman"/>
                <a:cs typeface="Times New Roman"/>
              </a:rPr>
              <a:t>compile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execute it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below.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This </a:t>
            </a:r>
            <a:r>
              <a:rPr sz="1200" dirty="0">
                <a:latin typeface="Times New Roman"/>
                <a:cs typeface="Times New Roman"/>
              </a:rPr>
              <a:t>program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continues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reading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outputting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same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character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until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press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'q':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0"/>
              </a:lnSpc>
            </a:pPr>
            <a:r>
              <a:rPr sz="1150" spc="-10" dirty="0">
                <a:latin typeface="Times New Roman"/>
                <a:cs typeface="Times New Roman"/>
              </a:rPr>
              <a:t>$javac</a:t>
            </a:r>
            <a:r>
              <a:rPr sz="1150" spc="-3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ReadConsole.java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340"/>
              </a:lnSpc>
            </a:pPr>
            <a:r>
              <a:rPr sz="1150" dirty="0">
                <a:latin typeface="Times New Roman"/>
                <a:cs typeface="Times New Roman"/>
              </a:rPr>
              <a:t>$java</a:t>
            </a:r>
            <a:r>
              <a:rPr sz="1150" spc="-5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ReadConsole</a:t>
            </a:r>
            <a:endParaRPr sz="1150">
              <a:latin typeface="Times New Roman"/>
              <a:cs typeface="Times New Roman"/>
            </a:endParaRPr>
          </a:p>
          <a:p>
            <a:pPr marL="12700" marR="4249420">
              <a:lnSpc>
                <a:spcPts val="1370"/>
              </a:lnSpc>
              <a:spcBef>
                <a:spcPts val="235"/>
              </a:spcBef>
            </a:pPr>
            <a:r>
              <a:rPr sz="1200" dirty="0">
                <a:latin typeface="Times New Roman"/>
                <a:cs typeface="Times New Roman"/>
              </a:rPr>
              <a:t>Enter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characters,</a:t>
            </a:r>
            <a:r>
              <a:rPr sz="1200" dirty="0">
                <a:latin typeface="Times New Roman"/>
                <a:cs typeface="Times New Roman"/>
              </a:rPr>
              <a:t> 'q'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quit. </a:t>
            </a:r>
            <a:r>
              <a:rPr sz="1200" dirty="0">
                <a:latin typeface="Times New Roman"/>
                <a:cs typeface="Times New Roman"/>
              </a:rPr>
              <a:t>1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834380" algn="just">
              <a:lnSpc>
                <a:spcPct val="91200"/>
              </a:lnSpc>
            </a:pPr>
            <a:r>
              <a:rPr sz="1200" spc="-50" dirty="0">
                <a:latin typeface="Times New Roman"/>
                <a:cs typeface="Times New Roman"/>
              </a:rPr>
              <a:t>e e q q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1200" b="1" dirty="0">
                <a:latin typeface="Times New Roman"/>
                <a:cs typeface="Times New Roman"/>
              </a:rPr>
              <a:t>Reading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and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Writing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Files: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1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220"/>
              </a:lnSpc>
            </a:pP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described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earlier,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stream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defined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sequence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data.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InputStream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read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source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OutputStream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writing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destination.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1200" dirty="0">
                <a:latin typeface="Times New Roman"/>
                <a:cs typeface="Times New Roman"/>
              </a:rPr>
              <a:t>Here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hierarchy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deal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Output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streams.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175385" y="469903"/>
            <a:ext cx="69215" cy="605790"/>
            <a:chOff x="1175385" y="469903"/>
            <a:chExt cx="69215" cy="60579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385" y="469903"/>
              <a:ext cx="69215" cy="8229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385" y="993270"/>
              <a:ext cx="69215" cy="822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241300"/>
            <a:ext cx="4505325" cy="275272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04800" y="304800"/>
            <a:ext cx="7108190" cy="57150"/>
            <a:chOff x="304800" y="304800"/>
            <a:chExt cx="7108190" cy="57150"/>
          </a:xfrm>
        </p:grpSpPr>
        <p:sp>
          <p:nvSpPr>
            <p:cNvPr id="4" name="object 4"/>
            <p:cNvSpPr/>
            <p:nvPr/>
          </p:nvSpPr>
          <p:spPr>
            <a:xfrm>
              <a:off x="304800" y="304799"/>
              <a:ext cx="7108190" cy="57150"/>
            </a:xfrm>
            <a:custGeom>
              <a:avLst/>
              <a:gdLst/>
              <a:ahLst/>
              <a:cxnLst/>
              <a:rect l="l" t="t" r="r" b="b"/>
              <a:pathLst>
                <a:path w="7108190" h="57150">
                  <a:moveTo>
                    <a:pt x="56515" y="46990"/>
                  </a:moveTo>
                  <a:lnTo>
                    <a:pt x="46990" y="46990"/>
                  </a:lnTo>
                  <a:lnTo>
                    <a:pt x="46990" y="56515"/>
                  </a:lnTo>
                  <a:lnTo>
                    <a:pt x="56515" y="56515"/>
                  </a:lnTo>
                  <a:lnTo>
                    <a:pt x="56515" y="46990"/>
                  </a:lnTo>
                  <a:close/>
                </a:path>
                <a:path w="7108190" h="57150">
                  <a:moveTo>
                    <a:pt x="710819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0" y="57150"/>
                  </a:lnTo>
                  <a:lnTo>
                    <a:pt x="38100" y="57150"/>
                  </a:lnTo>
                  <a:lnTo>
                    <a:pt x="38100" y="38100"/>
                  </a:lnTo>
                  <a:lnTo>
                    <a:pt x="7108190" y="38100"/>
                  </a:lnTo>
                  <a:lnTo>
                    <a:pt x="71081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0680" y="342900"/>
              <a:ext cx="7051675" cy="9525"/>
            </a:xfrm>
            <a:custGeom>
              <a:avLst/>
              <a:gdLst/>
              <a:ahLst/>
              <a:cxnLst/>
              <a:rect l="l" t="t" r="r" b="b"/>
              <a:pathLst>
                <a:path w="7051675" h="9525">
                  <a:moveTo>
                    <a:pt x="705167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051675" y="9525"/>
                  </a:lnTo>
                  <a:lnTo>
                    <a:pt x="70516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04800" y="304799"/>
            <a:ext cx="7164070" cy="9450070"/>
          </a:xfrm>
          <a:custGeom>
            <a:avLst/>
            <a:gdLst/>
            <a:ahLst/>
            <a:cxnLst/>
            <a:rect l="l" t="t" r="r" b="b"/>
            <a:pathLst>
              <a:path w="7164070" h="9450070">
                <a:moveTo>
                  <a:pt x="7146290" y="46990"/>
                </a:moveTo>
                <a:lnTo>
                  <a:pt x="7108190" y="46990"/>
                </a:lnTo>
                <a:lnTo>
                  <a:pt x="7108190" y="57150"/>
                </a:lnTo>
                <a:lnTo>
                  <a:pt x="7108190" y="9394190"/>
                </a:lnTo>
                <a:lnTo>
                  <a:pt x="56515" y="9394190"/>
                </a:lnTo>
                <a:lnTo>
                  <a:pt x="56515" y="57150"/>
                </a:lnTo>
                <a:lnTo>
                  <a:pt x="7108190" y="57150"/>
                </a:lnTo>
                <a:lnTo>
                  <a:pt x="7108190" y="46990"/>
                </a:lnTo>
                <a:lnTo>
                  <a:pt x="56515" y="46990"/>
                </a:lnTo>
                <a:lnTo>
                  <a:pt x="56515" y="56515"/>
                </a:lnTo>
                <a:lnTo>
                  <a:pt x="46990" y="56515"/>
                </a:lnTo>
                <a:lnTo>
                  <a:pt x="46990" y="9432303"/>
                </a:lnTo>
                <a:lnTo>
                  <a:pt x="56515" y="9432290"/>
                </a:lnTo>
                <a:lnTo>
                  <a:pt x="7146290" y="9432290"/>
                </a:lnTo>
                <a:lnTo>
                  <a:pt x="7146290" y="9394190"/>
                </a:lnTo>
                <a:lnTo>
                  <a:pt x="7146290" y="57150"/>
                </a:lnTo>
                <a:lnTo>
                  <a:pt x="7146290" y="46990"/>
                </a:lnTo>
                <a:close/>
              </a:path>
              <a:path w="7164070" h="9450070">
                <a:moveTo>
                  <a:pt x="7164070" y="0"/>
                </a:moveTo>
                <a:lnTo>
                  <a:pt x="7108190" y="0"/>
                </a:lnTo>
                <a:lnTo>
                  <a:pt x="7108190" y="38100"/>
                </a:lnTo>
                <a:lnTo>
                  <a:pt x="7155180" y="38100"/>
                </a:lnTo>
                <a:lnTo>
                  <a:pt x="7155180" y="9441180"/>
                </a:lnTo>
                <a:lnTo>
                  <a:pt x="38100" y="9441180"/>
                </a:lnTo>
                <a:lnTo>
                  <a:pt x="38100" y="57150"/>
                </a:lnTo>
                <a:lnTo>
                  <a:pt x="0" y="57150"/>
                </a:lnTo>
                <a:lnTo>
                  <a:pt x="0" y="9441180"/>
                </a:lnTo>
                <a:lnTo>
                  <a:pt x="0" y="9450070"/>
                </a:lnTo>
                <a:lnTo>
                  <a:pt x="7164070" y="9450070"/>
                </a:lnTo>
                <a:lnTo>
                  <a:pt x="7164070" y="9441180"/>
                </a:lnTo>
                <a:lnTo>
                  <a:pt x="7164070" y="38100"/>
                </a:lnTo>
                <a:lnTo>
                  <a:pt x="71640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05052" y="3020948"/>
            <a:ext cx="5959475" cy="388556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420370">
              <a:lnSpc>
                <a:spcPts val="1250"/>
              </a:lnSpc>
              <a:spcBef>
                <a:spcPts val="30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important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streams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FileInputStream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b="1" spc="-10" dirty="0">
                <a:latin typeface="Times New Roman"/>
                <a:cs typeface="Times New Roman"/>
              </a:rPr>
              <a:t>FileOutputStream</a:t>
            </a:r>
            <a:r>
              <a:rPr sz="1200" spc="-10" dirty="0">
                <a:latin typeface="Times New Roman"/>
                <a:cs typeface="Times New Roman"/>
              </a:rPr>
              <a:t>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would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be </a:t>
            </a:r>
            <a:r>
              <a:rPr sz="1200" dirty="0">
                <a:latin typeface="Times New Roman"/>
                <a:cs typeface="Times New Roman"/>
              </a:rPr>
              <a:t>discussed in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tutorial: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sz="1200" b="1" spc="-10" dirty="0">
                <a:latin typeface="Times New Roman"/>
                <a:cs typeface="Times New Roman"/>
              </a:rPr>
              <a:t>FileInputStream: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220"/>
              </a:lnSpc>
            </a:pP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stream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 for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reading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files.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created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keyword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new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several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constructors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available.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1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248920">
              <a:lnSpc>
                <a:spcPts val="1220"/>
              </a:lnSpc>
            </a:pPr>
            <a:r>
              <a:rPr sz="1200" dirty="0">
                <a:latin typeface="Times New Roman"/>
                <a:cs typeface="Times New Roman"/>
              </a:rPr>
              <a:t>Following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constructor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takes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name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create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stream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read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file.: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1200" spc="-10" dirty="0">
                <a:latin typeface="Times New Roman"/>
                <a:cs typeface="Times New Roman"/>
              </a:rPr>
              <a:t>InputStream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new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FileInputStream("C:/java/hello");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47625">
              <a:lnSpc>
                <a:spcPts val="1250"/>
              </a:lnSpc>
            </a:pPr>
            <a:r>
              <a:rPr sz="1200" dirty="0">
                <a:latin typeface="Times New Roman"/>
                <a:cs typeface="Times New Roman"/>
              </a:rPr>
              <a:t>Following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constructor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takes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create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 stream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read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file.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First </a:t>
            </a:r>
            <a:r>
              <a:rPr sz="1200" spc="-2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create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File()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follows: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470910">
              <a:lnSpc>
                <a:spcPts val="1370"/>
              </a:lnSpc>
            </a:pPr>
            <a:r>
              <a:rPr sz="1200" dirty="0">
                <a:latin typeface="Times New Roman"/>
                <a:cs typeface="Times New Roman"/>
              </a:rPr>
              <a:t>File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new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File("C:/java/hello"); InputStream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new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FileInputStream(f);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140"/>
              </a:lnSpc>
            </a:pPr>
            <a:r>
              <a:rPr sz="1200" dirty="0">
                <a:latin typeface="Times New Roman"/>
                <a:cs typeface="Times New Roman"/>
              </a:rPr>
              <a:t>Once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InputStream</a:t>
            </a:r>
            <a:r>
              <a:rPr sz="1200" i="1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 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hand,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helper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be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20"/>
              </a:lnSpc>
            </a:pP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stream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 other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operations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stream.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5"/>
              </a:lnSpc>
            </a:pPr>
            <a:r>
              <a:rPr sz="1200" b="1" dirty="0">
                <a:latin typeface="Times New Roman"/>
                <a:cs typeface="Times New Roman"/>
              </a:rPr>
              <a:t>SN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Methods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with</a:t>
            </a:r>
            <a:r>
              <a:rPr sz="1200" b="1" spc="-10" dirty="0">
                <a:latin typeface="Times New Roman"/>
                <a:cs typeface="Times New Roman"/>
              </a:rPr>
              <a:t> Description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240"/>
              </a:spcBef>
              <a:tabLst>
                <a:tab pos="1448435" algn="l"/>
                <a:tab pos="2527935" algn="l"/>
                <a:tab pos="3747770" algn="l"/>
                <a:tab pos="4994910" algn="l"/>
              </a:tabLst>
            </a:pPr>
            <a:r>
              <a:rPr sz="1200" b="1" spc="-10" dirty="0">
                <a:latin typeface="Times New Roman"/>
                <a:cs typeface="Times New Roman"/>
              </a:rPr>
              <a:t>public</a:t>
            </a:r>
            <a:r>
              <a:rPr sz="1200" b="1" dirty="0">
                <a:latin typeface="Times New Roman"/>
                <a:cs typeface="Times New Roman"/>
              </a:rPr>
              <a:t>	</a:t>
            </a:r>
            <a:r>
              <a:rPr sz="1200" b="1" spc="-20" dirty="0">
                <a:latin typeface="Times New Roman"/>
                <a:cs typeface="Times New Roman"/>
              </a:rPr>
              <a:t>void</a:t>
            </a:r>
            <a:r>
              <a:rPr sz="1200" b="1" dirty="0">
                <a:latin typeface="Times New Roman"/>
                <a:cs typeface="Times New Roman"/>
              </a:rPr>
              <a:t>	</a:t>
            </a:r>
            <a:r>
              <a:rPr sz="1200" b="1" spc="-10" dirty="0">
                <a:latin typeface="Times New Roman"/>
                <a:cs typeface="Times New Roman"/>
              </a:rPr>
              <a:t>close()</a:t>
            </a:r>
            <a:r>
              <a:rPr sz="1200" b="1" dirty="0">
                <a:latin typeface="Times New Roman"/>
                <a:cs typeface="Times New Roman"/>
              </a:rPr>
              <a:t>	</a:t>
            </a:r>
            <a:r>
              <a:rPr sz="1200" b="1" spc="-10" dirty="0">
                <a:latin typeface="Times New Roman"/>
                <a:cs typeface="Times New Roman"/>
              </a:rPr>
              <a:t>throws</a:t>
            </a:r>
            <a:r>
              <a:rPr sz="1200" b="1" dirty="0">
                <a:latin typeface="Times New Roman"/>
                <a:cs typeface="Times New Roman"/>
              </a:rPr>
              <a:t>	</a:t>
            </a:r>
            <a:r>
              <a:rPr sz="1200" b="1" spc="-10" dirty="0">
                <a:latin typeface="Times New Roman"/>
                <a:cs typeface="Times New Roman"/>
              </a:rPr>
              <a:t>IOException{}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25793" y="7295515"/>
            <a:ext cx="13525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5" dirty="0">
                <a:latin typeface="Times New Roman"/>
                <a:cs typeface="Times New Roman"/>
              </a:rPr>
              <a:t>{}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5052" y="6896227"/>
            <a:ext cx="5782945" cy="1243965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241300" marR="5080" indent="-228600">
              <a:lnSpc>
                <a:spcPts val="1300"/>
              </a:lnSpc>
              <a:spcBef>
                <a:spcPts val="259"/>
              </a:spcBef>
              <a:buAutoNum type="arabicPlain"/>
              <a:tabLst>
                <a:tab pos="241300" algn="l"/>
              </a:tabLst>
            </a:pPr>
            <a:r>
              <a:rPr sz="1200" spc="-10" dirty="0">
                <a:latin typeface="Calibri"/>
                <a:cs typeface="Calibri"/>
              </a:rPr>
              <a:t>This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method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closes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file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output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stream.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Releases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any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system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resources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associated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with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file.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Throws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IOException.</a:t>
            </a:r>
            <a:endParaRPr sz="12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285"/>
              </a:spcBef>
              <a:tabLst>
                <a:tab pos="1561465" algn="l"/>
                <a:tab pos="2552065" algn="l"/>
                <a:tab pos="4281170" algn="l"/>
              </a:tabLst>
            </a:pPr>
            <a:r>
              <a:rPr sz="1200" b="1" spc="-10" dirty="0">
                <a:latin typeface="Times New Roman"/>
                <a:cs typeface="Times New Roman"/>
              </a:rPr>
              <a:t>protected</a:t>
            </a:r>
            <a:r>
              <a:rPr sz="1200" b="1" dirty="0">
                <a:latin typeface="Times New Roman"/>
                <a:cs typeface="Times New Roman"/>
              </a:rPr>
              <a:t>	</a:t>
            </a:r>
            <a:r>
              <a:rPr sz="1200" b="1" spc="-20" dirty="0">
                <a:latin typeface="Times New Roman"/>
                <a:cs typeface="Times New Roman"/>
              </a:rPr>
              <a:t>void</a:t>
            </a:r>
            <a:r>
              <a:rPr sz="1200" b="1" dirty="0">
                <a:latin typeface="Times New Roman"/>
                <a:cs typeface="Times New Roman"/>
              </a:rPr>
              <a:t>	</a:t>
            </a:r>
            <a:r>
              <a:rPr sz="1200" b="1" spc="-10" dirty="0">
                <a:latin typeface="Times New Roman"/>
                <a:cs typeface="Times New Roman"/>
              </a:rPr>
              <a:t>finalize()throws</a:t>
            </a:r>
            <a:r>
              <a:rPr sz="1200" b="1" dirty="0">
                <a:latin typeface="Times New Roman"/>
                <a:cs typeface="Times New Roman"/>
              </a:rPr>
              <a:t>	</a:t>
            </a:r>
            <a:r>
              <a:rPr sz="1200" b="1" spc="-10" dirty="0">
                <a:latin typeface="Times New Roman"/>
                <a:cs typeface="Times New Roman"/>
              </a:rPr>
              <a:t>IOException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1200">
              <a:latin typeface="Times New Roman"/>
              <a:cs typeface="Times New Roman"/>
            </a:endParaRPr>
          </a:p>
          <a:p>
            <a:pPr marL="241300" marR="171450" indent="-228600">
              <a:lnSpc>
                <a:spcPct val="78900"/>
              </a:lnSpc>
              <a:buSzPct val="130434"/>
              <a:buAutoNum type="arabicPlain" startAt="2"/>
              <a:tabLst>
                <a:tab pos="241300" algn="l"/>
              </a:tabLst>
            </a:pPr>
            <a:r>
              <a:rPr sz="1150" dirty="0">
                <a:latin typeface="Calibri"/>
                <a:cs typeface="Calibri"/>
              </a:rPr>
              <a:t>This</a:t>
            </a:r>
            <a:r>
              <a:rPr sz="1150" spc="-3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method</a:t>
            </a:r>
            <a:r>
              <a:rPr sz="1150" spc="-2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cleans</a:t>
            </a:r>
            <a:r>
              <a:rPr sz="1150" spc="-2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up</a:t>
            </a:r>
            <a:r>
              <a:rPr sz="1150" spc="-2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the</a:t>
            </a:r>
            <a:r>
              <a:rPr sz="1150" spc="-15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connection</a:t>
            </a:r>
            <a:r>
              <a:rPr sz="1150" spc="-3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to</a:t>
            </a:r>
            <a:r>
              <a:rPr sz="1150" spc="-3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the</a:t>
            </a:r>
            <a:r>
              <a:rPr sz="1150" spc="-1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file.</a:t>
            </a:r>
            <a:r>
              <a:rPr sz="1150" spc="-3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Ensures</a:t>
            </a:r>
            <a:r>
              <a:rPr sz="1150" spc="-1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that</a:t>
            </a:r>
            <a:r>
              <a:rPr sz="1150" spc="-2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the</a:t>
            </a:r>
            <a:r>
              <a:rPr sz="1150" spc="-2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close</a:t>
            </a:r>
            <a:r>
              <a:rPr sz="1150" spc="-1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method</a:t>
            </a:r>
            <a:r>
              <a:rPr sz="1150" spc="-3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of</a:t>
            </a:r>
            <a:r>
              <a:rPr sz="1150" spc="-1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this</a:t>
            </a:r>
            <a:r>
              <a:rPr sz="1150" spc="-15" dirty="0">
                <a:latin typeface="Calibri"/>
                <a:cs typeface="Calibri"/>
              </a:rPr>
              <a:t> </a:t>
            </a:r>
            <a:r>
              <a:rPr sz="1150" spc="-20" dirty="0">
                <a:latin typeface="Calibri"/>
                <a:cs typeface="Calibri"/>
              </a:rPr>
              <a:t>file </a:t>
            </a:r>
            <a:r>
              <a:rPr sz="1150" dirty="0">
                <a:latin typeface="Calibri"/>
                <a:cs typeface="Calibri"/>
              </a:rPr>
              <a:t>output</a:t>
            </a:r>
            <a:r>
              <a:rPr sz="1150" spc="-2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stream</a:t>
            </a:r>
            <a:r>
              <a:rPr sz="1150" spc="-2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is</a:t>
            </a:r>
            <a:r>
              <a:rPr sz="1150" spc="-1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called</a:t>
            </a:r>
            <a:r>
              <a:rPr sz="1150" spc="-2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when</a:t>
            </a:r>
            <a:r>
              <a:rPr sz="1150" spc="-2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there</a:t>
            </a:r>
            <a:r>
              <a:rPr sz="1150" spc="-1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are</a:t>
            </a:r>
            <a:r>
              <a:rPr sz="1150" spc="-1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no</a:t>
            </a:r>
            <a:r>
              <a:rPr sz="1150" spc="-2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more</a:t>
            </a:r>
            <a:r>
              <a:rPr sz="1150" spc="-15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references</a:t>
            </a:r>
            <a:r>
              <a:rPr sz="1150" spc="-1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to</a:t>
            </a:r>
            <a:r>
              <a:rPr sz="1150" spc="-2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this</a:t>
            </a:r>
            <a:r>
              <a:rPr sz="1150" spc="-1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stream.</a:t>
            </a:r>
            <a:r>
              <a:rPr sz="1150" spc="2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Throws</a:t>
            </a:r>
            <a:r>
              <a:rPr sz="1150" spc="-10" dirty="0">
                <a:latin typeface="Calibri"/>
                <a:cs typeface="Calibri"/>
              </a:rPr>
              <a:t> </a:t>
            </a:r>
            <a:r>
              <a:rPr sz="1150" spc="-25" dirty="0">
                <a:latin typeface="Calibri"/>
                <a:cs typeface="Calibri"/>
              </a:rPr>
              <a:t>an </a:t>
            </a:r>
            <a:r>
              <a:rPr sz="1150" spc="-10" dirty="0">
                <a:latin typeface="Calibri"/>
                <a:cs typeface="Calibri"/>
              </a:rPr>
              <a:t>IOException.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5052" y="8149208"/>
            <a:ext cx="5966460" cy="148590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220"/>
              </a:spcBef>
              <a:tabLst>
                <a:tab pos="1409065" algn="l"/>
                <a:tab pos="2363470" algn="l"/>
                <a:tab pos="3659504" algn="l"/>
                <a:tab pos="4994910" algn="l"/>
              </a:tabLst>
            </a:pPr>
            <a:r>
              <a:rPr sz="1200" b="1" spc="-10" dirty="0">
                <a:latin typeface="Times New Roman"/>
                <a:cs typeface="Times New Roman"/>
              </a:rPr>
              <a:t>public</a:t>
            </a:r>
            <a:r>
              <a:rPr sz="1200" b="1" dirty="0">
                <a:latin typeface="Times New Roman"/>
                <a:cs typeface="Times New Roman"/>
              </a:rPr>
              <a:t>	</a:t>
            </a:r>
            <a:r>
              <a:rPr sz="1200" b="1" spc="-25" dirty="0">
                <a:latin typeface="Times New Roman"/>
                <a:cs typeface="Times New Roman"/>
              </a:rPr>
              <a:t>int</a:t>
            </a:r>
            <a:r>
              <a:rPr sz="1200" b="1" dirty="0">
                <a:latin typeface="Times New Roman"/>
                <a:cs typeface="Times New Roman"/>
              </a:rPr>
              <a:t>	</a:t>
            </a:r>
            <a:r>
              <a:rPr sz="1200" b="1" spc="-10" dirty="0">
                <a:latin typeface="Times New Roman"/>
                <a:cs typeface="Times New Roman"/>
              </a:rPr>
              <a:t>read(int</a:t>
            </a:r>
            <a:r>
              <a:rPr sz="1200" b="1" dirty="0">
                <a:latin typeface="Times New Roman"/>
                <a:cs typeface="Times New Roman"/>
              </a:rPr>
              <a:t>	</a:t>
            </a:r>
            <a:r>
              <a:rPr sz="1200" b="1" spc="-10" dirty="0">
                <a:latin typeface="Times New Roman"/>
                <a:cs typeface="Times New Roman"/>
              </a:rPr>
              <a:t>r)throws</a:t>
            </a:r>
            <a:r>
              <a:rPr sz="1200" b="1" dirty="0">
                <a:latin typeface="Times New Roman"/>
                <a:cs typeface="Times New Roman"/>
              </a:rPr>
              <a:t>	</a:t>
            </a:r>
            <a:r>
              <a:rPr sz="1200" b="1" spc="-10" dirty="0">
                <a:latin typeface="Times New Roman"/>
                <a:cs typeface="Times New Roman"/>
              </a:rPr>
              <a:t>IOException{}</a:t>
            </a:r>
            <a:endParaRPr sz="1200">
              <a:latin typeface="Times New Roman"/>
              <a:cs typeface="Times New Roman"/>
            </a:endParaRPr>
          </a:p>
          <a:p>
            <a:pPr marL="241300" marR="95885" indent="-228600">
              <a:lnSpc>
                <a:spcPts val="1270"/>
              </a:lnSpc>
              <a:spcBef>
                <a:spcPts val="305"/>
              </a:spcBef>
              <a:buAutoNum type="arabicPlain" startAt="3"/>
              <a:tabLst>
                <a:tab pos="241300" algn="l"/>
              </a:tabLst>
            </a:pPr>
            <a:r>
              <a:rPr sz="1200" dirty="0">
                <a:latin typeface="Calibri"/>
                <a:cs typeface="Calibri"/>
              </a:rPr>
              <a:t>This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method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reads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specified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byte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data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from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InputStream.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Returns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int.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Returns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next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byte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data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-</a:t>
            </a:r>
            <a:r>
              <a:rPr sz="1200" dirty="0">
                <a:latin typeface="Calibri"/>
                <a:cs typeface="Calibri"/>
              </a:rPr>
              <a:t>1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will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 returned if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it's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end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file.</a:t>
            </a:r>
            <a:endParaRPr sz="12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275"/>
              </a:spcBef>
              <a:tabLst>
                <a:tab pos="1219835" algn="l"/>
                <a:tab pos="1967230" algn="l"/>
                <a:tab pos="3277870" algn="l"/>
                <a:tab pos="3964304" algn="l"/>
                <a:tab pos="4994910" algn="l"/>
              </a:tabLst>
            </a:pPr>
            <a:r>
              <a:rPr sz="1200" b="1" spc="-10" dirty="0">
                <a:latin typeface="Times New Roman"/>
                <a:cs typeface="Times New Roman"/>
              </a:rPr>
              <a:t>public</a:t>
            </a:r>
            <a:r>
              <a:rPr sz="1200" b="1" dirty="0">
                <a:latin typeface="Times New Roman"/>
                <a:cs typeface="Times New Roman"/>
              </a:rPr>
              <a:t>	</a:t>
            </a:r>
            <a:r>
              <a:rPr sz="1200" b="1" spc="-25" dirty="0">
                <a:latin typeface="Times New Roman"/>
                <a:cs typeface="Times New Roman"/>
              </a:rPr>
              <a:t>int</a:t>
            </a:r>
            <a:r>
              <a:rPr sz="1200" b="1" dirty="0">
                <a:latin typeface="Times New Roman"/>
                <a:cs typeface="Times New Roman"/>
              </a:rPr>
              <a:t>	</a:t>
            </a:r>
            <a:r>
              <a:rPr sz="1200" b="1" spc="-10" dirty="0">
                <a:latin typeface="Times New Roman"/>
                <a:cs typeface="Times New Roman"/>
              </a:rPr>
              <a:t>read(byte[]</a:t>
            </a:r>
            <a:r>
              <a:rPr sz="1200" b="1" dirty="0">
                <a:latin typeface="Times New Roman"/>
                <a:cs typeface="Times New Roman"/>
              </a:rPr>
              <a:t>	</a:t>
            </a:r>
            <a:r>
              <a:rPr sz="1200" b="1" spc="-25" dirty="0">
                <a:latin typeface="Times New Roman"/>
                <a:cs typeface="Times New Roman"/>
              </a:rPr>
              <a:t>r)</a:t>
            </a:r>
            <a:r>
              <a:rPr sz="1200" b="1" dirty="0">
                <a:latin typeface="Times New Roman"/>
                <a:cs typeface="Times New Roman"/>
              </a:rPr>
              <a:t>	</a:t>
            </a:r>
            <a:r>
              <a:rPr sz="1200" b="1" spc="-10" dirty="0">
                <a:latin typeface="Times New Roman"/>
                <a:cs typeface="Times New Roman"/>
              </a:rPr>
              <a:t>throws</a:t>
            </a:r>
            <a:r>
              <a:rPr sz="1200" b="1" dirty="0">
                <a:latin typeface="Times New Roman"/>
                <a:cs typeface="Times New Roman"/>
              </a:rPr>
              <a:t>	</a:t>
            </a:r>
            <a:r>
              <a:rPr sz="1200" b="1" spc="-10" dirty="0">
                <a:latin typeface="Times New Roman"/>
                <a:cs typeface="Times New Roman"/>
              </a:rPr>
              <a:t>IOException{}</a:t>
            </a:r>
            <a:endParaRPr sz="1200">
              <a:latin typeface="Times New Roman"/>
              <a:cs typeface="Times New Roman"/>
            </a:endParaRPr>
          </a:p>
          <a:p>
            <a:pPr marL="241300" marR="349250" indent="-228600">
              <a:lnSpc>
                <a:spcPts val="1320"/>
              </a:lnSpc>
              <a:spcBef>
                <a:spcPts val="240"/>
              </a:spcBef>
              <a:buAutoNum type="arabicPlain" startAt="4"/>
              <a:tabLst>
                <a:tab pos="241300" algn="l"/>
              </a:tabLst>
            </a:pPr>
            <a:r>
              <a:rPr sz="1200" dirty="0">
                <a:latin typeface="Calibri"/>
                <a:cs typeface="Calibri"/>
              </a:rPr>
              <a:t>This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method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reads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r.length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bytes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from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input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stream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into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array.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Returns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total </a:t>
            </a:r>
            <a:r>
              <a:rPr sz="1200" dirty="0">
                <a:latin typeface="Calibri"/>
                <a:cs typeface="Calibri"/>
              </a:rPr>
              <a:t>number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bytes read.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If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end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file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-</a:t>
            </a:r>
            <a:r>
              <a:rPr sz="1200" dirty="0">
                <a:latin typeface="Calibri"/>
                <a:cs typeface="Calibri"/>
              </a:rPr>
              <a:t>1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will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returned.</a:t>
            </a:r>
            <a:endParaRPr sz="1200">
              <a:latin typeface="Calibri"/>
              <a:cs typeface="Calibri"/>
            </a:endParaRPr>
          </a:p>
          <a:p>
            <a:pPr marL="240665" indent="-139700">
              <a:lnSpc>
                <a:spcPts val="1175"/>
              </a:lnSpc>
              <a:buAutoNum type="arabicPlain" startAt="4"/>
              <a:tabLst>
                <a:tab pos="240665" algn="l"/>
                <a:tab pos="1409065" algn="l"/>
                <a:tab pos="2348230" algn="l"/>
                <a:tab pos="3796665" algn="l"/>
                <a:tab pos="5003800" algn="l"/>
              </a:tabLst>
            </a:pPr>
            <a:r>
              <a:rPr sz="1200" b="1" spc="-10" dirty="0">
                <a:latin typeface="Times New Roman"/>
                <a:cs typeface="Times New Roman"/>
              </a:rPr>
              <a:t>public</a:t>
            </a:r>
            <a:r>
              <a:rPr sz="1200" b="1" dirty="0">
                <a:latin typeface="Times New Roman"/>
                <a:cs typeface="Times New Roman"/>
              </a:rPr>
              <a:t>	</a:t>
            </a:r>
            <a:r>
              <a:rPr sz="1200" b="1" spc="-25" dirty="0">
                <a:latin typeface="Times New Roman"/>
                <a:cs typeface="Times New Roman"/>
              </a:rPr>
              <a:t>int</a:t>
            </a:r>
            <a:r>
              <a:rPr sz="1200" b="1" dirty="0">
                <a:latin typeface="Times New Roman"/>
                <a:cs typeface="Times New Roman"/>
              </a:rPr>
              <a:t>	</a:t>
            </a:r>
            <a:r>
              <a:rPr sz="1200" b="1" spc="-10" dirty="0">
                <a:latin typeface="Times New Roman"/>
                <a:cs typeface="Times New Roman"/>
              </a:rPr>
              <a:t>available()</a:t>
            </a:r>
            <a:r>
              <a:rPr sz="1200" b="1" dirty="0">
                <a:latin typeface="Times New Roman"/>
                <a:cs typeface="Times New Roman"/>
              </a:rPr>
              <a:t>	</a:t>
            </a:r>
            <a:r>
              <a:rPr sz="1200" b="1" spc="-10" dirty="0">
                <a:latin typeface="Times New Roman"/>
                <a:cs typeface="Times New Roman"/>
              </a:rPr>
              <a:t>throws</a:t>
            </a:r>
            <a:r>
              <a:rPr sz="1200" b="1" dirty="0">
                <a:latin typeface="Times New Roman"/>
                <a:cs typeface="Times New Roman"/>
              </a:rPr>
              <a:t>	</a:t>
            </a:r>
            <a:r>
              <a:rPr sz="1200" b="1" spc="-10" dirty="0">
                <a:latin typeface="Times New Roman"/>
                <a:cs typeface="Times New Roman"/>
              </a:rPr>
              <a:t>IOException{}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320"/>
              </a:lnSpc>
            </a:pPr>
            <a:r>
              <a:rPr sz="1200" dirty="0">
                <a:latin typeface="Times New Roman"/>
                <a:cs typeface="Times New Roman"/>
              </a:rPr>
              <a:t>Gives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bytes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stream.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Returns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int.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1034201"/>
            <a:ext cx="68580" cy="8085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1207556"/>
            <a:ext cx="68580" cy="8085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8573302"/>
            <a:ext cx="68580" cy="8085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8748613"/>
            <a:ext cx="68580" cy="80858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04800" y="304799"/>
            <a:ext cx="7164070" cy="9450070"/>
          </a:xfrm>
          <a:custGeom>
            <a:avLst/>
            <a:gdLst/>
            <a:ahLst/>
            <a:cxnLst/>
            <a:rect l="l" t="t" r="r" b="b"/>
            <a:pathLst>
              <a:path w="7164070" h="9450070">
                <a:moveTo>
                  <a:pt x="7146290" y="46990"/>
                </a:moveTo>
                <a:lnTo>
                  <a:pt x="7108190" y="46990"/>
                </a:lnTo>
                <a:lnTo>
                  <a:pt x="7108190" y="57150"/>
                </a:lnTo>
                <a:lnTo>
                  <a:pt x="7108190" y="9394190"/>
                </a:lnTo>
                <a:lnTo>
                  <a:pt x="56515" y="9394190"/>
                </a:lnTo>
                <a:lnTo>
                  <a:pt x="56515" y="57150"/>
                </a:lnTo>
                <a:lnTo>
                  <a:pt x="7108190" y="57150"/>
                </a:lnTo>
                <a:lnTo>
                  <a:pt x="7108190" y="46990"/>
                </a:lnTo>
                <a:lnTo>
                  <a:pt x="56515" y="46990"/>
                </a:lnTo>
                <a:lnTo>
                  <a:pt x="46990" y="46990"/>
                </a:lnTo>
                <a:lnTo>
                  <a:pt x="46990" y="9432303"/>
                </a:lnTo>
                <a:lnTo>
                  <a:pt x="56515" y="9432290"/>
                </a:lnTo>
                <a:lnTo>
                  <a:pt x="7146290" y="9432290"/>
                </a:lnTo>
                <a:lnTo>
                  <a:pt x="7146290" y="9394190"/>
                </a:lnTo>
                <a:lnTo>
                  <a:pt x="7146290" y="57150"/>
                </a:lnTo>
                <a:lnTo>
                  <a:pt x="7146290" y="46990"/>
                </a:lnTo>
                <a:close/>
              </a:path>
              <a:path w="7164070" h="9450070">
                <a:moveTo>
                  <a:pt x="7164070" y="0"/>
                </a:moveTo>
                <a:lnTo>
                  <a:pt x="7155180" y="0"/>
                </a:lnTo>
                <a:lnTo>
                  <a:pt x="7155180" y="38100"/>
                </a:lnTo>
                <a:lnTo>
                  <a:pt x="7155180" y="9441180"/>
                </a:lnTo>
                <a:lnTo>
                  <a:pt x="38100" y="9441180"/>
                </a:lnTo>
                <a:lnTo>
                  <a:pt x="38100" y="38100"/>
                </a:lnTo>
                <a:lnTo>
                  <a:pt x="7155180" y="38100"/>
                </a:lnTo>
                <a:lnTo>
                  <a:pt x="7155180" y="0"/>
                </a:lnTo>
                <a:lnTo>
                  <a:pt x="0" y="0"/>
                </a:lnTo>
                <a:lnTo>
                  <a:pt x="0" y="38100"/>
                </a:lnTo>
                <a:lnTo>
                  <a:pt x="0" y="9441180"/>
                </a:lnTo>
                <a:lnTo>
                  <a:pt x="0" y="9450070"/>
                </a:lnTo>
                <a:lnTo>
                  <a:pt x="7164070" y="9450070"/>
                </a:lnTo>
                <a:lnTo>
                  <a:pt x="7164070" y="9441180"/>
                </a:lnTo>
                <a:lnTo>
                  <a:pt x="71640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05052" y="435609"/>
            <a:ext cx="5957570" cy="537019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07314">
              <a:lnSpc>
                <a:spcPts val="1250"/>
              </a:lnSpc>
              <a:spcBef>
                <a:spcPts val="300"/>
              </a:spcBef>
            </a:pP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important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streams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available, for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detail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refer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following links: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Times New Roman"/>
              <a:cs typeface="Times New Roman"/>
            </a:endParaRPr>
          </a:p>
          <a:p>
            <a:pPr marL="469900" marR="4093210">
              <a:lnSpc>
                <a:spcPts val="1370"/>
              </a:lnSpc>
            </a:pPr>
            <a:r>
              <a:rPr sz="12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ByteArrayInputStream</a:t>
            </a:r>
            <a:r>
              <a:rPr sz="12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DataInputStream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FileOutputStream: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100965">
              <a:lnSpc>
                <a:spcPts val="122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FileOutputStream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create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write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it.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stream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would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create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file,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if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doesn't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already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exist,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before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opening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output.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1200" dirty="0">
                <a:latin typeface="Times New Roman"/>
                <a:cs typeface="Times New Roman"/>
              </a:rPr>
              <a:t>Here are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constructors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 be used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create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FileOutputStream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object.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9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194310">
              <a:lnSpc>
                <a:spcPts val="1220"/>
              </a:lnSpc>
            </a:pPr>
            <a:r>
              <a:rPr sz="1200" dirty="0">
                <a:latin typeface="Times New Roman"/>
                <a:cs typeface="Times New Roman"/>
              </a:rPr>
              <a:t>Following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constructor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takes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name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create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stream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write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file: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1200" dirty="0">
                <a:latin typeface="Times New Roman"/>
                <a:cs typeface="Times New Roman"/>
              </a:rPr>
              <a:t>OutputStream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new</a:t>
            </a:r>
            <a:r>
              <a:rPr sz="1200" spc="-10" dirty="0">
                <a:latin typeface="Times New Roman"/>
                <a:cs typeface="Times New Roman"/>
              </a:rPr>
              <a:t> FileOutputStream("C:/java/hello")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95250">
              <a:lnSpc>
                <a:spcPts val="122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Following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constructor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takes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create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output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stream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write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file.</a:t>
            </a:r>
            <a:r>
              <a:rPr sz="1200" spc="-10" dirty="0">
                <a:latin typeface="Times New Roman"/>
                <a:cs typeface="Times New Roman"/>
              </a:rPr>
              <a:t> First,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create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file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File()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follows: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264535">
              <a:lnSpc>
                <a:spcPts val="137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File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new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File("C:/java/hello"); </a:t>
            </a:r>
            <a:r>
              <a:rPr sz="1200" dirty="0">
                <a:latin typeface="Times New Roman"/>
                <a:cs typeface="Times New Roman"/>
              </a:rPr>
              <a:t>OutputStream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new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FileOutputStream(f);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72390">
              <a:lnSpc>
                <a:spcPts val="1250"/>
              </a:lnSpc>
            </a:pPr>
            <a:r>
              <a:rPr sz="1200" dirty="0">
                <a:latin typeface="Times New Roman"/>
                <a:cs typeface="Times New Roman"/>
              </a:rPr>
              <a:t>Once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OutputStream</a:t>
            </a:r>
            <a:r>
              <a:rPr sz="1200" i="1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hand,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list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helper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methods,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be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write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stream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operations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stream.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latin typeface="Times New Roman"/>
                <a:cs typeface="Times New Roman"/>
              </a:rPr>
              <a:t>SN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Methods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with</a:t>
            </a:r>
            <a:r>
              <a:rPr sz="1200" b="1" spc="-10" dirty="0">
                <a:latin typeface="Times New Roman"/>
                <a:cs typeface="Times New Roman"/>
              </a:rPr>
              <a:t> Description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260"/>
              </a:spcBef>
              <a:tabLst>
                <a:tab pos="1448435" algn="l"/>
                <a:tab pos="2527935" algn="l"/>
                <a:tab pos="3747770" algn="l"/>
                <a:tab pos="4994910" algn="l"/>
              </a:tabLst>
            </a:pPr>
            <a:r>
              <a:rPr sz="1200" b="1" spc="-10" dirty="0">
                <a:latin typeface="Times New Roman"/>
                <a:cs typeface="Times New Roman"/>
              </a:rPr>
              <a:t>public</a:t>
            </a:r>
            <a:r>
              <a:rPr sz="1200" b="1" dirty="0">
                <a:latin typeface="Times New Roman"/>
                <a:cs typeface="Times New Roman"/>
              </a:rPr>
              <a:t>	</a:t>
            </a:r>
            <a:r>
              <a:rPr sz="1200" b="1" spc="-20" dirty="0">
                <a:latin typeface="Times New Roman"/>
                <a:cs typeface="Times New Roman"/>
              </a:rPr>
              <a:t>void</a:t>
            </a:r>
            <a:r>
              <a:rPr sz="1200" b="1" dirty="0">
                <a:latin typeface="Times New Roman"/>
                <a:cs typeface="Times New Roman"/>
              </a:rPr>
              <a:t>	</a:t>
            </a:r>
            <a:r>
              <a:rPr sz="1200" b="1" spc="-10" dirty="0">
                <a:latin typeface="Times New Roman"/>
                <a:cs typeface="Times New Roman"/>
              </a:rPr>
              <a:t>close()</a:t>
            </a:r>
            <a:r>
              <a:rPr sz="1200" b="1" dirty="0">
                <a:latin typeface="Times New Roman"/>
                <a:cs typeface="Times New Roman"/>
              </a:rPr>
              <a:t>	</a:t>
            </a:r>
            <a:r>
              <a:rPr sz="1200" b="1" spc="-10" dirty="0">
                <a:latin typeface="Times New Roman"/>
                <a:cs typeface="Times New Roman"/>
              </a:rPr>
              <a:t>throws</a:t>
            </a:r>
            <a:r>
              <a:rPr sz="1200" b="1" dirty="0">
                <a:latin typeface="Times New Roman"/>
                <a:cs typeface="Times New Roman"/>
              </a:rPr>
              <a:t>	</a:t>
            </a:r>
            <a:r>
              <a:rPr sz="1200" b="1" spc="-10" dirty="0">
                <a:latin typeface="Times New Roman"/>
                <a:cs typeface="Times New Roman"/>
              </a:rPr>
              <a:t>IOException{}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25793" y="6188709"/>
            <a:ext cx="13525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25" dirty="0">
                <a:latin typeface="Times New Roman"/>
                <a:cs typeface="Times New Roman"/>
              </a:rPr>
              <a:t>{}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5052" y="5792470"/>
            <a:ext cx="5782945" cy="12471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41300" marR="5080" indent="-228600">
              <a:lnSpc>
                <a:spcPts val="1300"/>
              </a:lnSpc>
              <a:spcBef>
                <a:spcPts val="260"/>
              </a:spcBef>
              <a:buAutoNum type="arabicPlain"/>
              <a:tabLst>
                <a:tab pos="241300" algn="l"/>
              </a:tabLst>
            </a:pPr>
            <a:r>
              <a:rPr sz="1200" spc="-10" dirty="0">
                <a:latin typeface="Calibri"/>
                <a:cs typeface="Calibri"/>
              </a:rPr>
              <a:t>This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method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closes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file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output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stream.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Releases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any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system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resources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associated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with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file.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Throws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IOException.</a:t>
            </a:r>
            <a:endParaRPr sz="12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260"/>
              </a:spcBef>
              <a:tabLst>
                <a:tab pos="1561465" algn="l"/>
                <a:tab pos="2552065" algn="l"/>
                <a:tab pos="4281170" algn="l"/>
              </a:tabLst>
            </a:pPr>
            <a:r>
              <a:rPr sz="1200" b="1" spc="-10" dirty="0">
                <a:latin typeface="Times New Roman"/>
                <a:cs typeface="Times New Roman"/>
              </a:rPr>
              <a:t>protected</a:t>
            </a:r>
            <a:r>
              <a:rPr sz="1200" b="1" dirty="0">
                <a:latin typeface="Times New Roman"/>
                <a:cs typeface="Times New Roman"/>
              </a:rPr>
              <a:t>	</a:t>
            </a:r>
            <a:r>
              <a:rPr sz="1200" b="1" spc="-20" dirty="0">
                <a:latin typeface="Times New Roman"/>
                <a:cs typeface="Times New Roman"/>
              </a:rPr>
              <a:t>void</a:t>
            </a:r>
            <a:r>
              <a:rPr sz="1200" b="1" dirty="0">
                <a:latin typeface="Times New Roman"/>
                <a:cs typeface="Times New Roman"/>
              </a:rPr>
              <a:t>	</a:t>
            </a:r>
            <a:r>
              <a:rPr sz="1200" b="1" spc="-10" dirty="0">
                <a:latin typeface="Times New Roman"/>
                <a:cs typeface="Times New Roman"/>
              </a:rPr>
              <a:t>finalize()throws</a:t>
            </a:r>
            <a:r>
              <a:rPr sz="1200" b="1" dirty="0">
                <a:latin typeface="Times New Roman"/>
                <a:cs typeface="Times New Roman"/>
              </a:rPr>
              <a:t>	</a:t>
            </a:r>
            <a:r>
              <a:rPr sz="1200" b="1" spc="-10" dirty="0">
                <a:latin typeface="Times New Roman"/>
                <a:cs typeface="Times New Roman"/>
              </a:rPr>
              <a:t>IOException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1200">
              <a:latin typeface="Times New Roman"/>
              <a:cs typeface="Times New Roman"/>
            </a:endParaRPr>
          </a:p>
          <a:p>
            <a:pPr marL="241300" marR="170180" indent="-228600">
              <a:lnSpc>
                <a:spcPct val="79800"/>
              </a:lnSpc>
              <a:buSzPct val="130434"/>
              <a:buAutoNum type="arabicPlain" startAt="2"/>
              <a:tabLst>
                <a:tab pos="241300" algn="l"/>
              </a:tabLst>
            </a:pPr>
            <a:r>
              <a:rPr sz="1150" dirty="0">
                <a:latin typeface="Calibri"/>
                <a:cs typeface="Calibri"/>
              </a:rPr>
              <a:t>This</a:t>
            </a:r>
            <a:r>
              <a:rPr sz="1150" spc="-3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method</a:t>
            </a:r>
            <a:r>
              <a:rPr sz="1150" spc="-2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cleans</a:t>
            </a:r>
            <a:r>
              <a:rPr sz="1150" spc="-1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up</a:t>
            </a:r>
            <a:r>
              <a:rPr sz="1150" spc="-2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the</a:t>
            </a:r>
            <a:r>
              <a:rPr sz="1150" spc="-15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connection</a:t>
            </a:r>
            <a:r>
              <a:rPr sz="1150" spc="-3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to</a:t>
            </a:r>
            <a:r>
              <a:rPr sz="1150" spc="-3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the</a:t>
            </a:r>
            <a:r>
              <a:rPr sz="1150" spc="-1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file.</a:t>
            </a:r>
            <a:r>
              <a:rPr sz="1150" spc="-3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Ensures</a:t>
            </a:r>
            <a:r>
              <a:rPr sz="1150" spc="-1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that</a:t>
            </a:r>
            <a:r>
              <a:rPr sz="1150" spc="-2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the</a:t>
            </a:r>
            <a:r>
              <a:rPr sz="1150" spc="-2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close</a:t>
            </a:r>
            <a:r>
              <a:rPr sz="1150" spc="-1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method</a:t>
            </a:r>
            <a:r>
              <a:rPr sz="1150" spc="-3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of</a:t>
            </a:r>
            <a:r>
              <a:rPr sz="1150" spc="-1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this</a:t>
            </a:r>
            <a:r>
              <a:rPr sz="1150" spc="-15" dirty="0">
                <a:latin typeface="Calibri"/>
                <a:cs typeface="Calibri"/>
              </a:rPr>
              <a:t> </a:t>
            </a:r>
            <a:r>
              <a:rPr sz="1150" spc="-20" dirty="0">
                <a:latin typeface="Calibri"/>
                <a:cs typeface="Calibri"/>
              </a:rPr>
              <a:t>file </a:t>
            </a:r>
            <a:r>
              <a:rPr sz="1150" dirty="0">
                <a:latin typeface="Calibri"/>
                <a:cs typeface="Calibri"/>
              </a:rPr>
              <a:t>output</a:t>
            </a:r>
            <a:r>
              <a:rPr sz="1150" spc="-2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stream</a:t>
            </a:r>
            <a:r>
              <a:rPr sz="1150" spc="-2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is</a:t>
            </a:r>
            <a:r>
              <a:rPr sz="1150" spc="-1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called</a:t>
            </a:r>
            <a:r>
              <a:rPr sz="1150" spc="-2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when</a:t>
            </a:r>
            <a:r>
              <a:rPr sz="1150" spc="-2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there</a:t>
            </a:r>
            <a:r>
              <a:rPr sz="1150" spc="-1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are</a:t>
            </a:r>
            <a:r>
              <a:rPr sz="1150" spc="-1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no</a:t>
            </a:r>
            <a:r>
              <a:rPr sz="1150" spc="-2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more</a:t>
            </a:r>
            <a:r>
              <a:rPr sz="1150" spc="-15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references </a:t>
            </a:r>
            <a:r>
              <a:rPr sz="1150" dirty="0">
                <a:latin typeface="Calibri"/>
                <a:cs typeface="Calibri"/>
              </a:rPr>
              <a:t>to</a:t>
            </a:r>
            <a:r>
              <a:rPr sz="1150" spc="-3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this</a:t>
            </a:r>
            <a:r>
              <a:rPr sz="1150" spc="-1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stream.</a:t>
            </a:r>
            <a:r>
              <a:rPr sz="1150" spc="-2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Throws</a:t>
            </a:r>
            <a:r>
              <a:rPr sz="1150" spc="-10" dirty="0">
                <a:latin typeface="Calibri"/>
                <a:cs typeface="Calibri"/>
              </a:rPr>
              <a:t> </a:t>
            </a:r>
            <a:r>
              <a:rPr sz="1150" spc="-25" dirty="0">
                <a:latin typeface="Calibri"/>
                <a:cs typeface="Calibri"/>
              </a:rPr>
              <a:t>an </a:t>
            </a:r>
            <a:r>
              <a:rPr sz="1150" spc="-10" dirty="0">
                <a:latin typeface="Calibri"/>
                <a:cs typeface="Calibri"/>
              </a:rPr>
              <a:t>IOException.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2004" y="7002907"/>
            <a:ext cx="5960110" cy="47688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  <a:tabLst>
                <a:tab pos="231775" algn="l"/>
                <a:tab pos="1360170" algn="l"/>
                <a:tab pos="2366645" algn="l"/>
                <a:tab pos="3662045" algn="l"/>
                <a:tab pos="4997450" algn="l"/>
              </a:tabLst>
            </a:pPr>
            <a:r>
              <a:rPr sz="1200" b="1" spc="-50" dirty="0">
                <a:latin typeface="Times New Roman"/>
                <a:cs typeface="Times New Roman"/>
              </a:rPr>
              <a:t>3</a:t>
            </a:r>
            <a:r>
              <a:rPr sz="1200" b="1" dirty="0">
                <a:latin typeface="Times New Roman"/>
                <a:cs typeface="Times New Roman"/>
              </a:rPr>
              <a:t>	</a:t>
            </a:r>
            <a:r>
              <a:rPr sz="1200" b="1" spc="-10" dirty="0">
                <a:latin typeface="Times New Roman"/>
                <a:cs typeface="Times New Roman"/>
              </a:rPr>
              <a:t>public</a:t>
            </a:r>
            <a:r>
              <a:rPr sz="1200" b="1" dirty="0">
                <a:latin typeface="Times New Roman"/>
                <a:cs typeface="Times New Roman"/>
              </a:rPr>
              <a:t>	</a:t>
            </a:r>
            <a:r>
              <a:rPr sz="1200" b="1" spc="-20" dirty="0">
                <a:latin typeface="Times New Roman"/>
                <a:cs typeface="Times New Roman"/>
              </a:rPr>
              <a:t>void</a:t>
            </a:r>
            <a:r>
              <a:rPr sz="1200" b="1" dirty="0">
                <a:latin typeface="Times New Roman"/>
                <a:cs typeface="Times New Roman"/>
              </a:rPr>
              <a:t>	</a:t>
            </a:r>
            <a:r>
              <a:rPr sz="1200" b="1" spc="-10" dirty="0">
                <a:latin typeface="Times New Roman"/>
                <a:cs typeface="Times New Roman"/>
              </a:rPr>
              <a:t>write(int</a:t>
            </a:r>
            <a:r>
              <a:rPr sz="1200" b="1" dirty="0">
                <a:latin typeface="Times New Roman"/>
                <a:cs typeface="Times New Roman"/>
              </a:rPr>
              <a:t>	</a:t>
            </a:r>
            <a:r>
              <a:rPr sz="1200" b="1" spc="-10" dirty="0">
                <a:latin typeface="Times New Roman"/>
                <a:cs typeface="Times New Roman"/>
              </a:rPr>
              <a:t>w)throws</a:t>
            </a:r>
            <a:r>
              <a:rPr sz="1200" b="1" dirty="0">
                <a:latin typeface="Times New Roman"/>
                <a:cs typeface="Times New Roman"/>
              </a:rPr>
              <a:t>	</a:t>
            </a:r>
            <a:r>
              <a:rPr sz="1200" b="1" spc="-10" dirty="0">
                <a:latin typeface="Times New Roman"/>
                <a:cs typeface="Times New Roman"/>
              </a:rPr>
              <a:t>IOException{}</a:t>
            </a:r>
            <a:endParaRPr sz="12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335"/>
              </a:spcBef>
            </a:pPr>
            <a:r>
              <a:rPr sz="1200" dirty="0">
                <a:latin typeface="Times New Roman"/>
                <a:cs typeface="Times New Roman"/>
              </a:rPr>
              <a:t>This methods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writes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specified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byte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output</a:t>
            </a:r>
            <a:r>
              <a:rPr sz="1200" spc="-10" dirty="0">
                <a:latin typeface="Times New Roman"/>
                <a:cs typeface="Times New Roman"/>
              </a:rPr>
              <a:t> stream.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3444" y="7444867"/>
            <a:ext cx="43535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30400" algn="l"/>
                <a:tab pos="3570604" algn="l"/>
              </a:tabLst>
            </a:pPr>
            <a:r>
              <a:rPr sz="1200" b="1" dirty="0">
                <a:latin typeface="Times New Roman"/>
                <a:cs typeface="Times New Roman"/>
              </a:rPr>
              <a:t>4</a:t>
            </a:r>
            <a:r>
              <a:rPr sz="1200" b="1" spc="19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public</a:t>
            </a:r>
            <a:r>
              <a:rPr sz="1200" b="1" dirty="0">
                <a:latin typeface="Times New Roman"/>
                <a:cs typeface="Times New Roman"/>
              </a:rPr>
              <a:t>	</a:t>
            </a:r>
            <a:r>
              <a:rPr sz="1200" b="1" spc="-20" dirty="0">
                <a:latin typeface="Times New Roman"/>
                <a:cs typeface="Times New Roman"/>
              </a:rPr>
              <a:t>void</a:t>
            </a:r>
            <a:r>
              <a:rPr sz="1200" b="1" dirty="0">
                <a:latin typeface="Times New Roman"/>
                <a:cs typeface="Times New Roman"/>
              </a:rPr>
              <a:t>	</a:t>
            </a:r>
            <a:r>
              <a:rPr sz="1200" b="1" spc="-10" dirty="0">
                <a:latin typeface="Times New Roman"/>
                <a:cs typeface="Times New Roman"/>
              </a:rPr>
              <a:t>write(byte[]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86168" y="7444867"/>
            <a:ext cx="1860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Times New Roman"/>
                <a:cs typeface="Times New Roman"/>
              </a:rPr>
              <a:t>w)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5052" y="7597267"/>
            <a:ext cx="5931535" cy="1976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Writes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w.length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bytes from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mentioned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byte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array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OutputStream.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250"/>
              </a:lnSpc>
            </a:pP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important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output streams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available,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detail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refer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following links:</a:t>
            </a:r>
            <a:endParaRPr sz="1200">
              <a:latin typeface="Times New Roman"/>
              <a:cs typeface="Times New Roman"/>
            </a:endParaRPr>
          </a:p>
          <a:p>
            <a:pPr marL="469900" marR="3966845">
              <a:lnSpc>
                <a:spcPts val="1370"/>
              </a:lnSpc>
              <a:spcBef>
                <a:spcPts val="1365"/>
              </a:spcBef>
            </a:pPr>
            <a:r>
              <a:rPr sz="12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ByteArrayOutputStream</a:t>
            </a:r>
            <a:r>
              <a:rPr sz="12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DataOutputStream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Example: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1200" dirty="0">
                <a:latin typeface="Times New Roman"/>
                <a:cs typeface="Times New Roman"/>
              </a:rPr>
              <a:t>Following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example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demonstrate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InputStream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OutputStream: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5385" y="8918668"/>
            <a:ext cx="69215" cy="8229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5385" y="9413510"/>
            <a:ext cx="69215" cy="8229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6816384"/>
            <a:ext cx="68580" cy="8085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6991644"/>
            <a:ext cx="68580" cy="8085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7166904"/>
            <a:ext cx="68580" cy="80858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304800" y="304799"/>
            <a:ext cx="7164070" cy="9450070"/>
          </a:xfrm>
          <a:custGeom>
            <a:avLst/>
            <a:gdLst/>
            <a:ahLst/>
            <a:cxnLst/>
            <a:rect l="l" t="t" r="r" b="b"/>
            <a:pathLst>
              <a:path w="7164070" h="9450070">
                <a:moveTo>
                  <a:pt x="7146290" y="46990"/>
                </a:moveTo>
                <a:lnTo>
                  <a:pt x="7108190" y="46990"/>
                </a:lnTo>
                <a:lnTo>
                  <a:pt x="7108190" y="57150"/>
                </a:lnTo>
                <a:lnTo>
                  <a:pt x="7108190" y="9394190"/>
                </a:lnTo>
                <a:lnTo>
                  <a:pt x="56515" y="9394190"/>
                </a:lnTo>
                <a:lnTo>
                  <a:pt x="56515" y="57150"/>
                </a:lnTo>
                <a:lnTo>
                  <a:pt x="7108190" y="57150"/>
                </a:lnTo>
                <a:lnTo>
                  <a:pt x="7108190" y="46990"/>
                </a:lnTo>
                <a:lnTo>
                  <a:pt x="56515" y="46990"/>
                </a:lnTo>
                <a:lnTo>
                  <a:pt x="46990" y="46990"/>
                </a:lnTo>
                <a:lnTo>
                  <a:pt x="46990" y="9432303"/>
                </a:lnTo>
                <a:lnTo>
                  <a:pt x="56515" y="9432290"/>
                </a:lnTo>
                <a:lnTo>
                  <a:pt x="7146290" y="9432290"/>
                </a:lnTo>
                <a:lnTo>
                  <a:pt x="7146290" y="9394190"/>
                </a:lnTo>
                <a:lnTo>
                  <a:pt x="7146290" y="57150"/>
                </a:lnTo>
                <a:lnTo>
                  <a:pt x="7146290" y="46990"/>
                </a:lnTo>
                <a:close/>
              </a:path>
              <a:path w="7164070" h="9450070">
                <a:moveTo>
                  <a:pt x="7164070" y="0"/>
                </a:moveTo>
                <a:lnTo>
                  <a:pt x="7155180" y="0"/>
                </a:lnTo>
                <a:lnTo>
                  <a:pt x="7155180" y="38100"/>
                </a:lnTo>
                <a:lnTo>
                  <a:pt x="7155180" y="9441180"/>
                </a:lnTo>
                <a:lnTo>
                  <a:pt x="38100" y="9441180"/>
                </a:lnTo>
                <a:lnTo>
                  <a:pt x="38100" y="38100"/>
                </a:lnTo>
                <a:lnTo>
                  <a:pt x="7155180" y="38100"/>
                </a:lnTo>
                <a:lnTo>
                  <a:pt x="7155180" y="0"/>
                </a:lnTo>
                <a:lnTo>
                  <a:pt x="0" y="0"/>
                </a:lnTo>
                <a:lnTo>
                  <a:pt x="0" y="38100"/>
                </a:lnTo>
                <a:lnTo>
                  <a:pt x="0" y="9441180"/>
                </a:lnTo>
                <a:lnTo>
                  <a:pt x="0" y="9450070"/>
                </a:lnTo>
                <a:lnTo>
                  <a:pt x="7164070" y="9450070"/>
                </a:lnTo>
                <a:lnTo>
                  <a:pt x="7164070" y="9441180"/>
                </a:lnTo>
                <a:lnTo>
                  <a:pt x="71640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5052" y="560578"/>
            <a:ext cx="5976620" cy="8989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import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java.io.*;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dirty="0">
                <a:latin typeface="Times New Roman"/>
                <a:cs typeface="Times New Roman"/>
              </a:rPr>
              <a:t>public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fileStreamTest{</a:t>
            </a:r>
            <a:endParaRPr sz="1200">
              <a:latin typeface="Times New Roman"/>
              <a:cs typeface="Times New Roman"/>
            </a:endParaRPr>
          </a:p>
          <a:p>
            <a:pPr marL="125095" marR="3510915">
              <a:lnSpc>
                <a:spcPts val="2760"/>
              </a:lnSpc>
              <a:spcBef>
                <a:spcPts val="310"/>
              </a:spcBef>
            </a:pPr>
            <a:r>
              <a:rPr sz="1200" dirty="0">
                <a:latin typeface="Times New Roman"/>
                <a:cs typeface="Times New Roman"/>
              </a:rPr>
              <a:t>public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static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void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main(String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args[]){ </a:t>
            </a:r>
            <a:r>
              <a:rPr sz="1200" spc="-20" dirty="0">
                <a:latin typeface="Times New Roman"/>
                <a:cs typeface="Times New Roman"/>
              </a:rPr>
              <a:t>try{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105"/>
              </a:lnSpc>
            </a:pPr>
            <a:r>
              <a:rPr sz="1200" dirty="0">
                <a:latin typeface="Times New Roman"/>
                <a:cs typeface="Times New Roman"/>
              </a:rPr>
              <a:t>byte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bWrite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[]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{11,21,3,40,5};</a:t>
            </a:r>
            <a:endParaRPr sz="1200">
              <a:latin typeface="Times New Roman"/>
              <a:cs typeface="Times New Roman"/>
            </a:endParaRPr>
          </a:p>
          <a:p>
            <a:pPr marL="241300" marR="2626360">
              <a:lnSpc>
                <a:spcPts val="1220"/>
              </a:lnSpc>
              <a:spcBef>
                <a:spcPts val="320"/>
              </a:spcBef>
            </a:pPr>
            <a:r>
              <a:rPr sz="1150" spc="-10" dirty="0">
                <a:latin typeface="Times New Roman"/>
                <a:cs typeface="Times New Roman"/>
              </a:rPr>
              <a:t>OutputStream</a:t>
            </a:r>
            <a:r>
              <a:rPr sz="1150" spc="-4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os</a:t>
            </a:r>
            <a:r>
              <a:rPr sz="1150" spc="-3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=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new</a:t>
            </a:r>
            <a:r>
              <a:rPr sz="1150" spc="-3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FileOutputStream("test.txt"); for(int</a:t>
            </a:r>
            <a:r>
              <a:rPr sz="1150" dirty="0">
                <a:latin typeface="Times New Roman"/>
                <a:cs typeface="Times New Roman"/>
              </a:rPr>
              <a:t> x=0; x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&lt;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bWrite.length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; </a:t>
            </a:r>
            <a:r>
              <a:rPr sz="1150" spc="-20" dirty="0">
                <a:latin typeface="Times New Roman"/>
                <a:cs typeface="Times New Roman"/>
              </a:rPr>
              <a:t>x++){</a:t>
            </a:r>
            <a:endParaRPr sz="1150">
              <a:latin typeface="Times New Roman"/>
              <a:cs typeface="Times New Roman"/>
            </a:endParaRPr>
          </a:p>
          <a:p>
            <a:pPr marL="354330">
              <a:lnSpc>
                <a:spcPts val="1310"/>
              </a:lnSpc>
            </a:pPr>
            <a:r>
              <a:rPr sz="1200" dirty="0">
                <a:latin typeface="Times New Roman"/>
                <a:cs typeface="Times New Roman"/>
              </a:rPr>
              <a:t>os.write(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bWrite[x]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);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//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writes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bytes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370"/>
              </a:lnSpc>
            </a:pP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405"/>
              </a:lnSpc>
            </a:pPr>
            <a:r>
              <a:rPr sz="1200" spc="-10" dirty="0">
                <a:latin typeface="Times New Roman"/>
                <a:cs typeface="Times New Roman"/>
              </a:rPr>
              <a:t>os.close();</a:t>
            </a:r>
            <a:endParaRPr sz="1200">
              <a:latin typeface="Times New Roman"/>
              <a:cs typeface="Times New Roman"/>
            </a:endParaRPr>
          </a:p>
          <a:p>
            <a:pPr marL="241300" marR="2840990">
              <a:lnSpc>
                <a:spcPct val="177400"/>
              </a:lnSpc>
              <a:spcBef>
                <a:spcPts val="520"/>
              </a:spcBef>
            </a:pPr>
            <a:r>
              <a:rPr sz="1150" spc="-10" dirty="0">
                <a:latin typeface="Times New Roman"/>
                <a:cs typeface="Times New Roman"/>
              </a:rPr>
              <a:t>InputStream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is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=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new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FileInputStream("test.txt"); </a:t>
            </a:r>
            <a:r>
              <a:rPr sz="1150" dirty="0">
                <a:latin typeface="Times New Roman"/>
                <a:cs typeface="Times New Roman"/>
              </a:rPr>
              <a:t>int</a:t>
            </a:r>
            <a:r>
              <a:rPr sz="1150" spc="-3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size</a:t>
            </a:r>
            <a:r>
              <a:rPr sz="1150" spc="-3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=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is.available();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1150">
              <a:latin typeface="Times New Roman"/>
              <a:cs typeface="Times New Roman"/>
            </a:endParaRPr>
          </a:p>
          <a:p>
            <a:pPr marL="354330" marR="3279140" indent="-113664">
              <a:lnSpc>
                <a:spcPts val="125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for(int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i=0;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i&lt;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size;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i++){ </a:t>
            </a:r>
            <a:r>
              <a:rPr sz="1200" spc="-10" dirty="0">
                <a:latin typeface="Times New Roman"/>
                <a:cs typeface="Times New Roman"/>
              </a:rPr>
              <a:t>System.out.print((char)is.read()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+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"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");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355"/>
              </a:lnSpc>
            </a:pP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325"/>
              </a:lnSpc>
              <a:spcBef>
                <a:spcPts val="145"/>
              </a:spcBef>
            </a:pPr>
            <a:r>
              <a:rPr sz="1150" spc="-10" dirty="0">
                <a:latin typeface="Times New Roman"/>
                <a:cs typeface="Times New Roman"/>
              </a:rPr>
              <a:t>is.close();</a:t>
            </a:r>
            <a:endParaRPr sz="1150">
              <a:latin typeface="Times New Roman"/>
              <a:cs typeface="Times New Roman"/>
            </a:endParaRPr>
          </a:p>
          <a:p>
            <a:pPr marL="125095">
              <a:lnSpc>
                <a:spcPts val="1270"/>
              </a:lnSpc>
            </a:pPr>
            <a:r>
              <a:rPr sz="1150" spc="-10" dirty="0">
                <a:latin typeface="Times New Roman"/>
                <a:cs typeface="Times New Roman"/>
              </a:rPr>
              <a:t>}catch(IOException</a:t>
            </a:r>
            <a:r>
              <a:rPr sz="1150" spc="40" dirty="0">
                <a:latin typeface="Times New Roman"/>
                <a:cs typeface="Times New Roman"/>
              </a:rPr>
              <a:t> </a:t>
            </a:r>
            <a:r>
              <a:rPr sz="1150" spc="-25" dirty="0">
                <a:latin typeface="Times New Roman"/>
                <a:cs typeface="Times New Roman"/>
              </a:rPr>
              <a:t>e){</a:t>
            </a:r>
            <a:endParaRPr sz="1150">
              <a:latin typeface="Times New Roman"/>
              <a:cs typeface="Times New Roman"/>
            </a:endParaRPr>
          </a:p>
          <a:p>
            <a:pPr marL="241300">
              <a:lnSpc>
                <a:spcPts val="1360"/>
              </a:lnSpc>
            </a:pPr>
            <a:r>
              <a:rPr sz="1200" spc="-10" dirty="0">
                <a:latin typeface="Times New Roman"/>
                <a:cs typeface="Times New Roman"/>
              </a:rPr>
              <a:t>System.out.print("Exception");</a:t>
            </a:r>
            <a:endParaRPr sz="1200">
              <a:latin typeface="Times New Roman"/>
              <a:cs typeface="Times New Roman"/>
            </a:endParaRPr>
          </a:p>
          <a:p>
            <a:pPr marL="125095">
              <a:lnSpc>
                <a:spcPts val="1370"/>
              </a:lnSpc>
            </a:pP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5095">
              <a:lnSpc>
                <a:spcPts val="1355"/>
              </a:lnSpc>
            </a:pP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80645">
              <a:lnSpc>
                <a:spcPts val="125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above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code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would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create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test.txt 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would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write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binary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format.</a:t>
            </a:r>
            <a:r>
              <a:rPr sz="1200" spc="-20" dirty="0">
                <a:latin typeface="Times New Roman"/>
                <a:cs typeface="Times New Roman"/>
              </a:rPr>
              <a:t> Same </a:t>
            </a:r>
            <a:r>
              <a:rPr sz="1200" dirty="0">
                <a:latin typeface="Times New Roman"/>
                <a:cs typeface="Times New Roman"/>
              </a:rPr>
              <a:t>would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output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stdout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screen.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55"/>
              </a:spcBef>
            </a:pPr>
            <a:r>
              <a:rPr sz="1200" b="1" dirty="0">
                <a:latin typeface="Times New Roman"/>
                <a:cs typeface="Times New Roman"/>
              </a:rPr>
              <a:t>File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Navigation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and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Times New Roman"/>
                <a:cs typeface="Times New Roman"/>
              </a:rPr>
              <a:t>I/O:</a:t>
            </a:r>
            <a:endParaRPr sz="1200">
              <a:latin typeface="Times New Roman"/>
              <a:cs typeface="Times New Roman"/>
            </a:endParaRPr>
          </a:p>
          <a:p>
            <a:pPr marL="12700" marR="134620">
              <a:lnSpc>
                <a:spcPts val="1270"/>
              </a:lnSpc>
              <a:spcBef>
                <a:spcPts val="520"/>
              </a:spcBef>
            </a:pP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several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classes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would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through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get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know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basics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File </a:t>
            </a:r>
            <a:r>
              <a:rPr sz="1200" spc="-10" dirty="0">
                <a:latin typeface="Times New Roman"/>
                <a:cs typeface="Times New Roman"/>
              </a:rPr>
              <a:t>Navigation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I/O.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415"/>
              </a:lnSpc>
              <a:spcBef>
                <a:spcPts val="1265"/>
              </a:spcBef>
            </a:pPr>
            <a:r>
              <a:rPr sz="1200" u="sng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 </a:t>
            </a:r>
            <a:r>
              <a:rPr sz="12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File</a:t>
            </a:r>
            <a:r>
              <a:rPr sz="1200" u="sng" spc="-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 </a:t>
            </a:r>
            <a:r>
              <a:rPr sz="12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Clas</a:t>
            </a:r>
            <a:r>
              <a:rPr sz="12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s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380"/>
              </a:lnSpc>
            </a:pPr>
            <a:r>
              <a:rPr sz="1200" u="sng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sz="12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FileReader</a:t>
            </a:r>
            <a:r>
              <a:rPr sz="1200" u="sng" spc="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sz="120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Clas</a:t>
            </a:r>
            <a:r>
              <a:rPr sz="120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s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405"/>
              </a:lnSpc>
            </a:pPr>
            <a:r>
              <a:rPr sz="12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5"/>
              </a:rPr>
              <a:t> </a:t>
            </a:r>
            <a:r>
              <a:rPr sz="12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5"/>
              </a:rPr>
              <a:t>FileWriter </a:t>
            </a:r>
            <a:r>
              <a:rPr sz="120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5"/>
              </a:rPr>
              <a:t>Clas</a:t>
            </a:r>
            <a:r>
              <a:rPr sz="120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ts val="1370"/>
              </a:lnSpc>
            </a:pPr>
            <a:r>
              <a:rPr sz="1200" b="1" spc="-10" dirty="0">
                <a:latin typeface="Times New Roman"/>
                <a:cs typeface="Times New Roman"/>
              </a:rPr>
              <a:t>Directories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in</a:t>
            </a:r>
            <a:r>
              <a:rPr sz="1200" b="1" spc="2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Java: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89200"/>
              </a:lnSpc>
              <a:spcBef>
                <a:spcPts val="85"/>
              </a:spcBef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directory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contains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list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directories.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File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 </a:t>
            </a:r>
            <a:r>
              <a:rPr sz="1200" spc="-2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create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directories,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list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down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available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directory.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complete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detail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check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list of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all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directories.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ts val="1405"/>
              </a:lnSpc>
            </a:pPr>
            <a:r>
              <a:rPr sz="1200" b="1" dirty="0">
                <a:latin typeface="Times New Roman"/>
                <a:cs typeface="Times New Roman"/>
              </a:rPr>
              <a:t>Creating</a:t>
            </a:r>
            <a:r>
              <a:rPr sz="1200" b="1" spc="-4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Directories: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useful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File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utility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methods,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create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directories: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15"/>
              </a:spcBef>
            </a:pPr>
            <a:endParaRPr sz="1200">
              <a:latin typeface="Times New Roman"/>
              <a:cs typeface="Times New Roman"/>
            </a:endParaRPr>
          </a:p>
          <a:p>
            <a:pPr marL="469900" marR="15875" indent="27305" algn="just">
              <a:lnSpc>
                <a:spcPct val="8920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mkdir(</a:t>
            </a:r>
            <a:r>
              <a:rPr sz="1200" b="1" spc="6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)</a:t>
            </a:r>
            <a:r>
              <a:rPr sz="1200" b="1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creates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directory,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returning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true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success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false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failure. </a:t>
            </a:r>
            <a:r>
              <a:rPr sz="1200" dirty="0">
                <a:latin typeface="Times New Roman"/>
                <a:cs typeface="Times New Roman"/>
              </a:rPr>
              <a:t>Failure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indicates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path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specified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File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already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exists,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directory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cannot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created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because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entire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path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exist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yet.</a:t>
            </a:r>
            <a:endParaRPr sz="1200">
              <a:latin typeface="Times New Roman"/>
              <a:cs typeface="Times New Roman"/>
            </a:endParaRPr>
          </a:p>
          <a:p>
            <a:pPr marL="488315" algn="just">
              <a:lnSpc>
                <a:spcPts val="137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mkdirs()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creates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both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directory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parents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directory.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5052" y="618490"/>
            <a:ext cx="5963920" cy="8861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Following</a:t>
            </a:r>
            <a:r>
              <a:rPr sz="1200" spc="-10" dirty="0">
                <a:latin typeface="Times New Roman"/>
                <a:cs typeface="Times New Roman"/>
              </a:rPr>
              <a:t> example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creates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"/tmp/user/java/bin" directory:</a:t>
            </a:r>
            <a:endParaRPr sz="1200">
              <a:latin typeface="Times New Roman"/>
              <a:cs typeface="Times New Roman"/>
            </a:endParaRPr>
          </a:p>
          <a:p>
            <a:pPr marL="12700" marR="4479925">
              <a:lnSpc>
                <a:spcPts val="2810"/>
              </a:lnSpc>
              <a:spcBef>
                <a:spcPts val="270"/>
              </a:spcBef>
            </a:pPr>
            <a:r>
              <a:rPr sz="1200" dirty="0">
                <a:latin typeface="Times New Roman"/>
                <a:cs typeface="Times New Roman"/>
              </a:rPr>
              <a:t>import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java.io.File; </a:t>
            </a:r>
            <a:r>
              <a:rPr sz="1200" dirty="0">
                <a:latin typeface="Times New Roman"/>
                <a:cs typeface="Times New Roman"/>
              </a:rPr>
              <a:t>public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CreateDir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5095">
              <a:lnSpc>
                <a:spcPts val="1155"/>
              </a:lnSpc>
            </a:pPr>
            <a:r>
              <a:rPr sz="1200" dirty="0">
                <a:latin typeface="Times New Roman"/>
                <a:cs typeface="Times New Roman"/>
              </a:rPr>
              <a:t>public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static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void </a:t>
            </a:r>
            <a:r>
              <a:rPr sz="1200" spc="-10" dirty="0">
                <a:latin typeface="Times New Roman"/>
                <a:cs typeface="Times New Roman"/>
              </a:rPr>
              <a:t>main(String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args[])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241300" marR="3380740">
              <a:lnSpc>
                <a:spcPts val="1300"/>
              </a:lnSpc>
              <a:spcBef>
                <a:spcPts val="75"/>
              </a:spcBef>
            </a:pPr>
            <a:r>
              <a:rPr sz="1200" spc="-10" dirty="0">
                <a:latin typeface="Times New Roman"/>
                <a:cs typeface="Times New Roman"/>
              </a:rPr>
              <a:t>String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dirname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"/tmp/user/java/bin"; </a:t>
            </a:r>
            <a:r>
              <a:rPr sz="1200" dirty="0">
                <a:latin typeface="Times New Roman"/>
                <a:cs typeface="Times New Roman"/>
              </a:rPr>
              <a:t>File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new</a:t>
            </a:r>
            <a:r>
              <a:rPr sz="1200" spc="-10" dirty="0">
                <a:latin typeface="Times New Roman"/>
                <a:cs typeface="Times New Roman"/>
              </a:rPr>
              <a:t> File(dirname);</a:t>
            </a:r>
            <a:endParaRPr sz="1200">
              <a:latin typeface="Times New Roman"/>
              <a:cs typeface="Times New Roman"/>
            </a:endParaRPr>
          </a:p>
          <a:p>
            <a:pPr marL="241300" marR="4279900">
              <a:lnSpc>
                <a:spcPts val="1220"/>
              </a:lnSpc>
              <a:spcBef>
                <a:spcPts val="295"/>
              </a:spcBef>
            </a:pPr>
            <a:r>
              <a:rPr sz="1200" dirty="0">
                <a:latin typeface="Times New Roman"/>
                <a:cs typeface="Times New Roman"/>
              </a:rPr>
              <a:t>//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Create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directory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now. </a:t>
            </a:r>
            <a:r>
              <a:rPr sz="1200" spc="-10" dirty="0">
                <a:latin typeface="Times New Roman"/>
                <a:cs typeface="Times New Roman"/>
              </a:rPr>
              <a:t>d.mkdirs();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335"/>
              </a:lnSpc>
            </a:pP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200" dirty="0">
                <a:latin typeface="Times New Roman"/>
                <a:cs typeface="Times New Roman"/>
              </a:rPr>
              <a:t>Compile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execute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above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code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create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"/tmp/user/java/bin".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3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89300"/>
              </a:lnSpc>
            </a:pPr>
            <a:r>
              <a:rPr sz="1200" b="1" dirty="0">
                <a:latin typeface="Times New Roman"/>
                <a:cs typeface="Times New Roman"/>
              </a:rPr>
              <a:t>Note:</a:t>
            </a:r>
            <a:r>
              <a:rPr sz="1200" b="1" spc="4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Java</a:t>
            </a:r>
            <a:r>
              <a:rPr sz="1200" spc="4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automatically</a:t>
            </a:r>
            <a:r>
              <a:rPr sz="1200" spc="4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takes</a:t>
            </a:r>
            <a:r>
              <a:rPr sz="1200" spc="4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care</a:t>
            </a:r>
            <a:r>
              <a:rPr sz="1200" spc="4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4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path</a:t>
            </a:r>
            <a:r>
              <a:rPr sz="1200" spc="4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separators</a:t>
            </a:r>
            <a:r>
              <a:rPr sz="1200" spc="40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4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UNIX</a:t>
            </a:r>
            <a:r>
              <a:rPr sz="1200" spc="4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4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Windows</a:t>
            </a:r>
            <a:r>
              <a:rPr sz="1200" spc="43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434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per </a:t>
            </a:r>
            <a:r>
              <a:rPr sz="1200" dirty="0">
                <a:latin typeface="Times New Roman"/>
                <a:cs typeface="Times New Roman"/>
              </a:rPr>
              <a:t>conventions.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forward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slash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(/)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Windows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version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Java,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path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still </a:t>
            </a:r>
            <a:r>
              <a:rPr sz="1200" dirty="0">
                <a:latin typeface="Times New Roman"/>
                <a:cs typeface="Times New Roman"/>
              </a:rPr>
              <a:t>resolve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correctly.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Listing </a:t>
            </a:r>
            <a:r>
              <a:rPr sz="1200" b="1" spc="-10" dirty="0">
                <a:latin typeface="Times New Roman"/>
                <a:cs typeface="Times New Roman"/>
              </a:rPr>
              <a:t>Directories: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452120">
              <a:lnSpc>
                <a:spcPts val="1220"/>
              </a:lnSpc>
            </a:pP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list(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) </a:t>
            </a:r>
            <a:r>
              <a:rPr sz="1200" dirty="0">
                <a:latin typeface="Times New Roman"/>
                <a:cs typeface="Times New Roman"/>
              </a:rPr>
              <a:t>method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provided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File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list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down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directories </a:t>
            </a:r>
            <a:r>
              <a:rPr sz="1200" dirty="0">
                <a:latin typeface="Times New Roman"/>
                <a:cs typeface="Times New Roman"/>
              </a:rPr>
              <a:t>available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10" dirty="0">
                <a:latin typeface="Times New Roman"/>
                <a:cs typeface="Times New Roman"/>
              </a:rPr>
              <a:t>directory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follows: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200" dirty="0">
                <a:latin typeface="Times New Roman"/>
                <a:cs typeface="Times New Roman"/>
              </a:rPr>
              <a:t>import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java.io.File;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  <a:spcBef>
                <a:spcPts val="1295"/>
              </a:spcBef>
            </a:pPr>
            <a:r>
              <a:rPr sz="1200" dirty="0">
                <a:latin typeface="Times New Roman"/>
                <a:cs typeface="Times New Roman"/>
              </a:rPr>
              <a:t>public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ReadDir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5095">
              <a:lnSpc>
                <a:spcPts val="1405"/>
              </a:lnSpc>
            </a:pPr>
            <a:r>
              <a:rPr sz="1200" dirty="0">
                <a:latin typeface="Times New Roman"/>
                <a:cs typeface="Times New Roman"/>
              </a:rPr>
              <a:t>public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static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void </a:t>
            </a:r>
            <a:r>
              <a:rPr sz="1200" spc="-10" dirty="0">
                <a:latin typeface="Times New Roman"/>
                <a:cs typeface="Times New Roman"/>
              </a:rPr>
              <a:t>main(String[]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args)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241300" marR="4809490">
              <a:lnSpc>
                <a:spcPts val="139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File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file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null; </a:t>
            </a:r>
            <a:r>
              <a:rPr sz="1200" dirty="0">
                <a:latin typeface="Times New Roman"/>
                <a:cs typeface="Times New Roman"/>
              </a:rPr>
              <a:t>String[]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paths;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285"/>
              </a:spcBef>
            </a:pPr>
            <a:r>
              <a:rPr sz="1200" spc="-20" dirty="0">
                <a:latin typeface="Times New Roman"/>
                <a:cs typeface="Times New Roman"/>
              </a:rPr>
              <a:t>try{</a:t>
            </a:r>
            <a:endParaRPr sz="1200">
              <a:latin typeface="Times New Roman"/>
              <a:cs typeface="Times New Roman"/>
            </a:endParaRPr>
          </a:p>
          <a:p>
            <a:pPr marL="354330" marR="4229100">
              <a:lnSpc>
                <a:spcPts val="1220"/>
              </a:lnSpc>
              <a:spcBef>
                <a:spcPts val="345"/>
              </a:spcBef>
            </a:pPr>
            <a:r>
              <a:rPr sz="1150" dirty="0">
                <a:latin typeface="Times New Roman"/>
                <a:cs typeface="Times New Roman"/>
              </a:rPr>
              <a:t>//</a:t>
            </a:r>
            <a:r>
              <a:rPr sz="1150" spc="-5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create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new</a:t>
            </a:r>
            <a:r>
              <a:rPr sz="1150" spc="-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file</a:t>
            </a:r>
            <a:r>
              <a:rPr sz="1150" spc="-4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object file</a:t>
            </a:r>
            <a:r>
              <a:rPr sz="1150" spc="-5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=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new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File("/tmp");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90"/>
              </a:spcBef>
            </a:pPr>
            <a:endParaRPr sz="1150">
              <a:latin typeface="Times New Roman"/>
              <a:cs typeface="Times New Roman"/>
            </a:endParaRPr>
          </a:p>
          <a:p>
            <a:pPr marL="354330" marR="3854450">
              <a:lnSpc>
                <a:spcPts val="1220"/>
              </a:lnSpc>
            </a:pPr>
            <a:r>
              <a:rPr sz="1200" dirty="0">
                <a:latin typeface="Times New Roman"/>
                <a:cs typeface="Times New Roman"/>
              </a:rPr>
              <a:t>//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array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directory </a:t>
            </a:r>
            <a:r>
              <a:rPr sz="1200" dirty="0">
                <a:latin typeface="Times New Roman"/>
                <a:cs typeface="Times New Roman"/>
              </a:rPr>
              <a:t>paths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file.list();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30"/>
              </a:spcBef>
            </a:pPr>
            <a:endParaRPr sz="1200">
              <a:latin typeface="Times New Roman"/>
              <a:cs typeface="Times New Roman"/>
            </a:endParaRPr>
          </a:p>
          <a:p>
            <a:pPr marL="354330" marR="3583304">
              <a:lnSpc>
                <a:spcPts val="122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//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each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name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path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array </a:t>
            </a:r>
            <a:r>
              <a:rPr sz="1200" spc="-10" dirty="0">
                <a:latin typeface="Times New Roman"/>
                <a:cs typeface="Times New Roman"/>
              </a:rPr>
              <a:t>for(String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path:paths)</a:t>
            </a:r>
            <a:endParaRPr sz="1200">
              <a:latin typeface="Times New Roman"/>
              <a:cs typeface="Times New Roman"/>
            </a:endParaRPr>
          </a:p>
          <a:p>
            <a:pPr marL="354330">
              <a:lnSpc>
                <a:spcPts val="1370"/>
              </a:lnSpc>
            </a:pPr>
            <a:r>
              <a:rPr sz="1200" spc="-5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469900" marR="3244215">
              <a:lnSpc>
                <a:spcPts val="1250"/>
              </a:lnSpc>
              <a:spcBef>
                <a:spcPts val="295"/>
              </a:spcBef>
            </a:pPr>
            <a:r>
              <a:rPr sz="1200" dirty="0">
                <a:latin typeface="Times New Roman"/>
                <a:cs typeface="Times New Roman"/>
              </a:rPr>
              <a:t>//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prints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filename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directory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name </a:t>
            </a:r>
            <a:r>
              <a:rPr sz="1200" spc="-10" dirty="0">
                <a:latin typeface="Times New Roman"/>
                <a:cs typeface="Times New Roman"/>
              </a:rPr>
              <a:t>System.out.println(path);</a:t>
            </a:r>
            <a:endParaRPr sz="1200">
              <a:latin typeface="Times New Roman"/>
              <a:cs typeface="Times New Roman"/>
            </a:endParaRPr>
          </a:p>
          <a:p>
            <a:pPr marL="354330">
              <a:lnSpc>
                <a:spcPts val="1330"/>
              </a:lnSpc>
            </a:pP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380"/>
              </a:lnSpc>
              <a:spcBef>
                <a:spcPts val="95"/>
              </a:spcBef>
            </a:pPr>
            <a:r>
              <a:rPr sz="1200" spc="-10" dirty="0">
                <a:latin typeface="Times New Roman"/>
                <a:cs typeface="Times New Roman"/>
              </a:rPr>
              <a:t>}catch(Exception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e){</a:t>
            </a:r>
            <a:endParaRPr sz="1200">
              <a:latin typeface="Times New Roman"/>
              <a:cs typeface="Times New Roman"/>
            </a:endParaRPr>
          </a:p>
          <a:p>
            <a:pPr marL="354330" marR="4368800">
              <a:lnSpc>
                <a:spcPts val="1270"/>
              </a:lnSpc>
              <a:spcBef>
                <a:spcPts val="125"/>
              </a:spcBef>
            </a:pPr>
            <a:r>
              <a:rPr sz="1200" dirty="0">
                <a:latin typeface="Times New Roman"/>
                <a:cs typeface="Times New Roman"/>
              </a:rPr>
              <a:t>//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error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occurs e.printStackTrace();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345"/>
              </a:lnSpc>
            </a:pP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5095">
              <a:lnSpc>
                <a:spcPts val="1355"/>
              </a:lnSpc>
            </a:pP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</a:pP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2976666"/>
            <a:ext cx="68580" cy="8085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3151926"/>
            <a:ext cx="68580" cy="8085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3384209"/>
            <a:ext cx="68580" cy="8085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3559469"/>
            <a:ext cx="68580" cy="8085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4613442"/>
            <a:ext cx="68580" cy="8085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4788702"/>
            <a:ext cx="68580" cy="8085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4963962"/>
            <a:ext cx="68580" cy="8085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5141127"/>
            <a:ext cx="68580" cy="8085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5316387"/>
            <a:ext cx="68580" cy="8085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7603530"/>
            <a:ext cx="68580" cy="8085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7778155"/>
            <a:ext cx="68580" cy="80858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304800" y="304799"/>
            <a:ext cx="7164070" cy="9450070"/>
          </a:xfrm>
          <a:custGeom>
            <a:avLst/>
            <a:gdLst/>
            <a:ahLst/>
            <a:cxnLst/>
            <a:rect l="l" t="t" r="r" b="b"/>
            <a:pathLst>
              <a:path w="7164070" h="9450070">
                <a:moveTo>
                  <a:pt x="7146290" y="46990"/>
                </a:moveTo>
                <a:lnTo>
                  <a:pt x="7108190" y="46990"/>
                </a:lnTo>
                <a:lnTo>
                  <a:pt x="7108190" y="57150"/>
                </a:lnTo>
                <a:lnTo>
                  <a:pt x="7108190" y="9394190"/>
                </a:lnTo>
                <a:lnTo>
                  <a:pt x="56515" y="9394190"/>
                </a:lnTo>
                <a:lnTo>
                  <a:pt x="56515" y="57150"/>
                </a:lnTo>
                <a:lnTo>
                  <a:pt x="7108190" y="57150"/>
                </a:lnTo>
                <a:lnTo>
                  <a:pt x="7108190" y="46990"/>
                </a:lnTo>
                <a:lnTo>
                  <a:pt x="56515" y="46990"/>
                </a:lnTo>
                <a:lnTo>
                  <a:pt x="46990" y="46990"/>
                </a:lnTo>
                <a:lnTo>
                  <a:pt x="46990" y="9432303"/>
                </a:lnTo>
                <a:lnTo>
                  <a:pt x="56515" y="9432290"/>
                </a:lnTo>
                <a:lnTo>
                  <a:pt x="7146290" y="9432290"/>
                </a:lnTo>
                <a:lnTo>
                  <a:pt x="7146290" y="9394190"/>
                </a:lnTo>
                <a:lnTo>
                  <a:pt x="7146290" y="57150"/>
                </a:lnTo>
                <a:lnTo>
                  <a:pt x="7146290" y="46990"/>
                </a:lnTo>
                <a:close/>
              </a:path>
              <a:path w="7164070" h="9450070">
                <a:moveTo>
                  <a:pt x="7164070" y="0"/>
                </a:moveTo>
                <a:lnTo>
                  <a:pt x="7155180" y="0"/>
                </a:lnTo>
                <a:lnTo>
                  <a:pt x="7155180" y="38100"/>
                </a:lnTo>
                <a:lnTo>
                  <a:pt x="7155180" y="9441180"/>
                </a:lnTo>
                <a:lnTo>
                  <a:pt x="38100" y="9441180"/>
                </a:lnTo>
                <a:lnTo>
                  <a:pt x="38100" y="38100"/>
                </a:lnTo>
                <a:lnTo>
                  <a:pt x="7155180" y="38100"/>
                </a:lnTo>
                <a:lnTo>
                  <a:pt x="7155180" y="0"/>
                </a:lnTo>
                <a:lnTo>
                  <a:pt x="0" y="0"/>
                </a:lnTo>
                <a:lnTo>
                  <a:pt x="0" y="38100"/>
                </a:lnTo>
                <a:lnTo>
                  <a:pt x="0" y="9441180"/>
                </a:lnTo>
                <a:lnTo>
                  <a:pt x="0" y="9450070"/>
                </a:lnTo>
                <a:lnTo>
                  <a:pt x="7164070" y="9450070"/>
                </a:lnTo>
                <a:lnTo>
                  <a:pt x="7164070" y="9441180"/>
                </a:lnTo>
                <a:lnTo>
                  <a:pt x="71640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05052" y="435609"/>
            <a:ext cx="5982335" cy="9227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8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would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following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result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directories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files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available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Times New Roman"/>
                <a:cs typeface="Times New Roman"/>
              </a:rPr>
              <a:t>/tmp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30"/>
              </a:lnSpc>
            </a:pPr>
            <a:r>
              <a:rPr sz="1200" spc="-10" dirty="0">
                <a:latin typeface="Times New Roman"/>
                <a:cs typeface="Times New Roman"/>
              </a:rPr>
              <a:t>directory:</a:t>
            </a:r>
            <a:endParaRPr sz="1200">
              <a:latin typeface="Times New Roman"/>
              <a:cs typeface="Times New Roman"/>
            </a:endParaRPr>
          </a:p>
          <a:p>
            <a:pPr marL="12700" marR="5122545">
              <a:lnSpc>
                <a:spcPct val="95600"/>
              </a:lnSpc>
              <a:spcBef>
                <a:spcPts val="15"/>
              </a:spcBef>
            </a:pPr>
            <a:r>
              <a:rPr sz="1200" spc="-10" dirty="0">
                <a:latin typeface="Times New Roman"/>
                <a:cs typeface="Times New Roman"/>
              </a:rPr>
              <a:t>test1.txt test2.txt ReadDir.java </a:t>
            </a:r>
            <a:r>
              <a:rPr sz="1200" spc="-20" dirty="0">
                <a:latin typeface="Times New Roman"/>
                <a:cs typeface="Times New Roman"/>
              </a:rPr>
              <a:t>ReadDir.class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spc="-20" dirty="0">
                <a:latin typeface="Times New Roman"/>
                <a:cs typeface="Times New Roman"/>
              </a:rPr>
              <a:t>JDBC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89200"/>
              </a:lnSpc>
            </a:pPr>
            <a:r>
              <a:rPr sz="1200" dirty="0">
                <a:latin typeface="Times New Roman"/>
                <a:cs typeface="Times New Roman"/>
              </a:rPr>
              <a:t>JDBC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stands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J</a:t>
            </a:r>
            <a:r>
              <a:rPr sz="1200" dirty="0">
                <a:latin typeface="Times New Roman"/>
                <a:cs typeface="Times New Roman"/>
              </a:rPr>
              <a:t>ava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</a:t>
            </a:r>
            <a:r>
              <a:rPr sz="1200" dirty="0">
                <a:latin typeface="Times New Roman"/>
                <a:cs typeface="Times New Roman"/>
              </a:rPr>
              <a:t>ata</a:t>
            </a:r>
            <a:r>
              <a:rPr sz="1200" b="1" dirty="0">
                <a:latin typeface="Times New Roman"/>
                <a:cs typeface="Times New Roman"/>
              </a:rPr>
              <a:t>b</a:t>
            </a:r>
            <a:r>
              <a:rPr sz="1200" dirty="0">
                <a:latin typeface="Times New Roman"/>
                <a:cs typeface="Times New Roman"/>
              </a:rPr>
              <a:t>ase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</a:t>
            </a:r>
            <a:r>
              <a:rPr sz="1200" dirty="0">
                <a:latin typeface="Times New Roman"/>
                <a:cs typeface="Times New Roman"/>
              </a:rPr>
              <a:t>onnectivity,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standard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Java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API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database- </a:t>
            </a:r>
            <a:r>
              <a:rPr sz="1200" dirty="0">
                <a:latin typeface="Times New Roman"/>
                <a:cs typeface="Times New Roman"/>
              </a:rPr>
              <a:t>independent</a:t>
            </a:r>
            <a:r>
              <a:rPr sz="1200" spc="4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connectivity</a:t>
            </a:r>
            <a:r>
              <a:rPr sz="1200" spc="3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3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Java</a:t>
            </a:r>
            <a:r>
              <a:rPr sz="1200" spc="3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programming</a:t>
            </a:r>
            <a:r>
              <a:rPr sz="1200" spc="4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language</a:t>
            </a:r>
            <a:r>
              <a:rPr sz="1200" spc="3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wide</a:t>
            </a:r>
            <a:r>
              <a:rPr sz="1200" spc="3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range</a:t>
            </a:r>
            <a:r>
              <a:rPr sz="1200" spc="190" dirty="0">
                <a:latin typeface="Times New Roman"/>
                <a:cs typeface="Times New Roman"/>
              </a:rPr>
              <a:t>  </a:t>
            </a:r>
            <a:r>
              <a:rPr sz="1200" spc="-25" dirty="0">
                <a:latin typeface="Times New Roman"/>
                <a:cs typeface="Times New Roman"/>
              </a:rPr>
              <a:t>of </a:t>
            </a:r>
            <a:r>
              <a:rPr sz="1200" spc="-10" dirty="0">
                <a:latin typeface="Times New Roman"/>
                <a:cs typeface="Times New Roman"/>
              </a:rPr>
              <a:t>databases.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ts val="137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JDBC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library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each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tasks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commonly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associated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database</a:t>
            </a:r>
            <a:r>
              <a:rPr sz="1200" spc="-10" dirty="0">
                <a:latin typeface="Times New Roman"/>
                <a:cs typeface="Times New Roman"/>
              </a:rPr>
              <a:t> usage: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marL="469900" marR="3281045">
              <a:lnSpc>
                <a:spcPts val="1390"/>
              </a:lnSpc>
            </a:pPr>
            <a:r>
              <a:rPr sz="1200" dirty="0">
                <a:latin typeface="Times New Roman"/>
                <a:cs typeface="Times New Roman"/>
              </a:rPr>
              <a:t>Making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connection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database Creating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SQL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MySQL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statements</a:t>
            </a:r>
            <a:endParaRPr sz="1200">
              <a:latin typeface="Times New Roman"/>
              <a:cs typeface="Times New Roman"/>
            </a:endParaRPr>
          </a:p>
          <a:p>
            <a:pPr marL="469900" marR="2180590">
              <a:lnSpc>
                <a:spcPts val="1370"/>
              </a:lnSpc>
              <a:spcBef>
                <a:spcPts val="450"/>
              </a:spcBef>
            </a:pPr>
            <a:r>
              <a:rPr sz="1200" spc="-10" dirty="0">
                <a:latin typeface="Times New Roman"/>
                <a:cs typeface="Times New Roman"/>
              </a:rPr>
              <a:t>Executing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SQL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 MySQL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queries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database </a:t>
            </a:r>
            <a:r>
              <a:rPr sz="1200" dirty="0">
                <a:latin typeface="Times New Roman"/>
                <a:cs typeface="Times New Roman"/>
              </a:rPr>
              <a:t>Viewing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Modifying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resulting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records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13970" algn="just">
              <a:lnSpc>
                <a:spcPct val="892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Fundamentally,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JDBC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specification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complete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 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interfaces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allows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portable</a:t>
            </a:r>
            <a:r>
              <a:rPr sz="1200" spc="3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access</a:t>
            </a:r>
            <a:r>
              <a:rPr sz="1200" spc="3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4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3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underlying</a:t>
            </a:r>
            <a:r>
              <a:rPr sz="1200" spc="3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database.</a:t>
            </a:r>
            <a:r>
              <a:rPr sz="1200" spc="4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Java</a:t>
            </a:r>
            <a:r>
              <a:rPr sz="1200" spc="3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3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3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3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write</a:t>
            </a:r>
            <a:r>
              <a:rPr sz="1200" spc="3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different</a:t>
            </a:r>
            <a:r>
              <a:rPr sz="1200" spc="3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types</a:t>
            </a:r>
            <a:r>
              <a:rPr sz="1200" spc="37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executables,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as:</a:t>
            </a:r>
            <a:endParaRPr sz="1200">
              <a:latin typeface="Times New Roman"/>
              <a:cs typeface="Times New Roman"/>
            </a:endParaRPr>
          </a:p>
          <a:p>
            <a:pPr marL="469900" marR="4436745">
              <a:lnSpc>
                <a:spcPct val="95900"/>
              </a:lnSpc>
              <a:spcBef>
                <a:spcPts val="1355"/>
              </a:spcBef>
            </a:pPr>
            <a:r>
              <a:rPr sz="1200" dirty="0">
                <a:latin typeface="Times New Roman"/>
                <a:cs typeface="Times New Roman"/>
              </a:rPr>
              <a:t>Java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Applications </a:t>
            </a:r>
            <a:r>
              <a:rPr sz="1200" dirty="0">
                <a:latin typeface="Times New Roman"/>
                <a:cs typeface="Times New Roman"/>
              </a:rPr>
              <a:t>Java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Applets </a:t>
            </a:r>
            <a:r>
              <a:rPr sz="1200" dirty="0">
                <a:latin typeface="Times New Roman"/>
                <a:cs typeface="Times New Roman"/>
              </a:rPr>
              <a:t>Java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Servlets</a:t>
            </a:r>
            <a:endParaRPr sz="1200">
              <a:latin typeface="Times New Roman"/>
              <a:cs typeface="Times New Roman"/>
            </a:endParaRPr>
          </a:p>
          <a:p>
            <a:pPr marL="469900" marR="3758565">
              <a:lnSpc>
                <a:spcPts val="1390"/>
              </a:lnSpc>
              <a:spcBef>
                <a:spcPts val="15"/>
              </a:spcBef>
            </a:pPr>
            <a:r>
              <a:rPr sz="1200" dirty="0">
                <a:latin typeface="Times New Roman"/>
                <a:cs typeface="Times New Roman"/>
              </a:rPr>
              <a:t>Java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ServerPages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(JSPs) Enterprise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JavaBeans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(EJBs)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07975">
              <a:lnSpc>
                <a:spcPts val="1230"/>
              </a:lnSpc>
            </a:pP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different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executables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able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JDBC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driver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access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database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take </a:t>
            </a:r>
            <a:r>
              <a:rPr sz="1200" dirty="0">
                <a:latin typeface="Times New Roman"/>
                <a:cs typeface="Times New Roman"/>
              </a:rPr>
              <a:t>advantage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stored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data.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06705">
              <a:lnSpc>
                <a:spcPts val="122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JDBC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same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capabilities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ODBC, allowing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Java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contain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database- </a:t>
            </a:r>
            <a:r>
              <a:rPr sz="1200" dirty="0">
                <a:latin typeface="Times New Roman"/>
                <a:cs typeface="Times New Roman"/>
              </a:rPr>
              <a:t>independent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code.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JDBC</a:t>
            </a:r>
            <a:r>
              <a:rPr sz="1200" b="1" spc="2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Architecture: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29845" algn="just">
              <a:lnSpc>
                <a:spcPts val="125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JDBC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API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supports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both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two-</a:t>
            </a:r>
            <a:r>
              <a:rPr sz="1200" dirty="0">
                <a:latin typeface="Times New Roman"/>
                <a:cs typeface="Times New Roman"/>
              </a:rPr>
              <a:t>tier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three-</a:t>
            </a:r>
            <a:r>
              <a:rPr sz="1200" dirty="0">
                <a:latin typeface="Times New Roman"/>
                <a:cs typeface="Times New Roman"/>
              </a:rPr>
              <a:t>tier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processing models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database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access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general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JDBC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Architecture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consists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layers: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415"/>
              </a:lnSpc>
              <a:spcBef>
                <a:spcPts val="1260"/>
              </a:spcBef>
            </a:pPr>
            <a:r>
              <a:rPr sz="1200" b="1" dirty="0">
                <a:latin typeface="Times New Roman"/>
                <a:cs typeface="Times New Roman"/>
              </a:rPr>
              <a:t>JDBC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API: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application-</a:t>
            </a:r>
            <a:r>
              <a:rPr sz="1200" dirty="0">
                <a:latin typeface="Times New Roman"/>
                <a:cs typeface="Times New Roman"/>
              </a:rPr>
              <a:t>to-JDBC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connection.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415"/>
              </a:lnSpc>
            </a:pPr>
            <a:r>
              <a:rPr sz="1200" b="1" dirty="0">
                <a:latin typeface="Times New Roman"/>
                <a:cs typeface="Times New Roman"/>
              </a:rPr>
              <a:t>JDBC</a:t>
            </a:r>
            <a:r>
              <a:rPr sz="1200" b="1" spc="-10" dirty="0">
                <a:latin typeface="Times New Roman"/>
                <a:cs typeface="Times New Roman"/>
              </a:rPr>
              <a:t> Driver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API: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supports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JDBC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Manager-</a:t>
            </a:r>
            <a:r>
              <a:rPr sz="1200" dirty="0">
                <a:latin typeface="Times New Roman"/>
                <a:cs typeface="Times New Roman"/>
              </a:rPr>
              <a:t>to-Driver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Connection.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19685" algn="just">
              <a:lnSpc>
                <a:spcPts val="122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JDBC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API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uses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driver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manager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database-</a:t>
            </a:r>
            <a:r>
              <a:rPr sz="1200" dirty="0">
                <a:latin typeface="Times New Roman"/>
                <a:cs typeface="Times New Roman"/>
              </a:rPr>
              <a:t>specific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drivers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transparent connectivity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heterogeneous </a:t>
            </a:r>
            <a:r>
              <a:rPr sz="1200" spc="-10" dirty="0">
                <a:latin typeface="Times New Roman"/>
                <a:cs typeface="Times New Roman"/>
              </a:rPr>
              <a:t>databases.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19050" algn="just">
              <a:lnSpc>
                <a:spcPct val="8930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JDBC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driver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ensures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 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correct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driver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access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each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source.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driver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manager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capable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supporting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multiple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concurrent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drivers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connected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multiple </a:t>
            </a:r>
            <a:r>
              <a:rPr sz="1200" dirty="0">
                <a:latin typeface="Times New Roman"/>
                <a:cs typeface="Times New Roman"/>
              </a:rPr>
              <a:t>heterogeneous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databases.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27940" algn="just">
              <a:lnSpc>
                <a:spcPts val="122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Following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architectural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diagram,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shows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location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driver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manager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with </a:t>
            </a:r>
            <a:r>
              <a:rPr sz="1200" dirty="0">
                <a:latin typeface="Times New Roman"/>
                <a:cs typeface="Times New Roman"/>
              </a:rPr>
              <a:t>respect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JDBC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drivers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Java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application: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7365" y="8685590"/>
            <a:ext cx="62229" cy="7283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387350"/>
            <a:ext cx="3810000" cy="312420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4800" y="304799"/>
            <a:ext cx="7164070" cy="9450070"/>
          </a:xfrm>
          <a:custGeom>
            <a:avLst/>
            <a:gdLst/>
            <a:ahLst/>
            <a:cxnLst/>
            <a:rect l="l" t="t" r="r" b="b"/>
            <a:pathLst>
              <a:path w="7164070" h="9450070">
                <a:moveTo>
                  <a:pt x="7146290" y="46990"/>
                </a:moveTo>
                <a:lnTo>
                  <a:pt x="7108190" y="46990"/>
                </a:lnTo>
                <a:lnTo>
                  <a:pt x="7108190" y="57150"/>
                </a:lnTo>
                <a:lnTo>
                  <a:pt x="7108190" y="9394190"/>
                </a:lnTo>
                <a:lnTo>
                  <a:pt x="56515" y="9394190"/>
                </a:lnTo>
                <a:lnTo>
                  <a:pt x="56515" y="57150"/>
                </a:lnTo>
                <a:lnTo>
                  <a:pt x="7108190" y="57150"/>
                </a:lnTo>
                <a:lnTo>
                  <a:pt x="7108190" y="46990"/>
                </a:lnTo>
                <a:lnTo>
                  <a:pt x="56515" y="46990"/>
                </a:lnTo>
                <a:lnTo>
                  <a:pt x="46990" y="46990"/>
                </a:lnTo>
                <a:lnTo>
                  <a:pt x="46990" y="9432303"/>
                </a:lnTo>
                <a:lnTo>
                  <a:pt x="56515" y="9432290"/>
                </a:lnTo>
                <a:lnTo>
                  <a:pt x="7146290" y="9432290"/>
                </a:lnTo>
                <a:lnTo>
                  <a:pt x="7146290" y="9394190"/>
                </a:lnTo>
                <a:lnTo>
                  <a:pt x="7146290" y="57150"/>
                </a:lnTo>
                <a:lnTo>
                  <a:pt x="7146290" y="46990"/>
                </a:lnTo>
                <a:close/>
              </a:path>
              <a:path w="7164070" h="9450070">
                <a:moveTo>
                  <a:pt x="7164070" y="0"/>
                </a:moveTo>
                <a:lnTo>
                  <a:pt x="7155180" y="0"/>
                </a:lnTo>
                <a:lnTo>
                  <a:pt x="7155180" y="38100"/>
                </a:lnTo>
                <a:lnTo>
                  <a:pt x="7155180" y="9441180"/>
                </a:lnTo>
                <a:lnTo>
                  <a:pt x="38100" y="9441180"/>
                </a:lnTo>
                <a:lnTo>
                  <a:pt x="38100" y="38100"/>
                </a:lnTo>
                <a:lnTo>
                  <a:pt x="7155180" y="38100"/>
                </a:lnTo>
                <a:lnTo>
                  <a:pt x="7155180" y="0"/>
                </a:lnTo>
                <a:lnTo>
                  <a:pt x="0" y="0"/>
                </a:lnTo>
                <a:lnTo>
                  <a:pt x="0" y="38100"/>
                </a:lnTo>
                <a:lnTo>
                  <a:pt x="0" y="9441180"/>
                </a:lnTo>
                <a:lnTo>
                  <a:pt x="0" y="9450070"/>
                </a:lnTo>
                <a:lnTo>
                  <a:pt x="7164070" y="9450070"/>
                </a:lnTo>
                <a:lnTo>
                  <a:pt x="7164070" y="9441180"/>
                </a:lnTo>
                <a:lnTo>
                  <a:pt x="71640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13028" y="3661409"/>
            <a:ext cx="6172200" cy="5336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447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Common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JDBC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Components:</a:t>
            </a:r>
            <a:endParaRPr sz="1200">
              <a:latin typeface="Times New Roman"/>
              <a:cs typeface="Times New Roman"/>
            </a:endParaRPr>
          </a:p>
          <a:p>
            <a:pPr marL="204470">
              <a:lnSpc>
                <a:spcPct val="100000"/>
              </a:lnSpc>
              <a:spcBef>
                <a:spcPts val="124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JDBC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API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interfaces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classes: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30"/>
              </a:spcBef>
            </a:pPr>
            <a:endParaRPr sz="1200">
              <a:latin typeface="Times New Roman"/>
              <a:cs typeface="Times New Roman"/>
            </a:endParaRPr>
          </a:p>
          <a:p>
            <a:pPr marL="661670" marR="13970" indent="45720" algn="just">
              <a:lnSpc>
                <a:spcPct val="91200"/>
              </a:lnSpc>
            </a:pPr>
            <a:r>
              <a:rPr sz="1200" b="1" dirty="0">
                <a:latin typeface="Times New Roman"/>
                <a:cs typeface="Times New Roman"/>
              </a:rPr>
              <a:t>DriverManager:</a:t>
            </a:r>
            <a:r>
              <a:rPr sz="1200" b="1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manages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list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database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drivers.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Matches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connection </a:t>
            </a:r>
            <a:r>
              <a:rPr sz="1200" dirty="0">
                <a:latin typeface="Times New Roman"/>
                <a:cs typeface="Times New Roman"/>
              </a:rPr>
              <a:t>requests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java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proper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database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driver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communication </a:t>
            </a:r>
            <a:r>
              <a:rPr sz="1200" dirty="0">
                <a:latin typeface="Times New Roman"/>
                <a:cs typeface="Times New Roman"/>
              </a:rPr>
              <a:t>subprotocol.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first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driver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recognizes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certain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subprotocol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under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JDBC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be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establish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database </a:t>
            </a:r>
            <a:r>
              <a:rPr sz="1200" spc="-10" dirty="0">
                <a:latin typeface="Times New Roman"/>
                <a:cs typeface="Times New Roman"/>
              </a:rPr>
              <a:t>Connection.</a:t>
            </a:r>
            <a:endParaRPr sz="1200">
              <a:latin typeface="Times New Roman"/>
              <a:cs typeface="Times New Roman"/>
            </a:endParaRPr>
          </a:p>
          <a:p>
            <a:pPr marL="661670" marR="17780" indent="33020" algn="just">
              <a:lnSpc>
                <a:spcPct val="91100"/>
              </a:lnSpc>
              <a:spcBef>
                <a:spcPts val="275"/>
              </a:spcBef>
            </a:pPr>
            <a:r>
              <a:rPr sz="1200" b="1" dirty="0">
                <a:latin typeface="Times New Roman"/>
                <a:cs typeface="Times New Roman"/>
              </a:rPr>
              <a:t>Driver:</a:t>
            </a:r>
            <a:r>
              <a:rPr sz="1200" b="1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interface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handles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communications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database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server.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will </a:t>
            </a:r>
            <a:r>
              <a:rPr sz="1200" dirty="0">
                <a:latin typeface="Times New Roman"/>
                <a:cs typeface="Times New Roman"/>
              </a:rPr>
              <a:t>interact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directly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Driver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rarely.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Instead,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DriverManager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objects,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type.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abstracts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details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associated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working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Driver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objects</a:t>
            </a:r>
            <a:endParaRPr sz="1200">
              <a:latin typeface="Times New Roman"/>
              <a:cs typeface="Times New Roman"/>
            </a:endParaRPr>
          </a:p>
          <a:p>
            <a:pPr marL="661670" marR="19685" indent="27305" algn="just">
              <a:lnSpc>
                <a:spcPts val="1270"/>
              </a:lnSpc>
              <a:spcBef>
                <a:spcPts val="330"/>
              </a:spcBef>
            </a:pPr>
            <a:r>
              <a:rPr sz="1200" b="1" dirty="0">
                <a:latin typeface="Times New Roman"/>
                <a:cs typeface="Times New Roman"/>
              </a:rPr>
              <a:t>Connection</a:t>
            </a:r>
            <a:r>
              <a:rPr sz="1200" b="1" spc="4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:</a:t>
            </a:r>
            <a:r>
              <a:rPr sz="1200" b="1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interface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contacting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database.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connection </a:t>
            </a:r>
            <a:r>
              <a:rPr sz="1200" dirty="0">
                <a:latin typeface="Times New Roman"/>
                <a:cs typeface="Times New Roman"/>
              </a:rPr>
              <a:t>object</a:t>
            </a:r>
            <a:r>
              <a:rPr sz="1200" spc="3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represents</a:t>
            </a:r>
            <a:r>
              <a:rPr sz="1200" spc="3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communication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context,</a:t>
            </a:r>
            <a:r>
              <a:rPr sz="1200" spc="3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i.e.,</a:t>
            </a:r>
            <a:r>
              <a:rPr sz="1200" spc="3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communication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database</a:t>
            </a:r>
            <a:r>
              <a:rPr sz="1200" spc="185" dirty="0">
                <a:latin typeface="Times New Roman"/>
                <a:cs typeface="Times New Roman"/>
              </a:rPr>
              <a:t>  </a:t>
            </a:r>
            <a:r>
              <a:rPr sz="1200" spc="-2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through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connection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only.</a:t>
            </a:r>
            <a:endParaRPr sz="1200">
              <a:latin typeface="Times New Roman"/>
              <a:cs typeface="Times New Roman"/>
            </a:endParaRPr>
          </a:p>
          <a:p>
            <a:pPr marL="661670" marR="13970" indent="20955" algn="just">
              <a:lnSpc>
                <a:spcPct val="89200"/>
              </a:lnSpc>
              <a:spcBef>
                <a:spcPts val="290"/>
              </a:spcBef>
            </a:pPr>
            <a:r>
              <a:rPr sz="1200" b="1" dirty="0">
                <a:latin typeface="Times New Roman"/>
                <a:cs typeface="Times New Roman"/>
              </a:rPr>
              <a:t>Statement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: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 use objects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created from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interface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submit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SQL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statements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database.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derived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interfaces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accept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parameters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addition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executing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stored procedures.</a:t>
            </a:r>
            <a:endParaRPr sz="1200">
              <a:latin typeface="Times New Roman"/>
              <a:cs typeface="Times New Roman"/>
            </a:endParaRPr>
          </a:p>
          <a:p>
            <a:pPr marL="661670" marR="20320" indent="27305" algn="just">
              <a:lnSpc>
                <a:spcPts val="1270"/>
              </a:lnSpc>
              <a:spcBef>
                <a:spcPts val="280"/>
              </a:spcBef>
            </a:pPr>
            <a:r>
              <a:rPr sz="1200" b="1" dirty="0">
                <a:latin typeface="Times New Roman"/>
                <a:cs typeface="Times New Roman"/>
              </a:rPr>
              <a:t>ResultSet:</a:t>
            </a:r>
            <a:r>
              <a:rPr sz="1200" b="1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hold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retrieved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database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after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execute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SQL </a:t>
            </a:r>
            <a:r>
              <a:rPr sz="1200" dirty="0">
                <a:latin typeface="Times New Roman"/>
                <a:cs typeface="Times New Roman"/>
              </a:rPr>
              <a:t>query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Statement objects.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 acts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iterator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allow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move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through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data. </a:t>
            </a:r>
            <a:r>
              <a:rPr sz="1200" b="1" dirty="0">
                <a:latin typeface="Times New Roman"/>
                <a:cs typeface="Times New Roman"/>
              </a:rPr>
              <a:t>SQLException: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handles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errors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occur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database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application.</a:t>
            </a:r>
            <a:endParaRPr sz="1200">
              <a:latin typeface="Times New Roman"/>
              <a:cs typeface="Times New Roman"/>
            </a:endParaRPr>
          </a:p>
          <a:p>
            <a:pPr marL="204470">
              <a:lnSpc>
                <a:spcPct val="100000"/>
              </a:lnSpc>
              <a:spcBef>
                <a:spcPts val="1120"/>
              </a:spcBef>
            </a:pPr>
            <a:r>
              <a:rPr sz="1200" b="1" dirty="0">
                <a:latin typeface="Times New Roman"/>
                <a:cs typeface="Times New Roman"/>
              </a:rPr>
              <a:t>Creating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JDBC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Application:</a:t>
            </a:r>
            <a:endParaRPr sz="1200">
              <a:latin typeface="Times New Roman"/>
              <a:cs typeface="Times New Roman"/>
            </a:endParaRPr>
          </a:p>
          <a:p>
            <a:pPr marL="204470">
              <a:lnSpc>
                <a:spcPct val="100000"/>
              </a:lnSpc>
              <a:spcBef>
                <a:spcPts val="360"/>
              </a:spcBef>
            </a:pP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following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six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steps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involved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building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JDBC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application: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85"/>
              </a:spcBef>
            </a:pPr>
            <a:endParaRPr sz="1200">
              <a:latin typeface="Times New Roman"/>
              <a:cs typeface="Times New Roman"/>
            </a:endParaRPr>
          </a:p>
          <a:p>
            <a:pPr marL="661670" marR="5080" indent="42545" algn="just">
              <a:lnSpc>
                <a:spcPct val="87500"/>
              </a:lnSpc>
            </a:pPr>
            <a:r>
              <a:rPr sz="1200" b="1" dirty="0">
                <a:latin typeface="Times New Roman"/>
                <a:cs typeface="Times New Roman"/>
              </a:rPr>
              <a:t>Import</a:t>
            </a:r>
            <a:r>
              <a:rPr sz="1200" b="1" spc="17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the</a:t>
            </a:r>
            <a:r>
              <a:rPr sz="1200" b="1" spc="16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packages</a:t>
            </a:r>
            <a:r>
              <a:rPr sz="1200" b="1" spc="15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.</a:t>
            </a:r>
            <a:r>
              <a:rPr sz="1200" b="1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Requires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include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packages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containing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JDBC </a:t>
            </a:r>
            <a:r>
              <a:rPr sz="1200" dirty="0">
                <a:latin typeface="Times New Roman"/>
                <a:cs typeface="Times New Roman"/>
              </a:rPr>
              <a:t>classes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needed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database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programming.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often,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import</a:t>
            </a:r>
            <a:r>
              <a:rPr sz="1200" i="1" spc="30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java.sql.*</a:t>
            </a:r>
            <a:r>
              <a:rPr sz="1200" i="1" spc="135" dirty="0">
                <a:latin typeface="Times New Roman"/>
                <a:cs typeface="Times New Roman"/>
              </a:rPr>
              <a:t>  </a:t>
            </a:r>
            <a:r>
              <a:rPr sz="1200" spc="-20" dirty="0">
                <a:latin typeface="Times New Roman"/>
                <a:cs typeface="Times New Roman"/>
              </a:rPr>
              <a:t>will </a:t>
            </a:r>
            <a:r>
              <a:rPr sz="1200" spc="-10" dirty="0">
                <a:latin typeface="Times New Roman"/>
                <a:cs typeface="Times New Roman"/>
              </a:rPr>
              <a:t>suffice.</a:t>
            </a:r>
            <a:endParaRPr sz="1200">
              <a:latin typeface="Times New Roman"/>
              <a:cs typeface="Times New Roman"/>
            </a:endParaRPr>
          </a:p>
          <a:p>
            <a:pPr marL="12700" marR="28575" indent="137160">
              <a:lnSpc>
                <a:spcPts val="1320"/>
              </a:lnSpc>
              <a:spcBef>
                <a:spcPts val="315"/>
              </a:spcBef>
            </a:pPr>
            <a:r>
              <a:rPr sz="1200" b="1" dirty="0">
                <a:latin typeface="Calibri"/>
                <a:cs typeface="Calibri"/>
              </a:rPr>
              <a:t>Register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the</a:t>
            </a:r>
            <a:r>
              <a:rPr sz="1200" b="1" spc="-3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JDBC</a:t>
            </a:r>
            <a:r>
              <a:rPr sz="1200" b="1" spc="-3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driver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. </a:t>
            </a:r>
            <a:r>
              <a:rPr sz="1200" dirty="0">
                <a:latin typeface="Calibri"/>
                <a:cs typeface="Calibri"/>
              </a:rPr>
              <a:t>Requires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that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you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initialize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driver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so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you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can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open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communications channel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with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10" dirty="0">
                <a:latin typeface="Calibri"/>
                <a:cs typeface="Calibri"/>
              </a:rPr>
              <a:t> database.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175385" y="4465069"/>
            <a:ext cx="69215" cy="3789679"/>
            <a:chOff x="1175385" y="4465069"/>
            <a:chExt cx="69215" cy="3789679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385" y="4465069"/>
              <a:ext cx="69215" cy="8229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385" y="5165855"/>
              <a:ext cx="69215" cy="8229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385" y="5865498"/>
              <a:ext cx="69215" cy="8229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385" y="6390770"/>
              <a:ext cx="69215" cy="8229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385" y="6911089"/>
              <a:ext cx="69215" cy="8229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385" y="7234939"/>
              <a:ext cx="69215" cy="8229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385" y="8171945"/>
              <a:ext cx="69215" cy="822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467368"/>
            <a:ext cx="69215" cy="8292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9319832"/>
            <a:ext cx="69211" cy="8254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5385" y="855475"/>
            <a:ext cx="69215" cy="8229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5385" y="1195962"/>
            <a:ext cx="69215" cy="8229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5385" y="1556642"/>
            <a:ext cx="69215" cy="8229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5385" y="2436879"/>
            <a:ext cx="69215" cy="8229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5385" y="2769492"/>
            <a:ext cx="69215" cy="8229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5385" y="2960627"/>
            <a:ext cx="69215" cy="8229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5385" y="3836419"/>
            <a:ext cx="69215" cy="8229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5385" y="4707385"/>
            <a:ext cx="69215" cy="8229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5385" y="6284471"/>
            <a:ext cx="69215" cy="8229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5385" y="7745987"/>
            <a:ext cx="69215" cy="8229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3301913"/>
            <a:ext cx="68580" cy="80858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3477174"/>
            <a:ext cx="68580" cy="80857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3656751"/>
            <a:ext cx="68580" cy="80858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4176689"/>
            <a:ext cx="68580" cy="80858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4351949"/>
            <a:ext cx="68580" cy="8085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4533559"/>
            <a:ext cx="68580" cy="80858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5045623"/>
            <a:ext cx="68580" cy="80858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5221518"/>
            <a:ext cx="68580" cy="80858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5396778"/>
            <a:ext cx="68580" cy="80858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5572038"/>
            <a:ext cx="68580" cy="80858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5746663"/>
            <a:ext cx="68580" cy="80858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5922558"/>
            <a:ext cx="68580" cy="80858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6102898"/>
            <a:ext cx="68580" cy="80858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6624741"/>
            <a:ext cx="68580" cy="80858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6800001"/>
            <a:ext cx="68580" cy="80858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6975261"/>
            <a:ext cx="68580" cy="80858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7150521"/>
            <a:ext cx="68580" cy="80858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7382804"/>
            <a:ext cx="68580" cy="80858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7558065"/>
            <a:ext cx="68580" cy="80858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8088162"/>
            <a:ext cx="68580" cy="80858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8263422"/>
            <a:ext cx="68580" cy="80858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8438682"/>
            <a:ext cx="68580" cy="80858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8613942"/>
            <a:ext cx="68580" cy="80858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8789139"/>
            <a:ext cx="68580" cy="80858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8964399"/>
            <a:ext cx="68580" cy="80858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9144103"/>
            <a:ext cx="68580" cy="80858"/>
          </a:xfrm>
          <a:prstGeom prst="rect">
            <a:avLst/>
          </a:prstGeom>
        </p:spPr>
      </p:pic>
      <p:sp>
        <p:nvSpPr>
          <p:cNvPr id="40" name="object 40"/>
          <p:cNvSpPr/>
          <p:nvPr/>
        </p:nvSpPr>
        <p:spPr>
          <a:xfrm>
            <a:off x="304800" y="304799"/>
            <a:ext cx="7164070" cy="9450070"/>
          </a:xfrm>
          <a:custGeom>
            <a:avLst/>
            <a:gdLst/>
            <a:ahLst/>
            <a:cxnLst/>
            <a:rect l="l" t="t" r="r" b="b"/>
            <a:pathLst>
              <a:path w="7164070" h="9450070">
                <a:moveTo>
                  <a:pt x="7146290" y="46990"/>
                </a:moveTo>
                <a:lnTo>
                  <a:pt x="7108190" y="46990"/>
                </a:lnTo>
                <a:lnTo>
                  <a:pt x="7108190" y="57150"/>
                </a:lnTo>
                <a:lnTo>
                  <a:pt x="7108190" y="9394190"/>
                </a:lnTo>
                <a:lnTo>
                  <a:pt x="56515" y="9394190"/>
                </a:lnTo>
                <a:lnTo>
                  <a:pt x="56515" y="57150"/>
                </a:lnTo>
                <a:lnTo>
                  <a:pt x="7108190" y="57150"/>
                </a:lnTo>
                <a:lnTo>
                  <a:pt x="7108190" y="46990"/>
                </a:lnTo>
                <a:lnTo>
                  <a:pt x="56515" y="46990"/>
                </a:lnTo>
                <a:lnTo>
                  <a:pt x="46990" y="46990"/>
                </a:lnTo>
                <a:lnTo>
                  <a:pt x="46990" y="9432303"/>
                </a:lnTo>
                <a:lnTo>
                  <a:pt x="56515" y="9432290"/>
                </a:lnTo>
                <a:lnTo>
                  <a:pt x="7146290" y="9432290"/>
                </a:lnTo>
                <a:lnTo>
                  <a:pt x="7146290" y="9394190"/>
                </a:lnTo>
                <a:lnTo>
                  <a:pt x="7146290" y="57150"/>
                </a:lnTo>
                <a:lnTo>
                  <a:pt x="7146290" y="46990"/>
                </a:lnTo>
                <a:close/>
              </a:path>
              <a:path w="7164070" h="9450070">
                <a:moveTo>
                  <a:pt x="7164070" y="0"/>
                </a:moveTo>
                <a:lnTo>
                  <a:pt x="7155180" y="0"/>
                </a:lnTo>
                <a:lnTo>
                  <a:pt x="7155180" y="38100"/>
                </a:lnTo>
                <a:lnTo>
                  <a:pt x="7155180" y="9441180"/>
                </a:lnTo>
                <a:lnTo>
                  <a:pt x="38100" y="9441180"/>
                </a:lnTo>
                <a:lnTo>
                  <a:pt x="38100" y="38100"/>
                </a:lnTo>
                <a:lnTo>
                  <a:pt x="7155180" y="38100"/>
                </a:lnTo>
                <a:lnTo>
                  <a:pt x="7155180" y="0"/>
                </a:lnTo>
                <a:lnTo>
                  <a:pt x="0" y="0"/>
                </a:lnTo>
                <a:lnTo>
                  <a:pt x="0" y="38100"/>
                </a:lnTo>
                <a:lnTo>
                  <a:pt x="0" y="9441180"/>
                </a:lnTo>
                <a:lnTo>
                  <a:pt x="0" y="9450070"/>
                </a:lnTo>
                <a:lnTo>
                  <a:pt x="7164070" y="9450070"/>
                </a:lnTo>
                <a:lnTo>
                  <a:pt x="7164070" y="9441180"/>
                </a:lnTo>
                <a:lnTo>
                  <a:pt x="71640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133652" y="389890"/>
            <a:ext cx="5749925" cy="92576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356870" indent="228600">
              <a:lnSpc>
                <a:spcPct val="105000"/>
              </a:lnSpc>
              <a:spcBef>
                <a:spcPts val="25"/>
              </a:spcBef>
            </a:pPr>
            <a:r>
              <a:rPr sz="1200" b="1" dirty="0">
                <a:latin typeface="Times New Roman"/>
                <a:cs typeface="Times New Roman"/>
              </a:rPr>
              <a:t>Open a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connection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.</a:t>
            </a:r>
            <a:r>
              <a:rPr sz="1200" b="1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Requires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DriverManager.getConnection()</a:t>
            </a:r>
            <a:r>
              <a:rPr sz="1200" i="1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create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Connection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represents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physical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connection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database.</a:t>
            </a:r>
            <a:endParaRPr sz="1200">
              <a:latin typeface="Times New Roman"/>
              <a:cs typeface="Times New Roman"/>
            </a:endParaRPr>
          </a:p>
          <a:p>
            <a:pPr marL="241300" marR="523875" indent="63500">
              <a:lnSpc>
                <a:spcPts val="1250"/>
              </a:lnSpc>
              <a:spcBef>
                <a:spcPts val="275"/>
              </a:spcBef>
            </a:pPr>
            <a:r>
              <a:rPr sz="1200" b="1" dirty="0">
                <a:latin typeface="Times New Roman"/>
                <a:cs typeface="Times New Roman"/>
              </a:rPr>
              <a:t>Execute</a:t>
            </a:r>
            <a:r>
              <a:rPr sz="1200" b="1" spc="4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5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query</a:t>
            </a:r>
            <a:r>
              <a:rPr sz="1200" b="1" spc="5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.</a:t>
            </a:r>
            <a:r>
              <a:rPr sz="1200" b="1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Requires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Statement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building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spc="-10" dirty="0">
                <a:latin typeface="Times New Roman"/>
                <a:cs typeface="Times New Roman"/>
              </a:rPr>
              <a:t>submitting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SQL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statement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database.</a:t>
            </a:r>
            <a:endParaRPr sz="1200">
              <a:latin typeface="Times New Roman"/>
              <a:cs typeface="Times New Roman"/>
            </a:endParaRPr>
          </a:p>
          <a:p>
            <a:pPr marL="259715">
              <a:lnSpc>
                <a:spcPts val="1390"/>
              </a:lnSpc>
              <a:spcBef>
                <a:spcPts val="10"/>
              </a:spcBef>
            </a:pPr>
            <a:r>
              <a:rPr sz="1200" b="1" dirty="0">
                <a:latin typeface="Times New Roman"/>
                <a:cs typeface="Times New Roman"/>
              </a:rPr>
              <a:t>Extract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data</a:t>
            </a:r>
            <a:r>
              <a:rPr sz="1200" b="1" spc="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from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result</a:t>
            </a:r>
            <a:r>
              <a:rPr sz="1200" b="1" spc="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set</a:t>
            </a:r>
            <a:r>
              <a:rPr sz="1200" b="1" spc="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.</a:t>
            </a:r>
            <a:r>
              <a:rPr sz="1200" b="1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Requires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appropriate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ResultSet.getXXX()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390"/>
              </a:lnSpc>
            </a:pPr>
            <a:r>
              <a:rPr sz="1200" dirty="0">
                <a:latin typeface="Times New Roman"/>
                <a:cs typeface="Times New Roman"/>
              </a:rPr>
              <a:t>method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retrieve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result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set.</a:t>
            </a:r>
            <a:endParaRPr sz="1200">
              <a:latin typeface="Times New Roman"/>
              <a:cs typeface="Times New Roman"/>
            </a:endParaRPr>
          </a:p>
          <a:p>
            <a:pPr marL="241300" marR="31750" indent="36195">
              <a:lnSpc>
                <a:spcPts val="1250"/>
              </a:lnSpc>
              <a:spcBef>
                <a:spcPts val="225"/>
              </a:spcBef>
            </a:pPr>
            <a:r>
              <a:rPr sz="1200" b="1" dirty="0">
                <a:latin typeface="Times New Roman"/>
                <a:cs typeface="Times New Roman"/>
              </a:rPr>
              <a:t>Clean</a:t>
            </a:r>
            <a:r>
              <a:rPr sz="1200" b="1" spc="114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up</a:t>
            </a:r>
            <a:r>
              <a:rPr sz="1200" b="1" spc="1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the</a:t>
            </a:r>
            <a:r>
              <a:rPr sz="1200" b="1" spc="8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environment</a:t>
            </a:r>
            <a:r>
              <a:rPr sz="1200" b="1" spc="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.</a:t>
            </a:r>
            <a:r>
              <a:rPr sz="1200" b="1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Requires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explicitly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closing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database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resources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versus </a:t>
            </a:r>
            <a:r>
              <a:rPr sz="1200" dirty="0">
                <a:latin typeface="Times New Roman"/>
                <a:cs typeface="Times New Roman"/>
              </a:rPr>
              <a:t>relying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JVM's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garbage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collection.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360"/>
              </a:spcBef>
            </a:pPr>
            <a:r>
              <a:rPr sz="1200" b="1" dirty="0">
                <a:latin typeface="Times New Roman"/>
                <a:cs typeface="Times New Roman"/>
              </a:rPr>
              <a:t>Creating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JDBC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Application: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0"/>
              </a:spcBef>
            </a:pPr>
            <a:endParaRPr sz="1200">
              <a:latin typeface="Times New Roman"/>
              <a:cs typeface="Times New Roman"/>
            </a:endParaRPr>
          </a:p>
          <a:p>
            <a:pPr marL="241300" marR="187960" indent="17780">
              <a:lnSpc>
                <a:spcPts val="1250"/>
              </a:lnSpc>
            </a:pP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six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steps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involved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building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JDBC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I'm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brief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tutorial:</a:t>
            </a:r>
            <a:endParaRPr sz="1200">
              <a:latin typeface="Times New Roman"/>
              <a:cs typeface="Times New Roman"/>
            </a:endParaRPr>
          </a:p>
          <a:p>
            <a:pPr marL="259715">
              <a:lnSpc>
                <a:spcPts val="1405"/>
              </a:lnSpc>
            </a:pPr>
            <a:r>
              <a:rPr sz="1200" b="1" dirty="0">
                <a:latin typeface="Times New Roman"/>
                <a:cs typeface="Times New Roman"/>
              </a:rPr>
              <a:t>Import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the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packages:</a:t>
            </a:r>
            <a:endParaRPr sz="1200">
              <a:latin typeface="Times New Roman"/>
              <a:cs typeface="Times New Roman"/>
            </a:endParaRPr>
          </a:p>
          <a:p>
            <a:pPr marL="241300" marR="384810" indent="17780">
              <a:lnSpc>
                <a:spcPts val="1270"/>
              </a:lnSpc>
              <a:spcBef>
                <a:spcPts val="185"/>
              </a:spcBef>
            </a:pP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requires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include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packages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containing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JDBC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classes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for </a:t>
            </a:r>
            <a:r>
              <a:rPr sz="1200" spc="-10" dirty="0">
                <a:latin typeface="Times New Roman"/>
                <a:cs typeface="Times New Roman"/>
              </a:rPr>
              <a:t>database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programming. Most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often,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import java.sql.*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suffice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follows: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295"/>
              </a:lnSpc>
            </a:pPr>
            <a:r>
              <a:rPr sz="1200" dirty="0">
                <a:latin typeface="Times New Roman"/>
                <a:cs typeface="Times New Roman"/>
              </a:rPr>
              <a:t>//STEP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1.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Import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required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packages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405"/>
              </a:lnSpc>
            </a:pPr>
            <a:r>
              <a:rPr sz="1200" dirty="0">
                <a:latin typeface="Times New Roman"/>
                <a:cs typeface="Times New Roman"/>
              </a:rPr>
              <a:t>import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java.sql.*;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25"/>
              </a:spcBef>
            </a:pPr>
            <a:r>
              <a:rPr sz="1200" b="1" dirty="0">
                <a:latin typeface="Times New Roman"/>
                <a:cs typeface="Times New Roman"/>
              </a:rPr>
              <a:t>Register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the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JDBC</a:t>
            </a:r>
            <a:r>
              <a:rPr sz="1200" b="1" spc="-10" dirty="0">
                <a:latin typeface="Times New Roman"/>
                <a:cs typeface="Times New Roman"/>
              </a:rPr>
              <a:t> driver:</a:t>
            </a:r>
            <a:endParaRPr sz="1200">
              <a:latin typeface="Times New Roman"/>
              <a:cs typeface="Times New Roman"/>
            </a:endParaRPr>
          </a:p>
          <a:p>
            <a:pPr marL="241300" marR="88265" indent="17780">
              <a:lnSpc>
                <a:spcPts val="1250"/>
              </a:lnSpc>
              <a:spcBef>
                <a:spcPts val="225"/>
              </a:spcBef>
            </a:pP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requires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-10" dirty="0">
                <a:latin typeface="Times New Roman"/>
                <a:cs typeface="Times New Roman"/>
              </a:rPr>
              <a:t> initialize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driver so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open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communications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channel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with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database.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code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snippet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achieve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this: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320"/>
              </a:lnSpc>
            </a:pPr>
            <a:r>
              <a:rPr sz="1200" dirty="0">
                <a:latin typeface="Times New Roman"/>
                <a:cs typeface="Times New Roman"/>
              </a:rPr>
              <a:t>//STEP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2: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Register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JDBC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driver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415"/>
              </a:lnSpc>
            </a:pPr>
            <a:r>
              <a:rPr sz="1200" spc="-10" dirty="0">
                <a:latin typeface="Times New Roman"/>
                <a:cs typeface="Times New Roman"/>
              </a:rPr>
              <a:t>Class.forName("com.mysql.jdbc.Driver");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430"/>
              </a:lnSpc>
            </a:pPr>
            <a:r>
              <a:rPr sz="1200" b="1" dirty="0">
                <a:latin typeface="Times New Roman"/>
                <a:cs typeface="Times New Roman"/>
              </a:rPr>
              <a:t>Open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connection:</a:t>
            </a:r>
            <a:endParaRPr sz="1200">
              <a:latin typeface="Times New Roman"/>
              <a:cs typeface="Times New Roman"/>
            </a:endParaRPr>
          </a:p>
          <a:p>
            <a:pPr marL="241300" marR="195580" indent="17780">
              <a:lnSpc>
                <a:spcPts val="1250"/>
              </a:lnSpc>
              <a:spcBef>
                <a:spcPts val="200"/>
              </a:spcBef>
            </a:pP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requires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DriverManager.getConnection()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create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Connection </a:t>
            </a:r>
            <a:r>
              <a:rPr sz="1200" dirty="0">
                <a:latin typeface="Times New Roman"/>
                <a:cs typeface="Times New Roman"/>
              </a:rPr>
              <a:t>object,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represents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physical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connection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database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follows: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320"/>
              </a:lnSpc>
            </a:pPr>
            <a:r>
              <a:rPr sz="1200" dirty="0">
                <a:latin typeface="Times New Roman"/>
                <a:cs typeface="Times New Roman"/>
              </a:rPr>
              <a:t>//STEP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3: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Open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connection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355"/>
              </a:lnSpc>
            </a:pPr>
            <a:r>
              <a:rPr sz="1200" dirty="0">
                <a:latin typeface="Times New Roman"/>
                <a:cs typeface="Times New Roman"/>
              </a:rPr>
              <a:t>//</a:t>
            </a:r>
            <a:r>
              <a:rPr sz="1200" spc="-10" dirty="0">
                <a:latin typeface="Times New Roman"/>
                <a:cs typeface="Times New Roman"/>
              </a:rPr>
              <a:t> Database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credentials</a:t>
            </a:r>
            <a:endParaRPr sz="1200">
              <a:latin typeface="Times New Roman"/>
              <a:cs typeface="Times New Roman"/>
            </a:endParaRPr>
          </a:p>
          <a:p>
            <a:pPr marL="241300" marR="3122930">
              <a:lnSpc>
                <a:spcPts val="1390"/>
              </a:lnSpc>
              <a:spcBef>
                <a:spcPts val="40"/>
              </a:spcBef>
            </a:pPr>
            <a:r>
              <a:rPr sz="1200" dirty="0">
                <a:latin typeface="Times New Roman"/>
                <a:cs typeface="Times New Roman"/>
              </a:rPr>
              <a:t>static</a:t>
            </a:r>
            <a:r>
              <a:rPr sz="1200" spc="-10" dirty="0">
                <a:latin typeface="Times New Roman"/>
                <a:cs typeface="Times New Roman"/>
              </a:rPr>
              <a:t> final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"username"; </a:t>
            </a:r>
            <a:r>
              <a:rPr sz="1200" dirty="0">
                <a:latin typeface="Times New Roman"/>
                <a:cs typeface="Times New Roman"/>
              </a:rPr>
              <a:t>static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final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PASS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10" dirty="0">
                <a:latin typeface="Times New Roman"/>
                <a:cs typeface="Times New Roman"/>
              </a:rPr>
              <a:t> "password";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345"/>
              </a:lnSpc>
            </a:pPr>
            <a:r>
              <a:rPr sz="1200" spc="-10" dirty="0">
                <a:latin typeface="Times New Roman"/>
                <a:cs typeface="Times New Roman"/>
              </a:rPr>
              <a:t>System.out.println("Connecting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database...");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405"/>
              </a:lnSpc>
            </a:pPr>
            <a:r>
              <a:rPr sz="1200" dirty="0">
                <a:latin typeface="Times New Roman"/>
                <a:cs typeface="Times New Roman"/>
              </a:rPr>
              <a:t>conn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DriverManager.getConnection(DB_URL,USER,PASS);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Execute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query:</a:t>
            </a:r>
            <a:endParaRPr sz="1200">
              <a:latin typeface="Times New Roman"/>
              <a:cs typeface="Times New Roman"/>
            </a:endParaRPr>
          </a:p>
          <a:p>
            <a:pPr marL="241300" marR="246379" indent="17780">
              <a:lnSpc>
                <a:spcPts val="1250"/>
              </a:lnSpc>
              <a:spcBef>
                <a:spcPts val="225"/>
              </a:spcBef>
            </a:pP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requires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Statement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PreparedStatement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building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spc="-10" dirty="0">
                <a:latin typeface="Times New Roman"/>
                <a:cs typeface="Times New Roman"/>
              </a:rPr>
              <a:t>submitting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SQL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statement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database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follows: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310"/>
              </a:lnSpc>
            </a:pPr>
            <a:r>
              <a:rPr sz="1200" dirty="0">
                <a:latin typeface="Times New Roman"/>
                <a:cs typeface="Times New Roman"/>
              </a:rPr>
              <a:t>//STEP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4: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Execute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query</a:t>
            </a:r>
            <a:endParaRPr sz="1200">
              <a:latin typeface="Times New Roman"/>
              <a:cs typeface="Times New Roman"/>
            </a:endParaRPr>
          </a:p>
          <a:p>
            <a:pPr marL="241300" marR="2858135">
              <a:lnSpc>
                <a:spcPts val="1370"/>
              </a:lnSpc>
              <a:spcBef>
                <a:spcPts val="80"/>
              </a:spcBef>
            </a:pPr>
            <a:r>
              <a:rPr sz="1200" spc="-10" dirty="0">
                <a:latin typeface="Times New Roman"/>
                <a:cs typeface="Times New Roman"/>
              </a:rPr>
              <a:t>System.out.println("Creating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statement..."); </a:t>
            </a:r>
            <a:r>
              <a:rPr sz="1200" dirty="0">
                <a:latin typeface="Times New Roman"/>
                <a:cs typeface="Times New Roman"/>
              </a:rPr>
              <a:t>stmt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conn.createStatement();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335"/>
              </a:lnSpc>
            </a:pPr>
            <a:r>
              <a:rPr sz="1200" dirty="0">
                <a:latin typeface="Times New Roman"/>
                <a:cs typeface="Times New Roman"/>
              </a:rPr>
              <a:t>String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sql;</a:t>
            </a:r>
            <a:endParaRPr sz="1200">
              <a:latin typeface="Times New Roman"/>
              <a:cs typeface="Times New Roman"/>
            </a:endParaRPr>
          </a:p>
          <a:p>
            <a:pPr marL="241300" marR="2205355">
              <a:lnSpc>
                <a:spcPts val="1370"/>
              </a:lnSpc>
              <a:spcBef>
                <a:spcPts val="535"/>
              </a:spcBef>
            </a:pPr>
            <a:r>
              <a:rPr sz="1200" dirty="0">
                <a:latin typeface="Times New Roman"/>
                <a:cs typeface="Times New Roman"/>
              </a:rPr>
              <a:t>sql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"SELECT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id,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first,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last,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Employees"; </a:t>
            </a:r>
            <a:r>
              <a:rPr sz="1200" dirty="0">
                <a:latin typeface="Times New Roman"/>
                <a:cs typeface="Times New Roman"/>
              </a:rPr>
              <a:t>ResultSet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stmt.executeQuery(sql);</a:t>
            </a:r>
            <a:endParaRPr sz="1200">
              <a:latin typeface="Times New Roman"/>
              <a:cs typeface="Times New Roman"/>
            </a:endParaRPr>
          </a:p>
          <a:p>
            <a:pPr marL="241300" marR="30480" indent="39370">
              <a:lnSpc>
                <a:spcPts val="1250"/>
              </a:lnSpc>
              <a:spcBef>
                <a:spcPts val="285"/>
              </a:spcBef>
            </a:pP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SQL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UPDATE,INSERT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DELETE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statement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required,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following </a:t>
            </a:r>
            <a:r>
              <a:rPr sz="1200" dirty="0">
                <a:latin typeface="Times New Roman"/>
                <a:cs typeface="Times New Roman"/>
              </a:rPr>
              <a:t>code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snippet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would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required: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310"/>
              </a:lnSpc>
            </a:pPr>
            <a:r>
              <a:rPr sz="1200" dirty="0">
                <a:latin typeface="Times New Roman"/>
                <a:cs typeface="Times New Roman"/>
              </a:rPr>
              <a:t>//STEP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4: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Execute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 query</a:t>
            </a:r>
            <a:endParaRPr sz="1200">
              <a:latin typeface="Times New Roman"/>
              <a:cs typeface="Times New Roman"/>
            </a:endParaRPr>
          </a:p>
          <a:p>
            <a:pPr marL="241300" marR="2858135">
              <a:lnSpc>
                <a:spcPts val="1370"/>
              </a:lnSpc>
              <a:spcBef>
                <a:spcPts val="80"/>
              </a:spcBef>
            </a:pPr>
            <a:r>
              <a:rPr sz="1200" spc="-10" dirty="0">
                <a:latin typeface="Times New Roman"/>
                <a:cs typeface="Times New Roman"/>
              </a:rPr>
              <a:t>System.out.println("Creating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statement..."); </a:t>
            </a:r>
            <a:r>
              <a:rPr sz="1200" dirty="0">
                <a:latin typeface="Times New Roman"/>
                <a:cs typeface="Times New Roman"/>
              </a:rPr>
              <a:t>stmt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conn.createStatement();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320"/>
              </a:lnSpc>
            </a:pPr>
            <a:r>
              <a:rPr sz="1200" dirty="0">
                <a:latin typeface="Times New Roman"/>
                <a:cs typeface="Times New Roman"/>
              </a:rPr>
              <a:t>String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sql;</a:t>
            </a:r>
            <a:endParaRPr sz="1200">
              <a:latin typeface="Times New Roman"/>
              <a:cs typeface="Times New Roman"/>
            </a:endParaRPr>
          </a:p>
          <a:p>
            <a:pPr marL="241300" marR="3093085">
              <a:lnSpc>
                <a:spcPts val="1420"/>
              </a:lnSpc>
              <a:spcBef>
                <a:spcPts val="30"/>
              </a:spcBef>
            </a:pPr>
            <a:r>
              <a:rPr sz="1200" dirty="0">
                <a:latin typeface="Times New Roman"/>
                <a:cs typeface="Times New Roman"/>
              </a:rPr>
              <a:t>sql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"DELETE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Employees"; ResultSet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stmt.executeUpdate(sql);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370"/>
              </a:lnSpc>
            </a:pPr>
            <a:r>
              <a:rPr sz="1200" b="1" dirty="0">
                <a:latin typeface="Times New Roman"/>
                <a:cs typeface="Times New Roman"/>
              </a:rPr>
              <a:t>Extract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data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from</a:t>
            </a:r>
            <a:r>
              <a:rPr sz="1200" b="1" spc="-4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result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Times New Roman"/>
                <a:cs typeface="Times New Roman"/>
              </a:rPr>
              <a:t>set: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step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required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case you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fetching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database.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appropriate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ResultSet.getXXX()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retrieve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result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follows: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5385" y="3076451"/>
            <a:ext cx="69215" cy="8229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5385" y="4657093"/>
            <a:ext cx="69215" cy="8229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5385" y="7903467"/>
            <a:ext cx="69215" cy="8229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464225"/>
            <a:ext cx="68580" cy="8085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639485"/>
            <a:ext cx="68580" cy="8085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814618"/>
            <a:ext cx="68580" cy="8085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989878"/>
            <a:ext cx="68580" cy="8085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1165138"/>
            <a:ext cx="68580" cy="8085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1340398"/>
            <a:ext cx="68580" cy="8085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1515658"/>
            <a:ext cx="68580" cy="8085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1838874"/>
            <a:ext cx="68580" cy="8085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2014133"/>
            <a:ext cx="68580" cy="80858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2189393"/>
            <a:ext cx="68580" cy="80858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2364653"/>
            <a:ext cx="68580" cy="80858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2539913"/>
            <a:ext cx="68580" cy="80858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2714538"/>
            <a:ext cx="68580" cy="80858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2896148"/>
            <a:ext cx="68580" cy="8085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3415452"/>
            <a:ext cx="68580" cy="80857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3590711"/>
            <a:ext cx="68580" cy="80858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3765971"/>
            <a:ext cx="68580" cy="80858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3941231"/>
            <a:ext cx="68580" cy="80858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6091214"/>
            <a:ext cx="68580" cy="80858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6266474"/>
            <a:ext cx="68580" cy="80858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6441734"/>
            <a:ext cx="68580" cy="80858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6608740"/>
            <a:ext cx="68580" cy="80858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6782729"/>
            <a:ext cx="68580" cy="80858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7133884"/>
            <a:ext cx="68580" cy="80858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7475515"/>
            <a:ext cx="68580" cy="80858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7650774"/>
            <a:ext cx="68580" cy="80858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8242467"/>
            <a:ext cx="68580" cy="80858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8418362"/>
            <a:ext cx="68580" cy="80858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8759369"/>
            <a:ext cx="68580" cy="80858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8915364"/>
            <a:ext cx="68580" cy="80858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6335" y="9096981"/>
            <a:ext cx="64134" cy="77219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9256664"/>
            <a:ext cx="68580" cy="80858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9430018"/>
            <a:ext cx="68580" cy="80858"/>
          </a:xfrm>
          <a:prstGeom prst="rect">
            <a:avLst/>
          </a:prstGeom>
        </p:spPr>
      </p:pic>
      <p:grpSp>
        <p:nvGrpSpPr>
          <p:cNvPr id="38" name="object 38"/>
          <p:cNvGrpSpPr/>
          <p:nvPr/>
        </p:nvGrpSpPr>
        <p:grpSpPr>
          <a:xfrm>
            <a:off x="304800" y="304800"/>
            <a:ext cx="7164070" cy="9450070"/>
            <a:chOff x="304800" y="304800"/>
            <a:chExt cx="7164070" cy="9450070"/>
          </a:xfrm>
        </p:grpSpPr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6335" y="9643744"/>
              <a:ext cx="69215" cy="81914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304800" y="304799"/>
              <a:ext cx="7164070" cy="9450070"/>
            </a:xfrm>
            <a:custGeom>
              <a:avLst/>
              <a:gdLst/>
              <a:ahLst/>
              <a:cxnLst/>
              <a:rect l="l" t="t" r="r" b="b"/>
              <a:pathLst>
                <a:path w="7164070" h="9450070">
                  <a:moveTo>
                    <a:pt x="7146290" y="46990"/>
                  </a:moveTo>
                  <a:lnTo>
                    <a:pt x="7108190" y="46990"/>
                  </a:lnTo>
                  <a:lnTo>
                    <a:pt x="7108190" y="57150"/>
                  </a:lnTo>
                  <a:lnTo>
                    <a:pt x="7108190" y="9393555"/>
                  </a:lnTo>
                  <a:lnTo>
                    <a:pt x="56515" y="9393555"/>
                  </a:lnTo>
                  <a:lnTo>
                    <a:pt x="56515" y="57150"/>
                  </a:lnTo>
                  <a:lnTo>
                    <a:pt x="7108190" y="57150"/>
                  </a:lnTo>
                  <a:lnTo>
                    <a:pt x="7108190" y="46990"/>
                  </a:lnTo>
                  <a:lnTo>
                    <a:pt x="56515" y="46990"/>
                  </a:lnTo>
                  <a:lnTo>
                    <a:pt x="46990" y="46990"/>
                  </a:lnTo>
                  <a:lnTo>
                    <a:pt x="46990" y="9432303"/>
                  </a:lnTo>
                  <a:lnTo>
                    <a:pt x="56515" y="9432290"/>
                  </a:lnTo>
                  <a:lnTo>
                    <a:pt x="56515" y="9431655"/>
                  </a:lnTo>
                  <a:lnTo>
                    <a:pt x="7145655" y="9431655"/>
                  </a:lnTo>
                  <a:lnTo>
                    <a:pt x="7145655" y="9394190"/>
                  </a:lnTo>
                  <a:lnTo>
                    <a:pt x="7146290" y="9394190"/>
                  </a:lnTo>
                  <a:lnTo>
                    <a:pt x="7146290" y="57150"/>
                  </a:lnTo>
                  <a:lnTo>
                    <a:pt x="7146290" y="46990"/>
                  </a:lnTo>
                  <a:close/>
                </a:path>
                <a:path w="7164070" h="9450070">
                  <a:moveTo>
                    <a:pt x="7164070" y="0"/>
                  </a:moveTo>
                  <a:lnTo>
                    <a:pt x="7155180" y="0"/>
                  </a:lnTo>
                  <a:lnTo>
                    <a:pt x="7155180" y="38100"/>
                  </a:lnTo>
                  <a:lnTo>
                    <a:pt x="7155180" y="9394190"/>
                  </a:lnTo>
                  <a:lnTo>
                    <a:pt x="7154545" y="9394190"/>
                  </a:lnTo>
                  <a:lnTo>
                    <a:pt x="7154545" y="9441180"/>
                  </a:lnTo>
                  <a:lnTo>
                    <a:pt x="7108190" y="9441180"/>
                  </a:lnTo>
                  <a:lnTo>
                    <a:pt x="7107555" y="9441180"/>
                  </a:lnTo>
                  <a:lnTo>
                    <a:pt x="38100" y="9441180"/>
                  </a:lnTo>
                  <a:lnTo>
                    <a:pt x="38100" y="38100"/>
                  </a:lnTo>
                  <a:lnTo>
                    <a:pt x="7155180" y="38100"/>
                  </a:lnTo>
                  <a:lnTo>
                    <a:pt x="715518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9441180"/>
                  </a:lnTo>
                  <a:lnTo>
                    <a:pt x="0" y="9450070"/>
                  </a:lnTo>
                  <a:lnTo>
                    <a:pt x="7107555" y="9450070"/>
                  </a:lnTo>
                  <a:lnTo>
                    <a:pt x="7108190" y="9450070"/>
                  </a:lnTo>
                  <a:lnTo>
                    <a:pt x="7163435" y="9450070"/>
                  </a:lnTo>
                  <a:lnTo>
                    <a:pt x="7163435" y="9441180"/>
                  </a:lnTo>
                  <a:lnTo>
                    <a:pt x="7163435" y="9394203"/>
                  </a:lnTo>
                  <a:lnTo>
                    <a:pt x="7164070" y="9394190"/>
                  </a:lnTo>
                  <a:lnTo>
                    <a:pt x="7164070" y="38100"/>
                  </a:lnTo>
                  <a:lnTo>
                    <a:pt x="71640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301622" y="371602"/>
            <a:ext cx="5467985" cy="924560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73660" marR="3115310">
              <a:lnSpc>
                <a:spcPts val="1370"/>
              </a:lnSpc>
              <a:spcBef>
                <a:spcPts val="200"/>
              </a:spcBef>
            </a:pPr>
            <a:r>
              <a:rPr sz="1200" dirty="0">
                <a:latin typeface="Times New Roman"/>
                <a:cs typeface="Times New Roman"/>
              </a:rPr>
              <a:t>//STEP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5: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Extract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result</a:t>
            </a:r>
            <a:r>
              <a:rPr sz="1200" spc="-25" dirty="0">
                <a:latin typeface="Times New Roman"/>
                <a:cs typeface="Times New Roman"/>
              </a:rPr>
              <a:t> set </a:t>
            </a:r>
            <a:r>
              <a:rPr sz="1200" spc="-10" dirty="0">
                <a:latin typeface="Times New Roman"/>
                <a:cs typeface="Times New Roman"/>
              </a:rPr>
              <a:t>while(rs.next()){</a:t>
            </a:r>
            <a:endParaRPr sz="1200">
              <a:latin typeface="Times New Roman"/>
              <a:cs typeface="Times New Roman"/>
            </a:endParaRPr>
          </a:p>
          <a:p>
            <a:pPr marL="226060" marR="3583304">
              <a:lnSpc>
                <a:spcPts val="1370"/>
              </a:lnSpc>
              <a:spcBef>
                <a:spcPts val="20"/>
              </a:spcBef>
            </a:pPr>
            <a:r>
              <a:rPr sz="1200" dirty="0">
                <a:latin typeface="Times New Roman"/>
                <a:cs typeface="Times New Roman"/>
              </a:rPr>
              <a:t>//Retrieve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column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name </a:t>
            </a:r>
            <a:r>
              <a:rPr sz="1200" dirty="0">
                <a:latin typeface="Times New Roman"/>
                <a:cs typeface="Times New Roman"/>
              </a:rPr>
              <a:t>int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rs.getInt("id");</a:t>
            </a:r>
            <a:endParaRPr sz="1200">
              <a:latin typeface="Times New Roman"/>
              <a:cs typeface="Times New Roman"/>
            </a:endParaRPr>
          </a:p>
          <a:p>
            <a:pPr marL="226060">
              <a:lnSpc>
                <a:spcPts val="1320"/>
              </a:lnSpc>
            </a:pPr>
            <a:r>
              <a:rPr sz="1200" dirty="0">
                <a:latin typeface="Times New Roman"/>
                <a:cs typeface="Times New Roman"/>
              </a:rPr>
              <a:t>int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rs.getInt("age");</a:t>
            </a:r>
            <a:endParaRPr sz="1200">
              <a:latin typeface="Times New Roman"/>
              <a:cs typeface="Times New Roman"/>
            </a:endParaRPr>
          </a:p>
          <a:p>
            <a:pPr marL="226060" marR="3208655">
              <a:lnSpc>
                <a:spcPts val="1400"/>
              </a:lnSpc>
              <a:spcBef>
                <a:spcPts val="45"/>
              </a:spcBef>
            </a:pPr>
            <a:r>
              <a:rPr sz="1200" dirty="0">
                <a:latin typeface="Times New Roman"/>
                <a:cs typeface="Times New Roman"/>
              </a:rPr>
              <a:t>String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first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rs.getString("first"); </a:t>
            </a:r>
            <a:r>
              <a:rPr sz="1200" dirty="0">
                <a:latin typeface="Times New Roman"/>
                <a:cs typeface="Times New Roman"/>
              </a:rPr>
              <a:t>String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last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rs.getString("last");</a:t>
            </a:r>
            <a:endParaRPr sz="1200">
              <a:latin typeface="Times New Roman"/>
              <a:cs typeface="Times New Roman"/>
            </a:endParaRPr>
          </a:p>
          <a:p>
            <a:pPr marL="226060" marR="3057525">
              <a:lnSpc>
                <a:spcPct val="95400"/>
              </a:lnSpc>
              <a:spcBef>
                <a:spcPts val="1125"/>
              </a:spcBef>
            </a:pPr>
            <a:r>
              <a:rPr sz="1200" dirty="0">
                <a:latin typeface="Times New Roman"/>
                <a:cs typeface="Times New Roman"/>
              </a:rPr>
              <a:t>//Display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values System.out.print("ID: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"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+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id); </a:t>
            </a:r>
            <a:r>
              <a:rPr sz="1200" spc="-10" dirty="0">
                <a:latin typeface="Times New Roman"/>
                <a:cs typeface="Times New Roman"/>
              </a:rPr>
              <a:t>System.out.print(",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Age: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"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+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age); </a:t>
            </a:r>
            <a:r>
              <a:rPr sz="1200" spc="-10" dirty="0">
                <a:latin typeface="Times New Roman"/>
                <a:cs typeface="Times New Roman"/>
              </a:rPr>
              <a:t>System.out.print(",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First: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"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+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first); System.out.println(",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Last: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"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+</a:t>
            </a:r>
            <a:r>
              <a:rPr sz="1200" spc="-10" dirty="0">
                <a:latin typeface="Times New Roman"/>
                <a:cs typeface="Times New Roman"/>
              </a:rPr>
              <a:t> last);</a:t>
            </a:r>
            <a:endParaRPr sz="1200">
              <a:latin typeface="Times New Roman"/>
              <a:cs typeface="Times New Roman"/>
            </a:endParaRPr>
          </a:p>
          <a:p>
            <a:pPr marL="73660">
              <a:lnSpc>
                <a:spcPts val="1420"/>
              </a:lnSpc>
            </a:pP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73660">
              <a:lnSpc>
                <a:spcPct val="100000"/>
              </a:lnSpc>
              <a:spcBef>
                <a:spcPts val="25"/>
              </a:spcBef>
            </a:pPr>
            <a:r>
              <a:rPr sz="1200" b="1" dirty="0">
                <a:latin typeface="Times New Roman"/>
                <a:cs typeface="Times New Roman"/>
              </a:rPr>
              <a:t>Clean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up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the</a:t>
            </a:r>
            <a:r>
              <a:rPr sz="1200" b="1" spc="-10" dirty="0">
                <a:latin typeface="Times New Roman"/>
                <a:cs typeface="Times New Roman"/>
              </a:rPr>
              <a:t> environment:</a:t>
            </a:r>
            <a:endParaRPr sz="1200">
              <a:latin typeface="Times New Roman"/>
              <a:cs typeface="Times New Roman"/>
            </a:endParaRPr>
          </a:p>
          <a:p>
            <a:pPr marL="73660" marR="75565" indent="17780">
              <a:lnSpc>
                <a:spcPts val="1220"/>
              </a:lnSpc>
              <a:spcBef>
                <a:spcPts val="250"/>
              </a:spcBef>
            </a:pP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should</a:t>
            </a:r>
            <a:r>
              <a:rPr sz="1200" spc="-10" dirty="0">
                <a:latin typeface="Times New Roman"/>
                <a:cs typeface="Times New Roman"/>
              </a:rPr>
              <a:t> explicitly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close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database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resources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versus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relying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JVM's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garbage collection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follows:</a:t>
            </a:r>
            <a:endParaRPr sz="1200">
              <a:latin typeface="Times New Roman"/>
              <a:cs typeface="Times New Roman"/>
            </a:endParaRPr>
          </a:p>
          <a:p>
            <a:pPr marL="73660">
              <a:lnSpc>
                <a:spcPts val="1320"/>
              </a:lnSpc>
            </a:pPr>
            <a:r>
              <a:rPr sz="1200" dirty="0">
                <a:latin typeface="Times New Roman"/>
                <a:cs typeface="Times New Roman"/>
              </a:rPr>
              <a:t>//STEP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6: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Clean-</a:t>
            </a:r>
            <a:r>
              <a:rPr sz="1200" dirty="0">
                <a:latin typeface="Times New Roman"/>
                <a:cs typeface="Times New Roman"/>
              </a:rPr>
              <a:t>up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environment</a:t>
            </a:r>
            <a:endParaRPr sz="1200">
              <a:latin typeface="Times New Roman"/>
              <a:cs typeface="Times New Roman"/>
            </a:endParaRPr>
          </a:p>
          <a:p>
            <a:pPr marL="73660">
              <a:lnSpc>
                <a:spcPts val="1380"/>
              </a:lnSpc>
            </a:pPr>
            <a:r>
              <a:rPr sz="1200" spc="-10" dirty="0">
                <a:latin typeface="Times New Roman"/>
                <a:cs typeface="Times New Roman"/>
              </a:rPr>
              <a:t>rs.close();</a:t>
            </a:r>
            <a:endParaRPr sz="1200">
              <a:latin typeface="Times New Roman"/>
              <a:cs typeface="Times New Roman"/>
            </a:endParaRPr>
          </a:p>
          <a:p>
            <a:pPr marL="73660">
              <a:lnSpc>
                <a:spcPts val="1380"/>
              </a:lnSpc>
            </a:pPr>
            <a:r>
              <a:rPr sz="1200" spc="-10" dirty="0">
                <a:latin typeface="Times New Roman"/>
                <a:cs typeface="Times New Roman"/>
              </a:rPr>
              <a:t>stmt.close();</a:t>
            </a:r>
            <a:endParaRPr sz="1200">
              <a:latin typeface="Times New Roman"/>
              <a:cs typeface="Times New Roman"/>
            </a:endParaRPr>
          </a:p>
          <a:p>
            <a:pPr marL="73660">
              <a:lnSpc>
                <a:spcPts val="1415"/>
              </a:lnSpc>
            </a:pPr>
            <a:r>
              <a:rPr sz="1200" spc="-10" dirty="0">
                <a:latin typeface="Times New Roman"/>
                <a:cs typeface="Times New Roman"/>
              </a:rPr>
              <a:t>conn.close();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7366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First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JDBC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Program: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200">
              <a:latin typeface="Times New Roman"/>
              <a:cs typeface="Times New Roman"/>
            </a:endParaRPr>
          </a:p>
          <a:p>
            <a:pPr marL="73660" marR="160020" indent="17780">
              <a:lnSpc>
                <a:spcPts val="1250"/>
              </a:lnSpc>
            </a:pP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above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steps,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consolidated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sample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code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template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writing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JDBC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code:</a:t>
            </a:r>
            <a:endParaRPr sz="1200">
              <a:latin typeface="Times New Roman"/>
              <a:cs typeface="Times New Roman"/>
            </a:endParaRPr>
          </a:p>
          <a:p>
            <a:pPr marL="73660" marR="5080">
              <a:lnSpc>
                <a:spcPts val="1220"/>
              </a:lnSpc>
              <a:spcBef>
                <a:spcPts val="285"/>
              </a:spcBef>
            </a:pP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sample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code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written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environment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database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setup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done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Environment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chapter.</a:t>
            </a:r>
            <a:endParaRPr sz="1200">
              <a:latin typeface="Times New Roman"/>
              <a:cs typeface="Times New Roman"/>
            </a:endParaRPr>
          </a:p>
          <a:p>
            <a:pPr marL="73660">
              <a:lnSpc>
                <a:spcPts val="1320"/>
              </a:lnSpc>
            </a:pPr>
            <a:r>
              <a:rPr sz="1200" dirty="0">
                <a:latin typeface="Times New Roman"/>
                <a:cs typeface="Times New Roman"/>
              </a:rPr>
              <a:t>//STEP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1.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Import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required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packages</a:t>
            </a:r>
            <a:endParaRPr sz="1200">
              <a:latin typeface="Times New Roman"/>
              <a:cs typeface="Times New Roman"/>
            </a:endParaRPr>
          </a:p>
          <a:p>
            <a:pPr marL="73660">
              <a:lnSpc>
                <a:spcPts val="1415"/>
              </a:lnSpc>
            </a:pPr>
            <a:r>
              <a:rPr sz="1200" dirty="0">
                <a:latin typeface="Times New Roman"/>
                <a:cs typeface="Times New Roman"/>
              </a:rPr>
              <a:t>import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java.sql.*;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1200" dirty="0">
                <a:latin typeface="Times New Roman"/>
                <a:cs typeface="Times New Roman"/>
              </a:rPr>
              <a:t>public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FirstExample </a:t>
            </a:r>
            <a:r>
              <a:rPr sz="1200" spc="-5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86055">
              <a:lnSpc>
                <a:spcPts val="1405"/>
              </a:lnSpc>
              <a:spcBef>
                <a:spcPts val="405"/>
              </a:spcBef>
            </a:pPr>
            <a:r>
              <a:rPr sz="1200" dirty="0">
                <a:latin typeface="Times New Roman"/>
                <a:cs typeface="Times New Roman"/>
              </a:rPr>
              <a:t>//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JDBC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driver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name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database</a:t>
            </a:r>
            <a:r>
              <a:rPr sz="1200" spc="-25" dirty="0">
                <a:latin typeface="Times New Roman"/>
                <a:cs typeface="Times New Roman"/>
              </a:rPr>
              <a:t> URL</a:t>
            </a:r>
            <a:endParaRPr sz="1200">
              <a:latin typeface="Times New Roman"/>
              <a:cs typeface="Times New Roman"/>
            </a:endParaRPr>
          </a:p>
          <a:p>
            <a:pPr marL="186055" marR="1442720">
              <a:lnSpc>
                <a:spcPts val="1370"/>
              </a:lnSpc>
              <a:spcBef>
                <a:spcPts val="70"/>
              </a:spcBef>
            </a:pPr>
            <a:r>
              <a:rPr sz="1200" dirty="0">
                <a:latin typeface="Times New Roman"/>
                <a:cs typeface="Times New Roman"/>
              </a:rPr>
              <a:t>static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final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JDBC_DRIVER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"com.mysql.jdbc.Driver"; </a:t>
            </a:r>
            <a:r>
              <a:rPr sz="1200" dirty="0">
                <a:latin typeface="Times New Roman"/>
                <a:cs typeface="Times New Roman"/>
              </a:rPr>
              <a:t>static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final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DB_URL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"jdbc:mysql://localhost/EMP";</a:t>
            </a:r>
            <a:endParaRPr sz="1200">
              <a:latin typeface="Times New Roman"/>
              <a:cs typeface="Times New Roman"/>
            </a:endParaRPr>
          </a:p>
          <a:p>
            <a:pPr marL="186055">
              <a:lnSpc>
                <a:spcPts val="1405"/>
              </a:lnSpc>
              <a:spcBef>
                <a:spcPts val="395"/>
              </a:spcBef>
            </a:pPr>
            <a:r>
              <a:rPr sz="1200" dirty="0">
                <a:latin typeface="Times New Roman"/>
                <a:cs typeface="Times New Roman"/>
              </a:rPr>
              <a:t>//</a:t>
            </a:r>
            <a:r>
              <a:rPr sz="1200" spc="-10" dirty="0">
                <a:latin typeface="Times New Roman"/>
                <a:cs typeface="Times New Roman"/>
              </a:rPr>
              <a:t> Database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credentials</a:t>
            </a:r>
            <a:endParaRPr sz="1200">
              <a:latin typeface="Times New Roman"/>
              <a:cs typeface="Times New Roman"/>
            </a:endParaRPr>
          </a:p>
          <a:p>
            <a:pPr marL="186055">
              <a:lnSpc>
                <a:spcPts val="1405"/>
              </a:lnSpc>
            </a:pPr>
            <a:r>
              <a:rPr sz="1200" dirty="0">
                <a:latin typeface="Times New Roman"/>
                <a:cs typeface="Times New Roman"/>
              </a:rPr>
              <a:t>static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final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"username";</a:t>
            </a:r>
            <a:endParaRPr sz="1200">
              <a:latin typeface="Times New Roman"/>
              <a:cs typeface="Times New Roman"/>
            </a:endParaRPr>
          </a:p>
          <a:p>
            <a:pPr marL="186055">
              <a:lnSpc>
                <a:spcPct val="100000"/>
              </a:lnSpc>
              <a:spcBef>
                <a:spcPts val="1295"/>
              </a:spcBef>
            </a:pPr>
            <a:r>
              <a:rPr sz="1200" dirty="0">
                <a:latin typeface="Times New Roman"/>
                <a:cs typeface="Times New Roman"/>
              </a:rPr>
              <a:t>static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final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PASS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"password";</a:t>
            </a:r>
            <a:endParaRPr sz="1200">
              <a:latin typeface="Times New Roman"/>
              <a:cs typeface="Times New Roman"/>
            </a:endParaRPr>
          </a:p>
          <a:p>
            <a:pPr marL="186055" marR="2913380">
              <a:lnSpc>
                <a:spcPts val="1370"/>
              </a:lnSpc>
              <a:spcBef>
                <a:spcPts val="1355"/>
              </a:spcBef>
            </a:pPr>
            <a:r>
              <a:rPr sz="1200" dirty="0">
                <a:latin typeface="Times New Roman"/>
                <a:cs typeface="Times New Roman"/>
              </a:rPr>
              <a:t>public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static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void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main(String[]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args)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{ </a:t>
            </a:r>
            <a:r>
              <a:rPr sz="1200" dirty="0">
                <a:latin typeface="Times New Roman"/>
                <a:cs typeface="Times New Roman"/>
              </a:rPr>
              <a:t>Connection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null;</a:t>
            </a:r>
            <a:endParaRPr sz="1200">
              <a:latin typeface="Times New Roman"/>
              <a:cs typeface="Times New Roman"/>
            </a:endParaRPr>
          </a:p>
          <a:p>
            <a:pPr marL="186055" marR="3923665" indent="17780">
              <a:lnSpc>
                <a:spcPts val="1220"/>
              </a:lnSpc>
              <a:spcBef>
                <a:spcPts val="330"/>
              </a:spcBef>
            </a:pPr>
            <a:r>
              <a:rPr sz="1200" spc="-10" dirty="0">
                <a:latin typeface="Times New Roman"/>
                <a:cs typeface="Times New Roman"/>
              </a:rPr>
              <a:t>Statement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stmt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null; try{</a:t>
            </a:r>
            <a:endParaRPr sz="1200">
              <a:latin typeface="Times New Roman"/>
              <a:cs typeface="Times New Roman"/>
            </a:endParaRPr>
          </a:p>
          <a:p>
            <a:pPr marL="302260" marR="2597150">
              <a:lnSpc>
                <a:spcPts val="1370"/>
              </a:lnSpc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//STEP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2: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Register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JDBC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driver Class.forName("com.mysql.jdbc.Driver");</a:t>
            </a:r>
            <a:endParaRPr sz="1200">
              <a:latin typeface="Times New Roman"/>
              <a:cs typeface="Times New Roman"/>
            </a:endParaRPr>
          </a:p>
          <a:p>
            <a:pPr marL="302260" marR="2237740">
              <a:lnSpc>
                <a:spcPts val="1370"/>
              </a:lnSpc>
              <a:spcBef>
                <a:spcPts val="1195"/>
              </a:spcBef>
            </a:pPr>
            <a:r>
              <a:rPr sz="1200" dirty="0">
                <a:latin typeface="Times New Roman"/>
                <a:cs typeface="Times New Roman"/>
              </a:rPr>
              <a:t>//STEP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3: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Open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connection System.out.println("Connecting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database...");</a:t>
            </a:r>
            <a:endParaRPr sz="1200">
              <a:latin typeface="Times New Roman"/>
              <a:cs typeface="Times New Roman"/>
            </a:endParaRPr>
          </a:p>
          <a:p>
            <a:pPr marL="302260">
              <a:lnSpc>
                <a:spcPts val="1350"/>
              </a:lnSpc>
            </a:pPr>
            <a:r>
              <a:rPr sz="1150" dirty="0">
                <a:latin typeface="Times New Roman"/>
                <a:cs typeface="Times New Roman"/>
              </a:rPr>
              <a:t>conn</a:t>
            </a:r>
            <a:r>
              <a:rPr sz="1150" spc="-6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=</a:t>
            </a:r>
            <a:r>
              <a:rPr sz="1150" spc="-3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DriverManager.getConnection(DB_URL,USER,PASS);</a:t>
            </a:r>
            <a:endParaRPr sz="1150">
              <a:latin typeface="Times New Roman"/>
              <a:cs typeface="Times New Roman"/>
            </a:endParaRPr>
          </a:p>
          <a:p>
            <a:pPr marL="302260" marR="2515870">
              <a:lnSpc>
                <a:spcPts val="1370"/>
              </a:lnSpc>
              <a:spcBef>
                <a:spcPts val="500"/>
              </a:spcBef>
            </a:pPr>
            <a:r>
              <a:rPr sz="1200" dirty="0">
                <a:latin typeface="Times New Roman"/>
                <a:cs typeface="Times New Roman"/>
              </a:rPr>
              <a:t>//STEP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4: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Execute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 query </a:t>
            </a:r>
            <a:r>
              <a:rPr sz="1200" spc="-10" dirty="0">
                <a:latin typeface="Times New Roman"/>
                <a:cs typeface="Times New Roman"/>
              </a:rPr>
              <a:t>System.out.println("Creating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statement...");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1156335" y="1683438"/>
            <a:ext cx="69215" cy="8179434"/>
            <a:chOff x="1156335" y="1683438"/>
            <a:chExt cx="69215" cy="8179434"/>
          </a:xfrm>
        </p:grpSpPr>
        <p:pic>
          <p:nvPicPr>
            <p:cNvPr id="43" name="object 4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6335" y="6958584"/>
              <a:ext cx="67944" cy="77216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6335" y="7309103"/>
              <a:ext cx="68546" cy="64388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6335" y="1683438"/>
              <a:ext cx="69215" cy="81607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6335" y="8585889"/>
              <a:ext cx="69215" cy="81606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6335" y="9780909"/>
              <a:ext cx="69215" cy="81606"/>
            </a:xfrm>
            <a:prstGeom prst="rect">
              <a:avLst/>
            </a:prstGeom>
          </p:spPr>
        </p:pic>
      </p:grpSp>
      <p:pic>
        <p:nvPicPr>
          <p:cNvPr id="48" name="object 4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56335" y="9955803"/>
            <a:ext cx="68580" cy="63012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4954310"/>
            <a:ext cx="68580" cy="8085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5129570"/>
            <a:ext cx="68580" cy="8085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5304195"/>
            <a:ext cx="68580" cy="8085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5479455"/>
            <a:ext cx="68580" cy="8085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5830483"/>
            <a:ext cx="68580" cy="8085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6005743"/>
            <a:ext cx="68580" cy="8085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6181003"/>
            <a:ext cx="68580" cy="8085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6356263"/>
            <a:ext cx="68580" cy="8085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6531523"/>
            <a:ext cx="68580" cy="8085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6706783"/>
            <a:ext cx="68580" cy="8085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6882043"/>
            <a:ext cx="68580" cy="8085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7057176"/>
            <a:ext cx="68580" cy="80858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7233071"/>
            <a:ext cx="68580" cy="80858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7408331"/>
            <a:ext cx="68580" cy="80858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7583591"/>
            <a:ext cx="68580" cy="80858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7758851"/>
            <a:ext cx="68580" cy="80858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7934111"/>
            <a:ext cx="68580" cy="8085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8109371"/>
            <a:ext cx="68580" cy="80858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8284631"/>
            <a:ext cx="68580" cy="80858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8460399"/>
            <a:ext cx="68580" cy="80858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8635659"/>
            <a:ext cx="68580" cy="80858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8810970"/>
            <a:ext cx="68580" cy="80858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8986192"/>
            <a:ext cx="68580" cy="80858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9161440"/>
            <a:ext cx="68580" cy="80858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335" y="9336699"/>
            <a:ext cx="68580" cy="80858"/>
          </a:xfrm>
          <a:prstGeom prst="rect">
            <a:avLst/>
          </a:prstGeom>
        </p:spPr>
      </p:pic>
      <p:grpSp>
        <p:nvGrpSpPr>
          <p:cNvPr id="27" name="object 27"/>
          <p:cNvGrpSpPr/>
          <p:nvPr/>
        </p:nvGrpSpPr>
        <p:grpSpPr>
          <a:xfrm>
            <a:off x="304800" y="304800"/>
            <a:ext cx="7164070" cy="9464675"/>
            <a:chOff x="304800" y="304800"/>
            <a:chExt cx="7164070" cy="9464675"/>
          </a:xfrm>
        </p:grpSpPr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6335" y="9687559"/>
              <a:ext cx="69215" cy="8191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04800" y="304799"/>
              <a:ext cx="7164070" cy="9450070"/>
            </a:xfrm>
            <a:custGeom>
              <a:avLst/>
              <a:gdLst/>
              <a:ahLst/>
              <a:cxnLst/>
              <a:rect l="l" t="t" r="r" b="b"/>
              <a:pathLst>
                <a:path w="7164070" h="9450070">
                  <a:moveTo>
                    <a:pt x="7146290" y="46990"/>
                  </a:moveTo>
                  <a:lnTo>
                    <a:pt x="56515" y="46990"/>
                  </a:lnTo>
                  <a:lnTo>
                    <a:pt x="46990" y="46990"/>
                  </a:lnTo>
                  <a:lnTo>
                    <a:pt x="46990" y="9432303"/>
                  </a:lnTo>
                  <a:lnTo>
                    <a:pt x="56515" y="9432290"/>
                  </a:lnTo>
                  <a:lnTo>
                    <a:pt x="56515" y="57150"/>
                  </a:lnTo>
                  <a:lnTo>
                    <a:pt x="7108190" y="57150"/>
                  </a:lnTo>
                  <a:lnTo>
                    <a:pt x="7108190" y="9394190"/>
                  </a:lnTo>
                  <a:lnTo>
                    <a:pt x="7146290" y="9394190"/>
                  </a:lnTo>
                  <a:lnTo>
                    <a:pt x="7146290" y="57150"/>
                  </a:lnTo>
                  <a:lnTo>
                    <a:pt x="7146290" y="46990"/>
                  </a:lnTo>
                  <a:close/>
                </a:path>
                <a:path w="7164070" h="9450070">
                  <a:moveTo>
                    <a:pt x="716407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0" y="9441180"/>
                  </a:lnTo>
                  <a:lnTo>
                    <a:pt x="0" y="9450070"/>
                  </a:lnTo>
                  <a:lnTo>
                    <a:pt x="7108190" y="9450070"/>
                  </a:lnTo>
                  <a:lnTo>
                    <a:pt x="7108190" y="9441180"/>
                  </a:lnTo>
                  <a:lnTo>
                    <a:pt x="38100" y="9441180"/>
                  </a:lnTo>
                  <a:lnTo>
                    <a:pt x="38100" y="38100"/>
                  </a:lnTo>
                  <a:lnTo>
                    <a:pt x="7155180" y="38100"/>
                  </a:lnTo>
                  <a:lnTo>
                    <a:pt x="7155180" y="9394203"/>
                  </a:lnTo>
                  <a:lnTo>
                    <a:pt x="7164070" y="9394190"/>
                  </a:lnTo>
                  <a:lnTo>
                    <a:pt x="7164070" y="38100"/>
                  </a:lnTo>
                  <a:lnTo>
                    <a:pt x="71640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60680" y="9736455"/>
              <a:ext cx="7051675" cy="9525"/>
            </a:xfrm>
            <a:custGeom>
              <a:avLst/>
              <a:gdLst/>
              <a:ahLst/>
              <a:cxnLst/>
              <a:rect l="l" t="t" r="r" b="b"/>
              <a:pathLst>
                <a:path w="7051675" h="9525">
                  <a:moveTo>
                    <a:pt x="705167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051675" y="9525"/>
                  </a:lnTo>
                  <a:lnTo>
                    <a:pt x="70516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60680" y="9698355"/>
              <a:ext cx="7107555" cy="56515"/>
            </a:xfrm>
            <a:custGeom>
              <a:avLst/>
              <a:gdLst/>
              <a:ahLst/>
              <a:cxnLst/>
              <a:rect l="l" t="t" r="r" b="b"/>
              <a:pathLst>
                <a:path w="7107555" h="56515">
                  <a:moveTo>
                    <a:pt x="7089775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7089775" y="38100"/>
                  </a:lnTo>
                  <a:lnTo>
                    <a:pt x="7089775" y="0"/>
                  </a:lnTo>
                  <a:close/>
                </a:path>
                <a:path w="7107555" h="56515">
                  <a:moveTo>
                    <a:pt x="7107555" y="635"/>
                  </a:moveTo>
                  <a:lnTo>
                    <a:pt x="7098665" y="635"/>
                  </a:lnTo>
                  <a:lnTo>
                    <a:pt x="7098665" y="47625"/>
                  </a:lnTo>
                  <a:lnTo>
                    <a:pt x="7051675" y="47625"/>
                  </a:lnTo>
                  <a:lnTo>
                    <a:pt x="7051675" y="56515"/>
                  </a:lnTo>
                  <a:lnTo>
                    <a:pt x="7107555" y="56515"/>
                  </a:lnTo>
                  <a:lnTo>
                    <a:pt x="7107555" y="47625"/>
                  </a:lnTo>
                  <a:lnTo>
                    <a:pt x="7107555" y="6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6335" y="9511669"/>
              <a:ext cx="69215" cy="81606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1246733" y="441706"/>
            <a:ext cx="3741420" cy="901700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356870" marR="1513205">
              <a:lnSpc>
                <a:spcPts val="1370"/>
              </a:lnSpc>
              <a:spcBef>
                <a:spcPts val="200"/>
              </a:spcBef>
            </a:pPr>
            <a:r>
              <a:rPr sz="1200" dirty="0">
                <a:latin typeface="Times New Roman"/>
                <a:cs typeface="Times New Roman"/>
              </a:rPr>
              <a:t>stmt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conn.createStatement(); </a:t>
            </a:r>
            <a:r>
              <a:rPr sz="1200" dirty="0">
                <a:latin typeface="Times New Roman"/>
                <a:cs typeface="Times New Roman"/>
              </a:rPr>
              <a:t>String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sql;</a:t>
            </a:r>
            <a:endParaRPr sz="1200">
              <a:latin typeface="Times New Roman"/>
              <a:cs typeface="Times New Roman"/>
            </a:endParaRPr>
          </a:p>
          <a:p>
            <a:pPr marL="356870" marR="81280">
              <a:lnSpc>
                <a:spcPts val="1370"/>
              </a:lnSpc>
              <a:spcBef>
                <a:spcPts val="20"/>
              </a:spcBef>
            </a:pPr>
            <a:r>
              <a:rPr sz="1200" dirty="0">
                <a:latin typeface="Times New Roman"/>
                <a:cs typeface="Times New Roman"/>
              </a:rPr>
              <a:t>sql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"SELECT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id,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first,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last,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Employees"; </a:t>
            </a:r>
            <a:r>
              <a:rPr sz="1200" dirty="0">
                <a:latin typeface="Times New Roman"/>
                <a:cs typeface="Times New Roman"/>
              </a:rPr>
              <a:t>ResultSet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stmt.executeQuery(sql);</a:t>
            </a:r>
            <a:endParaRPr sz="1200">
              <a:latin typeface="Times New Roman"/>
              <a:cs typeface="Times New Roman"/>
            </a:endParaRPr>
          </a:p>
          <a:p>
            <a:pPr marL="356870" marR="1096645">
              <a:lnSpc>
                <a:spcPts val="1370"/>
              </a:lnSpc>
              <a:spcBef>
                <a:spcPts val="1340"/>
              </a:spcBef>
            </a:pPr>
            <a:r>
              <a:rPr sz="1200" dirty="0">
                <a:latin typeface="Times New Roman"/>
                <a:cs typeface="Times New Roman"/>
              </a:rPr>
              <a:t>//STEP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5: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Extract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result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set </a:t>
            </a:r>
            <a:r>
              <a:rPr sz="1200" spc="-10" dirty="0">
                <a:latin typeface="Times New Roman"/>
                <a:cs typeface="Times New Roman"/>
              </a:rPr>
              <a:t>while(rs.next()){</a:t>
            </a:r>
            <a:endParaRPr sz="1200">
              <a:latin typeface="Times New Roman"/>
              <a:cs typeface="Times New Roman"/>
            </a:endParaRPr>
          </a:p>
          <a:p>
            <a:pPr marL="469900" marR="1612900">
              <a:lnSpc>
                <a:spcPts val="1370"/>
              </a:lnSpc>
              <a:spcBef>
                <a:spcPts val="25"/>
              </a:spcBef>
            </a:pPr>
            <a:r>
              <a:rPr sz="1200" dirty="0">
                <a:latin typeface="Times New Roman"/>
                <a:cs typeface="Times New Roman"/>
              </a:rPr>
              <a:t>//Retrieve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column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name </a:t>
            </a:r>
            <a:r>
              <a:rPr sz="1200" dirty="0">
                <a:latin typeface="Times New Roman"/>
                <a:cs typeface="Times New Roman"/>
              </a:rPr>
              <a:t>int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rs.getInt("id");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295"/>
              </a:lnSpc>
            </a:pPr>
            <a:r>
              <a:rPr sz="1200" dirty="0">
                <a:latin typeface="Times New Roman"/>
                <a:cs typeface="Times New Roman"/>
              </a:rPr>
              <a:t>int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rs.getInt("age");</a:t>
            </a:r>
            <a:endParaRPr sz="1200">
              <a:latin typeface="Times New Roman"/>
              <a:cs typeface="Times New Roman"/>
            </a:endParaRPr>
          </a:p>
          <a:p>
            <a:pPr marL="469900" marR="1238250">
              <a:lnSpc>
                <a:spcPts val="1390"/>
              </a:lnSpc>
              <a:spcBef>
                <a:spcPts val="50"/>
              </a:spcBef>
            </a:pPr>
            <a:r>
              <a:rPr sz="1200" dirty="0">
                <a:latin typeface="Times New Roman"/>
                <a:cs typeface="Times New Roman"/>
              </a:rPr>
              <a:t>String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first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rs.getString("first"); </a:t>
            </a:r>
            <a:r>
              <a:rPr sz="1200" dirty="0">
                <a:latin typeface="Times New Roman"/>
                <a:cs typeface="Times New Roman"/>
              </a:rPr>
              <a:t>String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last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rs.getString("last");</a:t>
            </a:r>
            <a:endParaRPr sz="1200">
              <a:latin typeface="Times New Roman"/>
              <a:cs typeface="Times New Roman"/>
            </a:endParaRPr>
          </a:p>
          <a:p>
            <a:pPr marL="469900" marR="1087120">
              <a:lnSpc>
                <a:spcPct val="95800"/>
              </a:lnSpc>
              <a:spcBef>
                <a:spcPts val="1275"/>
              </a:spcBef>
            </a:pPr>
            <a:r>
              <a:rPr sz="1200" dirty="0">
                <a:latin typeface="Times New Roman"/>
                <a:cs typeface="Times New Roman"/>
              </a:rPr>
              <a:t>//Display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values System.out.print("ID: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"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+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id); </a:t>
            </a:r>
            <a:r>
              <a:rPr sz="1200" spc="-10" dirty="0">
                <a:latin typeface="Times New Roman"/>
                <a:cs typeface="Times New Roman"/>
              </a:rPr>
              <a:t>System.out.print(",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Age: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"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+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age); </a:t>
            </a:r>
            <a:r>
              <a:rPr sz="1200" dirty="0">
                <a:latin typeface="Times New Roman"/>
                <a:cs typeface="Times New Roman"/>
              </a:rPr>
              <a:t>System.out.print(",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First: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"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+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first); System.out.println(",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Last: "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+</a:t>
            </a:r>
            <a:r>
              <a:rPr sz="1200" spc="-10" dirty="0">
                <a:latin typeface="Times New Roman"/>
                <a:cs typeface="Times New Roman"/>
              </a:rPr>
              <a:t> last);</a:t>
            </a:r>
            <a:endParaRPr sz="1200">
              <a:latin typeface="Times New Roman"/>
              <a:cs typeface="Times New Roman"/>
            </a:endParaRPr>
          </a:p>
          <a:p>
            <a:pPr marL="356870">
              <a:lnSpc>
                <a:spcPts val="1385"/>
              </a:lnSpc>
            </a:pP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356870" marR="1377315">
              <a:lnSpc>
                <a:spcPts val="1370"/>
              </a:lnSpc>
              <a:spcBef>
                <a:spcPts val="70"/>
              </a:spcBef>
            </a:pPr>
            <a:r>
              <a:rPr sz="1200" dirty="0">
                <a:latin typeface="Times New Roman"/>
                <a:cs typeface="Times New Roman"/>
              </a:rPr>
              <a:t>//STEP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6: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Clean-</a:t>
            </a:r>
            <a:r>
              <a:rPr sz="1200" dirty="0">
                <a:latin typeface="Times New Roman"/>
                <a:cs typeface="Times New Roman"/>
              </a:rPr>
              <a:t>up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environment rs.close();</a:t>
            </a:r>
            <a:endParaRPr sz="1200">
              <a:latin typeface="Times New Roman"/>
              <a:cs typeface="Times New Roman"/>
            </a:endParaRPr>
          </a:p>
          <a:p>
            <a:pPr marL="356870">
              <a:lnSpc>
                <a:spcPts val="1320"/>
              </a:lnSpc>
            </a:pPr>
            <a:r>
              <a:rPr sz="1200" spc="-10" dirty="0">
                <a:latin typeface="Times New Roman"/>
                <a:cs typeface="Times New Roman"/>
              </a:rPr>
              <a:t>stmt.close();</a:t>
            </a:r>
            <a:endParaRPr sz="1200">
              <a:latin typeface="Times New Roman"/>
              <a:cs typeface="Times New Roman"/>
            </a:endParaRPr>
          </a:p>
          <a:p>
            <a:pPr marL="356870">
              <a:lnSpc>
                <a:spcPts val="1380"/>
              </a:lnSpc>
            </a:pPr>
            <a:r>
              <a:rPr sz="1200" spc="-10" dirty="0">
                <a:latin typeface="Times New Roman"/>
                <a:cs typeface="Times New Roman"/>
              </a:rPr>
              <a:t>conn.close();</a:t>
            </a:r>
            <a:endParaRPr sz="1200">
              <a:latin typeface="Times New Roman"/>
              <a:cs typeface="Times New Roman"/>
            </a:endParaRPr>
          </a:p>
          <a:p>
            <a:pPr marR="1854835" algn="r">
              <a:lnSpc>
                <a:spcPts val="1380"/>
              </a:lnSpc>
            </a:pPr>
            <a:r>
              <a:rPr sz="1200" spc="-10" dirty="0">
                <a:latin typeface="Times New Roman"/>
                <a:cs typeface="Times New Roman"/>
              </a:rPr>
              <a:t>}catch(SQLException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se){</a:t>
            </a:r>
            <a:endParaRPr sz="1200">
              <a:latin typeface="Times New Roman"/>
              <a:cs typeface="Times New Roman"/>
            </a:endParaRPr>
          </a:p>
          <a:p>
            <a:pPr marR="1841500" algn="r">
              <a:lnSpc>
                <a:spcPts val="1405"/>
              </a:lnSpc>
            </a:pPr>
            <a:r>
              <a:rPr sz="1200" spc="-10" dirty="0">
                <a:latin typeface="Times New Roman"/>
                <a:cs typeface="Times New Roman"/>
              </a:rPr>
              <a:t>//Handle </a:t>
            </a:r>
            <a:r>
              <a:rPr sz="1200" dirty="0">
                <a:latin typeface="Times New Roman"/>
                <a:cs typeface="Times New Roman"/>
              </a:rPr>
              <a:t>errors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for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JDBC</a:t>
            </a:r>
            <a:endParaRPr sz="1200">
              <a:latin typeface="Times New Roman"/>
              <a:cs typeface="Times New Roman"/>
            </a:endParaRPr>
          </a:p>
          <a:p>
            <a:pPr marL="356870">
              <a:lnSpc>
                <a:spcPts val="1405"/>
              </a:lnSpc>
              <a:spcBef>
                <a:spcPts val="409"/>
              </a:spcBef>
            </a:pPr>
            <a:r>
              <a:rPr sz="1200" spc="-10" dirty="0">
                <a:latin typeface="Times New Roman"/>
                <a:cs typeface="Times New Roman"/>
              </a:rPr>
              <a:t>se.printStackTrace();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370"/>
              </a:lnSpc>
            </a:pPr>
            <a:r>
              <a:rPr sz="1200" spc="-10" dirty="0">
                <a:latin typeface="Times New Roman"/>
                <a:cs typeface="Times New Roman"/>
              </a:rPr>
              <a:t>}catch(Exception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e){</a:t>
            </a:r>
            <a:endParaRPr sz="1200">
              <a:latin typeface="Times New Roman"/>
              <a:cs typeface="Times New Roman"/>
            </a:endParaRPr>
          </a:p>
          <a:p>
            <a:pPr marL="356870" marR="1309370">
              <a:lnSpc>
                <a:spcPts val="1390"/>
              </a:lnSpc>
              <a:spcBef>
                <a:spcPts val="50"/>
              </a:spcBef>
            </a:pPr>
            <a:r>
              <a:rPr sz="1200" spc="-10" dirty="0">
                <a:latin typeface="Times New Roman"/>
                <a:cs typeface="Times New Roman"/>
              </a:rPr>
              <a:t>//Handle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errors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Class.forName e.printStackTrace();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20"/>
              </a:lnSpc>
            </a:pPr>
            <a:r>
              <a:rPr sz="1200" spc="-10" dirty="0">
                <a:latin typeface="Times New Roman"/>
                <a:cs typeface="Times New Roman"/>
              </a:rPr>
              <a:t>}finally{</a:t>
            </a:r>
            <a:endParaRPr sz="1200">
              <a:latin typeface="Times New Roman"/>
              <a:cs typeface="Times New Roman"/>
            </a:endParaRPr>
          </a:p>
          <a:p>
            <a:pPr marL="356870" marR="1091565">
              <a:lnSpc>
                <a:spcPts val="1370"/>
              </a:lnSpc>
              <a:spcBef>
                <a:spcPts val="70"/>
              </a:spcBef>
            </a:pPr>
            <a:r>
              <a:rPr sz="1200" spc="-10" dirty="0">
                <a:latin typeface="Times New Roman"/>
                <a:cs typeface="Times New Roman"/>
              </a:rPr>
              <a:t>//finally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block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10" dirty="0">
                <a:latin typeface="Times New Roman"/>
                <a:cs typeface="Times New Roman"/>
              </a:rPr>
              <a:t>close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resources </a:t>
            </a:r>
            <a:r>
              <a:rPr sz="1200" spc="-20" dirty="0">
                <a:latin typeface="Times New Roman"/>
                <a:cs typeface="Times New Roman"/>
              </a:rPr>
              <a:t>try{</a:t>
            </a:r>
            <a:endParaRPr sz="1200">
              <a:latin typeface="Times New Roman"/>
              <a:cs typeface="Times New Roman"/>
            </a:endParaRPr>
          </a:p>
          <a:p>
            <a:pPr marL="585470" marR="2390140" indent="-116205">
              <a:lnSpc>
                <a:spcPts val="1370"/>
              </a:lnSpc>
              <a:spcBef>
                <a:spcPts val="20"/>
              </a:spcBef>
            </a:pPr>
            <a:r>
              <a:rPr sz="1200" spc="-10" dirty="0">
                <a:latin typeface="Times New Roman"/>
                <a:cs typeface="Times New Roman"/>
              </a:rPr>
              <a:t>if(stmt!=null) stmt.close();</a:t>
            </a:r>
            <a:endParaRPr sz="1200">
              <a:latin typeface="Times New Roman"/>
              <a:cs typeface="Times New Roman"/>
            </a:endParaRPr>
          </a:p>
          <a:p>
            <a:pPr marL="356870">
              <a:lnSpc>
                <a:spcPts val="1320"/>
              </a:lnSpc>
            </a:pPr>
            <a:r>
              <a:rPr sz="1200" spc="-10" dirty="0">
                <a:latin typeface="Times New Roman"/>
                <a:cs typeface="Times New Roman"/>
              </a:rPr>
              <a:t>}catch(SQLException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se2){</a:t>
            </a:r>
            <a:endParaRPr sz="1200">
              <a:latin typeface="Times New Roman"/>
              <a:cs typeface="Times New Roman"/>
            </a:endParaRPr>
          </a:p>
          <a:p>
            <a:pPr marL="356870" marR="2071370">
              <a:lnSpc>
                <a:spcPts val="1400"/>
              </a:lnSpc>
              <a:spcBef>
                <a:spcPts val="45"/>
              </a:spcBef>
            </a:pPr>
            <a:r>
              <a:rPr sz="1200" dirty="0">
                <a:latin typeface="Times New Roman"/>
                <a:cs typeface="Times New Roman"/>
              </a:rPr>
              <a:t>}//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nothing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do </a:t>
            </a:r>
            <a:r>
              <a:rPr sz="1200" spc="-20" dirty="0">
                <a:latin typeface="Times New Roman"/>
                <a:cs typeface="Times New Roman"/>
              </a:rPr>
              <a:t>try{</a:t>
            </a:r>
            <a:endParaRPr sz="1200">
              <a:latin typeface="Times New Roman"/>
              <a:cs typeface="Times New Roman"/>
            </a:endParaRPr>
          </a:p>
          <a:p>
            <a:pPr marR="2402840" algn="r">
              <a:lnSpc>
                <a:spcPts val="1300"/>
              </a:lnSpc>
            </a:pPr>
            <a:r>
              <a:rPr sz="1200" spc="-10" dirty="0">
                <a:latin typeface="Times New Roman"/>
                <a:cs typeface="Times New Roman"/>
              </a:rPr>
              <a:t>if(conn!=null)</a:t>
            </a:r>
            <a:endParaRPr sz="1200">
              <a:latin typeface="Times New Roman"/>
              <a:cs typeface="Times New Roman"/>
            </a:endParaRPr>
          </a:p>
          <a:p>
            <a:pPr marR="2362200" algn="r">
              <a:lnSpc>
                <a:spcPts val="1380"/>
              </a:lnSpc>
            </a:pPr>
            <a:r>
              <a:rPr sz="1200" spc="-10" dirty="0">
                <a:latin typeface="Times New Roman"/>
                <a:cs typeface="Times New Roman"/>
              </a:rPr>
              <a:t>conn.close();</a:t>
            </a:r>
            <a:endParaRPr sz="1200">
              <a:latin typeface="Times New Roman"/>
              <a:cs typeface="Times New Roman"/>
            </a:endParaRPr>
          </a:p>
          <a:p>
            <a:pPr marL="469900" marR="1740535" indent="-113030">
              <a:lnSpc>
                <a:spcPts val="1390"/>
              </a:lnSpc>
              <a:spcBef>
                <a:spcPts val="50"/>
              </a:spcBef>
            </a:pPr>
            <a:r>
              <a:rPr sz="1200" spc="-10" dirty="0">
                <a:latin typeface="Times New Roman"/>
                <a:cs typeface="Times New Roman"/>
              </a:rPr>
              <a:t>}catch(SQLException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se){ </a:t>
            </a:r>
            <a:r>
              <a:rPr sz="1200" spc="-10" dirty="0">
                <a:latin typeface="Times New Roman"/>
                <a:cs typeface="Times New Roman"/>
              </a:rPr>
              <a:t>se.printStackTrace();</a:t>
            </a:r>
            <a:endParaRPr sz="1200">
              <a:latin typeface="Times New Roman"/>
              <a:cs typeface="Times New Roman"/>
            </a:endParaRPr>
          </a:p>
          <a:p>
            <a:pPr marL="356870">
              <a:lnSpc>
                <a:spcPts val="1310"/>
              </a:lnSpc>
            </a:pPr>
            <a:r>
              <a:rPr sz="1200" dirty="0">
                <a:latin typeface="Times New Roman"/>
                <a:cs typeface="Times New Roman"/>
              </a:rPr>
              <a:t>}//end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finally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try</a:t>
            </a:r>
            <a:endParaRPr sz="1200">
              <a:latin typeface="Times New Roman"/>
              <a:cs typeface="Times New Roman"/>
            </a:endParaRPr>
          </a:p>
          <a:p>
            <a:pPr marL="241300" marR="1510030">
              <a:lnSpc>
                <a:spcPts val="1370"/>
              </a:lnSpc>
              <a:spcBef>
                <a:spcPts val="80"/>
              </a:spcBef>
            </a:pPr>
            <a:r>
              <a:rPr sz="1200" dirty="0">
                <a:latin typeface="Times New Roman"/>
                <a:cs typeface="Times New Roman"/>
              </a:rPr>
              <a:t>}//end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try </a:t>
            </a:r>
            <a:r>
              <a:rPr sz="1200" spc="-10" dirty="0">
                <a:latin typeface="Times New Roman"/>
                <a:cs typeface="Times New Roman"/>
              </a:rPr>
              <a:t>System.out.println("Goodbye!");</a:t>
            </a:r>
            <a:endParaRPr sz="1200">
              <a:latin typeface="Times New Roman"/>
              <a:cs typeface="Times New Roman"/>
            </a:endParaRPr>
          </a:p>
          <a:p>
            <a:pPr marL="128270">
              <a:lnSpc>
                <a:spcPts val="1330"/>
              </a:lnSpc>
            </a:pPr>
            <a:r>
              <a:rPr sz="1200" dirty="0">
                <a:latin typeface="Times New Roman"/>
                <a:cs typeface="Times New Roman"/>
              </a:rPr>
              <a:t>}//end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main</a:t>
            </a:r>
            <a:endParaRPr sz="1200">
              <a:latin typeface="Times New Roman"/>
              <a:cs typeface="Times New Roman"/>
            </a:endParaRPr>
          </a:p>
          <a:p>
            <a:pPr marL="128270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}//end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FirstExample</a:t>
            </a:r>
            <a:endParaRPr sz="1200">
              <a:latin typeface="Times New Roman"/>
              <a:cs typeface="Times New Roman"/>
            </a:endParaRPr>
          </a:p>
          <a:p>
            <a:pPr marL="128270" marR="770255">
              <a:lnSpc>
                <a:spcPts val="1370"/>
              </a:lnSpc>
              <a:spcBef>
                <a:spcPts val="70"/>
              </a:spcBef>
            </a:pPr>
            <a:r>
              <a:rPr sz="1200" dirty="0">
                <a:latin typeface="Times New Roman"/>
                <a:cs typeface="Times New Roman"/>
              </a:rPr>
              <a:t>Now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compile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above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example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follows: </a:t>
            </a:r>
            <a:r>
              <a:rPr sz="1200" dirty="0">
                <a:latin typeface="Times New Roman"/>
                <a:cs typeface="Times New Roman"/>
              </a:rPr>
              <a:t>C:\&gt;javac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FirstExample.java</a:t>
            </a:r>
            <a:endParaRPr sz="1200">
              <a:latin typeface="Times New Roman"/>
              <a:cs typeface="Times New Roman"/>
            </a:endParaRPr>
          </a:p>
          <a:p>
            <a:pPr marL="128270">
              <a:lnSpc>
                <a:spcPts val="1335"/>
              </a:lnSpc>
            </a:pPr>
            <a:r>
              <a:rPr sz="1200" spc="-20" dirty="0">
                <a:latin typeface="Times New Roman"/>
                <a:cs typeface="Times New Roman"/>
              </a:rPr>
              <a:t>C:\&gt;</a:t>
            </a:r>
            <a:endParaRPr sz="1200">
              <a:latin typeface="Times New Roman"/>
              <a:cs typeface="Times New Roman"/>
            </a:endParaRPr>
          </a:p>
          <a:p>
            <a:pPr marL="128270" marR="5080">
              <a:lnSpc>
                <a:spcPts val="1390"/>
              </a:lnSpc>
              <a:spcBef>
                <a:spcPts val="65"/>
              </a:spcBef>
            </a:pPr>
            <a:r>
              <a:rPr sz="1200" dirty="0">
                <a:latin typeface="Times New Roman"/>
                <a:cs typeface="Times New Roman"/>
              </a:rPr>
              <a:t>When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run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FirstExample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produces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result: </a:t>
            </a:r>
            <a:r>
              <a:rPr sz="1200" dirty="0">
                <a:latin typeface="Times New Roman"/>
                <a:cs typeface="Times New Roman"/>
              </a:rPr>
              <a:t>C:\&gt;java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FirstExample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1370" y="9857848"/>
            <a:ext cx="68890" cy="19885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5052" y="472186"/>
            <a:ext cx="5972175" cy="297688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3352800">
              <a:lnSpc>
                <a:spcPts val="1220"/>
              </a:lnSpc>
              <a:spcBef>
                <a:spcPts val="275"/>
              </a:spcBef>
            </a:pP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Box</a:t>
            </a:r>
            <a:r>
              <a:rPr sz="115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mybox;</a:t>
            </a:r>
            <a:r>
              <a:rPr sz="115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15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declare</a:t>
            </a:r>
            <a:r>
              <a:rPr sz="115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reference</a:t>
            </a:r>
            <a:r>
              <a:rPr sz="115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15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object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mybox</a:t>
            </a:r>
            <a:r>
              <a:rPr sz="115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15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new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Box();</a:t>
            </a:r>
            <a:r>
              <a:rPr sz="115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15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allocate</a:t>
            </a:r>
            <a:r>
              <a:rPr sz="115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15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Box</a:t>
            </a:r>
            <a:r>
              <a:rPr sz="115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object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Closer Look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at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new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409575">
              <a:lnSpc>
                <a:spcPts val="123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just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explained,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new</a:t>
            </a:r>
            <a:r>
              <a:rPr sz="1200" b="1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operator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dynamically</a:t>
            </a:r>
            <a:r>
              <a:rPr sz="1200" spc="-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allocates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memory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object.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has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this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general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form: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sz="1200" i="1" spc="-10" dirty="0">
                <a:solidFill>
                  <a:srgbClr val="1D1D1E"/>
                </a:solidFill>
                <a:latin typeface="Times New Roman"/>
                <a:cs typeface="Times New Roman"/>
              </a:rPr>
              <a:t>class-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var</a:t>
            </a:r>
            <a:r>
              <a:rPr sz="1200" i="1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new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classname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(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);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1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250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Here,</a:t>
            </a:r>
            <a:r>
              <a:rPr sz="1200" spc="11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spc="-10" dirty="0">
                <a:solidFill>
                  <a:srgbClr val="1D1D1E"/>
                </a:solidFill>
                <a:latin typeface="Times New Roman"/>
                <a:cs typeface="Times New Roman"/>
              </a:rPr>
              <a:t>class-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var</a:t>
            </a:r>
            <a:r>
              <a:rPr sz="1200" i="1" spc="11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variable</a:t>
            </a:r>
            <a:r>
              <a:rPr sz="1200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type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being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created.</a:t>
            </a:r>
            <a:r>
              <a:rPr sz="1200" spc="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classname</a:t>
            </a:r>
            <a:r>
              <a:rPr sz="1200" i="1" spc="1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name</a:t>
            </a:r>
            <a:r>
              <a:rPr sz="1200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the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 being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instantiated. The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 name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followed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by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parentheses specifies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spc="-10" dirty="0">
                <a:solidFill>
                  <a:srgbClr val="1D1D1E"/>
                </a:solidFill>
                <a:latin typeface="Times New Roman"/>
                <a:cs typeface="Times New Roman"/>
              </a:rPr>
              <a:t>constructor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class.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constructor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defines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what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occurs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when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object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 is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created.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Constructors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important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part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all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classes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have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many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significant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attributes.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Most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real-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world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classes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explicitly</a:t>
            </a:r>
            <a:r>
              <a:rPr sz="1200" spc="1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define</a:t>
            </a:r>
            <a:r>
              <a:rPr sz="1200" spc="1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their</a:t>
            </a:r>
            <a:r>
              <a:rPr sz="1200" spc="20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own</a:t>
            </a:r>
            <a:r>
              <a:rPr sz="1200" spc="1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constructors</a:t>
            </a:r>
            <a:r>
              <a:rPr sz="1200" spc="1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within</a:t>
            </a:r>
            <a:r>
              <a:rPr sz="1200" spc="1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their</a:t>
            </a:r>
            <a:r>
              <a:rPr sz="1200" spc="2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1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definition.</a:t>
            </a:r>
            <a:r>
              <a:rPr sz="1200" spc="20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However,</a:t>
            </a:r>
            <a:r>
              <a:rPr sz="1200" spc="2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if</a:t>
            </a:r>
            <a:r>
              <a:rPr sz="1200" spc="1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no</a:t>
            </a:r>
            <a:r>
              <a:rPr sz="1200" spc="2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explicit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constructor</a:t>
            </a:r>
            <a:r>
              <a:rPr sz="1200" spc="1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1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specified,</a:t>
            </a:r>
            <a:r>
              <a:rPr sz="1200" spc="1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then</a:t>
            </a:r>
            <a:r>
              <a:rPr sz="1200" spc="1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Java</a:t>
            </a:r>
            <a:r>
              <a:rPr sz="1200" spc="1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will</a:t>
            </a:r>
            <a:r>
              <a:rPr sz="1200" spc="1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automatically</a:t>
            </a:r>
            <a:r>
              <a:rPr sz="1200" spc="1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supply</a:t>
            </a:r>
            <a:r>
              <a:rPr sz="1200" spc="11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1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default</a:t>
            </a:r>
            <a:r>
              <a:rPr sz="1200" spc="1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constructor.</a:t>
            </a:r>
            <a:r>
              <a:rPr sz="1200" spc="1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1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1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the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case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with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spc="-20" dirty="0">
                <a:solidFill>
                  <a:srgbClr val="1D1D1E"/>
                </a:solidFill>
                <a:latin typeface="Times New Roman"/>
                <a:cs typeface="Times New Roman"/>
              </a:rPr>
              <a:t>Box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5052" y="6709917"/>
            <a:ext cx="5980430" cy="3007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200" b="1" u="heavy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HISTORY</a:t>
            </a:r>
            <a:r>
              <a:rPr sz="1200" b="1" u="heavy" spc="-10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1200" b="1" u="heavy" spc="-45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20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JAVA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285115" indent="454025">
              <a:lnSpc>
                <a:spcPct val="89200"/>
              </a:lnSpc>
              <a:spcBef>
                <a:spcPts val="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Java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was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conceived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by</a:t>
            </a:r>
            <a:r>
              <a:rPr sz="1200" spc="-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James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Gosling,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Patrick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Naughton,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Chris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Warth,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Ed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Frank,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and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Mike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Sheridan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at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Sun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Microsystems,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Inc. in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1991. It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took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18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months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develop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first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Working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version.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language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was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initially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0000"/>
              </a:lnSpc>
              <a:spcBef>
                <a:spcPts val="31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Between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initial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implementation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Oak</a:t>
            </a:r>
            <a:r>
              <a:rPr sz="1200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fall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1992</a:t>
            </a:r>
            <a:r>
              <a:rPr sz="1200" spc="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public</a:t>
            </a:r>
            <a:r>
              <a:rPr sz="1200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Announcement</a:t>
            </a:r>
            <a:r>
              <a:rPr sz="1200" spc="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of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Java</a:t>
            </a:r>
            <a:r>
              <a:rPr sz="1200" spc="20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1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spring</a:t>
            </a:r>
            <a:r>
              <a:rPr sz="1200" spc="1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1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1995,</a:t>
            </a:r>
            <a:r>
              <a:rPr sz="1200" spc="1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many</a:t>
            </a:r>
            <a:r>
              <a:rPr sz="1200" spc="1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more</a:t>
            </a:r>
            <a:r>
              <a:rPr sz="1200" spc="1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people</a:t>
            </a:r>
            <a:r>
              <a:rPr sz="1200" spc="1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contributed</a:t>
            </a:r>
            <a:r>
              <a:rPr sz="1200" spc="1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1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designand</a:t>
            </a:r>
            <a:r>
              <a:rPr sz="1200" spc="1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evolution</a:t>
            </a:r>
            <a:r>
              <a:rPr sz="1200" spc="1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1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the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language.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Bill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Joy,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Arthur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van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Hoff,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Jonathan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Payne,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Frank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Yellin,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Tim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Lind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Holm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were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key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contributors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maturing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original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prototype.</a:t>
            </a:r>
            <a:endParaRPr sz="1200">
              <a:latin typeface="Times New Roman"/>
              <a:cs typeface="Times New Roman"/>
            </a:endParaRPr>
          </a:p>
          <a:p>
            <a:pPr marL="12700" marR="8890" indent="454025" algn="just">
              <a:lnSpc>
                <a:spcPct val="92600"/>
              </a:lnSpc>
              <a:spcBef>
                <a:spcPts val="44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trouble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With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C++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(and</a:t>
            </a:r>
            <a:r>
              <a:rPr sz="1200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most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other</a:t>
            </a:r>
            <a:r>
              <a:rPr sz="1200" spc="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languages)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they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designed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be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compiled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specific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target.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Although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</a:t>
            </a:r>
            <a:r>
              <a:rPr sz="1200" spc="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possible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compile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C++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program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just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about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Any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type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CPU,</a:t>
            </a:r>
            <a:r>
              <a:rPr sz="1200" spc="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do</a:t>
            </a:r>
            <a:r>
              <a:rPr sz="1200" spc="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so</a:t>
            </a:r>
            <a:r>
              <a:rPr sz="1200" spc="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requires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full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C++</a:t>
            </a:r>
            <a:r>
              <a:rPr sz="1200" spc="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compiler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targeted</a:t>
            </a:r>
            <a:r>
              <a:rPr sz="1200" spc="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CPU.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Problem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is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4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compilers</a:t>
            </a:r>
            <a:r>
              <a:rPr sz="1200" spc="43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4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expensive</a:t>
            </a:r>
            <a:r>
              <a:rPr sz="1200" spc="4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4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time-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consuming</a:t>
            </a:r>
            <a:r>
              <a:rPr sz="1200" spc="4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4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create.</a:t>
            </a:r>
            <a:r>
              <a:rPr sz="1200" spc="4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</a:t>
            </a:r>
            <a:r>
              <a:rPr sz="1200" spc="4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easier—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4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more</a:t>
            </a:r>
            <a:r>
              <a:rPr sz="1200" spc="4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cost- efficient—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solution</a:t>
            </a:r>
            <a:r>
              <a:rPr sz="1200" spc="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was</a:t>
            </a:r>
            <a:r>
              <a:rPr sz="1200" spc="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needed.</a:t>
            </a:r>
            <a:r>
              <a:rPr sz="1200" spc="10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</a:t>
            </a:r>
            <a:r>
              <a:rPr sz="1200" spc="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attempt</a:t>
            </a:r>
            <a:r>
              <a:rPr sz="1200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find</a:t>
            </a:r>
            <a:r>
              <a:rPr sz="1200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such</a:t>
            </a:r>
            <a:r>
              <a:rPr sz="1200" spc="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solution,Gosling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others</a:t>
            </a:r>
            <a:r>
              <a:rPr sz="1200" spc="9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began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work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on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portable,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platform-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independent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language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thatcould be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used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produce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code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would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run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on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variety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CPUs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under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differing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Environments.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effort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ultimately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led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creation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Java.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3453384"/>
            <a:ext cx="5924296" cy="3099562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5385" y="1891541"/>
            <a:ext cx="69215" cy="8229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5385" y="2240664"/>
            <a:ext cx="69215" cy="8229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4800" y="304799"/>
            <a:ext cx="7164070" cy="9450070"/>
          </a:xfrm>
          <a:custGeom>
            <a:avLst/>
            <a:gdLst/>
            <a:ahLst/>
            <a:cxnLst/>
            <a:rect l="l" t="t" r="r" b="b"/>
            <a:pathLst>
              <a:path w="7164070" h="9450070">
                <a:moveTo>
                  <a:pt x="7146290" y="46990"/>
                </a:moveTo>
                <a:lnTo>
                  <a:pt x="7108190" y="46990"/>
                </a:lnTo>
                <a:lnTo>
                  <a:pt x="7108190" y="57150"/>
                </a:lnTo>
                <a:lnTo>
                  <a:pt x="7108190" y="9394190"/>
                </a:lnTo>
                <a:lnTo>
                  <a:pt x="56515" y="9394190"/>
                </a:lnTo>
                <a:lnTo>
                  <a:pt x="56515" y="57150"/>
                </a:lnTo>
                <a:lnTo>
                  <a:pt x="7108190" y="57150"/>
                </a:lnTo>
                <a:lnTo>
                  <a:pt x="7108190" y="46990"/>
                </a:lnTo>
                <a:lnTo>
                  <a:pt x="56515" y="46990"/>
                </a:lnTo>
                <a:lnTo>
                  <a:pt x="46990" y="46990"/>
                </a:lnTo>
                <a:lnTo>
                  <a:pt x="46990" y="9432303"/>
                </a:lnTo>
                <a:lnTo>
                  <a:pt x="56515" y="9432290"/>
                </a:lnTo>
                <a:lnTo>
                  <a:pt x="7146290" y="9432290"/>
                </a:lnTo>
                <a:lnTo>
                  <a:pt x="7146290" y="9394190"/>
                </a:lnTo>
                <a:lnTo>
                  <a:pt x="7146290" y="57150"/>
                </a:lnTo>
                <a:lnTo>
                  <a:pt x="7146290" y="46990"/>
                </a:lnTo>
                <a:close/>
              </a:path>
              <a:path w="7164070" h="9450070">
                <a:moveTo>
                  <a:pt x="7164070" y="0"/>
                </a:moveTo>
                <a:lnTo>
                  <a:pt x="7155180" y="0"/>
                </a:lnTo>
                <a:lnTo>
                  <a:pt x="7155180" y="38100"/>
                </a:lnTo>
                <a:lnTo>
                  <a:pt x="7155180" y="9441180"/>
                </a:lnTo>
                <a:lnTo>
                  <a:pt x="38100" y="9441180"/>
                </a:lnTo>
                <a:lnTo>
                  <a:pt x="38100" y="38100"/>
                </a:lnTo>
                <a:lnTo>
                  <a:pt x="7155180" y="38100"/>
                </a:lnTo>
                <a:lnTo>
                  <a:pt x="7155180" y="0"/>
                </a:lnTo>
                <a:lnTo>
                  <a:pt x="0" y="0"/>
                </a:lnTo>
                <a:lnTo>
                  <a:pt x="0" y="38100"/>
                </a:lnTo>
                <a:lnTo>
                  <a:pt x="0" y="9441180"/>
                </a:lnTo>
                <a:lnTo>
                  <a:pt x="0" y="9450070"/>
                </a:lnTo>
                <a:lnTo>
                  <a:pt x="7164070" y="9450070"/>
                </a:lnTo>
                <a:lnTo>
                  <a:pt x="7164070" y="9441180"/>
                </a:lnTo>
                <a:lnTo>
                  <a:pt x="71640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62583" y="386842"/>
            <a:ext cx="5422265" cy="213804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3876040">
              <a:lnSpc>
                <a:spcPts val="1370"/>
              </a:lnSpc>
              <a:spcBef>
                <a:spcPts val="200"/>
              </a:spcBef>
            </a:pPr>
            <a:r>
              <a:rPr sz="1200" spc="-10" dirty="0">
                <a:latin typeface="Times New Roman"/>
                <a:cs typeface="Times New Roman"/>
              </a:rPr>
              <a:t>Connecting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database... Creating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statement...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10"/>
              </a:lnSpc>
            </a:pPr>
            <a:r>
              <a:rPr sz="1200" dirty="0">
                <a:latin typeface="Times New Roman"/>
                <a:cs typeface="Times New Roman"/>
              </a:rPr>
              <a:t>ID: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100,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Age: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18,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First: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Zara,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Last: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Ali</a:t>
            </a:r>
            <a:endParaRPr sz="1200">
              <a:latin typeface="Times New Roman"/>
              <a:cs typeface="Times New Roman"/>
            </a:endParaRPr>
          </a:p>
          <a:p>
            <a:pPr marL="12700" marR="2650490">
              <a:lnSpc>
                <a:spcPts val="1370"/>
              </a:lnSpc>
              <a:spcBef>
                <a:spcPts val="80"/>
              </a:spcBef>
            </a:pPr>
            <a:r>
              <a:rPr sz="1200" dirty="0">
                <a:latin typeface="Times New Roman"/>
                <a:cs typeface="Times New Roman"/>
              </a:rPr>
              <a:t>ID: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101,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Age: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25,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First: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Mahnaz,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Last: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Fatma </a:t>
            </a:r>
            <a:r>
              <a:rPr sz="1200" dirty="0">
                <a:latin typeface="Times New Roman"/>
                <a:cs typeface="Times New Roman"/>
              </a:rPr>
              <a:t>ID: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102,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Age: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30,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First: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Zaid,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Last:</a:t>
            </a:r>
            <a:r>
              <a:rPr sz="1200" spc="-20" dirty="0">
                <a:latin typeface="Times New Roman"/>
                <a:cs typeface="Times New Roman"/>
              </a:rPr>
              <a:t> Khan</a:t>
            </a:r>
            <a:endParaRPr sz="1200">
              <a:latin typeface="Times New Roman"/>
              <a:cs typeface="Times New Roman"/>
            </a:endParaRPr>
          </a:p>
          <a:p>
            <a:pPr marL="12700" marR="2786380">
              <a:lnSpc>
                <a:spcPts val="1370"/>
              </a:lnSpc>
              <a:spcBef>
                <a:spcPts val="25"/>
              </a:spcBef>
            </a:pPr>
            <a:r>
              <a:rPr sz="1200" dirty="0">
                <a:latin typeface="Times New Roman"/>
                <a:cs typeface="Times New Roman"/>
              </a:rPr>
              <a:t>ID: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103,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Age: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28,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First: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Sumit,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Last: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Mittal </a:t>
            </a:r>
            <a:r>
              <a:rPr sz="1200" spc="-20" dirty="0">
                <a:latin typeface="Times New Roman"/>
                <a:cs typeface="Times New Roman"/>
              </a:rPr>
              <a:t>C:\&gt;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b="1" dirty="0">
                <a:latin typeface="Times New Roman"/>
                <a:cs typeface="Times New Roman"/>
              </a:rPr>
              <a:t>SQLException</a:t>
            </a:r>
            <a:r>
              <a:rPr sz="1200" b="1" spc="-6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Methods:</a:t>
            </a:r>
            <a:endParaRPr sz="1200">
              <a:latin typeface="Times New Roman"/>
              <a:cs typeface="Times New Roman"/>
            </a:endParaRPr>
          </a:p>
          <a:p>
            <a:pPr marL="12700" marR="5080" indent="17780">
              <a:lnSpc>
                <a:spcPts val="1250"/>
              </a:lnSpc>
              <a:spcBef>
                <a:spcPts val="225"/>
              </a:spcBef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SQLException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occur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both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driver and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database.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exception </a:t>
            </a:r>
            <a:r>
              <a:rPr sz="1200" dirty="0">
                <a:latin typeface="Times New Roman"/>
                <a:cs typeface="Times New Roman"/>
              </a:rPr>
              <a:t>occurs,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SQLException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passed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catch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clause.</a:t>
            </a:r>
            <a:endParaRPr sz="1200">
              <a:latin typeface="Times New Roman"/>
              <a:cs typeface="Times New Roman"/>
            </a:endParaRPr>
          </a:p>
          <a:p>
            <a:pPr marL="12700" marR="273685" indent="17780">
              <a:lnSpc>
                <a:spcPts val="1220"/>
              </a:lnSpc>
              <a:spcBef>
                <a:spcPts val="28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passed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SQLException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available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retrieving </a:t>
            </a:r>
            <a:r>
              <a:rPr sz="1200" dirty="0">
                <a:latin typeface="Times New Roman"/>
                <a:cs typeface="Times New Roman"/>
              </a:rPr>
              <a:t>additional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information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about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exception: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5052" y="2591180"/>
            <a:ext cx="949325" cy="372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60"/>
              </a:lnSpc>
              <a:spcBef>
                <a:spcPts val="100"/>
              </a:spcBef>
            </a:pPr>
            <a:r>
              <a:rPr sz="1150" b="1" spc="-10" dirty="0">
                <a:latin typeface="Times New Roman"/>
                <a:cs typeface="Times New Roman"/>
              </a:rPr>
              <a:t>Method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360"/>
              </a:lnSpc>
            </a:pPr>
            <a:r>
              <a:rPr sz="1150" spc="-10" dirty="0">
                <a:latin typeface="Times New Roman"/>
                <a:cs typeface="Times New Roman"/>
              </a:rPr>
              <a:t>getErrorCode(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spc="-50" dirty="0">
                <a:latin typeface="Times New Roman"/>
                <a:cs typeface="Times New Roman"/>
              </a:rPr>
              <a:t>)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5052" y="3142868"/>
            <a:ext cx="88391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getMessage(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5052" y="3615690"/>
            <a:ext cx="9302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getSQLState(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20617" y="2533268"/>
            <a:ext cx="3457575" cy="1388745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4"/>
              </a:spcBef>
            </a:pPr>
            <a:r>
              <a:rPr sz="1200" b="1" spc="-10" dirty="0">
                <a:latin typeface="Times New Roman"/>
                <a:cs typeface="Times New Roman"/>
              </a:rPr>
              <a:t>Description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200" dirty="0">
                <a:latin typeface="Times New Roman"/>
                <a:cs typeface="Times New Roman"/>
              </a:rPr>
              <a:t>Gets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error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number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associated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exception.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270"/>
              </a:lnSpc>
              <a:spcBef>
                <a:spcPts val="665"/>
              </a:spcBef>
            </a:pPr>
            <a:r>
              <a:rPr sz="1200" dirty="0">
                <a:latin typeface="Times New Roman"/>
                <a:cs typeface="Times New Roman"/>
              </a:rPr>
              <a:t>Gets</a:t>
            </a:r>
            <a:r>
              <a:rPr sz="1200" spc="3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JDBC</a:t>
            </a:r>
            <a:r>
              <a:rPr sz="1200" spc="3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driver's</a:t>
            </a:r>
            <a:r>
              <a:rPr sz="1200" spc="3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error</a:t>
            </a:r>
            <a:r>
              <a:rPr sz="1200" spc="4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message</a:t>
            </a:r>
            <a:r>
              <a:rPr sz="1200" spc="3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3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3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error </a:t>
            </a:r>
            <a:r>
              <a:rPr sz="1200" dirty="0">
                <a:latin typeface="Times New Roman"/>
                <a:cs typeface="Times New Roman"/>
              </a:rPr>
              <a:t>handled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driver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gets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Oracle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error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number </a:t>
            </a:r>
            <a:r>
              <a:rPr sz="1200" dirty="0">
                <a:latin typeface="Times New Roman"/>
                <a:cs typeface="Times New Roman"/>
              </a:rPr>
              <a:t>and message 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database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error.</a:t>
            </a:r>
            <a:endParaRPr sz="1200">
              <a:latin typeface="Times New Roman"/>
              <a:cs typeface="Times New Roman"/>
            </a:endParaRPr>
          </a:p>
          <a:p>
            <a:pPr marL="12700" marR="197485">
              <a:lnSpc>
                <a:spcPts val="1250"/>
              </a:lnSpc>
              <a:spcBef>
                <a:spcPts val="600"/>
              </a:spcBef>
            </a:pPr>
            <a:r>
              <a:rPr sz="1200" dirty="0">
                <a:latin typeface="Times New Roman"/>
                <a:cs typeface="Times New Roman"/>
              </a:rPr>
              <a:t>Gets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XOPEN</a:t>
            </a:r>
            <a:r>
              <a:rPr sz="1200" spc="-10" dirty="0">
                <a:latin typeface="Times New Roman"/>
                <a:cs typeface="Times New Roman"/>
              </a:rPr>
              <a:t> SQLstate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string.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JDBC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driver </a:t>
            </a:r>
            <a:r>
              <a:rPr sz="1200" dirty="0">
                <a:latin typeface="Times New Roman"/>
                <a:cs typeface="Times New Roman"/>
              </a:rPr>
              <a:t>error,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useful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returned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this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5052" y="4618736"/>
            <a:ext cx="1263650" cy="549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33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getNextException(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) </a:t>
            </a:r>
            <a:r>
              <a:rPr sz="1200" spc="-10" dirty="0">
                <a:latin typeface="Times New Roman"/>
                <a:cs typeface="Times New Roman"/>
              </a:rPr>
              <a:t>printStackTrace(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5052" y="5347208"/>
            <a:ext cx="19215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printStackTrace(PrintStream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s)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5052" y="5734558"/>
            <a:ext cx="19145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Times New Roman"/>
                <a:cs typeface="Times New Roman"/>
              </a:rPr>
              <a:t>printStackTrace(PrintWriter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w)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20617" y="4149090"/>
            <a:ext cx="3402329" cy="1742439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>
              <a:lnSpc>
                <a:spcPts val="1220"/>
              </a:lnSpc>
              <a:spcBef>
                <a:spcPts val="325"/>
              </a:spcBef>
            </a:pPr>
            <a:r>
              <a:rPr sz="1200" dirty="0">
                <a:latin typeface="Times New Roman"/>
                <a:cs typeface="Times New Roman"/>
              </a:rPr>
              <a:t>method.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database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error,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five-</a:t>
            </a:r>
            <a:r>
              <a:rPr sz="1200" dirty="0">
                <a:latin typeface="Times New Roman"/>
                <a:cs typeface="Times New Roman"/>
              </a:rPr>
              <a:t>digit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XOPEN </a:t>
            </a:r>
            <a:r>
              <a:rPr sz="1200" dirty="0">
                <a:latin typeface="Times New Roman"/>
                <a:cs typeface="Times New Roman"/>
              </a:rPr>
              <a:t>SQLstate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code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returned.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return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null.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200" dirty="0">
                <a:latin typeface="Times New Roman"/>
                <a:cs typeface="Times New Roman"/>
              </a:rPr>
              <a:t>Gets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next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Exception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exception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chain.</a:t>
            </a:r>
            <a:endParaRPr sz="1200">
              <a:latin typeface="Times New Roman"/>
              <a:cs typeface="Times New Roman"/>
            </a:endParaRPr>
          </a:p>
          <a:p>
            <a:pPr marL="12700" marR="386080">
              <a:lnSpc>
                <a:spcPts val="1250"/>
              </a:lnSpc>
              <a:spcBef>
                <a:spcPts val="610"/>
              </a:spcBef>
            </a:pPr>
            <a:r>
              <a:rPr sz="1200" dirty="0">
                <a:latin typeface="Times New Roman"/>
                <a:cs typeface="Times New Roman"/>
              </a:rPr>
              <a:t>Prints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current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exception,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throwable,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its </a:t>
            </a:r>
            <a:r>
              <a:rPr sz="1200" dirty="0">
                <a:latin typeface="Times New Roman"/>
                <a:cs typeface="Times New Roman"/>
              </a:rPr>
              <a:t>backtrace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standard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error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stream.</a:t>
            </a:r>
            <a:endParaRPr sz="1200">
              <a:latin typeface="Times New Roman"/>
              <a:cs typeface="Times New Roman"/>
            </a:endParaRPr>
          </a:p>
          <a:p>
            <a:pPr marL="12700" marR="360045">
              <a:lnSpc>
                <a:spcPts val="1220"/>
              </a:lnSpc>
              <a:spcBef>
                <a:spcPts val="595"/>
              </a:spcBef>
            </a:pPr>
            <a:r>
              <a:rPr sz="1200" dirty="0">
                <a:latin typeface="Times New Roman"/>
                <a:cs typeface="Times New Roman"/>
              </a:rPr>
              <a:t>Prints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throwable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backtrace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print </a:t>
            </a:r>
            <a:r>
              <a:rPr sz="1200" dirty="0">
                <a:latin typeface="Times New Roman"/>
                <a:cs typeface="Times New Roman"/>
              </a:rPr>
              <a:t>stream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specify.</a:t>
            </a:r>
            <a:endParaRPr sz="1200">
              <a:latin typeface="Times New Roman"/>
              <a:cs typeface="Times New Roman"/>
            </a:endParaRPr>
          </a:p>
          <a:p>
            <a:pPr marL="12700" marR="360045">
              <a:lnSpc>
                <a:spcPts val="1250"/>
              </a:lnSpc>
              <a:spcBef>
                <a:spcPts val="585"/>
              </a:spcBef>
            </a:pPr>
            <a:r>
              <a:rPr sz="1200" dirty="0">
                <a:latin typeface="Times New Roman"/>
                <a:cs typeface="Times New Roman"/>
              </a:rPr>
              <a:t>Prints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throwable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backtrace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print </a:t>
            </a:r>
            <a:r>
              <a:rPr sz="1200" dirty="0">
                <a:latin typeface="Times New Roman"/>
                <a:cs typeface="Times New Roman"/>
              </a:rPr>
              <a:t>writer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specify.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7365" y="3193476"/>
            <a:ext cx="62229" cy="7283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5385" y="400684"/>
            <a:ext cx="69850" cy="8318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4800" y="304799"/>
            <a:ext cx="7164070" cy="9450070"/>
          </a:xfrm>
          <a:custGeom>
            <a:avLst/>
            <a:gdLst/>
            <a:ahLst/>
            <a:cxnLst/>
            <a:rect l="l" t="t" r="r" b="b"/>
            <a:pathLst>
              <a:path w="7164070" h="9450070">
                <a:moveTo>
                  <a:pt x="7146290" y="46990"/>
                </a:moveTo>
                <a:lnTo>
                  <a:pt x="7108190" y="46990"/>
                </a:lnTo>
                <a:lnTo>
                  <a:pt x="7108190" y="57150"/>
                </a:lnTo>
                <a:lnTo>
                  <a:pt x="7108190" y="9394190"/>
                </a:lnTo>
                <a:lnTo>
                  <a:pt x="56515" y="9394190"/>
                </a:lnTo>
                <a:lnTo>
                  <a:pt x="56515" y="57150"/>
                </a:lnTo>
                <a:lnTo>
                  <a:pt x="7108190" y="57150"/>
                </a:lnTo>
                <a:lnTo>
                  <a:pt x="7108190" y="46990"/>
                </a:lnTo>
                <a:lnTo>
                  <a:pt x="56515" y="46990"/>
                </a:lnTo>
                <a:lnTo>
                  <a:pt x="46990" y="46990"/>
                </a:lnTo>
                <a:lnTo>
                  <a:pt x="46990" y="9432303"/>
                </a:lnTo>
                <a:lnTo>
                  <a:pt x="56515" y="9432290"/>
                </a:lnTo>
                <a:lnTo>
                  <a:pt x="7146290" y="9432290"/>
                </a:lnTo>
                <a:lnTo>
                  <a:pt x="7146290" y="9394190"/>
                </a:lnTo>
                <a:lnTo>
                  <a:pt x="7146290" y="57150"/>
                </a:lnTo>
                <a:lnTo>
                  <a:pt x="7146290" y="46990"/>
                </a:lnTo>
                <a:close/>
              </a:path>
              <a:path w="7164070" h="9450070">
                <a:moveTo>
                  <a:pt x="7164070" y="0"/>
                </a:moveTo>
                <a:lnTo>
                  <a:pt x="7155180" y="0"/>
                </a:lnTo>
                <a:lnTo>
                  <a:pt x="7155180" y="38100"/>
                </a:lnTo>
                <a:lnTo>
                  <a:pt x="7155180" y="9441180"/>
                </a:lnTo>
                <a:lnTo>
                  <a:pt x="38100" y="9441180"/>
                </a:lnTo>
                <a:lnTo>
                  <a:pt x="38100" y="38100"/>
                </a:lnTo>
                <a:lnTo>
                  <a:pt x="7155180" y="38100"/>
                </a:lnTo>
                <a:lnTo>
                  <a:pt x="7155180" y="0"/>
                </a:lnTo>
                <a:lnTo>
                  <a:pt x="0" y="0"/>
                </a:lnTo>
                <a:lnTo>
                  <a:pt x="0" y="38100"/>
                </a:lnTo>
                <a:lnTo>
                  <a:pt x="0" y="9441180"/>
                </a:lnTo>
                <a:lnTo>
                  <a:pt x="0" y="9450070"/>
                </a:lnTo>
                <a:lnTo>
                  <a:pt x="7164070" y="9450070"/>
                </a:lnTo>
                <a:lnTo>
                  <a:pt x="7164070" y="9441180"/>
                </a:lnTo>
                <a:lnTo>
                  <a:pt x="71640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13028" y="319531"/>
            <a:ext cx="6161405" cy="333946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661670" marR="5080" indent="51435" algn="just">
              <a:lnSpc>
                <a:spcPct val="88400"/>
              </a:lnSpc>
              <a:spcBef>
                <a:spcPts val="265"/>
              </a:spcBef>
            </a:pP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utilizing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available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Exception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object,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catch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 </a:t>
            </a:r>
            <a:r>
              <a:rPr sz="1200" dirty="0">
                <a:latin typeface="Times New Roman"/>
                <a:cs typeface="Times New Roman"/>
              </a:rPr>
              <a:t>exception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continue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appropriately.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Here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general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form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try </a:t>
            </a:r>
            <a:r>
              <a:rPr sz="1200" spc="-10" dirty="0">
                <a:latin typeface="Times New Roman"/>
                <a:cs typeface="Times New Roman"/>
              </a:rPr>
              <a:t>block:</a:t>
            </a:r>
            <a:endParaRPr sz="1200">
              <a:latin typeface="Times New Roman"/>
              <a:cs typeface="Times New Roman"/>
            </a:endParaRPr>
          </a:p>
          <a:p>
            <a:pPr marL="661670" algn="just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try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774700" algn="just">
              <a:lnSpc>
                <a:spcPts val="1355"/>
              </a:lnSpc>
            </a:pPr>
            <a:r>
              <a:rPr sz="1200" dirty="0">
                <a:latin typeface="Times New Roman"/>
                <a:cs typeface="Times New Roman"/>
              </a:rPr>
              <a:t>//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risky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code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curly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braces!!!</a:t>
            </a:r>
            <a:endParaRPr sz="1200">
              <a:latin typeface="Times New Roman"/>
              <a:cs typeface="Times New Roman"/>
            </a:endParaRPr>
          </a:p>
          <a:p>
            <a:pPr marL="661670">
              <a:lnSpc>
                <a:spcPts val="1355"/>
              </a:lnSpc>
            </a:pP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661670">
              <a:lnSpc>
                <a:spcPts val="1380"/>
              </a:lnSpc>
            </a:pPr>
            <a:r>
              <a:rPr sz="1200" spc="-10" dirty="0">
                <a:latin typeface="Times New Roman"/>
                <a:cs typeface="Times New Roman"/>
              </a:rPr>
              <a:t>catch(Exception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ex)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774700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//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exception</a:t>
            </a:r>
            <a:r>
              <a:rPr sz="1200" spc="-10" dirty="0">
                <a:latin typeface="Times New Roman"/>
                <a:cs typeface="Times New Roman"/>
              </a:rPr>
              <a:t> handling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code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these</a:t>
            </a:r>
            <a:endParaRPr sz="1200">
              <a:latin typeface="Times New Roman"/>
              <a:cs typeface="Times New Roman"/>
            </a:endParaRPr>
          </a:p>
          <a:p>
            <a:pPr marL="774700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//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curly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braces,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similar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exception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clause</a:t>
            </a:r>
            <a:endParaRPr sz="1200">
              <a:latin typeface="Times New Roman"/>
              <a:cs typeface="Times New Roman"/>
            </a:endParaRPr>
          </a:p>
          <a:p>
            <a:pPr marL="774700">
              <a:lnSpc>
                <a:spcPts val="1405"/>
              </a:lnSpc>
            </a:pPr>
            <a:r>
              <a:rPr sz="1200" dirty="0">
                <a:latin typeface="Times New Roman"/>
                <a:cs typeface="Times New Roman"/>
              </a:rPr>
              <a:t>//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PL/SQL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block.</a:t>
            </a:r>
            <a:endParaRPr sz="1200">
              <a:latin typeface="Times New Roman"/>
              <a:cs typeface="Times New Roman"/>
            </a:endParaRPr>
          </a:p>
          <a:p>
            <a:pPr marL="661670">
              <a:lnSpc>
                <a:spcPts val="1390"/>
              </a:lnSpc>
            </a:pP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661670">
              <a:lnSpc>
                <a:spcPts val="1355"/>
              </a:lnSpc>
            </a:pPr>
            <a:r>
              <a:rPr sz="1200" spc="-10" dirty="0">
                <a:latin typeface="Times New Roman"/>
                <a:cs typeface="Times New Roman"/>
              </a:rPr>
              <a:t>finally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774700">
              <a:lnSpc>
                <a:spcPts val="1370"/>
              </a:lnSpc>
            </a:pPr>
            <a:r>
              <a:rPr sz="1200" dirty="0">
                <a:latin typeface="Times New Roman"/>
                <a:cs typeface="Times New Roman"/>
              </a:rPr>
              <a:t>//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must-</a:t>
            </a:r>
            <a:r>
              <a:rPr sz="1200" spc="-10" dirty="0">
                <a:latin typeface="Times New Roman"/>
                <a:cs typeface="Times New Roman"/>
              </a:rPr>
              <a:t>always-</a:t>
            </a:r>
            <a:r>
              <a:rPr sz="1200" spc="-20" dirty="0">
                <a:latin typeface="Times New Roman"/>
                <a:cs typeface="Times New Roman"/>
              </a:rPr>
              <a:t>be-</a:t>
            </a:r>
            <a:r>
              <a:rPr sz="1200" dirty="0">
                <a:latin typeface="Times New Roman"/>
                <a:cs typeface="Times New Roman"/>
              </a:rPr>
              <a:t>executed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code goes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between these</a:t>
            </a:r>
            <a:endParaRPr sz="1200">
              <a:latin typeface="Times New Roman"/>
              <a:cs typeface="Times New Roman"/>
            </a:endParaRPr>
          </a:p>
          <a:p>
            <a:pPr marL="774700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</a:rPr>
              <a:t>//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curly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braces.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closing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database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connection.</a:t>
            </a:r>
            <a:endParaRPr sz="1200">
              <a:latin typeface="Times New Roman"/>
              <a:cs typeface="Times New Roman"/>
            </a:endParaRPr>
          </a:p>
          <a:p>
            <a:pPr marL="661670">
              <a:lnSpc>
                <a:spcPts val="1405"/>
              </a:lnSpc>
            </a:pP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661670">
              <a:lnSpc>
                <a:spcPct val="100000"/>
              </a:lnSpc>
              <a:spcBef>
                <a:spcPts val="50"/>
              </a:spcBef>
            </a:pPr>
            <a:r>
              <a:rPr sz="1200" b="1" dirty="0">
                <a:latin typeface="Times New Roman"/>
                <a:cs typeface="Times New Roman"/>
              </a:rPr>
              <a:t>JDBC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-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Data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Types:</a:t>
            </a:r>
            <a:endParaRPr sz="1200">
              <a:latin typeface="Times New Roman"/>
              <a:cs typeface="Times New Roman"/>
            </a:endParaRPr>
          </a:p>
          <a:p>
            <a:pPr marL="12700" marR="13970" algn="just">
              <a:lnSpc>
                <a:spcPct val="89200"/>
              </a:lnSpc>
              <a:spcBef>
                <a:spcPts val="22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following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table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summarizes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default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JDBC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Java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converted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when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setXXX()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PreparedStatement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CallableStatement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ResultSet.updateXXX()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method.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92098" y="3785192"/>
          <a:ext cx="5770245" cy="49250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2710"/>
                <a:gridCol w="1600835"/>
                <a:gridCol w="1261109"/>
                <a:gridCol w="1468120"/>
              </a:tblGrid>
              <a:tr h="344805">
                <a:tc>
                  <a:txBody>
                    <a:bodyPr/>
                    <a:lstStyle/>
                    <a:p>
                      <a:pPr marL="31750">
                        <a:lnSpc>
                          <a:spcPts val="1425"/>
                        </a:lnSpc>
                        <a:spcBef>
                          <a:spcPts val="1190"/>
                        </a:spcBef>
                      </a:pPr>
                      <a:r>
                        <a:rPr sz="1200" b="1" spc="-25" dirty="0">
                          <a:latin typeface="Times New Roman"/>
                          <a:cs typeface="Times New Roman"/>
                        </a:rPr>
                        <a:t>SQL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51130" marB="0"/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ts val="1310"/>
                        </a:lnSpc>
                      </a:pP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JDBC/Java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310"/>
                        </a:lnSpc>
                      </a:pP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setXXX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4640">
                        <a:lnSpc>
                          <a:spcPts val="1310"/>
                        </a:lnSpc>
                      </a:pP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updateXXX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99390">
                <a:tc>
                  <a:txBody>
                    <a:bodyPr/>
                    <a:lstStyle/>
                    <a:p>
                      <a:pPr marL="31750">
                        <a:lnSpc>
                          <a:spcPts val="1375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VARCHAR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ts val="1375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java.lang.String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375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setString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4640">
                        <a:lnSpc>
                          <a:spcPts val="1375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updateString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1145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CHAR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java.lang.String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setString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29464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updateString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</a:tr>
              <a:tr h="21145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LONGVARCHAR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java.lang.String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setString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29464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updateString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/>
                </a:tc>
              </a:tr>
              <a:tr h="2133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BIT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Boolean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setBoolean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29464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updateBoolean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</a:tr>
              <a:tr h="2133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NUMERIC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java.math.BigDecimal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setBigDecimal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29464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updateBigDecimal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</a:tr>
              <a:tr h="21272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TINYINT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Byte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setByte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29464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updateByte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</a:tr>
              <a:tr h="2133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SMALLINT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Short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setShort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29464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updateShort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</a:tr>
              <a:tr h="2133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INTEGER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Int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setInt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29464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updateInt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</a:tr>
              <a:tr h="21145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BIGINT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Long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setLong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29464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updateLong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</a:tr>
              <a:tr h="2057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REAL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Float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setFloat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29464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updateFloat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/>
                </a:tc>
              </a:tr>
              <a:tr h="193040">
                <a:tc>
                  <a:txBody>
                    <a:bodyPr/>
                    <a:lstStyle/>
                    <a:p>
                      <a:pPr marL="31750">
                        <a:lnSpc>
                          <a:spcPts val="1425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FLOAT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ts val="1425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Float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425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setFloat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4640">
                        <a:lnSpc>
                          <a:spcPts val="1425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updateFloat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94945">
                <a:tc>
                  <a:txBody>
                    <a:bodyPr/>
                    <a:lstStyle/>
                    <a:p>
                      <a:pPr marL="37465">
                        <a:lnSpc>
                          <a:spcPts val="1375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DOUBLE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ts val="1375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Double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375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setDouble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1465">
                        <a:lnSpc>
                          <a:spcPts val="1375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updateDouble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0891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VARBINARY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byte[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setBytes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2914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updateBytes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/>
                </a:tc>
              </a:tr>
              <a:tr h="2133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BINARY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byte[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setBytes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29146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updateBytes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</a:tr>
              <a:tr h="2133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DATE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java.sql.Date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setDate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29146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updateDate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</a:tr>
              <a:tr h="21145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TIME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java.sql.Time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setTime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29146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updateTime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</a:tr>
              <a:tr h="21145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TIMESTAMP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java.sql.Timestamp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setTimestamp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2914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updateTimestamp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/>
                </a:tc>
              </a:tr>
              <a:tr h="2133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CLOB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java.sql.Clob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setClob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29146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updateClob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</a:tr>
              <a:tr h="21145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BLOB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java.sql.Blob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setBlob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29146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updateBlob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</a:tr>
              <a:tr h="2133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ARRAY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java.sql.Array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setARRAY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2914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updateARRAY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/>
                </a:tc>
              </a:tr>
              <a:tr h="20701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REF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java.sql.Ref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SetRef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L="29146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updateRef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/>
                </a:tc>
              </a:tr>
              <a:tr h="182880">
                <a:tc>
                  <a:txBody>
                    <a:bodyPr/>
                    <a:lstStyle/>
                    <a:p>
                      <a:pPr marL="31750">
                        <a:lnSpc>
                          <a:spcPts val="1345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STRUCT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ts val="1345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java.sql.Struct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345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SetStruct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1465">
                        <a:lnSpc>
                          <a:spcPts val="1345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updateStruct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507365" y="908217"/>
            <a:ext cx="717550" cy="2878455"/>
            <a:chOff x="507365" y="908217"/>
            <a:chExt cx="717550" cy="287845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7365" y="3712797"/>
              <a:ext cx="62865" cy="7357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6334" y="908217"/>
              <a:ext cx="68580" cy="8085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6334" y="1083477"/>
              <a:ext cx="68580" cy="8085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6334" y="1258737"/>
              <a:ext cx="68580" cy="8085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6334" y="1433997"/>
              <a:ext cx="68580" cy="8085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6334" y="1609257"/>
              <a:ext cx="68580" cy="8085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6334" y="1784517"/>
              <a:ext cx="68580" cy="8085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6334" y="1959777"/>
              <a:ext cx="68580" cy="8085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6334" y="2135673"/>
              <a:ext cx="68580" cy="8085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6334" y="2310932"/>
              <a:ext cx="68580" cy="8085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6334" y="2486192"/>
              <a:ext cx="68580" cy="8085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6334" y="2661325"/>
              <a:ext cx="68580" cy="8085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6334" y="2836585"/>
              <a:ext cx="68580" cy="8085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6334" y="3016290"/>
              <a:ext cx="68580" cy="808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5385" y="523878"/>
            <a:ext cx="69215" cy="8229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5385" y="1049150"/>
            <a:ext cx="69215" cy="8229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5385" y="1568834"/>
            <a:ext cx="69215" cy="82292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04800" y="304799"/>
            <a:ext cx="7164070" cy="9450070"/>
          </a:xfrm>
          <a:custGeom>
            <a:avLst/>
            <a:gdLst/>
            <a:ahLst/>
            <a:cxnLst/>
            <a:rect l="l" t="t" r="r" b="b"/>
            <a:pathLst>
              <a:path w="7164070" h="9450070">
                <a:moveTo>
                  <a:pt x="7146290" y="46990"/>
                </a:moveTo>
                <a:lnTo>
                  <a:pt x="7108190" y="46990"/>
                </a:lnTo>
                <a:lnTo>
                  <a:pt x="7108190" y="57150"/>
                </a:lnTo>
                <a:lnTo>
                  <a:pt x="7108190" y="9394190"/>
                </a:lnTo>
                <a:lnTo>
                  <a:pt x="56515" y="9394190"/>
                </a:lnTo>
                <a:lnTo>
                  <a:pt x="56515" y="57150"/>
                </a:lnTo>
                <a:lnTo>
                  <a:pt x="7108190" y="57150"/>
                </a:lnTo>
                <a:lnTo>
                  <a:pt x="7108190" y="46990"/>
                </a:lnTo>
                <a:lnTo>
                  <a:pt x="56515" y="46990"/>
                </a:lnTo>
                <a:lnTo>
                  <a:pt x="46990" y="46990"/>
                </a:lnTo>
                <a:lnTo>
                  <a:pt x="46990" y="9432303"/>
                </a:lnTo>
                <a:lnTo>
                  <a:pt x="56515" y="9432290"/>
                </a:lnTo>
                <a:lnTo>
                  <a:pt x="7146290" y="9432290"/>
                </a:lnTo>
                <a:lnTo>
                  <a:pt x="7146290" y="9394190"/>
                </a:lnTo>
                <a:lnTo>
                  <a:pt x="7146290" y="57150"/>
                </a:lnTo>
                <a:lnTo>
                  <a:pt x="7146290" y="46990"/>
                </a:lnTo>
                <a:close/>
              </a:path>
              <a:path w="7164070" h="9450070">
                <a:moveTo>
                  <a:pt x="7164070" y="0"/>
                </a:moveTo>
                <a:lnTo>
                  <a:pt x="7155180" y="0"/>
                </a:lnTo>
                <a:lnTo>
                  <a:pt x="7155180" y="38100"/>
                </a:lnTo>
                <a:lnTo>
                  <a:pt x="7155180" y="9441180"/>
                </a:lnTo>
                <a:lnTo>
                  <a:pt x="38100" y="9441180"/>
                </a:lnTo>
                <a:lnTo>
                  <a:pt x="38100" y="38100"/>
                </a:lnTo>
                <a:lnTo>
                  <a:pt x="7155180" y="38100"/>
                </a:lnTo>
                <a:lnTo>
                  <a:pt x="7155180" y="0"/>
                </a:lnTo>
                <a:lnTo>
                  <a:pt x="0" y="0"/>
                </a:lnTo>
                <a:lnTo>
                  <a:pt x="0" y="38100"/>
                </a:lnTo>
                <a:lnTo>
                  <a:pt x="0" y="9441180"/>
                </a:lnTo>
                <a:lnTo>
                  <a:pt x="0" y="9450070"/>
                </a:lnTo>
                <a:lnTo>
                  <a:pt x="7164070" y="9450070"/>
                </a:lnTo>
                <a:lnTo>
                  <a:pt x="7164070" y="9441180"/>
                </a:lnTo>
                <a:lnTo>
                  <a:pt x="71640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62583" y="444754"/>
            <a:ext cx="5504180" cy="1406525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12700" marR="5080" indent="30480" algn="just">
              <a:lnSpc>
                <a:spcPts val="1270"/>
              </a:lnSpc>
              <a:spcBef>
                <a:spcPts val="284"/>
              </a:spcBef>
            </a:pPr>
            <a:r>
              <a:rPr sz="1200" dirty="0">
                <a:latin typeface="Times New Roman"/>
                <a:cs typeface="Times New Roman"/>
              </a:rPr>
              <a:t>JDBC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3.0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enhanced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support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BLOB,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CLOB,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ARRAY,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REF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types.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ResultSet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now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updateBLOB(),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updateCLOB(),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updateArray(),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updateRef() </a:t>
            </a:r>
            <a:r>
              <a:rPr sz="1200" dirty="0">
                <a:latin typeface="Times New Roman"/>
                <a:cs typeface="Times New Roman"/>
              </a:rPr>
              <a:t>methods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enable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directly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manipulate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respective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server.</a:t>
            </a:r>
            <a:endParaRPr sz="1200">
              <a:latin typeface="Times New Roman"/>
              <a:cs typeface="Times New Roman"/>
            </a:endParaRPr>
          </a:p>
          <a:p>
            <a:pPr marL="12700" marR="6350" indent="33020" algn="just">
              <a:lnSpc>
                <a:spcPct val="89200"/>
              </a:lnSpc>
              <a:spcBef>
                <a:spcPts val="28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setXXX()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updateXXX()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enable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convert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specific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Java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specific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JDBC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types.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methods,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setObject()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updateObject(),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enable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map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almost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Java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JDBC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type.</a:t>
            </a:r>
            <a:endParaRPr sz="1200">
              <a:latin typeface="Times New Roman"/>
              <a:cs typeface="Times New Roman"/>
            </a:endParaRPr>
          </a:p>
          <a:p>
            <a:pPr marL="12700" marR="11430" indent="20955" algn="just">
              <a:lnSpc>
                <a:spcPts val="1220"/>
              </a:lnSpc>
              <a:spcBef>
                <a:spcPts val="300"/>
              </a:spcBef>
            </a:pPr>
            <a:r>
              <a:rPr sz="1200" dirty="0">
                <a:latin typeface="Times New Roman"/>
                <a:cs typeface="Times New Roman"/>
              </a:rPr>
              <a:t>ResultSet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provides corresponding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getXXX()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each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retrieve </a:t>
            </a:r>
            <a:r>
              <a:rPr sz="1200" dirty="0">
                <a:latin typeface="Times New Roman"/>
                <a:cs typeface="Times New Roman"/>
              </a:rPr>
              <a:t>column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value.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Each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column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name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ordinal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position.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92098" y="2059389"/>
          <a:ext cx="5551170" cy="48571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2710"/>
                <a:gridCol w="1600835"/>
                <a:gridCol w="1262380"/>
                <a:gridCol w="1247139"/>
              </a:tblGrid>
              <a:tr h="184785">
                <a:tc>
                  <a:txBody>
                    <a:bodyPr/>
                    <a:lstStyle/>
                    <a:p>
                      <a:pPr marL="31750">
                        <a:lnSpc>
                          <a:spcPts val="1310"/>
                        </a:lnSpc>
                      </a:pPr>
                      <a:r>
                        <a:rPr sz="1200" b="1" spc="-25" dirty="0">
                          <a:latin typeface="Times New Roman"/>
                          <a:cs typeface="Times New Roman"/>
                        </a:rPr>
                        <a:t>SQL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ts val="1310"/>
                        </a:lnSpc>
                      </a:pP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JDBC/Java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10"/>
                        </a:lnSpc>
                      </a:pP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setXXX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ts val="1310"/>
                        </a:lnSpc>
                      </a:pP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getXXX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08279">
                <a:tc>
                  <a:txBody>
                    <a:bodyPr/>
                    <a:lstStyle/>
                    <a:p>
                      <a:pPr marL="31750">
                        <a:lnSpc>
                          <a:spcPts val="1435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VARCHAR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ts val="1435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java.lang.String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35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setString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ts val="1435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getString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1462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CHAR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java.lang.String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setString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getString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/>
                </a:tc>
              </a:tr>
              <a:tr h="21018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LONGVARCHAR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java.lang.String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setString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getString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</a:tr>
              <a:tr h="21145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BIT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Boolean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setBoolean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getBoolean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/>
                </a:tc>
              </a:tr>
              <a:tr h="21462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NUMERIC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java.math.BigDecimal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setBigDecimal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getBigDecimal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/>
                </a:tc>
              </a:tr>
              <a:tr h="2133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TINYINT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Byte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setByte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getByte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</a:tr>
              <a:tr h="2133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SMALLINT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Short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setShort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getShort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</a:tr>
              <a:tr h="21145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INTEGER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Int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setInt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getInt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</a:tr>
              <a:tr h="21145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BIGINT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Long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setLong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getLong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/>
                </a:tc>
              </a:tr>
              <a:tr h="2133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REAL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Float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setFloat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getFloat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</a:tr>
              <a:tr h="21272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FLOAT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Float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setFloat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getFloat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</a:tr>
              <a:tr h="21145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DOUBLE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Double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setDouble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getDouble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</a:tr>
              <a:tr h="21145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VARBINARY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byte[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setBytes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getBytes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/>
                </a:tc>
              </a:tr>
              <a:tr h="2133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BINARY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byte[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setBytes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getBytes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</a:tr>
              <a:tr h="21145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DATE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java.sql.Date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setDate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getDate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</a:tr>
              <a:tr h="2133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TIME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java.sql.Time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setTime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getTime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/>
                </a:tc>
              </a:tr>
              <a:tr h="20827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TIMESTAMP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java.sql.Timestamp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setTimestamp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getTimestamp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/>
                </a:tc>
              </a:tr>
              <a:tr h="231775">
                <a:tc>
                  <a:txBody>
                    <a:bodyPr/>
                    <a:lstStyle/>
                    <a:p>
                      <a:pPr marL="31750">
                        <a:lnSpc>
                          <a:spcPts val="1440"/>
                        </a:lnSpc>
                      </a:pP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CLOB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ts val="144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java.sql.Clob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4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setClob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ts val="144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getClob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3431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BLOB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/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java.sql.Blob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setBlob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/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getBlob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/>
                </a:tc>
              </a:tr>
              <a:tr h="21145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ARRAY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java.sql.Array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setARRAY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getARRAY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/>
                </a:tc>
              </a:tr>
              <a:tr h="20701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REF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java.sql.Ref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SetRef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getRef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/>
                </a:tc>
              </a:tr>
              <a:tr h="183515">
                <a:tc>
                  <a:txBody>
                    <a:bodyPr/>
                    <a:lstStyle/>
                    <a:p>
                      <a:pPr marL="31750">
                        <a:lnSpc>
                          <a:spcPts val="1345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STRUCT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ts val="1345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java.sql.Struct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345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SetStruct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ts val="1345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getStruct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905052" y="6975475"/>
            <a:ext cx="5403850" cy="2660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Times New Roman"/>
                <a:cs typeface="Times New Roman"/>
              </a:rPr>
              <a:t>Sample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Code: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7785">
              <a:lnSpc>
                <a:spcPts val="1250"/>
              </a:lnSpc>
            </a:pP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sample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example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b="1" dirty="0">
                <a:latin typeface="Times New Roman"/>
                <a:cs typeface="Times New Roman"/>
              </a:rPr>
              <a:t>template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create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own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JDBC </a:t>
            </a:r>
            <a:r>
              <a:rPr sz="1200" dirty="0">
                <a:latin typeface="Times New Roman"/>
                <a:cs typeface="Times New Roman"/>
              </a:rPr>
              <a:t>application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future.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7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250"/>
              </a:lnSpc>
            </a:pP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sample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code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written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environment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database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setup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done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previous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chapter.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1200" dirty="0">
                <a:latin typeface="Times New Roman"/>
                <a:cs typeface="Times New Roman"/>
              </a:rPr>
              <a:t>Copy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past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following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example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FirstExample.java,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compile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follows: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737610">
              <a:lnSpc>
                <a:spcPts val="1250"/>
              </a:lnSpc>
            </a:pPr>
            <a:r>
              <a:rPr sz="1200" dirty="0">
                <a:latin typeface="Times New Roman"/>
                <a:cs typeface="Times New Roman"/>
              </a:rPr>
              <a:t>//STEP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Import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required packages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import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java.sql.*;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5"/>
              </a:lnSpc>
              <a:spcBef>
                <a:spcPts val="1235"/>
              </a:spcBef>
            </a:pPr>
            <a:r>
              <a:rPr sz="1200" dirty="0">
                <a:latin typeface="Times New Roman"/>
                <a:cs typeface="Times New Roman"/>
              </a:rPr>
              <a:t>public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FirstExample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5095">
              <a:lnSpc>
                <a:spcPts val="1415"/>
              </a:lnSpc>
            </a:pPr>
            <a:r>
              <a:rPr sz="1200" dirty="0">
                <a:latin typeface="Times New Roman"/>
                <a:cs typeface="Times New Roman"/>
              </a:rPr>
              <a:t>//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JDBC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driver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name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database</a:t>
            </a:r>
            <a:r>
              <a:rPr sz="1200" spc="-25" dirty="0">
                <a:latin typeface="Times New Roman"/>
                <a:cs typeface="Times New Roman"/>
              </a:rPr>
              <a:t> URL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7828" y="414274"/>
            <a:ext cx="4027804" cy="919035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329565">
              <a:lnSpc>
                <a:spcPts val="1220"/>
              </a:lnSpc>
              <a:spcBef>
                <a:spcPts val="275"/>
              </a:spcBef>
            </a:pPr>
            <a:r>
              <a:rPr sz="1150" dirty="0">
                <a:latin typeface="Times New Roman"/>
                <a:cs typeface="Times New Roman"/>
              </a:rPr>
              <a:t>static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final</a:t>
            </a:r>
            <a:r>
              <a:rPr sz="1150" spc="-6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String</a:t>
            </a:r>
            <a:r>
              <a:rPr sz="1150" spc="-3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JDBC_DRIVER</a:t>
            </a:r>
            <a:r>
              <a:rPr sz="1150" spc="-3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=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"com.mysql.jdbc.Driver"; static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final</a:t>
            </a:r>
            <a:r>
              <a:rPr sz="1150" spc="-4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String</a:t>
            </a:r>
            <a:r>
              <a:rPr sz="1150" spc="-3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DB_URL</a:t>
            </a:r>
            <a:r>
              <a:rPr sz="1150" spc="-4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=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"jdbc:mysql://localhost/EMP";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1200" dirty="0">
                <a:latin typeface="Times New Roman"/>
                <a:cs typeface="Times New Roman"/>
              </a:rPr>
              <a:t>//</a:t>
            </a:r>
            <a:r>
              <a:rPr sz="1200" spc="-10" dirty="0">
                <a:latin typeface="Times New Roman"/>
                <a:cs typeface="Times New Roman"/>
              </a:rPr>
              <a:t> Database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credentials</a:t>
            </a:r>
            <a:endParaRPr sz="1200">
              <a:latin typeface="Times New Roman"/>
              <a:cs typeface="Times New Roman"/>
            </a:endParaRPr>
          </a:p>
          <a:p>
            <a:pPr marL="12700" marR="1728470">
              <a:lnSpc>
                <a:spcPts val="1250"/>
              </a:lnSpc>
              <a:spcBef>
                <a:spcPts val="320"/>
              </a:spcBef>
            </a:pPr>
            <a:r>
              <a:rPr sz="1150" spc="-10" dirty="0">
                <a:latin typeface="Times New Roman"/>
                <a:cs typeface="Times New Roman"/>
              </a:rPr>
              <a:t>static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final</a:t>
            </a:r>
            <a:r>
              <a:rPr sz="1150" spc="-4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String</a:t>
            </a:r>
            <a:r>
              <a:rPr sz="1150" spc="-3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USER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=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"username"; </a:t>
            </a:r>
            <a:r>
              <a:rPr sz="1150" dirty="0">
                <a:latin typeface="Times New Roman"/>
                <a:cs typeface="Times New Roman"/>
              </a:rPr>
              <a:t>static</a:t>
            </a:r>
            <a:r>
              <a:rPr sz="1150" spc="-10" dirty="0">
                <a:latin typeface="Times New Roman"/>
                <a:cs typeface="Times New Roman"/>
              </a:rPr>
              <a:t> final</a:t>
            </a:r>
            <a:r>
              <a:rPr sz="1150" spc="-5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String</a:t>
            </a:r>
            <a:r>
              <a:rPr sz="1150" spc="-4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PASS</a:t>
            </a:r>
            <a:r>
              <a:rPr sz="1150" spc="-4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=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"password";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1646555">
              <a:lnSpc>
                <a:spcPts val="1220"/>
              </a:lnSpc>
            </a:pPr>
            <a:r>
              <a:rPr sz="1200" dirty="0">
                <a:latin typeface="Times New Roman"/>
                <a:cs typeface="Times New Roman"/>
              </a:rPr>
              <a:t>public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static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void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main(String[]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args)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{ </a:t>
            </a:r>
            <a:r>
              <a:rPr sz="1200" dirty="0">
                <a:latin typeface="Times New Roman"/>
                <a:cs typeface="Times New Roman"/>
              </a:rPr>
              <a:t>Connection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null;</a:t>
            </a:r>
            <a:endParaRPr sz="1200">
              <a:latin typeface="Times New Roman"/>
              <a:cs typeface="Times New Roman"/>
            </a:endParaRPr>
          </a:p>
          <a:p>
            <a:pPr marL="12700" marR="2658745">
              <a:lnSpc>
                <a:spcPts val="1220"/>
              </a:lnSpc>
              <a:spcBef>
                <a:spcPts val="300"/>
              </a:spcBef>
            </a:pPr>
            <a:r>
              <a:rPr sz="1200" dirty="0">
                <a:latin typeface="Times New Roman"/>
                <a:cs typeface="Times New Roman"/>
              </a:rPr>
              <a:t>Statement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stmt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null; try{</a:t>
            </a:r>
            <a:endParaRPr sz="1200">
              <a:latin typeface="Times New Roman"/>
              <a:cs typeface="Times New Roman"/>
            </a:endParaRPr>
          </a:p>
          <a:p>
            <a:pPr marL="128270" marR="1330325">
              <a:lnSpc>
                <a:spcPts val="1250"/>
              </a:lnSpc>
              <a:spcBef>
                <a:spcPts val="270"/>
              </a:spcBef>
            </a:pPr>
            <a:r>
              <a:rPr sz="1200" dirty="0">
                <a:latin typeface="Times New Roman"/>
                <a:cs typeface="Times New Roman"/>
              </a:rPr>
              <a:t>//STEP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2: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Register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JDBC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driver Class.forName("com.mysql.jdbc.Driver");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75"/>
              </a:spcBef>
            </a:pPr>
            <a:endParaRPr sz="1200">
              <a:latin typeface="Times New Roman"/>
              <a:cs typeface="Times New Roman"/>
            </a:endParaRPr>
          </a:p>
          <a:p>
            <a:pPr marL="128270" marR="970915">
              <a:lnSpc>
                <a:spcPts val="1250"/>
              </a:lnSpc>
            </a:pPr>
            <a:r>
              <a:rPr sz="1200" dirty="0">
                <a:latin typeface="Times New Roman"/>
                <a:cs typeface="Times New Roman"/>
              </a:rPr>
              <a:t>//STEP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3: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Open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connection System.out.println("Connecting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database...");</a:t>
            </a:r>
            <a:endParaRPr sz="1200">
              <a:latin typeface="Times New Roman"/>
              <a:cs typeface="Times New Roman"/>
            </a:endParaRPr>
          </a:p>
          <a:p>
            <a:pPr marL="128270">
              <a:lnSpc>
                <a:spcPts val="1355"/>
              </a:lnSpc>
            </a:pPr>
            <a:r>
              <a:rPr sz="1200" dirty="0">
                <a:latin typeface="Times New Roman"/>
                <a:cs typeface="Times New Roman"/>
              </a:rPr>
              <a:t>conn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DriverManager.getConnection(DB_URL,USER,PASS);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200">
              <a:latin typeface="Times New Roman"/>
              <a:cs typeface="Times New Roman"/>
            </a:endParaRPr>
          </a:p>
          <a:p>
            <a:pPr marL="128270" marR="1350010">
              <a:lnSpc>
                <a:spcPts val="1270"/>
              </a:lnSpc>
            </a:pPr>
            <a:r>
              <a:rPr sz="1150" dirty="0">
                <a:latin typeface="Times New Roman"/>
                <a:cs typeface="Times New Roman"/>
              </a:rPr>
              <a:t>//STEP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4:</a:t>
            </a:r>
            <a:r>
              <a:rPr sz="1150" spc="-5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Execute</a:t>
            </a:r>
            <a:r>
              <a:rPr sz="1150" spc="-3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</a:t>
            </a:r>
            <a:r>
              <a:rPr sz="1150" spc="-30" dirty="0">
                <a:latin typeface="Times New Roman"/>
                <a:cs typeface="Times New Roman"/>
              </a:rPr>
              <a:t> </a:t>
            </a:r>
            <a:r>
              <a:rPr sz="1150" spc="-20" dirty="0">
                <a:latin typeface="Times New Roman"/>
                <a:cs typeface="Times New Roman"/>
              </a:rPr>
              <a:t>query </a:t>
            </a:r>
            <a:r>
              <a:rPr sz="1150" spc="-10" dirty="0">
                <a:latin typeface="Times New Roman"/>
                <a:cs typeface="Times New Roman"/>
              </a:rPr>
              <a:t>System.out.println("Creating</a:t>
            </a:r>
            <a:r>
              <a:rPr sz="1150" spc="6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statement..."); </a:t>
            </a:r>
            <a:r>
              <a:rPr sz="1150" dirty="0">
                <a:latin typeface="Times New Roman"/>
                <a:cs typeface="Times New Roman"/>
              </a:rPr>
              <a:t>stmt</a:t>
            </a:r>
            <a:r>
              <a:rPr sz="1150" spc="-3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=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conn.createStatement();</a:t>
            </a:r>
            <a:endParaRPr sz="1150">
              <a:latin typeface="Times New Roman"/>
              <a:cs typeface="Times New Roman"/>
            </a:endParaRPr>
          </a:p>
          <a:p>
            <a:pPr marL="128270">
              <a:lnSpc>
                <a:spcPts val="1345"/>
              </a:lnSpc>
            </a:pPr>
            <a:r>
              <a:rPr sz="1200" dirty="0">
                <a:latin typeface="Times New Roman"/>
                <a:cs typeface="Times New Roman"/>
              </a:rPr>
              <a:t>String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sql;</a:t>
            </a:r>
            <a:endParaRPr sz="1200">
              <a:latin typeface="Times New Roman"/>
              <a:cs typeface="Times New Roman"/>
            </a:endParaRPr>
          </a:p>
          <a:p>
            <a:pPr marL="128270">
              <a:lnSpc>
                <a:spcPts val="1405"/>
              </a:lnSpc>
            </a:pPr>
            <a:r>
              <a:rPr sz="1200" dirty="0">
                <a:latin typeface="Times New Roman"/>
                <a:cs typeface="Times New Roman"/>
              </a:rPr>
              <a:t>sql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"SELECT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id,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first,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last,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Employees";</a:t>
            </a:r>
            <a:endParaRPr sz="1200">
              <a:latin typeface="Times New Roman"/>
              <a:cs typeface="Times New Roman"/>
            </a:endParaRPr>
          </a:p>
          <a:p>
            <a:pPr marL="128270">
              <a:lnSpc>
                <a:spcPts val="1370"/>
              </a:lnSpc>
              <a:spcBef>
                <a:spcPts val="360"/>
              </a:spcBef>
            </a:pPr>
            <a:r>
              <a:rPr sz="1200" dirty="0">
                <a:latin typeface="Times New Roman"/>
                <a:cs typeface="Times New Roman"/>
              </a:rPr>
              <a:t>ResultSet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stmt.executeQuery(sql);</a:t>
            </a:r>
            <a:endParaRPr sz="1200">
              <a:latin typeface="Times New Roman"/>
              <a:cs typeface="Times New Roman"/>
            </a:endParaRPr>
          </a:p>
          <a:p>
            <a:pPr marL="128270" marR="1619250">
              <a:lnSpc>
                <a:spcPts val="1220"/>
              </a:lnSpc>
              <a:spcBef>
                <a:spcPts val="150"/>
              </a:spcBef>
            </a:pPr>
            <a:r>
              <a:rPr sz="1200" dirty="0">
                <a:latin typeface="Times New Roman"/>
                <a:cs typeface="Times New Roman"/>
              </a:rPr>
              <a:t>//STEP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5: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Extract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result</a:t>
            </a:r>
            <a:r>
              <a:rPr sz="1200" spc="-25" dirty="0">
                <a:latin typeface="Times New Roman"/>
                <a:cs typeface="Times New Roman"/>
              </a:rPr>
              <a:t> set </a:t>
            </a:r>
            <a:r>
              <a:rPr sz="1200" spc="-10" dirty="0">
                <a:latin typeface="Times New Roman"/>
                <a:cs typeface="Times New Roman"/>
              </a:rPr>
              <a:t>while(rs.next()){</a:t>
            </a:r>
            <a:endParaRPr sz="1200">
              <a:latin typeface="Times New Roman"/>
              <a:cs typeface="Times New Roman"/>
            </a:endParaRPr>
          </a:p>
          <a:p>
            <a:pPr marL="241300" marR="2200910">
              <a:lnSpc>
                <a:spcPts val="1220"/>
              </a:lnSpc>
              <a:spcBef>
                <a:spcPts val="300"/>
              </a:spcBef>
            </a:pPr>
            <a:r>
              <a:rPr sz="1150" spc="-10" dirty="0">
                <a:latin typeface="Times New Roman"/>
                <a:cs typeface="Times New Roman"/>
              </a:rPr>
              <a:t>//Retrieve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by</a:t>
            </a:r>
            <a:r>
              <a:rPr sz="1150" spc="-6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column</a:t>
            </a:r>
            <a:r>
              <a:rPr sz="1150" spc="-10" dirty="0">
                <a:latin typeface="Times New Roman"/>
                <a:cs typeface="Times New Roman"/>
              </a:rPr>
              <a:t> </a:t>
            </a:r>
            <a:r>
              <a:rPr sz="1150" spc="-20" dirty="0">
                <a:latin typeface="Times New Roman"/>
                <a:cs typeface="Times New Roman"/>
              </a:rPr>
              <a:t>name </a:t>
            </a:r>
            <a:r>
              <a:rPr sz="1150" dirty="0">
                <a:latin typeface="Times New Roman"/>
                <a:cs typeface="Times New Roman"/>
              </a:rPr>
              <a:t>int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id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=</a:t>
            </a:r>
            <a:r>
              <a:rPr sz="1150" spc="-3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rs.getInt("id");</a:t>
            </a:r>
            <a:endParaRPr sz="1150">
              <a:latin typeface="Times New Roman"/>
              <a:cs typeface="Times New Roman"/>
            </a:endParaRPr>
          </a:p>
          <a:p>
            <a:pPr marL="241300">
              <a:lnSpc>
                <a:spcPts val="1370"/>
              </a:lnSpc>
            </a:pPr>
            <a:r>
              <a:rPr sz="1200" dirty="0">
                <a:latin typeface="Times New Roman"/>
                <a:cs typeface="Times New Roman"/>
              </a:rPr>
              <a:t>int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rs.getInt("age");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95"/>
              </a:spcBef>
            </a:pPr>
            <a:r>
              <a:rPr sz="1150" dirty="0">
                <a:latin typeface="Times New Roman"/>
                <a:cs typeface="Times New Roman"/>
              </a:rPr>
              <a:t>String</a:t>
            </a:r>
            <a:r>
              <a:rPr sz="1150" spc="-3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first</a:t>
            </a:r>
            <a:r>
              <a:rPr sz="1150" spc="-5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=</a:t>
            </a:r>
            <a:r>
              <a:rPr sz="1150" spc="-5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rs.getString("first");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endParaRPr sz="115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1150" dirty="0">
                <a:latin typeface="Times New Roman"/>
                <a:cs typeface="Times New Roman"/>
              </a:rPr>
              <a:t>String</a:t>
            </a:r>
            <a:r>
              <a:rPr sz="1150" spc="-4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last</a:t>
            </a:r>
            <a:r>
              <a:rPr sz="1150" spc="-4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=</a:t>
            </a:r>
            <a:r>
              <a:rPr sz="1150" spc="-4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rs.getString("last");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90"/>
              </a:spcBef>
            </a:pPr>
            <a:endParaRPr sz="1150">
              <a:latin typeface="Times New Roman"/>
              <a:cs typeface="Times New Roman"/>
            </a:endParaRPr>
          </a:p>
          <a:p>
            <a:pPr marL="241300" marR="1691639">
              <a:lnSpc>
                <a:spcPct val="94800"/>
              </a:lnSpc>
            </a:pPr>
            <a:r>
              <a:rPr sz="1150" dirty="0">
                <a:latin typeface="Times New Roman"/>
                <a:cs typeface="Times New Roman"/>
              </a:rPr>
              <a:t>//Display</a:t>
            </a:r>
            <a:r>
              <a:rPr sz="1150" spc="-6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values System.out.print("ID: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"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+</a:t>
            </a:r>
            <a:r>
              <a:rPr sz="1150" spc="45" dirty="0">
                <a:latin typeface="Times New Roman"/>
                <a:cs typeface="Times New Roman"/>
              </a:rPr>
              <a:t> </a:t>
            </a:r>
            <a:r>
              <a:rPr sz="1150" spc="-20" dirty="0">
                <a:latin typeface="Times New Roman"/>
                <a:cs typeface="Times New Roman"/>
              </a:rPr>
              <a:t>id); </a:t>
            </a:r>
            <a:r>
              <a:rPr sz="1150" spc="-10" dirty="0">
                <a:latin typeface="Times New Roman"/>
                <a:cs typeface="Times New Roman"/>
              </a:rPr>
              <a:t>System.out.print(",</a:t>
            </a:r>
            <a:r>
              <a:rPr sz="1150" spc="2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Age:</a:t>
            </a:r>
            <a:r>
              <a:rPr sz="1150" spc="-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"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+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spc="-20" dirty="0">
                <a:latin typeface="Times New Roman"/>
                <a:cs typeface="Times New Roman"/>
              </a:rPr>
              <a:t>age); </a:t>
            </a:r>
            <a:r>
              <a:rPr sz="1150" spc="-10" dirty="0">
                <a:latin typeface="Times New Roman"/>
                <a:cs typeface="Times New Roman"/>
              </a:rPr>
              <a:t>System.out.print(",</a:t>
            </a:r>
            <a:r>
              <a:rPr sz="1150" dirty="0">
                <a:latin typeface="Times New Roman"/>
                <a:cs typeface="Times New Roman"/>
              </a:rPr>
              <a:t> First: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"</a:t>
            </a:r>
            <a:r>
              <a:rPr sz="1150" spc="-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+</a:t>
            </a:r>
            <a:r>
              <a:rPr sz="1150" spc="2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first); System.out.println(",</a:t>
            </a:r>
            <a:r>
              <a:rPr sz="1150" spc="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Last:</a:t>
            </a:r>
            <a:r>
              <a:rPr sz="1150" spc="-1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"</a:t>
            </a:r>
            <a:r>
              <a:rPr sz="1150" spc="-3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+</a:t>
            </a:r>
            <a:r>
              <a:rPr sz="1150" spc="-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last);</a:t>
            </a:r>
            <a:endParaRPr sz="1150">
              <a:latin typeface="Times New Roman"/>
              <a:cs typeface="Times New Roman"/>
            </a:endParaRPr>
          </a:p>
          <a:p>
            <a:pPr marL="128270">
              <a:lnSpc>
                <a:spcPts val="1380"/>
              </a:lnSpc>
            </a:pPr>
            <a:r>
              <a:rPr sz="1200" spc="-50" dirty="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8270" marR="1891664">
              <a:lnSpc>
                <a:spcPts val="1250"/>
              </a:lnSpc>
              <a:spcBef>
                <a:spcPts val="320"/>
              </a:spcBef>
            </a:pPr>
            <a:r>
              <a:rPr sz="1200" dirty="0">
                <a:latin typeface="Times New Roman"/>
                <a:cs typeface="Times New Roman"/>
              </a:rPr>
              <a:t>//STEP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6: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Clean-</a:t>
            </a:r>
            <a:r>
              <a:rPr sz="1200" dirty="0">
                <a:latin typeface="Times New Roman"/>
                <a:cs typeface="Times New Roman"/>
              </a:rPr>
              <a:t>up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environment rs.close();</a:t>
            </a:r>
            <a:endParaRPr sz="1200">
              <a:latin typeface="Times New Roman"/>
              <a:cs typeface="Times New Roman"/>
            </a:endParaRPr>
          </a:p>
          <a:p>
            <a:pPr marL="128270">
              <a:lnSpc>
                <a:spcPts val="1355"/>
              </a:lnSpc>
            </a:pPr>
            <a:r>
              <a:rPr sz="1200" spc="-10" dirty="0">
                <a:latin typeface="Times New Roman"/>
                <a:cs typeface="Times New Roman"/>
              </a:rPr>
              <a:t>stmt.close();</a:t>
            </a:r>
            <a:endParaRPr sz="1200">
              <a:latin typeface="Times New Roman"/>
              <a:cs typeface="Times New Roman"/>
            </a:endParaRPr>
          </a:p>
          <a:p>
            <a:pPr marL="128270">
              <a:lnSpc>
                <a:spcPts val="1340"/>
              </a:lnSpc>
              <a:spcBef>
                <a:spcPts val="150"/>
              </a:spcBef>
            </a:pPr>
            <a:r>
              <a:rPr sz="1150" spc="-10" dirty="0">
                <a:latin typeface="Times New Roman"/>
                <a:cs typeface="Times New Roman"/>
              </a:rPr>
              <a:t>conn.close();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340"/>
              </a:lnSpc>
            </a:pPr>
            <a:r>
              <a:rPr sz="1150" spc="-10" dirty="0">
                <a:latin typeface="Times New Roman"/>
                <a:cs typeface="Times New Roman"/>
              </a:rPr>
              <a:t>}catch(SQLException</a:t>
            </a:r>
            <a:r>
              <a:rPr sz="1150" spc="45" dirty="0">
                <a:latin typeface="Times New Roman"/>
                <a:cs typeface="Times New Roman"/>
              </a:rPr>
              <a:t> </a:t>
            </a:r>
            <a:r>
              <a:rPr sz="1150" spc="-20" dirty="0">
                <a:latin typeface="Times New Roman"/>
                <a:cs typeface="Times New Roman"/>
              </a:rPr>
              <a:t>se){</a:t>
            </a:r>
            <a:endParaRPr sz="1150">
              <a:latin typeface="Times New Roman"/>
              <a:cs typeface="Times New Roman"/>
            </a:endParaRPr>
          </a:p>
          <a:p>
            <a:pPr marL="128270" marR="2355850">
              <a:lnSpc>
                <a:spcPts val="1250"/>
              </a:lnSpc>
              <a:spcBef>
                <a:spcPts val="234"/>
              </a:spcBef>
            </a:pPr>
            <a:r>
              <a:rPr sz="1200" spc="-10" dirty="0">
                <a:latin typeface="Times New Roman"/>
                <a:cs typeface="Times New Roman"/>
              </a:rPr>
              <a:t>//Handle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errors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JDBC </a:t>
            </a:r>
            <a:r>
              <a:rPr sz="1200" spc="-10" dirty="0">
                <a:latin typeface="Times New Roman"/>
                <a:cs typeface="Times New Roman"/>
              </a:rPr>
              <a:t>se.printStackTrace();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</a:pPr>
            <a:r>
              <a:rPr sz="1200" spc="-10" dirty="0">
                <a:latin typeface="Times New Roman"/>
                <a:cs typeface="Times New Roman"/>
              </a:rPr>
              <a:t>}catch(Exception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e){</a:t>
            </a:r>
            <a:endParaRPr sz="1200">
              <a:latin typeface="Times New Roman"/>
              <a:cs typeface="Times New Roman"/>
            </a:endParaRPr>
          </a:p>
          <a:p>
            <a:pPr marL="128270" marR="1823720">
              <a:lnSpc>
                <a:spcPts val="1250"/>
              </a:lnSpc>
              <a:spcBef>
                <a:spcPts val="270"/>
              </a:spcBef>
            </a:pPr>
            <a:r>
              <a:rPr sz="1200" spc="-10" dirty="0">
                <a:latin typeface="Times New Roman"/>
                <a:cs typeface="Times New Roman"/>
              </a:rPr>
              <a:t>//Handle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errors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Class.forName e.printStackTrace();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60"/>
              </a:lnSpc>
            </a:pPr>
            <a:r>
              <a:rPr sz="1200" spc="-10" dirty="0">
                <a:latin typeface="Times New Roman"/>
                <a:cs typeface="Times New Roman"/>
              </a:rPr>
              <a:t>}finally{</a:t>
            </a:r>
            <a:endParaRPr sz="1200">
              <a:latin typeface="Times New Roman"/>
              <a:cs typeface="Times New Roman"/>
            </a:endParaRPr>
          </a:p>
          <a:p>
            <a:pPr marL="128270" marR="1605915">
              <a:lnSpc>
                <a:spcPts val="1220"/>
              </a:lnSpc>
              <a:spcBef>
                <a:spcPts val="345"/>
              </a:spcBef>
            </a:pPr>
            <a:r>
              <a:rPr sz="1200" spc="-10" dirty="0">
                <a:latin typeface="Times New Roman"/>
                <a:cs typeface="Times New Roman"/>
              </a:rPr>
              <a:t>//finally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block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close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resources </a:t>
            </a:r>
            <a:r>
              <a:rPr sz="1200" spc="-20" dirty="0">
                <a:latin typeface="Times New Roman"/>
                <a:cs typeface="Times New Roman"/>
              </a:rPr>
              <a:t>try{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5052" y="353314"/>
            <a:ext cx="5967095" cy="7342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4731385" indent="-116205">
              <a:lnSpc>
                <a:spcPct val="1083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if(stmt!=null) stmt.close();</a:t>
            </a:r>
            <a:endParaRPr sz="1200">
              <a:latin typeface="Times New Roman"/>
              <a:cs typeface="Times New Roman"/>
            </a:endParaRPr>
          </a:p>
          <a:p>
            <a:pPr marL="241300" marR="4055745">
              <a:lnSpc>
                <a:spcPct val="90000"/>
              </a:lnSpc>
              <a:spcBef>
                <a:spcPts val="45"/>
              </a:spcBef>
            </a:pPr>
            <a:r>
              <a:rPr sz="1200" spc="-10" dirty="0">
                <a:latin typeface="Times New Roman"/>
                <a:cs typeface="Times New Roman"/>
              </a:rPr>
              <a:t>}catch(SQLException </a:t>
            </a:r>
            <a:r>
              <a:rPr sz="1200" dirty="0">
                <a:latin typeface="Times New Roman"/>
                <a:cs typeface="Times New Roman"/>
              </a:rPr>
              <a:t>se2){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}//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nothing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do </a:t>
            </a:r>
            <a:r>
              <a:rPr sz="1200" spc="-20" dirty="0">
                <a:latin typeface="Times New Roman"/>
                <a:cs typeface="Times New Roman"/>
              </a:rPr>
              <a:t>try{</a:t>
            </a:r>
            <a:endParaRPr sz="1200">
              <a:latin typeface="Times New Roman"/>
              <a:cs typeface="Times New Roman"/>
            </a:endParaRPr>
          </a:p>
          <a:p>
            <a:pPr marR="4744085" algn="r">
              <a:lnSpc>
                <a:spcPts val="1390"/>
              </a:lnSpc>
            </a:pPr>
            <a:r>
              <a:rPr sz="1200" spc="-10" dirty="0">
                <a:latin typeface="Times New Roman"/>
                <a:cs typeface="Times New Roman"/>
              </a:rPr>
              <a:t>if(conn!=null)</a:t>
            </a:r>
            <a:endParaRPr sz="1200">
              <a:latin typeface="Times New Roman"/>
              <a:cs typeface="Times New Roman"/>
            </a:endParaRPr>
          </a:p>
          <a:p>
            <a:pPr marR="4729480" algn="r">
              <a:lnSpc>
                <a:spcPts val="1340"/>
              </a:lnSpc>
              <a:spcBef>
                <a:spcPts val="125"/>
              </a:spcBef>
            </a:pPr>
            <a:r>
              <a:rPr sz="1150" spc="-10" dirty="0">
                <a:latin typeface="Times New Roman"/>
                <a:cs typeface="Times New Roman"/>
              </a:rPr>
              <a:t>conn.close();</a:t>
            </a:r>
            <a:endParaRPr sz="1150">
              <a:latin typeface="Times New Roman"/>
              <a:cs typeface="Times New Roman"/>
            </a:endParaRPr>
          </a:p>
          <a:p>
            <a:pPr marR="3909060" algn="ctr">
              <a:lnSpc>
                <a:spcPts val="1330"/>
              </a:lnSpc>
            </a:pPr>
            <a:r>
              <a:rPr sz="1150" spc="-10" dirty="0">
                <a:latin typeface="Times New Roman"/>
                <a:cs typeface="Times New Roman"/>
              </a:rPr>
              <a:t>}catch(SQLException</a:t>
            </a:r>
            <a:r>
              <a:rPr sz="1150" spc="45" dirty="0">
                <a:latin typeface="Times New Roman"/>
                <a:cs typeface="Times New Roman"/>
              </a:rPr>
              <a:t> </a:t>
            </a:r>
            <a:r>
              <a:rPr sz="1150" spc="-20" dirty="0">
                <a:latin typeface="Times New Roman"/>
                <a:cs typeface="Times New Roman"/>
              </a:rPr>
              <a:t>se){</a:t>
            </a:r>
            <a:endParaRPr sz="1150">
              <a:latin typeface="Times New Roman"/>
              <a:cs typeface="Times New Roman"/>
            </a:endParaRPr>
          </a:p>
          <a:p>
            <a:pPr marR="3965575" algn="ctr">
              <a:lnSpc>
                <a:spcPts val="1395"/>
              </a:lnSpc>
            </a:pPr>
            <a:r>
              <a:rPr sz="1200" spc="-10" dirty="0">
                <a:latin typeface="Times New Roman"/>
                <a:cs typeface="Times New Roman"/>
              </a:rPr>
              <a:t>se.printStackTrace();</a:t>
            </a:r>
            <a:endParaRPr sz="1200">
              <a:latin typeface="Times New Roman"/>
              <a:cs typeface="Times New Roman"/>
            </a:endParaRPr>
          </a:p>
          <a:p>
            <a:pPr marR="4455160" algn="ctr">
              <a:lnSpc>
                <a:spcPts val="1405"/>
              </a:lnSpc>
            </a:pPr>
            <a:r>
              <a:rPr sz="1200" dirty="0">
                <a:latin typeface="Times New Roman"/>
                <a:cs typeface="Times New Roman"/>
              </a:rPr>
              <a:t>}//end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finally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try</a:t>
            </a:r>
            <a:endParaRPr sz="1200">
              <a:latin typeface="Times New Roman"/>
              <a:cs typeface="Times New Roman"/>
            </a:endParaRPr>
          </a:p>
          <a:p>
            <a:pPr marL="125095" marR="3851275">
              <a:lnSpc>
                <a:spcPts val="1220"/>
              </a:lnSpc>
              <a:spcBef>
                <a:spcPts val="275"/>
              </a:spcBef>
            </a:pPr>
            <a:r>
              <a:rPr sz="1200" dirty="0">
                <a:latin typeface="Times New Roman"/>
                <a:cs typeface="Times New Roman"/>
              </a:rPr>
              <a:t>}//end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try </a:t>
            </a:r>
            <a:r>
              <a:rPr sz="1200" spc="-10" dirty="0">
                <a:latin typeface="Times New Roman"/>
                <a:cs typeface="Times New Roman"/>
              </a:rPr>
              <a:t>System.out.println("Goodbye!");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10"/>
              </a:lnSpc>
            </a:pPr>
            <a:r>
              <a:rPr sz="1200" dirty="0">
                <a:latin typeface="Times New Roman"/>
                <a:cs typeface="Times New Roman"/>
              </a:rPr>
              <a:t>}//end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main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sz="1200" dirty="0">
                <a:latin typeface="Times New Roman"/>
                <a:cs typeface="Times New Roman"/>
              </a:rPr>
              <a:t>}//end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FirstExample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50" dirty="0">
                <a:latin typeface="Times New Roman"/>
                <a:cs typeface="Times New Roman"/>
              </a:rPr>
              <a:t>Now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let</a:t>
            </a:r>
            <a:r>
              <a:rPr sz="1150" spc="-3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us</a:t>
            </a:r>
            <a:r>
              <a:rPr sz="1150" spc="-15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compile</a:t>
            </a:r>
            <a:r>
              <a:rPr sz="1150" spc="-5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above</a:t>
            </a:r>
            <a:r>
              <a:rPr sz="1150" spc="-30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example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dirty="0">
                <a:latin typeface="Times New Roman"/>
                <a:cs typeface="Times New Roman"/>
              </a:rPr>
              <a:t>as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spc="-10" dirty="0">
                <a:latin typeface="Times New Roman"/>
                <a:cs typeface="Times New Roman"/>
              </a:rPr>
              <a:t>follows:</a:t>
            </a:r>
            <a:endParaRPr sz="1150">
              <a:latin typeface="Times New Roman"/>
              <a:cs typeface="Times New Roman"/>
            </a:endParaRPr>
          </a:p>
          <a:p>
            <a:pPr marL="12700" marR="4215765">
              <a:lnSpc>
                <a:spcPts val="1370"/>
              </a:lnSpc>
              <a:spcBef>
                <a:spcPts val="495"/>
              </a:spcBef>
            </a:pPr>
            <a:r>
              <a:rPr sz="1200" spc="-10" dirty="0">
                <a:latin typeface="Times New Roman"/>
                <a:cs typeface="Times New Roman"/>
              </a:rPr>
              <a:t>C:\&gt;javac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FirstExample.java </a:t>
            </a:r>
            <a:r>
              <a:rPr sz="1200" spc="-20" dirty="0">
                <a:latin typeface="Times New Roman"/>
                <a:cs typeface="Times New Roman"/>
              </a:rPr>
              <a:t>C:\&gt;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1200" dirty="0">
                <a:latin typeface="Times New Roman"/>
                <a:cs typeface="Times New Roman"/>
              </a:rPr>
              <a:t>When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run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FirstExample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produces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following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result: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4420870">
              <a:lnSpc>
                <a:spcPct val="95800"/>
              </a:lnSpc>
            </a:pPr>
            <a:r>
              <a:rPr sz="1200" dirty="0">
                <a:latin typeface="Times New Roman"/>
                <a:cs typeface="Times New Roman"/>
              </a:rPr>
              <a:t>C:\&gt;java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FirstExample Connecting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database... Creating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statement...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dirty="0">
                <a:latin typeface="Times New Roman"/>
                <a:cs typeface="Times New Roman"/>
              </a:rPr>
              <a:t>ID: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100,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Age: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18,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First: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Zara,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Last: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Ali</a:t>
            </a:r>
            <a:endParaRPr sz="1200">
              <a:latin typeface="Times New Roman"/>
              <a:cs typeface="Times New Roman"/>
            </a:endParaRPr>
          </a:p>
          <a:p>
            <a:pPr marL="12700" marR="3195955">
              <a:lnSpc>
                <a:spcPts val="1390"/>
              </a:lnSpc>
              <a:spcBef>
                <a:spcPts val="40"/>
              </a:spcBef>
            </a:pPr>
            <a:r>
              <a:rPr sz="1200" dirty="0">
                <a:latin typeface="Times New Roman"/>
                <a:cs typeface="Times New Roman"/>
              </a:rPr>
              <a:t>ID: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101,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Age: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25,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First: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Mahnaz,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Last: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Fatma </a:t>
            </a:r>
            <a:r>
              <a:rPr sz="1200" dirty="0">
                <a:latin typeface="Times New Roman"/>
                <a:cs typeface="Times New Roman"/>
              </a:rPr>
              <a:t>ID: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102,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Age: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30,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First: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Zaid,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Last:</a:t>
            </a:r>
            <a:r>
              <a:rPr sz="1200" spc="-20" dirty="0">
                <a:latin typeface="Times New Roman"/>
                <a:cs typeface="Times New Roman"/>
              </a:rPr>
              <a:t> Khan</a:t>
            </a:r>
            <a:endParaRPr sz="1200">
              <a:latin typeface="Times New Roman"/>
              <a:cs typeface="Times New Roman"/>
            </a:endParaRPr>
          </a:p>
          <a:p>
            <a:pPr marL="12700" marR="3331210">
              <a:lnSpc>
                <a:spcPts val="1370"/>
              </a:lnSpc>
              <a:spcBef>
                <a:spcPts val="20"/>
              </a:spcBef>
            </a:pPr>
            <a:r>
              <a:rPr sz="1200" dirty="0">
                <a:latin typeface="Times New Roman"/>
                <a:cs typeface="Times New Roman"/>
              </a:rPr>
              <a:t>ID: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103,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Age: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28,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First: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Sumit,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Last: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Mittal </a:t>
            </a:r>
            <a:r>
              <a:rPr sz="1200" spc="-20" dirty="0">
                <a:latin typeface="Times New Roman"/>
                <a:cs typeface="Times New Roman"/>
              </a:rPr>
              <a:t>C:\&gt;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0"/>
              </a:lnSpc>
              <a:spcBef>
                <a:spcPts val="1070"/>
              </a:spcBef>
            </a:pPr>
            <a:r>
              <a:rPr sz="1200" b="1" dirty="0">
                <a:latin typeface="Times New Roman"/>
                <a:cs typeface="Times New Roman"/>
              </a:rPr>
              <a:t>JDBC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Drivers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Types:</a:t>
            </a:r>
            <a:endParaRPr sz="1200">
              <a:latin typeface="Times New Roman"/>
              <a:cs typeface="Times New Roman"/>
            </a:endParaRPr>
          </a:p>
          <a:p>
            <a:pPr marL="12700" marR="6985" algn="just">
              <a:lnSpc>
                <a:spcPct val="89200"/>
              </a:lnSpc>
              <a:spcBef>
                <a:spcPts val="85"/>
              </a:spcBef>
            </a:pPr>
            <a:r>
              <a:rPr sz="1200" dirty="0">
                <a:latin typeface="Times New Roman"/>
                <a:cs typeface="Times New Roman"/>
              </a:rPr>
              <a:t>JDBC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driver</a:t>
            </a:r>
            <a:r>
              <a:rPr sz="1200" spc="3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implementations</a:t>
            </a:r>
            <a:r>
              <a:rPr sz="1200" spc="3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vary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because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wide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variety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operating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systems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hardware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platforms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Java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operates.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divided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implementation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four </a:t>
            </a:r>
            <a:r>
              <a:rPr sz="1200" dirty="0">
                <a:latin typeface="Times New Roman"/>
                <a:cs typeface="Times New Roman"/>
              </a:rPr>
              <a:t>categories,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explained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below: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ts val="1380"/>
              </a:lnSpc>
              <a:spcBef>
                <a:spcPts val="1370"/>
              </a:spcBef>
            </a:pPr>
            <a:r>
              <a:rPr sz="1200" b="1" dirty="0">
                <a:latin typeface="Times New Roman"/>
                <a:cs typeface="Times New Roman"/>
              </a:rPr>
              <a:t>Type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1: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JDBC-</a:t>
            </a:r>
            <a:r>
              <a:rPr sz="1200" b="1" dirty="0">
                <a:latin typeface="Times New Roman"/>
                <a:cs typeface="Times New Roman"/>
              </a:rPr>
              <a:t>ODBC</a:t>
            </a:r>
            <a:r>
              <a:rPr sz="1200" b="1" spc="-4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Bridge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Driver: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88400"/>
              </a:lnSpc>
              <a:spcBef>
                <a:spcPts val="105"/>
              </a:spcBef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driver,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JDBC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bridge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access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ODBC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drivers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installed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each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client </a:t>
            </a:r>
            <a:r>
              <a:rPr sz="1200" dirty="0">
                <a:latin typeface="Times New Roman"/>
                <a:cs typeface="Times New Roman"/>
              </a:rPr>
              <a:t>machine.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ODBC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requires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configuring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Source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Name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(DSN)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represents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target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database.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89200"/>
              </a:lnSpc>
              <a:spcBef>
                <a:spcPts val="10"/>
              </a:spcBef>
              <a:tabLst>
                <a:tab pos="2961005" algn="l"/>
                <a:tab pos="5369560" algn="l"/>
              </a:tabLst>
            </a:pPr>
            <a:r>
              <a:rPr sz="1200" dirty="0">
                <a:latin typeface="Times New Roman"/>
                <a:cs typeface="Times New Roman"/>
              </a:rPr>
              <a:t>When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Java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came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useful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driver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because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databases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supported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ODBC </a:t>
            </a:r>
            <a:r>
              <a:rPr sz="1200" dirty="0">
                <a:latin typeface="Times New Roman"/>
                <a:cs typeface="Times New Roman"/>
              </a:rPr>
              <a:t>access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now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driver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recommended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only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experimental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when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other alternative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25" dirty="0">
                <a:latin typeface="Times New Roman"/>
                <a:cs typeface="Times New Roman"/>
              </a:rPr>
              <a:t>is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10" dirty="0">
                <a:latin typeface="Times New Roman"/>
                <a:cs typeface="Times New Roman"/>
              </a:rPr>
              <a:t>available.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7684223"/>
            <a:ext cx="4838700" cy="1798104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5052" y="377697"/>
            <a:ext cx="5963285" cy="1931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JDBC-</a:t>
            </a:r>
            <a:r>
              <a:rPr sz="1200" dirty="0">
                <a:latin typeface="Times New Roman"/>
                <a:cs typeface="Times New Roman"/>
              </a:rPr>
              <a:t>ODBC bridge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JDK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1.2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good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example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kind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driver.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Type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2: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JDBC-</a:t>
            </a:r>
            <a:r>
              <a:rPr sz="1200" b="1" dirty="0">
                <a:latin typeface="Times New Roman"/>
                <a:cs typeface="Times New Roman"/>
              </a:rPr>
              <a:t>Native</a:t>
            </a:r>
            <a:r>
              <a:rPr sz="1200" b="1" spc="-20" dirty="0">
                <a:latin typeface="Times New Roman"/>
                <a:cs typeface="Times New Roman"/>
              </a:rPr>
              <a:t> API: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1200"/>
              </a:lnSpc>
            </a:pPr>
            <a:r>
              <a:rPr sz="1200" dirty="0">
                <a:latin typeface="Times New Roman"/>
                <a:cs typeface="Times New Roman"/>
              </a:rPr>
              <a:t>In 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driver,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JDBC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API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converted into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native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C/C++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API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 are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unique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database.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drivers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typically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provided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database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vendors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same </a:t>
            </a:r>
            <a:r>
              <a:rPr sz="1200" dirty="0">
                <a:latin typeface="Times New Roman"/>
                <a:cs typeface="Times New Roman"/>
              </a:rPr>
              <a:t>manner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JDBC-</a:t>
            </a:r>
            <a:r>
              <a:rPr sz="1200" dirty="0">
                <a:latin typeface="Times New Roman"/>
                <a:cs typeface="Times New Roman"/>
              </a:rPr>
              <a:t>ODBC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Bridge,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vendor-</a:t>
            </a:r>
            <a:r>
              <a:rPr sz="1200" dirty="0">
                <a:latin typeface="Times New Roman"/>
                <a:cs typeface="Times New Roman"/>
              </a:rPr>
              <a:t>specific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driver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must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installed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each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client machine.</a:t>
            </a:r>
            <a:endParaRPr sz="1200">
              <a:latin typeface="Times New Roman"/>
              <a:cs typeface="Times New Roman"/>
            </a:endParaRPr>
          </a:p>
          <a:p>
            <a:pPr marL="12700" marR="5715" algn="just">
              <a:lnSpc>
                <a:spcPts val="1270"/>
              </a:lnSpc>
              <a:spcBef>
                <a:spcPts val="15"/>
              </a:spcBef>
            </a:pP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change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Database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change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native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API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specific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database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mostly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obsolete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now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realize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speed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increase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driver, </a:t>
            </a:r>
            <a:r>
              <a:rPr sz="1200" dirty="0">
                <a:latin typeface="Times New Roman"/>
                <a:cs typeface="Times New Roman"/>
              </a:rPr>
              <a:t>because 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eliminates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ODBC's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overhead.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5052" y="4304538"/>
            <a:ext cx="5963920" cy="156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Oracle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Interface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(OCI) driver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example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driver.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ts val="1380"/>
              </a:lnSpc>
              <a:spcBef>
                <a:spcPts val="1320"/>
              </a:spcBef>
            </a:pPr>
            <a:r>
              <a:rPr sz="1200" b="1" dirty="0">
                <a:latin typeface="Times New Roman"/>
                <a:cs typeface="Times New Roman"/>
              </a:rPr>
              <a:t>Type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3: </a:t>
            </a:r>
            <a:r>
              <a:rPr sz="1200" b="1" spc="-10" dirty="0">
                <a:latin typeface="Times New Roman"/>
                <a:cs typeface="Times New Roman"/>
              </a:rPr>
              <a:t>JDBC-</a:t>
            </a:r>
            <a:r>
              <a:rPr sz="1200" b="1" dirty="0">
                <a:latin typeface="Times New Roman"/>
                <a:cs typeface="Times New Roman"/>
              </a:rPr>
              <a:t>Net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pure</a:t>
            </a:r>
            <a:r>
              <a:rPr sz="1200" b="1" spc="-10" dirty="0">
                <a:latin typeface="Times New Roman"/>
                <a:cs typeface="Times New Roman"/>
              </a:rPr>
              <a:t> Java: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1400"/>
              </a:lnSpc>
              <a:spcBef>
                <a:spcPts val="65"/>
              </a:spcBef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driver,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three-</a:t>
            </a:r>
            <a:r>
              <a:rPr sz="1200" dirty="0">
                <a:latin typeface="Times New Roman"/>
                <a:cs typeface="Times New Roman"/>
              </a:rPr>
              <a:t>tier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approach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accessing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databases.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JDBC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clients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use </a:t>
            </a:r>
            <a:r>
              <a:rPr sz="1200" dirty="0">
                <a:latin typeface="Times New Roman"/>
                <a:cs typeface="Times New Roman"/>
              </a:rPr>
              <a:t>standard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sockets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communicate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middleware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server.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socket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translated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middleware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server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format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required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DBMS,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forwarded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database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server.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kind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driver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extremely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flexible, </a:t>
            </a:r>
            <a:r>
              <a:rPr sz="1200" dirty="0">
                <a:latin typeface="Times New Roman"/>
                <a:cs typeface="Times New Roman"/>
              </a:rPr>
              <a:t>since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requires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code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installed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client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single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driver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actually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access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multiple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databases.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5052" y="8274177"/>
            <a:ext cx="5975985" cy="1373505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 algn="just">
              <a:lnSpc>
                <a:spcPct val="88900"/>
              </a:lnSpc>
              <a:spcBef>
                <a:spcPts val="259"/>
              </a:spcBef>
            </a:pP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think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server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JDBC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"proxy,"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meaning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makes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calls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client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application.</a:t>
            </a:r>
            <a:r>
              <a:rPr sz="1200" dirty="0">
                <a:latin typeface="Times New Roman"/>
                <a:cs typeface="Times New Roman"/>
              </a:rPr>
              <a:t> As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result, you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knowledge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application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server's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configuration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order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effectively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driver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type.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server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might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1,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2,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4 </a:t>
            </a:r>
            <a:r>
              <a:rPr sz="1200" dirty="0">
                <a:latin typeface="Times New Roman"/>
                <a:cs typeface="Times New Roman"/>
              </a:rPr>
              <a:t>driver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10" dirty="0">
                <a:latin typeface="Times New Roman"/>
                <a:cs typeface="Times New Roman"/>
              </a:rPr>
              <a:t>communicate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database,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understanding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nuances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helpful.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ts val="1380"/>
              </a:lnSpc>
              <a:spcBef>
                <a:spcPts val="1295"/>
              </a:spcBef>
            </a:pPr>
            <a:r>
              <a:rPr sz="1200" b="1" dirty="0">
                <a:latin typeface="Times New Roman"/>
                <a:cs typeface="Times New Roman"/>
              </a:rPr>
              <a:t>Type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4: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100%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pure</a:t>
            </a:r>
            <a:r>
              <a:rPr sz="1200" b="1" spc="-10" dirty="0">
                <a:latin typeface="Times New Roman"/>
                <a:cs typeface="Times New Roman"/>
              </a:rPr>
              <a:t> Java:</a:t>
            </a:r>
            <a:endParaRPr sz="1200">
              <a:latin typeface="Times New Roman"/>
              <a:cs typeface="Times New Roman"/>
            </a:endParaRPr>
          </a:p>
          <a:p>
            <a:pPr marL="12700" marR="17145" algn="just">
              <a:lnSpc>
                <a:spcPts val="1270"/>
              </a:lnSpc>
              <a:spcBef>
                <a:spcPts val="125"/>
              </a:spcBef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driver,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pure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Java-</a:t>
            </a: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driver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communicates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directly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vendor's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database </a:t>
            </a:r>
            <a:r>
              <a:rPr sz="1200" dirty="0">
                <a:latin typeface="Times New Roman"/>
                <a:cs typeface="Times New Roman"/>
              </a:rPr>
              <a:t>through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socket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connection.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highest </a:t>
            </a:r>
            <a:r>
              <a:rPr sz="1200" spc="-10" dirty="0">
                <a:latin typeface="Times New Roman"/>
                <a:cs typeface="Times New Roman"/>
              </a:rPr>
              <a:t>performance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driver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available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database</a:t>
            </a:r>
            <a:r>
              <a:rPr sz="1200" spc="-25" dirty="0">
                <a:latin typeface="Times New Roman"/>
                <a:cs typeface="Times New Roman"/>
              </a:rPr>
              <a:t> and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14400" y="2475229"/>
            <a:ext cx="5549900" cy="5695950"/>
            <a:chOff x="914400" y="2475229"/>
            <a:chExt cx="5549900" cy="569595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" y="2475229"/>
              <a:ext cx="5191760" cy="18262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4425" y="5949314"/>
              <a:ext cx="5349621" cy="22218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5052" y="359409"/>
            <a:ext cx="595249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55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usually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vendor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itself.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250"/>
              </a:lnSpc>
              <a:spcBef>
                <a:spcPts val="114"/>
              </a:spcBef>
            </a:pP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kind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driver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extremely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flexible,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don't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install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special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software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client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server.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Further,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drivers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downloaded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dynamically.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1076325"/>
            <a:ext cx="5650738" cy="2556510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5052" y="414273"/>
            <a:ext cx="5945505" cy="282448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471805">
              <a:lnSpc>
                <a:spcPts val="1220"/>
              </a:lnSpc>
              <a:spcBef>
                <a:spcPts val="325"/>
              </a:spcBef>
            </a:pPr>
            <a:r>
              <a:rPr sz="1200" dirty="0">
                <a:latin typeface="Times New Roman"/>
                <a:cs typeface="Times New Roman"/>
              </a:rPr>
              <a:t>MySQL's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Connector/J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driver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driver. Because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proprietary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nature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their </a:t>
            </a:r>
            <a:r>
              <a:rPr sz="1200" dirty="0">
                <a:latin typeface="Times New Roman"/>
                <a:cs typeface="Times New Roman"/>
              </a:rPr>
              <a:t>network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protocols,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database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vendors</a:t>
            </a:r>
            <a:r>
              <a:rPr sz="1200" spc="-10" dirty="0">
                <a:latin typeface="Times New Roman"/>
                <a:cs typeface="Times New Roman"/>
              </a:rPr>
              <a:t> usually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supply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 4 </a:t>
            </a:r>
            <a:r>
              <a:rPr sz="1200" spc="-10" dirty="0">
                <a:latin typeface="Times New Roman"/>
                <a:cs typeface="Times New Roman"/>
              </a:rPr>
              <a:t>drivers.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sz="1200" b="1" dirty="0">
                <a:latin typeface="Times New Roman"/>
                <a:cs typeface="Times New Roman"/>
              </a:rPr>
              <a:t>Which </a:t>
            </a:r>
            <a:r>
              <a:rPr sz="1200" b="1" spc="-10" dirty="0">
                <a:latin typeface="Times New Roman"/>
                <a:cs typeface="Times New Roman"/>
              </a:rPr>
              <a:t>Driver</a:t>
            </a:r>
            <a:r>
              <a:rPr sz="1200" b="1" spc="-5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should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be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used?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175260">
              <a:lnSpc>
                <a:spcPts val="1250"/>
              </a:lnSpc>
            </a:pP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accessing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database, such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Oracle, Sybase,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IBM,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preferred</a:t>
            </a:r>
            <a:r>
              <a:rPr sz="1200" spc="-10" dirty="0">
                <a:latin typeface="Times New Roman"/>
                <a:cs typeface="Times New Roman"/>
              </a:rPr>
              <a:t> driver </a:t>
            </a:r>
            <a:r>
              <a:rPr sz="1200" dirty="0">
                <a:latin typeface="Times New Roman"/>
                <a:cs typeface="Times New Roman"/>
              </a:rPr>
              <a:t>type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4.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189230">
              <a:lnSpc>
                <a:spcPts val="1220"/>
              </a:lnSpc>
            </a:pP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Java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accessing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multiple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databases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same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preferred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driver.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230"/>
              </a:lnSpc>
            </a:pPr>
            <a:r>
              <a:rPr sz="1200" dirty="0">
                <a:latin typeface="Times New Roman"/>
                <a:cs typeface="Times New Roman"/>
              </a:rPr>
              <a:t>Type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drivers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useful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situations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where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driver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available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yet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your </a:t>
            </a:r>
            <a:r>
              <a:rPr sz="1200" spc="-10" dirty="0">
                <a:latin typeface="Times New Roman"/>
                <a:cs typeface="Times New Roman"/>
              </a:rPr>
              <a:t>database.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697230">
              <a:lnSpc>
                <a:spcPts val="122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driver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considered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deployment-</a:t>
            </a:r>
            <a:r>
              <a:rPr sz="1200" dirty="0">
                <a:latin typeface="Times New Roman"/>
                <a:cs typeface="Times New Roman"/>
              </a:rPr>
              <a:t>level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driver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typically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 </a:t>
            </a:r>
            <a:r>
              <a:rPr sz="1200" spc="-2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development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purposes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only.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5052" y="566673"/>
            <a:ext cx="6283325" cy="9132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4360" algn="ctr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Times New Roman"/>
                <a:cs typeface="Times New Roman"/>
              </a:rPr>
              <a:t>UNIT-</a:t>
            </a:r>
            <a:r>
              <a:rPr sz="1200" b="1" spc="-50" dirty="0">
                <a:latin typeface="Times New Roman"/>
                <a:cs typeface="Times New Roman"/>
              </a:rPr>
              <a:t>V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11785" algn="just">
              <a:lnSpc>
                <a:spcPct val="90800"/>
              </a:lnSpc>
            </a:pPr>
            <a:r>
              <a:rPr sz="1200" b="1" dirty="0">
                <a:latin typeface="Times New Roman"/>
                <a:cs typeface="Times New Roman"/>
              </a:rPr>
              <a:t>GUI</a:t>
            </a:r>
            <a:r>
              <a:rPr sz="1200" b="1" spc="10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Programming</a:t>
            </a:r>
            <a:r>
              <a:rPr sz="1200" b="1" spc="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with</a:t>
            </a:r>
            <a:r>
              <a:rPr sz="1200" b="1" spc="9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Swing</a:t>
            </a:r>
            <a:r>
              <a:rPr sz="1200" b="1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–The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AWT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hierarchy-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introduction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swing-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swing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Vs </a:t>
            </a:r>
            <a:r>
              <a:rPr sz="1200" dirty="0">
                <a:latin typeface="Times New Roman"/>
                <a:cs typeface="Times New Roman"/>
              </a:rPr>
              <a:t>AWT-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overview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swing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components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–JButton-</a:t>
            </a:r>
            <a:r>
              <a:rPr sz="1200" dirty="0">
                <a:latin typeface="Times New Roman"/>
                <a:cs typeface="Times New Roman"/>
              </a:rPr>
              <a:t>JLabel-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JTextField-</a:t>
            </a:r>
            <a:r>
              <a:rPr sz="1200" dirty="0">
                <a:latin typeface="Times New Roman"/>
                <a:cs typeface="Times New Roman"/>
              </a:rPr>
              <a:t>JTextArea-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simple </a:t>
            </a:r>
            <a:r>
              <a:rPr sz="1200" dirty="0">
                <a:latin typeface="Times New Roman"/>
                <a:cs typeface="Times New Roman"/>
              </a:rPr>
              <a:t>applications-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Layout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management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–Layout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types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–border-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grid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flow</a:t>
            </a:r>
            <a:endParaRPr sz="1200">
              <a:latin typeface="Times New Roman"/>
              <a:cs typeface="Times New Roman"/>
            </a:endParaRPr>
          </a:p>
          <a:p>
            <a:pPr marL="12700" marR="316865" algn="just">
              <a:lnSpc>
                <a:spcPts val="1270"/>
              </a:lnSpc>
              <a:spcBef>
                <a:spcPts val="305"/>
              </a:spcBef>
            </a:pPr>
            <a:r>
              <a:rPr sz="1200" b="1" dirty="0">
                <a:latin typeface="Times New Roman"/>
                <a:cs typeface="Times New Roman"/>
              </a:rPr>
              <a:t>Event</a:t>
            </a:r>
            <a:r>
              <a:rPr sz="1200" b="1" spc="27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Handling:</a:t>
            </a:r>
            <a:r>
              <a:rPr sz="1200" b="1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Events-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Event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sources-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Event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classes-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Event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Listeners-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Delegation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event </a:t>
            </a:r>
            <a:r>
              <a:rPr sz="1200" dirty="0">
                <a:latin typeface="Times New Roman"/>
                <a:cs typeface="Times New Roman"/>
              </a:rPr>
              <a:t>model-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Example: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handling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mouse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events-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Adapter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classes.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095"/>
              </a:spcBef>
            </a:pP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INTRODUCTION</a:t>
            </a:r>
            <a:r>
              <a:rPr sz="1200" b="1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1200" b="1" u="heavy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SWING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Swing-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related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classes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contained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javax.swing</a:t>
            </a:r>
            <a:r>
              <a:rPr sz="1200" b="1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its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subpackages,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such</a:t>
            </a:r>
            <a:endParaRPr sz="1200">
              <a:latin typeface="Times New Roman"/>
              <a:cs typeface="Times New Roman"/>
            </a:endParaRPr>
          </a:p>
          <a:p>
            <a:pPr marL="12700" marR="1200150">
              <a:lnSpc>
                <a:spcPts val="1250"/>
              </a:lnSpc>
              <a:spcBef>
                <a:spcPts val="32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javax.swing.tree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.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Many</a:t>
            </a:r>
            <a:r>
              <a:rPr sz="1200" spc="-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other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Swing-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related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classes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 interfaces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exist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are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not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examined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chapter.</a:t>
            </a:r>
            <a:endParaRPr sz="1200">
              <a:latin typeface="Times New Roman"/>
              <a:cs typeface="Times New Roman"/>
            </a:endParaRPr>
          </a:p>
          <a:p>
            <a:pPr marL="12700" marR="1909445">
              <a:lnSpc>
                <a:spcPts val="1250"/>
              </a:lnSpc>
              <a:spcBef>
                <a:spcPts val="26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remainder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chapter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examines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various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Swing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components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and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illustrates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them</a:t>
            </a:r>
            <a:r>
              <a:rPr sz="1200" spc="-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through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sample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applets.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55"/>
              </a:spcBef>
            </a:pPr>
            <a:r>
              <a:rPr sz="1200" b="1" u="heavy" spc="-10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JApplet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490220" indent="454025">
              <a:lnSpc>
                <a:spcPts val="1250"/>
              </a:lnSpc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Fundamental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Swing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JApplet</a:t>
            </a:r>
            <a:r>
              <a:rPr sz="1200" b="1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class,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which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extends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Applet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.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Applets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that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useSwing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must be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subclasses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JApplet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.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JApplet</a:t>
            </a:r>
            <a:r>
              <a:rPr sz="1200" b="1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rich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with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functionality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 is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notfound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250"/>
              </a:lnSpc>
              <a:spcBef>
                <a:spcPts val="260"/>
              </a:spcBef>
            </a:pP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Applet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.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example,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JApplet</a:t>
            </a:r>
            <a:r>
              <a:rPr sz="1200" b="1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supports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various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―panes,‖heglass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such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pane, and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root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pane.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the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examples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chapter,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will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not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using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most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endParaRPr sz="1200">
              <a:latin typeface="Times New Roman"/>
              <a:cs typeface="Times New Roman"/>
            </a:endParaRPr>
          </a:p>
          <a:p>
            <a:pPr marL="12700" marR="251460">
              <a:lnSpc>
                <a:spcPts val="1250"/>
              </a:lnSpc>
              <a:spcBef>
                <a:spcPts val="260"/>
              </a:spcBef>
            </a:pP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JApplet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’s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enhanced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features.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However,</a:t>
            </a:r>
            <a:r>
              <a:rPr sz="1200" b="1" spc="-10" dirty="0">
                <a:solidFill>
                  <a:srgbClr val="1D1D1E"/>
                </a:solidFill>
                <a:latin typeface="Times New Roman"/>
                <a:cs typeface="Times New Roman"/>
              </a:rPr>
              <a:t>Applet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b="1" spc="-10" dirty="0">
                <a:solidFill>
                  <a:srgbClr val="1D1D1E"/>
                </a:solidFill>
                <a:latin typeface="Times New Roman"/>
                <a:cs typeface="Times New Roman"/>
              </a:rPr>
              <a:t>JApplet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oneis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diffe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important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 this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discussion,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because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used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by</a:t>
            </a:r>
            <a:r>
              <a:rPr sz="1200" spc="-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sample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applets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chapter.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When</a:t>
            </a:r>
            <a:endParaRPr sz="1200">
              <a:latin typeface="Times New Roman"/>
              <a:cs typeface="Times New Roman"/>
            </a:endParaRPr>
          </a:p>
          <a:p>
            <a:pPr marL="12700" marR="381000">
              <a:lnSpc>
                <a:spcPts val="1270"/>
              </a:lnSpc>
              <a:spcBef>
                <a:spcPts val="32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adding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component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instance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JApplet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, do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not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invoke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add(</a:t>
            </a:r>
            <a:r>
              <a:rPr sz="1200" b="1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r>
              <a:rPr sz="1200" b="1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method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applet.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Instead,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call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add(</a:t>
            </a:r>
            <a:r>
              <a:rPr sz="1200" b="1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r>
              <a:rPr sz="1200" b="1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content</a:t>
            </a:r>
            <a:r>
              <a:rPr sz="1200" i="1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pane</a:t>
            </a:r>
            <a:r>
              <a:rPr sz="1200" i="1" spc="-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JApplet</a:t>
            </a:r>
            <a:r>
              <a:rPr sz="1200" b="1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object.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content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pane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can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obtained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via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 method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shown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here: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Container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getContentPane(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)</a:t>
            </a:r>
            <a:endParaRPr sz="1200">
              <a:latin typeface="Times New Roman"/>
              <a:cs typeface="Times New Roman"/>
            </a:endParaRPr>
          </a:p>
          <a:p>
            <a:pPr marL="12700" marR="1154430">
              <a:lnSpc>
                <a:spcPts val="1250"/>
              </a:lnSpc>
              <a:spcBef>
                <a:spcPts val="32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add(</a:t>
            </a:r>
            <a:r>
              <a:rPr sz="1200" b="1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r>
              <a:rPr sz="1200" b="1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method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Container</a:t>
            </a:r>
            <a:r>
              <a:rPr sz="1200" b="1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can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used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add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component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content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pane.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Its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form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shown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here: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6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void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add(</a:t>
            </a:r>
            <a:r>
              <a:rPr sz="1200" i="1" spc="-10" dirty="0">
                <a:solidFill>
                  <a:srgbClr val="1D1D1E"/>
                </a:solidFill>
                <a:latin typeface="Times New Roman"/>
                <a:cs typeface="Times New Roman"/>
              </a:rPr>
              <a:t>comp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12700" marR="2522855">
              <a:lnSpc>
                <a:spcPct val="19170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Here,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comp</a:t>
            </a:r>
            <a:r>
              <a:rPr sz="1200" i="1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component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added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content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pane. </a:t>
            </a:r>
            <a:r>
              <a:rPr sz="1200" u="sng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Icons</a:t>
            </a:r>
            <a:r>
              <a:rPr sz="1200" u="sng" spc="-20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and</a:t>
            </a:r>
            <a:r>
              <a:rPr sz="1200" u="sng" spc="-15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10" dirty="0">
                <a:solidFill>
                  <a:srgbClr val="1D1D1E"/>
                </a:solidFill>
                <a:uFill>
                  <a:solidFill>
                    <a:srgbClr val="1D1D1E"/>
                  </a:solidFill>
                </a:uFill>
                <a:latin typeface="Times New Roman"/>
                <a:cs typeface="Times New Roman"/>
              </a:rPr>
              <a:t>Labels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494665">
              <a:lnSpc>
                <a:spcPts val="125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Swing,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icons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encapsulated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by</a:t>
            </a:r>
            <a:r>
              <a:rPr sz="1200" spc="-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ImageIcon</a:t>
            </a:r>
            <a:r>
              <a:rPr sz="1200" b="1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class,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which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paints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icon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from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image.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Two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constructors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shown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here:</a:t>
            </a:r>
            <a:endParaRPr sz="1200">
              <a:latin typeface="Times New Roman"/>
              <a:cs typeface="Times New Roman"/>
            </a:endParaRPr>
          </a:p>
          <a:p>
            <a:pPr marL="12700" marR="4580255">
              <a:lnSpc>
                <a:spcPts val="1390"/>
              </a:lnSpc>
              <a:spcBef>
                <a:spcPts val="439"/>
              </a:spcBef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ImageIcon(String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spc="-10" dirty="0">
                <a:solidFill>
                  <a:srgbClr val="1D1D1E"/>
                </a:solidFill>
                <a:latin typeface="Times New Roman"/>
                <a:cs typeface="Times New Roman"/>
              </a:rPr>
              <a:t>filename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) ImageIcon(URL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spc="-20" dirty="0">
                <a:solidFill>
                  <a:srgbClr val="1D1D1E"/>
                </a:solidFill>
                <a:latin typeface="Times New Roman"/>
                <a:cs typeface="Times New Roman"/>
              </a:rPr>
              <a:t>url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426084">
              <a:lnSpc>
                <a:spcPts val="122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first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form</a:t>
            </a:r>
            <a:r>
              <a:rPr sz="1200" spc="-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uses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image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file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named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filename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.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second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form</a:t>
            </a:r>
            <a:r>
              <a:rPr sz="1200" spc="-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uses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image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the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resource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identified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by</a:t>
            </a:r>
            <a:r>
              <a:rPr sz="1200" spc="-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spc="-20" dirty="0">
                <a:solidFill>
                  <a:srgbClr val="1D1D1E"/>
                </a:solidFill>
                <a:latin typeface="Times New Roman"/>
                <a:cs typeface="Times New Roman"/>
              </a:rPr>
              <a:t>url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12700" marR="2069464">
              <a:lnSpc>
                <a:spcPts val="1220"/>
              </a:lnSpc>
              <a:spcBef>
                <a:spcPts val="29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ImageIcon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implements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Icon</a:t>
            </a:r>
            <a:r>
              <a:rPr sz="1200" b="1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interface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that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declares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the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methods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shown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here: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Method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Description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1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520440">
              <a:lnSpc>
                <a:spcPts val="125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getIconHeight(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Returns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height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the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icon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pixels.</a:t>
            </a:r>
            <a:endParaRPr sz="1200">
              <a:latin typeface="Times New Roman"/>
              <a:cs typeface="Times New Roman"/>
            </a:endParaRPr>
          </a:p>
          <a:p>
            <a:pPr marL="12700" marR="3585210">
              <a:lnSpc>
                <a:spcPts val="1220"/>
              </a:lnSpc>
              <a:spcBef>
                <a:spcPts val="28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getIconWidth(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Returns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width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the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icon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pixels.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5052" y="389890"/>
            <a:ext cx="5976620" cy="789178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3164205">
              <a:lnSpc>
                <a:spcPts val="1220"/>
              </a:lnSpc>
              <a:spcBef>
                <a:spcPts val="32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void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paintIcon(Component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comp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,</a:t>
            </a:r>
            <a:r>
              <a:rPr sz="1200" spc="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Graphics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spc="-25" dirty="0">
                <a:solidFill>
                  <a:srgbClr val="1D1D1E"/>
                </a:solidFill>
                <a:latin typeface="Times New Roman"/>
                <a:cs typeface="Times New Roman"/>
              </a:rPr>
              <a:t>g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,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x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,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spc="-25" dirty="0">
                <a:solidFill>
                  <a:srgbClr val="1D1D1E"/>
                </a:solidFill>
                <a:latin typeface="Times New Roman"/>
                <a:cs typeface="Times New Roman"/>
              </a:rPr>
              <a:t>y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12700" marR="3811904">
              <a:lnSpc>
                <a:spcPct val="94500"/>
              </a:lnSpc>
              <a:spcBef>
                <a:spcPts val="244"/>
              </a:spcBef>
            </a:pP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Paints</a:t>
            </a:r>
            <a:r>
              <a:rPr sz="115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15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icon</a:t>
            </a:r>
            <a:r>
              <a:rPr sz="115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at</a:t>
            </a:r>
            <a:r>
              <a:rPr sz="115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position</a:t>
            </a:r>
            <a:r>
              <a:rPr sz="115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1D1D1E"/>
                </a:solidFill>
                <a:latin typeface="Times New Roman"/>
                <a:cs typeface="Times New Roman"/>
              </a:rPr>
              <a:t>x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,</a:t>
            </a:r>
            <a:r>
              <a:rPr sz="115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1D1D1E"/>
                </a:solidFill>
                <a:latin typeface="Times New Roman"/>
                <a:cs typeface="Times New Roman"/>
              </a:rPr>
              <a:t>y</a:t>
            </a:r>
            <a:r>
              <a:rPr sz="1150" i="1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on</a:t>
            </a:r>
            <a:r>
              <a:rPr sz="1150" spc="-25" dirty="0">
                <a:solidFill>
                  <a:srgbClr val="1D1D1E"/>
                </a:solidFill>
                <a:latin typeface="Times New Roman"/>
                <a:cs typeface="Times New Roman"/>
              </a:rPr>
              <a:t> the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graphics</a:t>
            </a:r>
            <a:r>
              <a:rPr sz="115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context</a:t>
            </a:r>
            <a:r>
              <a:rPr sz="115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1D1D1E"/>
                </a:solidFill>
                <a:latin typeface="Times New Roman"/>
                <a:cs typeface="Times New Roman"/>
              </a:rPr>
              <a:t>g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.</a:t>
            </a:r>
            <a:r>
              <a:rPr sz="115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Additional information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about</a:t>
            </a:r>
            <a:r>
              <a:rPr sz="115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20" dirty="0">
                <a:solidFill>
                  <a:srgbClr val="1D1D1E"/>
                </a:solidFill>
                <a:latin typeface="Times New Roman"/>
                <a:cs typeface="Times New Roman"/>
              </a:rPr>
              <a:t>paint</a:t>
            </a:r>
            <a:r>
              <a:rPr sz="1150" spc="5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spc="-10" dirty="0">
                <a:solidFill>
                  <a:srgbClr val="1D1D1E"/>
                </a:solidFill>
                <a:latin typeface="Times New Roman"/>
                <a:cs typeface="Times New Roman"/>
              </a:rPr>
              <a:t>operation</a:t>
            </a:r>
            <a:r>
              <a:rPr sz="115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can</a:t>
            </a:r>
            <a:r>
              <a:rPr sz="115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be</a:t>
            </a:r>
            <a:r>
              <a:rPr sz="115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provided</a:t>
            </a:r>
            <a:r>
              <a:rPr sz="115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15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150" i="1" spc="-20" dirty="0">
                <a:solidFill>
                  <a:srgbClr val="1D1D1E"/>
                </a:solidFill>
                <a:latin typeface="Times New Roman"/>
                <a:cs typeface="Times New Roman"/>
              </a:rPr>
              <a:t>comp</a:t>
            </a:r>
            <a:r>
              <a:rPr sz="1150" spc="-20" dirty="0">
                <a:solidFill>
                  <a:srgbClr val="1D1D1E"/>
                </a:solidFill>
                <a:latin typeface="Times New Roman"/>
                <a:cs typeface="Times New Roman"/>
              </a:rPr>
              <a:t>.</a:t>
            </a:r>
            <a:endParaRPr sz="1150">
              <a:latin typeface="Times New Roman"/>
              <a:cs typeface="Times New Roman"/>
            </a:endParaRPr>
          </a:p>
          <a:p>
            <a:pPr marL="12700" marR="152400">
              <a:lnSpc>
                <a:spcPts val="1220"/>
              </a:lnSpc>
              <a:spcBef>
                <a:spcPts val="35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Swing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labels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instances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JLabel</a:t>
            </a:r>
            <a:r>
              <a:rPr sz="1200" b="1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class,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which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extends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JComponent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. It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can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display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text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and/or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icon.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Some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of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constructors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shown</a:t>
            </a:r>
            <a:r>
              <a:rPr sz="1200" spc="-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here:</a:t>
            </a:r>
            <a:endParaRPr sz="1200">
              <a:latin typeface="Times New Roman"/>
              <a:cs typeface="Times New Roman"/>
            </a:endParaRPr>
          </a:p>
          <a:p>
            <a:pPr marL="12700" marR="5048250">
              <a:lnSpc>
                <a:spcPts val="1370"/>
              </a:lnSpc>
              <a:spcBef>
                <a:spcPts val="10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JLabel(Icon</a:t>
            </a:r>
            <a:r>
              <a:rPr sz="1200" spc="-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spc="-25" dirty="0">
                <a:solidFill>
                  <a:srgbClr val="1D1D1E"/>
                </a:solidFill>
                <a:latin typeface="Times New Roman"/>
                <a:cs typeface="Times New Roman"/>
              </a:rPr>
              <a:t>i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)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Label(String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spc="-25" dirty="0">
                <a:solidFill>
                  <a:srgbClr val="1D1D1E"/>
                </a:solidFill>
                <a:latin typeface="Times New Roman"/>
                <a:cs typeface="Times New Roman"/>
              </a:rPr>
              <a:t>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JLabel(String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s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,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Icon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i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,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int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spc="-10" dirty="0">
                <a:solidFill>
                  <a:srgbClr val="1D1D1E"/>
                </a:solidFill>
                <a:latin typeface="Times New Roman"/>
                <a:cs typeface="Times New Roman"/>
              </a:rPr>
              <a:t>align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1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11430" algn="just">
              <a:lnSpc>
                <a:spcPct val="8920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Here,</a:t>
            </a:r>
            <a:r>
              <a:rPr sz="1200" spc="4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s</a:t>
            </a:r>
            <a:r>
              <a:rPr sz="1200" i="1" spc="4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43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i</a:t>
            </a:r>
            <a:r>
              <a:rPr sz="1200" i="1" spc="4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38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4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text</a:t>
            </a:r>
            <a:r>
              <a:rPr sz="1200" spc="43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4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icon</a:t>
            </a:r>
            <a:r>
              <a:rPr sz="1200" spc="409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used</a:t>
            </a:r>
            <a:r>
              <a:rPr sz="1200" spc="459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</a:t>
            </a:r>
            <a:r>
              <a:rPr sz="1200" spc="4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4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label.</a:t>
            </a:r>
            <a:r>
              <a:rPr sz="1200" spc="4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4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align</a:t>
            </a:r>
            <a:r>
              <a:rPr sz="1200" i="1" spc="43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argument</a:t>
            </a:r>
            <a:r>
              <a:rPr sz="1200" spc="459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210" dirty="0">
                <a:solidFill>
                  <a:srgbClr val="1D1D1E"/>
                </a:solidFill>
                <a:latin typeface="Times New Roman"/>
                <a:cs typeface="Times New Roman"/>
              </a:rPr>
              <a:t> 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either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LEFT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,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RIGHT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,</a:t>
            </a:r>
            <a:r>
              <a:rPr sz="1200" spc="2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CENTER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,</a:t>
            </a:r>
            <a:r>
              <a:rPr sz="1200" spc="2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LEADING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,</a:t>
            </a:r>
            <a:r>
              <a:rPr sz="1200" spc="25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or</a:t>
            </a:r>
            <a:r>
              <a:rPr sz="1200" spc="25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TRAILING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.</a:t>
            </a:r>
            <a:r>
              <a:rPr sz="1200" spc="254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These</a:t>
            </a:r>
            <a:r>
              <a:rPr sz="1200" spc="2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constants</a:t>
            </a:r>
            <a:r>
              <a:rPr sz="1200" spc="229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2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defined</a:t>
            </a:r>
            <a:r>
              <a:rPr sz="1200" spc="2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</a:t>
            </a:r>
            <a:r>
              <a:rPr sz="1200" spc="2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the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SwingConstants</a:t>
            </a:r>
            <a:r>
              <a:rPr sz="1200" b="1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interface,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along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with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several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others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used by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Swing</a:t>
            </a:r>
            <a:r>
              <a:rPr sz="1200" spc="-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classes.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1497965">
              <a:lnSpc>
                <a:spcPts val="125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icon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text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associated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with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label</a:t>
            </a:r>
            <a:r>
              <a:rPr sz="1200" spc="-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can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read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 written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by</a:t>
            </a:r>
            <a:r>
              <a:rPr sz="1200" spc="-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the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following</a:t>
            </a:r>
            <a:r>
              <a:rPr sz="1200" spc="-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methods:</a:t>
            </a:r>
            <a:endParaRPr sz="1200">
              <a:latin typeface="Times New Roman"/>
              <a:cs typeface="Times New Roman"/>
            </a:endParaRPr>
          </a:p>
          <a:p>
            <a:pPr marL="12700" marR="4643755">
              <a:lnSpc>
                <a:spcPct val="91100"/>
              </a:lnSpc>
              <a:spcBef>
                <a:spcPts val="26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Icon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getIcon(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String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getText(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void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setIcon(Icon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i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void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setText(String</a:t>
            </a:r>
            <a:r>
              <a:rPr sz="1200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spc="-25" dirty="0">
                <a:solidFill>
                  <a:srgbClr val="1D1D1E"/>
                </a:solidFill>
                <a:latin typeface="Times New Roman"/>
                <a:cs typeface="Times New Roman"/>
              </a:rPr>
              <a:t>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Here,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i</a:t>
            </a:r>
            <a:r>
              <a:rPr sz="1200" i="1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1D1D1E"/>
                </a:solidFill>
                <a:latin typeface="Times New Roman"/>
                <a:cs typeface="Times New Roman"/>
              </a:rPr>
              <a:t>s</a:t>
            </a:r>
            <a:r>
              <a:rPr sz="1200" i="1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icon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text,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respectively.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1300"/>
              </a:lnSpc>
              <a:spcBef>
                <a:spcPts val="31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following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example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illustrates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how to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create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display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label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containing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bothan icon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a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string.</a:t>
            </a:r>
            <a:r>
              <a:rPr sz="1200" spc="10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applet</a:t>
            </a:r>
            <a:r>
              <a:rPr sz="1200" spc="1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begins</a:t>
            </a:r>
            <a:r>
              <a:rPr sz="1200" spc="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by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getting</a:t>
            </a:r>
            <a:r>
              <a:rPr sz="1200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its</a:t>
            </a:r>
            <a:r>
              <a:rPr sz="1200" spc="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content</a:t>
            </a:r>
            <a:r>
              <a:rPr sz="1200" spc="1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pane.</a:t>
            </a:r>
            <a:r>
              <a:rPr sz="1200" spc="10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Next,</a:t>
            </a:r>
            <a:r>
              <a:rPr sz="1200" spc="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</a:t>
            </a:r>
            <a:r>
              <a:rPr sz="1200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ImageIcon</a:t>
            </a:r>
            <a:r>
              <a:rPr sz="1200" b="1" spc="10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object</a:t>
            </a:r>
            <a:r>
              <a:rPr sz="1200" spc="1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8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created</a:t>
            </a:r>
            <a:r>
              <a:rPr sz="1200" spc="9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for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file</a:t>
            </a:r>
            <a:r>
              <a:rPr sz="1200" spc="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france.gif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.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used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as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second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argument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JLabel</a:t>
            </a:r>
            <a:r>
              <a:rPr sz="1200" b="1" spc="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constructor.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first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and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last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arguments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for</a:t>
            </a:r>
            <a:r>
              <a:rPr sz="1200" spc="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1D1D1E"/>
                </a:solidFill>
                <a:latin typeface="Times New Roman"/>
                <a:cs typeface="Times New Roman"/>
              </a:rPr>
              <a:t>JLabel</a:t>
            </a:r>
            <a:r>
              <a:rPr sz="1200" b="1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constructor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are</a:t>
            </a:r>
            <a:r>
              <a:rPr sz="1200" spc="-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label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text</a:t>
            </a:r>
            <a:r>
              <a:rPr sz="1200" spc="5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and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4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alignment.</a:t>
            </a:r>
            <a:r>
              <a:rPr sz="1200" spc="6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Finally,</a:t>
            </a:r>
            <a:r>
              <a:rPr sz="1200" spc="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label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added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content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pane.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1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4633595">
              <a:lnSpc>
                <a:spcPts val="1300"/>
              </a:lnSpc>
              <a:spcBef>
                <a:spcPts val="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import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java.awt.*;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import</a:t>
            </a:r>
            <a:r>
              <a:rPr sz="1200" spc="-7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javax.swing.*;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2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/*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&lt;applet</a:t>
            </a:r>
            <a:r>
              <a:rPr sz="1200" spc="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code="JLabelDemo"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width=250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height=150&gt;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&lt;/applet&gt;*/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  <a:spcBef>
                <a:spcPts val="45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public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class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JLabelDemo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extends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JApplet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3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public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void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init()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Get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content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pane</a:t>
            </a:r>
            <a:endParaRPr sz="1200">
              <a:latin typeface="Times New Roman"/>
              <a:cs typeface="Times New Roman"/>
            </a:endParaRPr>
          </a:p>
          <a:p>
            <a:pPr marL="12700" marR="3459479">
              <a:lnSpc>
                <a:spcPct val="90600"/>
              </a:lnSpc>
              <a:spcBef>
                <a:spcPts val="254"/>
              </a:spcBef>
            </a:pP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Container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contentPane</a:t>
            </a:r>
            <a:r>
              <a:rPr sz="1200" spc="-3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=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getContentPane();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 //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Create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an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icon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ImageIcon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ii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new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ImageIcon("france.gif");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 //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Create a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label</a:t>
            </a:r>
            <a:endParaRPr sz="1200">
              <a:latin typeface="Times New Roman"/>
              <a:cs typeface="Times New Roman"/>
            </a:endParaRPr>
          </a:p>
          <a:p>
            <a:pPr marL="12700" marR="2887980">
              <a:lnSpc>
                <a:spcPts val="1300"/>
              </a:lnSpc>
              <a:spcBef>
                <a:spcPts val="234"/>
              </a:spcBef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JLabel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jl</a:t>
            </a:r>
            <a:r>
              <a:rPr sz="1200" spc="-7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=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new</a:t>
            </a:r>
            <a:r>
              <a:rPr sz="1200" spc="-3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JLabel("France", 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ii,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JLabel.CENTER);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//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Add</a:t>
            </a:r>
            <a:r>
              <a:rPr sz="1200" spc="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label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to</a:t>
            </a:r>
            <a:r>
              <a:rPr sz="1200" spc="-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the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content</a:t>
            </a:r>
            <a:r>
              <a:rPr sz="1200" spc="1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pane </a:t>
            </a:r>
            <a:r>
              <a:rPr sz="1200" spc="-10" dirty="0">
                <a:solidFill>
                  <a:srgbClr val="1D1D1E"/>
                </a:solidFill>
                <a:latin typeface="Times New Roman"/>
                <a:cs typeface="Times New Roman"/>
              </a:rPr>
              <a:t>contentPane.add(jl);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30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55"/>
              </a:lnSpc>
            </a:pPr>
            <a:r>
              <a:rPr sz="1200" spc="-50" dirty="0">
                <a:solidFill>
                  <a:srgbClr val="1D1D1E"/>
                </a:solidFill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</a:pP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Output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from</a:t>
            </a:r>
            <a:r>
              <a:rPr sz="1200" spc="-6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this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applet</a:t>
            </a:r>
            <a:r>
              <a:rPr sz="1200" spc="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is</a:t>
            </a:r>
            <a:r>
              <a:rPr sz="1200" spc="-25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1D1D1E"/>
                </a:solidFill>
                <a:latin typeface="Times New Roman"/>
                <a:cs typeface="Times New Roman"/>
              </a:rPr>
              <a:t>shown</a:t>
            </a:r>
            <a:r>
              <a:rPr sz="1200" spc="-40" dirty="0">
                <a:solidFill>
                  <a:srgbClr val="1D1D1E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1D1D1E"/>
                </a:solidFill>
                <a:latin typeface="Times New Roman"/>
                <a:cs typeface="Times New Roman"/>
              </a:rPr>
              <a:t>here: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33776</Words>
  <Application>Microsoft Office PowerPoint</Application>
  <PresentationFormat>Custom</PresentationFormat>
  <Paragraphs>3526</Paragraphs>
  <Slides>116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116</vt:i4>
      </vt:variant>
    </vt:vector>
  </HeadingPairs>
  <TitlesOfParts>
    <vt:vector size="120" baseType="lpstr"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 Mushtaq</dc:creator>
  <cp:lastModifiedBy>Microsoft account</cp:lastModifiedBy>
  <cp:revision>2</cp:revision>
  <dcterms:created xsi:type="dcterms:W3CDTF">2025-08-30T02:50:47Z</dcterms:created>
  <dcterms:modified xsi:type="dcterms:W3CDTF">2025-08-30T03:06:22Z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2022-03-24T00:00:00Z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2025-08-30T00:00:00Z</vt:filetime>
  </property>
  <property fmtid="{D5CDD505-2E9C-101B-9397-08002B2CF9AE}" pid="5" name="Producer">
    <vt:lpwstr>www.ilovepdf.com</vt:lpwstr>
  </property>
</Properties>
</file>