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3" d="100"/>
          <a:sy n="103" d="100"/>
        </p:scale>
        <p:origin x="-824" y="-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10A5B-1D08-440A-947D-C2D87B44CA2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19B5-C455-4249-8BD5-705DFD6C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54136" y="207817"/>
            <a:ext cx="4884593" cy="644323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321320" y="346467"/>
            <a:ext cx="3459740" cy="344092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L="436407" marR="3464" indent="-428181" algn="ctr">
              <a:lnSpc>
                <a:spcPct val="123100"/>
              </a:lnSpc>
              <a:spcBef>
                <a:spcPts val="68"/>
              </a:spcBef>
            </a:pPr>
            <a:r>
              <a:rPr lang="en-US" sz="886" b="1" dirty="0">
                <a:latin typeface="Times New Roman"/>
                <a:cs typeface="Times New Roman"/>
              </a:rPr>
              <a:t>KASHMIR </a:t>
            </a:r>
            <a:r>
              <a:rPr sz="886" b="1" dirty="0">
                <a:latin typeface="Times New Roman"/>
                <a:cs typeface="Times New Roman"/>
              </a:rPr>
              <a:t>COLLEGE</a:t>
            </a:r>
            <a:r>
              <a:rPr sz="886" b="1" spc="24" dirty="0">
                <a:latin typeface="Times New Roman"/>
                <a:cs typeface="Times New Roman"/>
              </a:rPr>
              <a:t> </a:t>
            </a:r>
            <a:r>
              <a:rPr sz="886" b="1" dirty="0">
                <a:latin typeface="Times New Roman"/>
                <a:cs typeface="Times New Roman"/>
              </a:rPr>
              <a:t>OF</a:t>
            </a:r>
            <a:r>
              <a:rPr sz="886" b="1" spc="10" dirty="0">
                <a:latin typeface="Times New Roman"/>
                <a:cs typeface="Times New Roman"/>
              </a:rPr>
              <a:t> </a:t>
            </a:r>
            <a:r>
              <a:rPr sz="886" b="1" dirty="0">
                <a:latin typeface="Times New Roman"/>
                <a:cs typeface="Times New Roman"/>
              </a:rPr>
              <a:t>ENGINEERING</a:t>
            </a:r>
            <a:r>
              <a:rPr sz="886" b="1" spc="-3" dirty="0">
                <a:latin typeface="Times New Roman"/>
                <a:cs typeface="Times New Roman"/>
              </a:rPr>
              <a:t> </a:t>
            </a:r>
            <a:r>
              <a:rPr sz="886" b="1" dirty="0">
                <a:latin typeface="Times New Roman"/>
                <a:cs typeface="Times New Roman"/>
              </a:rPr>
              <a:t>&amp;</a:t>
            </a:r>
            <a:r>
              <a:rPr sz="886" b="1" spc="24" dirty="0">
                <a:latin typeface="Times New Roman"/>
                <a:cs typeface="Times New Roman"/>
              </a:rPr>
              <a:t> </a:t>
            </a:r>
            <a:r>
              <a:rPr sz="886" b="1" spc="-7" dirty="0">
                <a:latin typeface="Times New Roman"/>
                <a:cs typeface="Times New Roman"/>
              </a:rPr>
              <a:t>TECHNOLOGY </a:t>
            </a:r>
            <a:r>
              <a:rPr sz="886" b="1" dirty="0">
                <a:latin typeface="Times New Roman"/>
                <a:cs typeface="Times New Roman"/>
              </a:rPr>
              <a:t>DEPARTMENT</a:t>
            </a:r>
            <a:r>
              <a:rPr sz="886" b="1" spc="7" dirty="0">
                <a:latin typeface="Times New Roman"/>
                <a:cs typeface="Times New Roman"/>
              </a:rPr>
              <a:t> </a:t>
            </a:r>
            <a:r>
              <a:rPr sz="886" b="1" dirty="0">
                <a:latin typeface="Times New Roman"/>
                <a:cs typeface="Times New Roman"/>
              </a:rPr>
              <a:t>OF</a:t>
            </a:r>
            <a:r>
              <a:rPr sz="886" b="1" spc="17" dirty="0">
                <a:latin typeface="Times New Roman"/>
                <a:cs typeface="Times New Roman"/>
              </a:rPr>
              <a:t> </a:t>
            </a:r>
            <a:r>
              <a:rPr lang="en-US" sz="886" b="1" spc="-7" dirty="0">
                <a:latin typeface="Times New Roman"/>
                <a:cs typeface="Times New Roman"/>
              </a:rPr>
              <a:t>CSE</a:t>
            </a:r>
            <a:endParaRPr sz="886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4557" y="907306"/>
            <a:ext cx="4363749" cy="4377568"/>
          </a:xfrm>
          <a:prstGeom prst="rect">
            <a:avLst/>
          </a:prstGeom>
        </p:spPr>
        <p:txBody>
          <a:bodyPr vert="horz" wrap="square" lIns="0" tIns="8659" rIns="0" bIns="0" rtlCol="0">
            <a:spAutoFit/>
          </a:bodyPr>
          <a:lstStyle/>
          <a:p>
            <a:pPr marR="130316" algn="ctr">
              <a:spcBef>
                <a:spcPts val="68"/>
              </a:spcBef>
            </a:pPr>
            <a:r>
              <a:rPr lang="en-US"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OOPS-</a:t>
            </a:r>
            <a:r>
              <a:rPr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9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9">
              <a:spcBef>
                <a:spcPts val="17"/>
              </a:spcBef>
            </a:pPr>
            <a:r>
              <a:rPr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9" marR="135944" indent="311719" algn="just">
              <a:lnSpc>
                <a:spcPct val="101800"/>
              </a:lnSpc>
            </a:pP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900" spc="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9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900" spc="2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</a:t>
            </a:r>
            <a:r>
              <a:rPr sz="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9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9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sz="900" spc="2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  <a:r>
              <a:rPr sz="900" spc="2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sz="900" spc="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sz="900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900" spc="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900"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</a:t>
            </a:r>
            <a:r>
              <a:rPr sz="9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9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9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900" spc="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900"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900" spc="1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900" spc="1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900"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sz="9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900" spc="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</a:t>
            </a:r>
            <a:r>
              <a:rPr sz="900"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900"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sz="9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9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900" spc="1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900" spc="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9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</a:t>
            </a:r>
            <a:r>
              <a:rPr sz="900" spc="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900" spc="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900" spc="13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encapsulation,</a:t>
            </a:r>
            <a:r>
              <a:rPr sz="900" spc="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sz="900" spc="1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9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polymorphism;</a:t>
            </a:r>
            <a:r>
              <a:rPr sz="9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900" spc="1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sz="900" spc="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sz="900" spc="1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9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9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9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collections;</a:t>
            </a:r>
            <a:r>
              <a:rPr sz="900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900" spc="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9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9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900" spc="1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sz="900" spc="116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handling,</a:t>
            </a:r>
            <a:r>
              <a:rPr sz="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900" spc="-24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event-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9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sz="900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Swing </a:t>
            </a:r>
            <a:r>
              <a:rPr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59" algn="ctr"/>
            <a:r>
              <a:rPr lang="en-US" sz="900" b="1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UNIT-I </a:t>
            </a:r>
            <a:r>
              <a:rPr lang="en-US"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Lectures: 10</a:t>
            </a:r>
          </a:p>
          <a:p>
            <a:pPr marL="8659" algn="just"/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object-oriented programming, Basics of java programming, features of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types, Variables, Operators, Control statements, Arrays in java, Basics of objects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classes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Visibility modifiers, Methods, Constructors, Method overloading, Static members,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reference.</a:t>
            </a:r>
          </a:p>
          <a:p>
            <a:pPr marL="8659" algn="ctr"/>
            <a:r>
              <a:rPr lang="en-US"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 No. of Lectures: 12</a:t>
            </a:r>
          </a:p>
          <a:p>
            <a:pPr marL="8659" algn="just"/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in java, Overriding, Use of super, Abstract class, Interfaces, Packages, Importing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packages, Exception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 java, Use of try, catch, finally, throw in exception handling.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programming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Thread life cycle, Thread priorities, Thread synchronization.</a:t>
            </a:r>
          </a:p>
          <a:p>
            <a:pPr marL="8659" algn="ctr"/>
            <a:r>
              <a:rPr lang="en-US"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UNIT-III No. of Lectures: 12</a:t>
            </a:r>
          </a:p>
          <a:p>
            <a:pPr marL="8659" algn="just"/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 in java, Event types, Mouse and key events, GUI Basics, Panels, Frames, Layout</a:t>
            </a:r>
          </a:p>
          <a:p>
            <a:pPr marL="8659" algn="just"/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Managers: Flow Layout, Border Layout, Grid Layout, GUI components like Buttons, Check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Boxes, Radio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Buttons, Labels, Text Fields, Text Areas, Combo Boxes, Lists, Scroll Bars, Sliders,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Menus,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 Box, Introduction to swing, Swing vs AWT, Hierarchy of swing components</a:t>
            </a:r>
            <a:r>
              <a:rPr lang="en-US" sz="900" spc="-7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spc="-7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Containers, Frame, </a:t>
            </a:r>
            <a:r>
              <a:rPr lang="en-US" sz="900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JApplet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JDialog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659" algn="ctr"/>
            <a:r>
              <a:rPr lang="en-US" sz="9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UNIT-IV No. of Lectures: 12</a:t>
            </a:r>
          </a:p>
          <a:p>
            <a:pPr marL="8659" algn="just"/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Files and I/O, Streams, I/O classes, Scanner class, Text and Binary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</a:t>
            </a:r>
            <a:r>
              <a:rPr lang="en-US" sz="900" spc="-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O.Introduction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java collections, Collection classes, Array list, Tree list, Hash table, Enumeration, 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900" spc="-7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tokenizer.JDBC</a:t>
            </a:r>
            <a:r>
              <a:rPr lang="en-US" sz="900" spc="-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JDBC drivers, connecting to database, querying a database.</a:t>
            </a:r>
          </a:p>
          <a:p>
            <a:pPr marL="8659"/>
            <a:r>
              <a:rPr lang="en-US" sz="800" spc="-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Books</a:t>
            </a:r>
          </a:p>
          <a:p>
            <a:pPr marL="8659"/>
            <a:r>
              <a:rPr lang="en-US" sz="8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First Java, </a:t>
            </a:r>
            <a:r>
              <a:rPr lang="en-US" sz="800" i="1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O’rielly</a:t>
            </a:r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publications.</a:t>
            </a:r>
          </a:p>
          <a:p>
            <a:pPr marL="8659"/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 to Java Programming (Comprehensive Version), Daniel Liang, Pearson.</a:t>
            </a:r>
          </a:p>
          <a:p>
            <a:pPr marL="8659"/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Java: The complete reference, 12th edition, Herbert </a:t>
            </a:r>
            <a:r>
              <a:rPr lang="en-US" sz="800" i="1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McGraw Hill.</a:t>
            </a:r>
          </a:p>
          <a:p>
            <a:pPr marL="8659"/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Thinking in Java by Bruce </a:t>
            </a:r>
            <a:r>
              <a:rPr lang="en-US" sz="800" i="1" spc="-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Eikel</a:t>
            </a:r>
            <a:r>
              <a:rPr lang="en-US" sz="800" i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4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2025-09-01T02:15:23Z</dcterms:created>
  <dcterms:modified xsi:type="dcterms:W3CDTF">2025-09-02T04:40:12Z</dcterms:modified>
</cp:coreProperties>
</file>