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69" r:id="rId5"/>
    <p:sldId id="260" r:id="rId6"/>
    <p:sldId id="259" r:id="rId7"/>
    <p:sldId id="261" r:id="rId8"/>
    <p:sldId id="265" r:id="rId9"/>
    <p:sldId id="262" r:id="rId10"/>
    <p:sldId id="266" r:id="rId11"/>
    <p:sldId id="270"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6" d="100"/>
          <a:sy n="56" d="100"/>
        </p:scale>
        <p:origin x="1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40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6345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458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878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166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658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085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771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102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336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639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091193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qatestlab.com/resources/knowledge-center/big-bang-testing/" TargetMode="External"/><Relationship Id="rId2" Type="http://schemas.openxmlformats.org/officeDocument/2006/relationships/hyperlink" Target="https://www.javatpoint.com/levels-of-testing" TargetMode="External"/><Relationship Id="rId1" Type="http://schemas.openxmlformats.org/officeDocument/2006/relationships/slideLayout" Target="../slideLayouts/slideLayout2.xml"/><Relationship Id="rId4" Type="http://schemas.openxmlformats.org/officeDocument/2006/relationships/hyperlink" Target="https://www.educba.com/levels-of-software-test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331" y="1480842"/>
            <a:ext cx="9144000" cy="799131"/>
          </a:xfrm>
        </p:spPr>
        <p:txBody>
          <a:bodyPr>
            <a:noAutofit/>
          </a:bodyPr>
          <a:lstStyle/>
          <a:p>
            <a:r>
              <a:rPr lang="en-US" b="1" dirty="0" smtClean="0"/>
              <a:t>SOFTWARE TESTING</a:t>
            </a:r>
            <a:endParaRPr lang="en-US" b="1" dirty="0"/>
          </a:p>
        </p:txBody>
      </p:sp>
      <p:sp>
        <p:nvSpPr>
          <p:cNvPr id="3" name="Subtitle 2"/>
          <p:cNvSpPr>
            <a:spLocks noGrp="1"/>
          </p:cNvSpPr>
          <p:nvPr>
            <p:ph type="subTitle" idx="1"/>
          </p:nvPr>
        </p:nvSpPr>
        <p:spPr>
          <a:xfrm>
            <a:off x="1289331" y="3173160"/>
            <a:ext cx="9144000" cy="1655762"/>
          </a:xfrm>
        </p:spPr>
        <p:txBody>
          <a:bodyPr>
            <a:noAutofit/>
          </a:bodyPr>
          <a:lstStyle/>
          <a:p>
            <a:r>
              <a:rPr lang="en-US" sz="2400" b="1" dirty="0" smtClean="0"/>
              <a:t>Presented by: Mushtaq Ahmad Dar</a:t>
            </a:r>
          </a:p>
          <a:p>
            <a:r>
              <a:rPr lang="en-US" sz="2400" b="1" dirty="0" smtClean="0"/>
              <a:t>M.Tech-3</a:t>
            </a:r>
            <a:r>
              <a:rPr lang="en-US" sz="2400" b="1" baseline="30000" dirty="0" smtClean="0"/>
              <a:t>rd</a:t>
            </a:r>
            <a:r>
              <a:rPr lang="en-US" sz="2400" b="1" dirty="0" smtClean="0"/>
              <a:t> </a:t>
            </a:r>
            <a:r>
              <a:rPr lang="en-US" sz="2400" b="1" dirty="0" smtClean="0"/>
              <a:t>Semester</a:t>
            </a:r>
          </a:p>
          <a:p>
            <a:r>
              <a:rPr lang="en-US" b="1" dirty="0" smtClean="0"/>
              <a:t>ENROLLMENT NO:2002CUKMR15</a:t>
            </a:r>
            <a:endParaRPr lang="en-US" sz="2400" b="1" dirty="0"/>
          </a:p>
        </p:txBody>
      </p:sp>
    </p:spTree>
    <p:extLst>
      <p:ext uri="{BB962C8B-B14F-4D97-AF65-F5344CB8AC3E}">
        <p14:creationId xmlns:p14="http://schemas.microsoft.com/office/powerpoint/2010/main" val="989437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55893" y="1035782"/>
            <a:ext cx="6125671" cy="954107"/>
          </a:xfrm>
          <a:prstGeom prst="rect">
            <a:avLst/>
          </a:prstGeom>
          <a:noFill/>
        </p:spPr>
        <p:txBody>
          <a:bodyPr wrap="square" rtlCol="0">
            <a:spAutoFit/>
          </a:bodyPr>
          <a:lstStyle/>
          <a:p>
            <a:r>
              <a:rPr lang="en-US" sz="2800" b="1" dirty="0" smtClean="0">
                <a:latin typeface="Algerian" panose="04020705040A02060702" pitchFamily="82" charset="0"/>
              </a:rPr>
              <a:t>software testing Levels</a:t>
            </a:r>
            <a:r>
              <a:rPr lang="en-US" sz="2800" b="1" dirty="0">
                <a:latin typeface="Algerian" panose="04020705040A02060702" pitchFamily="82" charset="0"/>
              </a:rPr>
              <a:t/>
            </a:r>
            <a:br>
              <a:rPr lang="en-US" sz="2800" b="1" dirty="0">
                <a:latin typeface="Algerian" panose="04020705040A02060702" pitchFamily="82" charset="0"/>
              </a:rPr>
            </a:br>
            <a:endParaRPr lang="en-US" sz="2800" b="1" dirty="0">
              <a:latin typeface="Algerian" panose="04020705040A02060702" pitchFamily="82" charset="0"/>
            </a:endParaRPr>
          </a:p>
        </p:txBody>
      </p:sp>
      <p:sp>
        <p:nvSpPr>
          <p:cNvPr id="2" name="AutoShape 2" descr="Levels of Testi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2979090" y="1650024"/>
            <a:ext cx="5460903" cy="4244770"/>
          </a:xfrm>
          <a:prstGeom prst="rect">
            <a:avLst/>
          </a:prstGeom>
        </p:spPr>
      </p:pic>
    </p:spTree>
    <p:extLst>
      <p:ext uri="{BB962C8B-B14F-4D97-AF65-F5344CB8AC3E}">
        <p14:creationId xmlns:p14="http://schemas.microsoft.com/office/powerpoint/2010/main" val="4050317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735" y="308480"/>
            <a:ext cx="10515600" cy="1325563"/>
          </a:xfrm>
        </p:spPr>
        <p:txBody>
          <a:bodyPr/>
          <a:lstStyle/>
          <a:p>
            <a:r>
              <a:rPr lang="en-US" b="1" dirty="0"/>
              <a:t>Top 10 Automated Software Testing Tools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9456639"/>
              </p:ext>
            </p:extLst>
          </p:nvPr>
        </p:nvGraphicFramePr>
        <p:xfrm>
          <a:off x="2586080" y="971261"/>
          <a:ext cx="6209963" cy="3708400"/>
        </p:xfrm>
        <a:graphic>
          <a:graphicData uri="http://schemas.openxmlformats.org/drawingml/2006/table">
            <a:tbl>
              <a:tblPr firstRow="1" bandRow="1">
                <a:tableStyleId>{5C22544A-7EE6-4342-B048-85BDC9FD1C3A}</a:tableStyleId>
              </a:tblPr>
              <a:tblGrid>
                <a:gridCol w="6209963">
                  <a:extLst>
                    <a:ext uri="{9D8B030D-6E8A-4147-A177-3AD203B41FA5}">
                      <a16:colId xmlns:a16="http://schemas.microsoft.com/office/drawing/2014/main" val="10144919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effectLst/>
                          <a:latin typeface="+mn-lt"/>
                          <a:ea typeface="+mn-ea"/>
                          <a:cs typeface="+mn-cs"/>
                        </a:rPr>
                        <a:t>1. Selenium</a:t>
                      </a:r>
                    </a:p>
                  </a:txBody>
                  <a:tcPr/>
                </a:tc>
                <a:extLst>
                  <a:ext uri="{0D108BD9-81ED-4DB2-BD59-A6C34878D82A}">
                    <a16:rowId xmlns:a16="http://schemas.microsoft.com/office/drawing/2014/main" val="15100272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2. TestingWhiz</a:t>
                      </a:r>
                    </a:p>
                  </a:txBody>
                  <a:tcPr/>
                </a:tc>
                <a:extLst>
                  <a:ext uri="{0D108BD9-81ED-4DB2-BD59-A6C34878D82A}">
                    <a16:rowId xmlns:a16="http://schemas.microsoft.com/office/drawing/2014/main" val="4902939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3. HPE Unified Functional Testing (HP – UFT formerly QTP)</a:t>
                      </a:r>
                    </a:p>
                  </a:txBody>
                  <a:tcPr/>
                </a:tc>
                <a:extLst>
                  <a:ext uri="{0D108BD9-81ED-4DB2-BD59-A6C34878D82A}">
                    <a16:rowId xmlns:a16="http://schemas.microsoft.com/office/drawing/2014/main" val="29438578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4. TestComplete</a:t>
                      </a:r>
                    </a:p>
                  </a:txBody>
                  <a:tcPr/>
                </a:tc>
                <a:extLst>
                  <a:ext uri="{0D108BD9-81ED-4DB2-BD59-A6C34878D82A}">
                    <a16:rowId xmlns:a16="http://schemas.microsoft.com/office/drawing/2014/main" val="3644002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5. Ranorex</a:t>
                      </a:r>
                    </a:p>
                  </a:txBody>
                  <a:tcPr/>
                </a:tc>
                <a:extLst>
                  <a:ext uri="{0D108BD9-81ED-4DB2-BD59-A6C34878D82A}">
                    <a16:rowId xmlns:a16="http://schemas.microsoft.com/office/drawing/2014/main" val="36913371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6. Sahi</a:t>
                      </a:r>
                    </a:p>
                  </a:txBody>
                  <a:tcPr/>
                </a:tc>
                <a:extLst>
                  <a:ext uri="{0D108BD9-81ED-4DB2-BD59-A6C34878D82A}">
                    <a16:rowId xmlns:a16="http://schemas.microsoft.com/office/drawing/2014/main" val="590559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7. Watir</a:t>
                      </a:r>
                    </a:p>
                  </a:txBody>
                  <a:tcPr/>
                </a:tc>
                <a:extLst>
                  <a:ext uri="{0D108BD9-81ED-4DB2-BD59-A6C34878D82A}">
                    <a16:rowId xmlns:a16="http://schemas.microsoft.com/office/drawing/2014/main" val="37784106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8. Tosca Testsuite</a:t>
                      </a:r>
                    </a:p>
                  </a:txBody>
                  <a:tcPr/>
                </a:tc>
                <a:extLst>
                  <a:ext uri="{0D108BD9-81ED-4DB2-BD59-A6C34878D82A}">
                    <a16:rowId xmlns:a16="http://schemas.microsoft.com/office/drawing/2014/main" val="7371952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9. Telerik TestStudio</a:t>
                      </a:r>
                    </a:p>
                  </a:txBody>
                  <a:tcPr/>
                </a:tc>
                <a:extLst>
                  <a:ext uri="{0D108BD9-81ED-4DB2-BD59-A6C34878D82A}">
                    <a16:rowId xmlns:a16="http://schemas.microsoft.com/office/drawing/2014/main" val="1559114708"/>
                  </a:ext>
                </a:extLst>
              </a:tr>
              <a:tr h="370840">
                <a:tc>
                  <a:txBody>
                    <a:bodyPr/>
                    <a:lstStyle/>
                    <a:p>
                      <a:r>
                        <a:rPr lang="en-US" sz="1800" b="1" i="0" kern="1200" dirty="0" smtClean="0">
                          <a:solidFill>
                            <a:schemeClr val="dk1"/>
                          </a:solidFill>
                          <a:effectLst/>
                          <a:latin typeface="+mn-lt"/>
                          <a:ea typeface="+mn-ea"/>
                          <a:cs typeface="+mn-cs"/>
                        </a:rPr>
                        <a:t>10. Katalon Studio</a:t>
                      </a:r>
                      <a:endParaRPr lang="en-US" sz="1800" b="1" i="0" kern="1200" dirty="0">
                        <a:solidFill>
                          <a:schemeClr val="dk1"/>
                        </a:solidFill>
                        <a:effectLst/>
                        <a:latin typeface="+mn-lt"/>
                        <a:ea typeface="+mn-ea"/>
                        <a:cs typeface="+mn-cs"/>
                      </a:endParaRPr>
                    </a:p>
                  </a:txBody>
                  <a:tcPr/>
                </a:tc>
                <a:extLst>
                  <a:ext uri="{0D108BD9-81ED-4DB2-BD59-A6C34878D82A}">
                    <a16:rowId xmlns:a16="http://schemas.microsoft.com/office/drawing/2014/main" val="1220676652"/>
                  </a:ext>
                </a:extLst>
              </a:tr>
            </a:tbl>
          </a:graphicData>
        </a:graphic>
      </p:graphicFrame>
    </p:spTree>
    <p:extLst>
      <p:ext uri="{BB962C8B-B14F-4D97-AF65-F5344CB8AC3E}">
        <p14:creationId xmlns:p14="http://schemas.microsoft.com/office/powerpoint/2010/main" val="181805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63985" y="1642684"/>
            <a:ext cx="6125671" cy="4678204"/>
          </a:xfrm>
          <a:prstGeom prst="rect">
            <a:avLst/>
          </a:prstGeom>
          <a:noFill/>
        </p:spPr>
        <p:txBody>
          <a:bodyPr wrap="square" rtlCol="0">
            <a:spAutoFit/>
          </a:bodyPr>
          <a:lstStyle/>
          <a:p>
            <a:r>
              <a:rPr lang="en-US" sz="2800" b="1" dirty="0" smtClean="0">
                <a:latin typeface="Algerian" panose="04020705040A02060702" pitchFamily="82" charset="0"/>
              </a:rPr>
              <a:t>References:</a:t>
            </a:r>
          </a:p>
          <a:p>
            <a:pPr marL="514350" indent="-514350">
              <a:buAutoNum type="arabicPeriod"/>
            </a:pPr>
            <a:endParaRPr lang="en-US" b="1" i="1" dirty="0" smtClean="0">
              <a:latin typeface="Algerian" panose="04020705040A02060702" pitchFamily="82" charset="0"/>
              <a:hlinkClick r:id="rId2"/>
            </a:endParaRPr>
          </a:p>
          <a:p>
            <a:pPr marL="514350" indent="-514350">
              <a:buAutoNum type="arabicPeriod"/>
            </a:pPr>
            <a:endParaRPr lang="en-US" b="1" i="1" dirty="0" smtClean="0">
              <a:latin typeface="Algerian" panose="04020705040A02060702" pitchFamily="82" charset="0"/>
              <a:hlinkClick r:id="rId2"/>
            </a:endParaRPr>
          </a:p>
          <a:p>
            <a:pPr marL="514350" indent="-514350">
              <a:buAutoNum type="arabicPeriod"/>
            </a:pPr>
            <a:r>
              <a:rPr lang="en-US" b="1" i="1" dirty="0" smtClean="0">
                <a:latin typeface="Algerian" panose="04020705040A02060702" pitchFamily="82" charset="0"/>
                <a:hlinkClick r:id="rId2"/>
              </a:rPr>
              <a:t>https://www.ibm.com/topics/software-testing</a:t>
            </a:r>
          </a:p>
          <a:p>
            <a:pPr marL="514350" indent="-514350">
              <a:buAutoNum type="arabicPeriod"/>
            </a:pPr>
            <a:r>
              <a:rPr lang="en-US" b="1" i="1" dirty="0" smtClean="0">
                <a:latin typeface="Algerian" panose="04020705040A02060702" pitchFamily="82" charset="0"/>
                <a:hlinkClick r:id="rId2"/>
              </a:rPr>
              <a:t>https://www.tutorialspoint.com/software_testing/software_testing_levels.htm</a:t>
            </a:r>
          </a:p>
          <a:p>
            <a:pPr marL="514350" indent="-514350">
              <a:buAutoNum type="arabicPeriod"/>
            </a:pPr>
            <a:r>
              <a:rPr lang="en-US" b="1" i="1" dirty="0" smtClean="0">
                <a:latin typeface="Algerian" panose="04020705040A02060702" pitchFamily="82" charset="0"/>
                <a:hlinkClick r:id="rId2"/>
              </a:rPr>
              <a:t>https://www.javatpoint.com/levels-of-testing</a:t>
            </a:r>
            <a:endParaRPr lang="en-US" b="1" i="1" dirty="0" smtClean="0">
              <a:latin typeface="Algerian" panose="04020705040A02060702" pitchFamily="82" charset="0"/>
            </a:endParaRPr>
          </a:p>
          <a:p>
            <a:pPr marL="514350" indent="-514350">
              <a:buAutoNum type="arabicPeriod"/>
            </a:pPr>
            <a:r>
              <a:rPr lang="en-US" b="1" i="1" dirty="0" smtClean="0">
                <a:latin typeface="Algerian" panose="04020705040A02060702" pitchFamily="82" charset="0"/>
                <a:hlinkClick r:id="rId3"/>
              </a:rPr>
              <a:t>https://qatestlab.com/resources/knowledge-center/big-bang-testing/</a:t>
            </a:r>
            <a:endParaRPr lang="en-US" b="1" i="1" dirty="0" smtClean="0">
              <a:latin typeface="Algerian" panose="04020705040A02060702" pitchFamily="82" charset="0"/>
            </a:endParaRPr>
          </a:p>
          <a:p>
            <a:pPr marL="514350" indent="-514350">
              <a:buAutoNum type="arabicPeriod"/>
            </a:pPr>
            <a:r>
              <a:rPr lang="en-US" b="1" i="1" dirty="0" smtClean="0">
                <a:latin typeface="Algerian" panose="04020705040A02060702" pitchFamily="82" charset="0"/>
                <a:hlinkClick r:id="rId4"/>
              </a:rPr>
              <a:t>https://www.educba.com/levels-of-software-testing/</a:t>
            </a:r>
            <a:endParaRPr lang="en-US" b="1" i="1" dirty="0" smtClean="0">
              <a:latin typeface="Algerian" panose="04020705040A02060702" pitchFamily="82" charset="0"/>
            </a:endParaRPr>
          </a:p>
          <a:p>
            <a:endParaRPr lang="en-US" b="1" i="1" dirty="0" smtClean="0">
              <a:latin typeface="Algerian" panose="04020705040A02060702" pitchFamily="82" charset="0"/>
            </a:endParaRPr>
          </a:p>
          <a:p>
            <a:pPr marL="514350" indent="-514350">
              <a:buAutoNum type="arabicPeriod"/>
            </a:pPr>
            <a:endParaRPr lang="en-US" b="1" i="1" dirty="0" smtClean="0">
              <a:latin typeface="Algerian" panose="04020705040A02060702" pitchFamily="82" charset="0"/>
            </a:endParaRPr>
          </a:p>
          <a:p>
            <a:pPr marL="514350" indent="-514350">
              <a:buAutoNum type="arabicPeriod"/>
            </a:pPr>
            <a:endParaRPr lang="en-US" b="1" i="1" dirty="0">
              <a:latin typeface="Algerian" panose="04020705040A02060702" pitchFamily="82" charset="0"/>
            </a:endParaRPr>
          </a:p>
        </p:txBody>
      </p:sp>
      <p:sp>
        <p:nvSpPr>
          <p:cNvPr id="2" name="AutoShape 2" descr="Levels of Testi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1775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318" y="2585081"/>
            <a:ext cx="5065615" cy="1072519"/>
          </a:xfrm>
        </p:spPr>
        <p:txBody>
          <a:bodyPr>
            <a:noAutofit/>
          </a:bodyPr>
          <a:lstStyle/>
          <a:p>
            <a:r>
              <a:rPr lang="en-US" sz="4800" b="1" dirty="0" smtClean="0"/>
              <a:t>Thank you</a:t>
            </a:r>
            <a:endParaRPr lang="en-US" sz="4800" b="1" dirty="0"/>
          </a:p>
        </p:txBody>
      </p:sp>
    </p:spTree>
    <p:extLst>
      <p:ext uri="{BB962C8B-B14F-4D97-AF65-F5344CB8AC3E}">
        <p14:creationId xmlns:p14="http://schemas.microsoft.com/office/powerpoint/2010/main" val="3380644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0696" y="631179"/>
            <a:ext cx="7638881" cy="5632311"/>
          </a:xfrm>
          <a:prstGeom prst="rect">
            <a:avLst/>
          </a:prstGeom>
          <a:noFill/>
        </p:spPr>
        <p:txBody>
          <a:bodyPr wrap="square" rtlCol="0">
            <a:spAutoFit/>
          </a:bodyPr>
          <a:lstStyle/>
          <a:p>
            <a:r>
              <a:rPr lang="en-US" sz="4000" u="sng" dirty="0" smtClean="0">
                <a:effectLst>
                  <a:outerShdw blurRad="38100" dist="38100" dir="2700000" algn="tl">
                    <a:srgbClr val="000000">
                      <a:alpha val="43137"/>
                    </a:srgbClr>
                  </a:outerShdw>
                </a:effectLst>
                <a:latin typeface="Algerian" panose="04020705040A02060702" pitchFamily="82" charset="0"/>
              </a:rPr>
              <a:t>CONTENTS:</a:t>
            </a:r>
          </a:p>
          <a:p>
            <a:pPr marL="342900" indent="-342900">
              <a:buAutoNum type="arabicPeriod"/>
            </a:pPr>
            <a:r>
              <a:rPr lang="en-US" sz="4000" dirty="0" smtClean="0">
                <a:latin typeface="Algerian" panose="04020705040A02060702" pitchFamily="82" charset="0"/>
              </a:rPr>
              <a:t>DEFINETION</a:t>
            </a:r>
          </a:p>
          <a:p>
            <a:pPr marL="342900" indent="-342900">
              <a:buAutoNum type="arabicPeriod"/>
            </a:pPr>
            <a:r>
              <a:rPr lang="en-US" sz="4000" dirty="0" smtClean="0">
                <a:latin typeface="Algerian" panose="04020705040A02060702" pitchFamily="82" charset="0"/>
              </a:rPr>
              <a:t>History of software testing</a:t>
            </a:r>
          </a:p>
          <a:p>
            <a:pPr marL="342900" indent="-342900">
              <a:buAutoNum type="arabicPeriod"/>
            </a:pPr>
            <a:r>
              <a:rPr lang="en-US" sz="4000" dirty="0" smtClean="0">
                <a:latin typeface="Algerian" panose="04020705040A02060702" pitchFamily="82" charset="0"/>
              </a:rPr>
              <a:t>TESTING TYPES</a:t>
            </a:r>
          </a:p>
          <a:p>
            <a:pPr marL="342900" indent="-342900">
              <a:buAutoNum type="arabicPeriod"/>
            </a:pPr>
            <a:r>
              <a:rPr lang="en-US" sz="4000" dirty="0" smtClean="0">
                <a:latin typeface="Algerian" panose="04020705040A02060702" pitchFamily="82" charset="0"/>
              </a:rPr>
              <a:t>TESTING METHODS</a:t>
            </a:r>
          </a:p>
          <a:p>
            <a:pPr marL="342900" indent="-342900">
              <a:buAutoNum type="arabicPeriod"/>
            </a:pPr>
            <a:r>
              <a:rPr lang="en-US" sz="4000" dirty="0" smtClean="0">
                <a:latin typeface="Algerian" panose="04020705040A02060702" pitchFamily="82" charset="0"/>
              </a:rPr>
              <a:t>TESTING APPROACHES</a:t>
            </a:r>
          </a:p>
          <a:p>
            <a:pPr marL="342900" indent="-342900">
              <a:buAutoNum type="arabicPeriod"/>
            </a:pPr>
            <a:r>
              <a:rPr lang="en-US" sz="4000" dirty="0" smtClean="0">
                <a:latin typeface="Algerian" panose="04020705040A02060702" pitchFamily="82" charset="0"/>
              </a:rPr>
              <a:t>TESTING LEVELS</a:t>
            </a:r>
          </a:p>
          <a:p>
            <a:pPr marL="342900" indent="-342900">
              <a:buAutoNum type="arabicPeriod"/>
            </a:pPr>
            <a:r>
              <a:rPr lang="en-US" sz="4000" dirty="0" smtClean="0">
                <a:latin typeface="Algerian" panose="04020705040A02060702" pitchFamily="82" charset="0"/>
              </a:rPr>
              <a:t>references</a:t>
            </a:r>
            <a:endParaRPr lang="en-US" sz="4000" dirty="0">
              <a:latin typeface="Algerian" panose="04020705040A02060702" pitchFamily="82" charset="0"/>
            </a:endParaRPr>
          </a:p>
        </p:txBody>
      </p:sp>
    </p:spTree>
    <p:extLst>
      <p:ext uri="{BB962C8B-B14F-4D97-AF65-F5344CB8AC3E}">
        <p14:creationId xmlns:p14="http://schemas.microsoft.com/office/powerpoint/2010/main" val="2137912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402" y="2402958"/>
            <a:ext cx="9849355" cy="2233779"/>
          </a:xfrm>
        </p:spPr>
        <p:txBody>
          <a:bodyPr>
            <a:normAutofit fontScale="90000"/>
          </a:bodyPr>
          <a:lstStyle/>
          <a:p>
            <a:pPr algn="just"/>
            <a:r>
              <a:rPr lang="en-US" sz="3200" dirty="0" smtClean="0"/>
              <a:t>Software </a:t>
            </a:r>
            <a:r>
              <a:rPr lang="en-US" sz="3200" dirty="0"/>
              <a:t>testing is the process of evaluating and verifying that a software product or application does what it is supposed to do. The benefits of testing include preventing bugs, reducing development costs and improving performance</a:t>
            </a:r>
            <a:r>
              <a:rPr lang="en-US" sz="3200" dirty="0" smtClean="0"/>
              <a:t>.</a:t>
            </a:r>
            <a:endParaRPr lang="en-US" sz="3200" dirty="0"/>
          </a:p>
        </p:txBody>
      </p:sp>
      <p:sp>
        <p:nvSpPr>
          <p:cNvPr id="4" name="TextBox 3"/>
          <p:cNvSpPr txBox="1"/>
          <p:nvPr/>
        </p:nvSpPr>
        <p:spPr>
          <a:xfrm>
            <a:off x="2905041" y="1521303"/>
            <a:ext cx="7468948" cy="954107"/>
          </a:xfrm>
          <a:prstGeom prst="rect">
            <a:avLst/>
          </a:prstGeom>
          <a:noFill/>
        </p:spPr>
        <p:txBody>
          <a:bodyPr wrap="square" rtlCol="0">
            <a:spAutoFit/>
          </a:bodyPr>
          <a:lstStyle/>
          <a:p>
            <a:r>
              <a:rPr lang="en-US" sz="2800" b="1" dirty="0">
                <a:latin typeface="Algerian" panose="04020705040A02060702" pitchFamily="82" charset="0"/>
              </a:rPr>
              <a:t>What is meant by software testing?</a:t>
            </a:r>
            <a:br>
              <a:rPr lang="en-US" sz="2800" b="1" dirty="0">
                <a:latin typeface="Algerian" panose="04020705040A02060702" pitchFamily="82" charset="0"/>
              </a:rPr>
            </a:br>
            <a:endParaRPr lang="en-US" sz="2800" b="1" dirty="0">
              <a:latin typeface="Algerian" panose="04020705040A02060702" pitchFamily="82" charset="0"/>
            </a:endParaRPr>
          </a:p>
        </p:txBody>
      </p:sp>
    </p:spTree>
    <p:extLst>
      <p:ext uri="{BB962C8B-B14F-4D97-AF65-F5344CB8AC3E}">
        <p14:creationId xmlns:p14="http://schemas.microsoft.com/office/powerpoint/2010/main" val="2821142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389" y="2044523"/>
            <a:ext cx="9849355" cy="3908452"/>
          </a:xfrm>
        </p:spPr>
        <p:txBody>
          <a:bodyPr>
            <a:noAutofit/>
          </a:bodyPr>
          <a:lstStyle/>
          <a:p>
            <a:pPr fontAlgn="base"/>
            <a:r>
              <a:rPr lang="en-US" sz="1600" dirty="0"/>
              <a:t/>
            </a:r>
            <a:br>
              <a:rPr lang="en-US" sz="1600" dirty="0"/>
            </a:br>
            <a:r>
              <a:rPr lang="en-US" sz="1600" dirty="0"/>
              <a:t>Software testing arrived alongside the development of software, which had its beginnings just after the second world war. Computer scientist Tom Kilburn is credited with writing the first piece of software, which debuted on June 21, 1948, at the University of Manchester in England. </a:t>
            </a:r>
            <a:br>
              <a:rPr lang="en-US" sz="1600" dirty="0"/>
            </a:br>
            <a:r>
              <a:rPr lang="en-US" sz="1600" dirty="0"/>
              <a:t>It performed mathematical calculations-using-machine code instructions.</a:t>
            </a:r>
            <a:br>
              <a:rPr lang="en-US" sz="1600" dirty="0"/>
            </a:br>
            <a:r>
              <a:rPr lang="en-US" sz="1600" dirty="0"/>
              <a:t>Debugging was the main testing method at the time and remained so for the next two decades. By the 1980s, development teams looked beyond isolating and fixing software bugs to testing applications in real-world settings. It set the stage for a broader view of testing, which encompassed a quality assurance process that was part of the software development life cycle.</a:t>
            </a:r>
            <a:br>
              <a:rPr lang="en-US" sz="1600" dirty="0"/>
            </a:br>
            <a:r>
              <a:rPr lang="en-US" sz="1600" dirty="0"/>
              <a:t>“In the 1990s, there was a transition from testing to a more comprehensive process called quality assurance, which covers the entire software development cycle and affects the processes of planning, design, creation and execution of test cases, support for existing test cases and test environments,” says Alexander </a:t>
            </a:r>
            <a:r>
              <a:rPr lang="en-US" sz="1600" dirty="0" err="1"/>
              <a:t>Yaroshko</a:t>
            </a:r>
            <a:r>
              <a:rPr lang="en-US" sz="1600" dirty="0"/>
              <a:t> in his post on the </a:t>
            </a:r>
            <a:r>
              <a:rPr lang="en-US" sz="1600" dirty="0" err="1"/>
              <a:t>uTest</a:t>
            </a:r>
            <a:r>
              <a:rPr lang="en-US" sz="1600" dirty="0"/>
              <a:t> developer site.</a:t>
            </a:r>
            <a:br>
              <a:rPr lang="en-US" sz="1600" dirty="0"/>
            </a:br>
            <a:r>
              <a:rPr lang="en-US" sz="1600" dirty="0"/>
              <a:t>“Testing had reached a qualitatively new level, which led to the further development of methodologies, the emergence of powerful tools for managing the testing process and test automation tools.” </a:t>
            </a:r>
            <a:br>
              <a:rPr lang="en-US" sz="1600" dirty="0"/>
            </a:br>
            <a:endParaRPr lang="en-US" sz="800" dirty="0"/>
          </a:p>
        </p:txBody>
      </p:sp>
      <p:sp>
        <p:nvSpPr>
          <p:cNvPr id="4" name="TextBox 3"/>
          <p:cNvSpPr txBox="1"/>
          <p:nvPr/>
        </p:nvSpPr>
        <p:spPr>
          <a:xfrm>
            <a:off x="2905041" y="1521303"/>
            <a:ext cx="7468948" cy="523220"/>
          </a:xfrm>
          <a:prstGeom prst="rect">
            <a:avLst/>
          </a:prstGeom>
          <a:noFill/>
        </p:spPr>
        <p:txBody>
          <a:bodyPr wrap="square" rtlCol="0">
            <a:spAutoFit/>
          </a:bodyPr>
          <a:lstStyle/>
          <a:p>
            <a:r>
              <a:rPr lang="en-US" sz="2800" b="1" dirty="0" smtClean="0">
                <a:latin typeface="Algerian" panose="04020705040A02060702" pitchFamily="82" charset="0"/>
              </a:rPr>
              <a:t>History of software testing</a:t>
            </a:r>
            <a:endParaRPr lang="en-US" sz="2800" b="1" dirty="0">
              <a:latin typeface="Algerian" panose="04020705040A02060702" pitchFamily="82" charset="0"/>
            </a:endParaRPr>
          </a:p>
        </p:txBody>
      </p:sp>
    </p:spTree>
    <p:extLst>
      <p:ext uri="{BB962C8B-B14F-4D97-AF65-F5344CB8AC3E}">
        <p14:creationId xmlns:p14="http://schemas.microsoft.com/office/powerpoint/2010/main" val="727490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5051"/>
          <a:stretch/>
        </p:blipFill>
        <p:spPr>
          <a:xfrm>
            <a:off x="0" y="-54161"/>
            <a:ext cx="12191999" cy="6867655"/>
          </a:xfrm>
          <a:prstGeom prst="rect">
            <a:avLst/>
          </a:prstGeom>
        </p:spPr>
      </p:pic>
    </p:spTree>
    <p:extLst>
      <p:ext uri="{BB962C8B-B14F-4D97-AF65-F5344CB8AC3E}">
        <p14:creationId xmlns:p14="http://schemas.microsoft.com/office/powerpoint/2010/main" val="310255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3623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4389" y="1342911"/>
            <a:ext cx="9046896" cy="390876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Functional Testing:</a:t>
            </a:r>
          </a:p>
          <a:p>
            <a:r>
              <a:rPr lang="en-US" b="1" dirty="0" smtClean="0">
                <a:latin typeface="Arial" panose="020B0604020202020204" pitchFamily="34" charset="0"/>
                <a:cs typeface="Arial" panose="020B0604020202020204" pitchFamily="34" charset="0"/>
              </a:rPr>
              <a:t>Unit testing:</a:t>
            </a:r>
          </a:p>
          <a:p>
            <a:r>
              <a:rPr lang="en-US" dirty="0" err="1" smtClean="0">
                <a:latin typeface="Arial" panose="020B0604020202020204" pitchFamily="34" charset="0"/>
                <a:cs typeface="Arial" panose="020B0604020202020204" pitchFamily="34" charset="0"/>
              </a:rPr>
              <a:t>TestLeft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tool that allows advanced testers and developers to shift left with the fastest test automation tool embedded in any IDE.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Integration testing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System testing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Acceptance testing</a:t>
            </a:r>
          </a:p>
          <a:p>
            <a:r>
              <a:rPr lang="en-US" dirty="0">
                <a:latin typeface="Arial" panose="020B0604020202020204" pitchFamily="34" charset="0"/>
                <a:cs typeface="Arial" panose="020B0604020202020204" pitchFamily="34" charset="0"/>
              </a:rPr>
              <a:t>Non-functional testing methods incorporate all test types focused on the operational aspects of a piece of software. These include: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Performance testing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Security testing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Usability testing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Compatibility testing</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2767476" y="493615"/>
            <a:ext cx="6125671" cy="954107"/>
          </a:xfrm>
          <a:prstGeom prst="rect">
            <a:avLst/>
          </a:prstGeom>
          <a:noFill/>
        </p:spPr>
        <p:txBody>
          <a:bodyPr wrap="square" rtlCol="0">
            <a:spAutoFit/>
          </a:bodyPr>
          <a:lstStyle/>
          <a:p>
            <a:r>
              <a:rPr lang="en-US" sz="2800" b="1" dirty="0" smtClean="0">
                <a:latin typeface="Algerian" panose="04020705040A02060702" pitchFamily="82" charset="0"/>
              </a:rPr>
              <a:t>software testing methods</a:t>
            </a:r>
            <a:r>
              <a:rPr lang="en-US" sz="2800" b="1" dirty="0">
                <a:latin typeface="Algerian" panose="04020705040A02060702" pitchFamily="82" charset="0"/>
              </a:rPr>
              <a:t/>
            </a:r>
            <a:br>
              <a:rPr lang="en-US" sz="2800" b="1" dirty="0">
                <a:latin typeface="Algerian" panose="04020705040A02060702" pitchFamily="82" charset="0"/>
              </a:rPr>
            </a:br>
            <a:endParaRPr lang="en-US" sz="2800" b="1" dirty="0">
              <a:latin typeface="Algerian" panose="04020705040A02060702" pitchFamily="82" charset="0"/>
            </a:endParaRPr>
          </a:p>
        </p:txBody>
      </p:sp>
    </p:spTree>
    <p:extLst>
      <p:ext uri="{BB962C8B-B14F-4D97-AF65-F5344CB8AC3E}">
        <p14:creationId xmlns:p14="http://schemas.microsoft.com/office/powerpoint/2010/main" val="1205858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7476" y="493615"/>
            <a:ext cx="6125671" cy="954107"/>
          </a:xfrm>
          <a:prstGeom prst="rect">
            <a:avLst/>
          </a:prstGeom>
          <a:noFill/>
        </p:spPr>
        <p:txBody>
          <a:bodyPr wrap="square" rtlCol="0">
            <a:spAutoFit/>
          </a:bodyPr>
          <a:lstStyle/>
          <a:p>
            <a:r>
              <a:rPr lang="en-US" sz="2800" b="1" dirty="0" smtClean="0">
                <a:latin typeface="Algerian" panose="04020705040A02060702" pitchFamily="82" charset="0"/>
              </a:rPr>
              <a:t>software testing methods</a:t>
            </a:r>
            <a:r>
              <a:rPr lang="en-US" sz="2800" b="1" dirty="0">
                <a:latin typeface="Algerian" panose="04020705040A02060702" pitchFamily="82" charset="0"/>
              </a:rPr>
              <a:t/>
            </a:r>
            <a:br>
              <a:rPr lang="en-US" sz="2800" b="1" dirty="0">
                <a:latin typeface="Algerian" panose="04020705040A02060702" pitchFamily="82" charset="0"/>
              </a:rPr>
            </a:br>
            <a:endParaRPr lang="en-US" sz="2800" b="1" dirty="0">
              <a:latin typeface="Algerian" panose="04020705040A02060702" pitchFamily="82" charset="0"/>
            </a:endParaRPr>
          </a:p>
        </p:txBody>
      </p:sp>
      <p:sp>
        <p:nvSpPr>
          <p:cNvPr id="3" name="Rectangle 1"/>
          <p:cNvSpPr>
            <a:spLocks noChangeArrowheads="1"/>
          </p:cNvSpPr>
          <p:nvPr/>
        </p:nvSpPr>
        <p:spPr bwMode="auto">
          <a:xfrm>
            <a:off x="1933997" y="1665408"/>
            <a:ext cx="9014528" cy="3324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60287" rIns="0" bIns="5395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effectLst/>
                <a:latin typeface="Inter"/>
              </a:rPr>
              <a:t>Functionality Testing: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ter"/>
              </a:rPr>
              <a:t>T</a:t>
            </a:r>
            <a:r>
              <a:rPr kumimoji="0" lang="en-US" altLang="en-US" sz="1600" b="0" i="0" u="none" strike="noStrike" cap="none" normalizeH="0" baseline="0" dirty="0" smtClean="0">
                <a:ln>
                  <a:noFill/>
                </a:ln>
                <a:effectLst/>
                <a:latin typeface="Inter"/>
              </a:rPr>
              <a:t>his is a kind of black box testing that is specification-oriented, which is done by putting the input,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Inter"/>
              </a:rPr>
              <a:t>and then the output is examined whether it comes the way it is expected.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Inter"/>
              </a:rPr>
              <a:t>Five steps of testing are there, which involved the testing of an application for functionality. They are: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smtClean="0">
                <a:ln>
                  <a:noFill/>
                </a:ln>
                <a:effectLst/>
                <a:latin typeface="Inter"/>
              </a:rPr>
              <a:t>Determine the functionality which a projected software is meant to perform.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effectLst/>
                <a:latin typeface="Inter"/>
              </a:rPr>
              <a:t>Creation of test data depending on the requirements of the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smtClean="0">
                <a:ln>
                  <a:noFill/>
                </a:ln>
                <a:effectLst/>
                <a:latin typeface="Inter"/>
              </a:rPr>
              <a:t>Check for output, depending on the data being tested along with the specifications of your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smtClean="0">
                <a:ln>
                  <a:noFill/>
                </a:ln>
                <a:effectLst/>
                <a:latin typeface="Inter"/>
              </a:rPr>
              <a:t>Scripting of scenarios by testing and then executing those test cases.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smtClean="0">
                <a:ln>
                  <a:noFill/>
                </a:ln>
                <a:effectLst/>
                <a:latin typeface="Inter"/>
              </a:rPr>
              <a:t>Compare the actual as well as expected output depending on the executed tests.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FFFF00"/>
                </a:solidFill>
                <a:effectLst/>
              </a:rPr>
              <a:t/>
            </a:r>
            <a:br>
              <a:rPr kumimoji="0" lang="en-US" altLang="en-US" sz="800" b="0" i="0" u="none" strike="noStrike" cap="none" normalizeH="0" baseline="0" dirty="0" smtClean="0">
                <a:ln>
                  <a:noFill/>
                </a:ln>
                <a:solidFill>
                  <a:srgbClr val="FFFF00"/>
                </a:solidFill>
                <a:effectLst/>
              </a:rPr>
            </a:br>
            <a:endParaRPr kumimoji="0" lang="en-US" altLang="en-US" sz="1800" b="0" i="0" u="none" strike="noStrike" cap="none" normalizeH="0" baseline="0" dirty="0" smtClean="0">
              <a:ln>
                <a:noFill/>
              </a:ln>
              <a:solidFill>
                <a:srgbClr val="FFFF00"/>
              </a:solidFill>
              <a:effectLst/>
            </a:endParaRPr>
          </a:p>
        </p:txBody>
      </p:sp>
    </p:spTree>
    <p:extLst>
      <p:ext uri="{BB962C8B-B14F-4D97-AF65-F5344CB8AC3E}">
        <p14:creationId xmlns:p14="http://schemas.microsoft.com/office/powerpoint/2010/main" val="3069952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0563" y="2006073"/>
            <a:ext cx="4013650" cy="1200329"/>
          </a:xfrm>
          <a:prstGeom prst="rect">
            <a:avLst/>
          </a:prstGeom>
          <a:noFill/>
        </p:spPr>
        <p:txBody>
          <a:bodyPr wrap="square" rtlCol="0">
            <a:spAutoFit/>
          </a:bodyPr>
          <a:lstStyle/>
          <a:p>
            <a:r>
              <a:rPr lang="en-US" dirty="0" smtClean="0"/>
              <a:t>Big-Bang </a:t>
            </a:r>
            <a:r>
              <a:rPr lang="en-US" dirty="0"/>
              <a:t>Integration Testing – ...</a:t>
            </a:r>
          </a:p>
          <a:p>
            <a:r>
              <a:rPr lang="en-US" dirty="0"/>
              <a:t>Bottom-Up Integration Testing – ...</a:t>
            </a:r>
          </a:p>
          <a:p>
            <a:r>
              <a:rPr lang="en-US" dirty="0"/>
              <a:t>Top-Down Integration Testing – ...</a:t>
            </a:r>
          </a:p>
          <a:p>
            <a:r>
              <a:rPr lang="en-US" dirty="0"/>
              <a:t>Mixed Integration Testing –</a:t>
            </a:r>
          </a:p>
        </p:txBody>
      </p:sp>
      <p:sp>
        <p:nvSpPr>
          <p:cNvPr id="3" name="TextBox 2"/>
          <p:cNvSpPr txBox="1"/>
          <p:nvPr/>
        </p:nvSpPr>
        <p:spPr>
          <a:xfrm>
            <a:off x="2654187" y="1051966"/>
            <a:ext cx="6125671" cy="954107"/>
          </a:xfrm>
          <a:prstGeom prst="rect">
            <a:avLst/>
          </a:prstGeom>
          <a:noFill/>
        </p:spPr>
        <p:txBody>
          <a:bodyPr wrap="square" rtlCol="0">
            <a:spAutoFit/>
          </a:bodyPr>
          <a:lstStyle/>
          <a:p>
            <a:r>
              <a:rPr lang="en-US" sz="2800" b="1" dirty="0" smtClean="0">
                <a:latin typeface="Algerian" panose="04020705040A02060702" pitchFamily="82" charset="0"/>
              </a:rPr>
              <a:t>software testing approaches</a:t>
            </a:r>
            <a:r>
              <a:rPr lang="en-US" sz="2800" b="1" dirty="0">
                <a:latin typeface="Algerian" panose="04020705040A02060702" pitchFamily="82" charset="0"/>
              </a:rPr>
              <a:t/>
            </a:r>
            <a:br>
              <a:rPr lang="en-US" sz="2800" b="1" dirty="0">
                <a:latin typeface="Algerian" panose="04020705040A02060702" pitchFamily="82" charset="0"/>
              </a:rPr>
            </a:br>
            <a:endParaRPr lang="en-US" sz="2800" b="1"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0589" y="1617860"/>
            <a:ext cx="3173300" cy="2079452"/>
          </a:xfrm>
          <a:prstGeom prst="rect">
            <a:avLst/>
          </a:prstGeom>
        </p:spPr>
      </p:pic>
      <p:pic>
        <p:nvPicPr>
          <p:cNvPr id="5" name="Picture 4"/>
          <p:cNvPicPr>
            <a:picLocks noChangeAspect="1"/>
          </p:cNvPicPr>
          <p:nvPr/>
        </p:nvPicPr>
        <p:blipFill>
          <a:blip r:embed="rId3"/>
          <a:stretch>
            <a:fillRect/>
          </a:stretch>
        </p:blipFill>
        <p:spPr>
          <a:xfrm>
            <a:off x="2356468" y="3497487"/>
            <a:ext cx="5715000" cy="2047875"/>
          </a:xfrm>
          <a:prstGeom prst="rect">
            <a:avLst/>
          </a:prstGeom>
        </p:spPr>
      </p:pic>
    </p:spTree>
    <p:extLst>
      <p:ext uri="{BB962C8B-B14F-4D97-AF65-F5344CB8AC3E}">
        <p14:creationId xmlns:p14="http://schemas.microsoft.com/office/powerpoint/2010/main" val="2812976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602</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Calibri Light</vt:lpstr>
      <vt:lpstr>Inter</vt:lpstr>
      <vt:lpstr>Office Theme</vt:lpstr>
      <vt:lpstr>SOFTWARE TESTING</vt:lpstr>
      <vt:lpstr>PowerPoint Presentation</vt:lpstr>
      <vt:lpstr>Software testing is the process of evaluating and verifying that a software product or application does what it is supposed to do. The benefits of testing include preventing bugs, reducing development costs and improving performance.</vt:lpstr>
      <vt:lpstr> Software testing arrived alongside the development of software, which had its beginnings just after the second world war. Computer scientist Tom Kilburn is credited with writing the first piece of software, which debuted on June 21, 1948, at the University of Manchester in England.  It performed mathematical calculations-using-machine code instructions. Debugging was the main testing method at the time and remained so for the next two decades. By the 1980s, development teams looked beyond isolating and fixing software bugs to testing applications in real-world settings. It set the stage for a broader view of testing, which encompassed a quality assurance process that was part of the software development life cycle. “In the 1990s, there was a transition from testing to a more comprehensive process called quality assurance, which covers the entire software development cycle and affects the processes of planning, design, creation and execution of test cases, support for existing test cases and test environments,” says Alexander Yaroshko in his post on the uTest developer site. “Testing had reached a qualitatively new level, which led to the further development of methodologies, the emergence of powerful tools for managing the testing process and test automation tools.”  </vt:lpstr>
      <vt:lpstr>PowerPoint Presentation</vt:lpstr>
      <vt:lpstr>PowerPoint Presentation</vt:lpstr>
      <vt:lpstr>PowerPoint Presentation</vt:lpstr>
      <vt:lpstr>PowerPoint Presentation</vt:lpstr>
      <vt:lpstr>PowerPoint Presentation</vt:lpstr>
      <vt:lpstr>PowerPoint Presentation</vt:lpstr>
      <vt:lpstr>Top 10 Automated Software Testing Tools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Aman</dc:creator>
  <cp:lastModifiedBy>Aman</cp:lastModifiedBy>
  <cp:revision>29</cp:revision>
  <dcterms:created xsi:type="dcterms:W3CDTF">2021-10-28T05:22:11Z</dcterms:created>
  <dcterms:modified xsi:type="dcterms:W3CDTF">2022-02-04T06:25:25Z</dcterms:modified>
</cp:coreProperties>
</file>