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4" d="100"/>
          <a:sy n="74" d="100"/>
        </p:scale>
        <p:origin x="187" y="67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85393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5604066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256A78-79A6-408F-8148-4F87BB81602D}" type="datetimeFigureOut">
              <a:rPr lang="en-IN"/>
              <a:t>30-07-2025</a:t>
            </a:fld>
            <a:endParaRPr lang="en-IN"/>
          </a:p>
        </p:txBody>
      </p:sp>
      <p:sp>
        <p:nvSpPr>
          <p:cNvPr id="43428983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139538373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14686231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36104463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7E254F1-4415-47BF-9E91-C5D4B9A33350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19720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21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77645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5619D1-8ADB-B24C-DF16-014560B8155D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2960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64973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17376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A8C7EC-70F8-10D6-BB96-61936B724CDB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25682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60239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48622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D0FBB-A5AB-FE10-E6B2-29B9F0F53D6E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3130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31220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48102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6092B0-2343-E4F8-E6C5-B1B5F714A5D9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6859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25408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4277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AEB382-F6AB-08C4-4CC1-DF100195909D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8843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797561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34512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86A4DA-60F3-7B85-528A-B033B2E4066F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79200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74338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0104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C3499F-C3C9-560C-B8D6-0277C4059634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4813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55471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13127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445B60-BD60-02BC-0099-FFEEF76BB195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974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4292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47760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0CE804-25A2-1F02-34DC-8532C5845129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993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78142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836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A93E43-C8A7-9E59-A319-EA1B95703058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10378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00931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29701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E8D8A9-35DE-DE86-248B-45A6B6FD1BE6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6107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7953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27397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48739E-9CD8-5F37-1F16-4FBB13908E64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03053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90243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9786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0B285F4-0223-DDB7-DD93-DF0DE438C260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51125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93812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5240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02966D-A4A5-D1D6-94FD-2899E7AC6EFF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359647" name="Rectangle 6"/>
          <p:cNvSpPr/>
          <p:nvPr/>
        </p:nvSpPr>
        <p:spPr bwMode="auto"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8819287" name="Title 1"/>
          <p:cNvSpPr>
            <a:spLocks noGrp="1"/>
          </p:cNvSpPr>
          <p:nvPr>
            <p:ph type="ctrTitle"/>
          </p:nvPr>
        </p:nvSpPr>
        <p:spPr bwMode="auto"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34586549" name="Subtitle 2"/>
          <p:cNvSpPr>
            <a:spLocks noGrp="1"/>
          </p:cNvSpPr>
          <p:nvPr>
            <p:ph type="subTitle" idx="1"/>
          </p:nvPr>
        </p:nvSpPr>
        <p:spPr bwMode="auto"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436937753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1007759585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0939943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569260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10138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8501687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424613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ED4963-E985-44C4-B8C4-FDD613B7C2F8}" type="datetime1">
              <a:rPr lang="en-US"/>
              <a:t>7/30/2025</a:t>
            </a:fld>
            <a:endParaRPr lang="en-US"/>
          </a:p>
        </p:txBody>
      </p:sp>
      <p:sp>
        <p:nvSpPr>
          <p:cNvPr id="44333632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454665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327127" name="Rectangle 6"/>
          <p:cNvSpPr>
            <a:spLocks noChangeAspect="1"/>
          </p:cNvSpPr>
          <p:nvPr/>
        </p:nvSpPr>
        <p:spPr bwMode="auto">
          <a:xfrm>
            <a:off x="8058151" y="599725"/>
            <a:ext cx="3687315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1900441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204200" y="863599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05940213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74923" y="863599"/>
            <a:ext cx="7161625" cy="4807326"/>
          </a:xfrm>
        </p:spPr>
        <p:txBody>
          <a:bodyPr vert="eaVert" anchor="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60727057" name="Rectangle 7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83214589" name="Rectangle 8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3218022" name="Rectangle 9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3688917" name="Date Placeholder 10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672309488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8805744" name="Slide Number Placeholder 1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867369" name="Title 1"/>
          <p:cNvSpPr>
            <a:spLocks noGrp="1"/>
          </p:cNvSpPr>
          <p:nvPr>
            <p:ph type="title"/>
          </p:nvPr>
        </p:nvSpPr>
        <p:spPr bwMode="auto">
          <a:xfrm>
            <a:off x="581192" y="702156"/>
            <a:ext cx="11029616" cy="5302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788175019" name="Content Placeholder 2"/>
          <p:cNvSpPr>
            <a:spLocks noGrp="1"/>
          </p:cNvSpPr>
          <p:nvPr>
            <p:ph idx="1"/>
          </p:nvPr>
        </p:nvSpPr>
        <p:spPr bwMode="auto">
          <a:xfrm>
            <a:off x="581192" y="1302026"/>
            <a:ext cx="11029615" cy="46733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74611170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8DD82B9-B8EE-4375-B6FF-88FA6ABB15D9}" type="datetime1">
              <a:rPr lang="en-US"/>
              <a:t>7/30/2025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400002" name="Rectangle 7"/>
          <p:cNvSpPr>
            <a:spLocks noChangeAspect="1"/>
          </p:cNvSpPr>
          <p:nvPr/>
        </p:nvSpPr>
        <p:spPr bwMode="auto"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0801845" name="Title 1"/>
          <p:cNvSpPr>
            <a:spLocks noGrp="1"/>
          </p:cNvSpPr>
          <p:nvPr>
            <p:ph type="title"/>
          </p:nvPr>
        </p:nvSpPr>
        <p:spPr bwMode="auto"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8107029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659576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497495-0637-405E-AE64-5CC7506D51F5}" type="datetime1">
              <a:rPr lang="en-US"/>
              <a:t>7/30/2025</a:t>
            </a:fld>
            <a:endParaRPr lang="en-US"/>
          </a:p>
        </p:txBody>
      </p:sp>
      <p:sp>
        <p:nvSpPr>
          <p:cNvPr id="381279496" name="Footer Placeholder 8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8033977" name="Slide Number Placeholder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37908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492854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01373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05302015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8273189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BFFD690-9426-415D-8B65-26881E07B2D4}" type="datetime1">
              <a:rPr lang="en-US"/>
              <a:t>7/30/2025</a:t>
            </a:fld>
            <a:endParaRPr lang="en-US"/>
          </a:p>
        </p:txBody>
      </p:sp>
      <p:sp>
        <p:nvSpPr>
          <p:cNvPr id="38214356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6525765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295846" name="Title 1"/>
          <p:cNvSpPr>
            <a:spLocks noGrp="1"/>
          </p:cNvSpPr>
          <p:nvPr>
            <p:ph type="title"/>
          </p:nvPr>
        </p:nvSpPr>
        <p:spPr bwMode="auto">
          <a:xfrm>
            <a:off x="581193" y="729658"/>
            <a:ext cx="11029616" cy="98833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6093157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4315412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897535506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4520944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388229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C4989A-474C-40DE-95B9-011C28B71673}" type="datetime1">
              <a:rPr lang="en-US"/>
              <a:t>7/30/2025</a:t>
            </a:fld>
            <a:endParaRPr lang="en-US"/>
          </a:p>
        </p:txBody>
      </p:sp>
      <p:sp>
        <p:nvSpPr>
          <p:cNvPr id="1795453177" name="Footer Placeholder 7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069186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73825" name="Title 1"/>
          <p:cNvSpPr>
            <a:spLocks noGrp="1"/>
          </p:cNvSpPr>
          <p:nvPr>
            <p:ph type="title"/>
          </p:nvPr>
        </p:nvSpPr>
        <p:spPr bwMode="auto">
          <a:xfrm>
            <a:off x="575894" y="729658"/>
            <a:ext cx="11029616" cy="59224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393098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DB4ED54-5B5E-4A04-93D3-5772E3CE3818}" type="datetime1">
              <a:rPr lang="en-US"/>
              <a:t>7/30/2025</a:t>
            </a:fld>
            <a:endParaRPr lang="en-US"/>
          </a:p>
        </p:txBody>
      </p:sp>
      <p:sp>
        <p:nvSpPr>
          <p:cNvPr id="1768895908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683457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13033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DE50D6-574B-40AF-946F-D52A04ADE379}" type="datetime1">
              <a:rPr lang="en-US"/>
              <a:t>7/30/2025</a:t>
            </a:fld>
            <a:endParaRPr lang="en-US"/>
          </a:p>
        </p:txBody>
      </p:sp>
      <p:sp>
        <p:nvSpPr>
          <p:cNvPr id="7143403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0481766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3827039" name="Rectangle 8"/>
          <p:cNvSpPr>
            <a:spLocks noChangeAspect="1"/>
          </p:cNvSpPr>
          <p:nvPr/>
        </p:nvSpPr>
        <p:spPr bwMode="auto"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78668088" name="Title 1"/>
          <p:cNvSpPr>
            <a:spLocks noGrp="1"/>
          </p:cNvSpPr>
          <p:nvPr>
            <p:ph type="title"/>
          </p:nvPr>
        </p:nvSpPr>
        <p:spPr bwMode="auto"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30633507" name="Content Placeholder 2"/>
          <p:cNvSpPr>
            <a:spLocks noGrp="1"/>
          </p:cNvSpPr>
          <p:nvPr>
            <p:ph idx="1"/>
          </p:nvPr>
        </p:nvSpPr>
        <p:spPr bwMode="auto"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90225508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6956866" name="Date Placeholder 7"/>
          <p:cNvSpPr>
            <a:spLocks noGrp="1"/>
          </p:cNvSpPr>
          <p:nvPr>
            <p:ph type="dt" sz="half" idx="10"/>
          </p:nvPr>
        </p:nvSpPr>
        <p:spPr bwMode="auto">
          <a:xfrm>
            <a:off x="7605951" y="6456916"/>
            <a:ext cx="2844798" cy="365125"/>
          </a:xfrm>
        </p:spPr>
        <p:txBody>
          <a:bodyPr/>
          <a:lstStyle/>
          <a:p>
            <a:pPr>
              <a:defRPr/>
            </a:pPr>
            <a:fld id="{D82884F1-FFEA-405F-9602-3DCA865EDA4E}" type="datetime1">
              <a:rPr lang="en-US"/>
              <a:t>7/30/2025</a:t>
            </a:fld>
            <a:endParaRPr lang="en-US"/>
          </a:p>
        </p:txBody>
      </p:sp>
      <p:sp>
        <p:nvSpPr>
          <p:cNvPr id="1851240740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2643005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10558300" y="6456916"/>
            <a:ext cx="1052510" cy="365125"/>
          </a:xfrm>
        </p:spPr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0798621" name="Title 1"/>
          <p:cNvSpPr>
            <a:spLocks noGrp="1"/>
          </p:cNvSpPr>
          <p:nvPr>
            <p:ph type="title"/>
          </p:nvPr>
        </p:nvSpPr>
        <p:spPr bwMode="auto"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98928321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10274611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435341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18DB4A-8810-4A10-AD5C-D5E2C667F5B3}" type="datetime1">
              <a:rPr lang="en-US"/>
              <a:t>7/30/2025</a:t>
            </a:fld>
            <a:endParaRPr lang="en-US"/>
          </a:p>
        </p:txBody>
      </p:sp>
      <p:sp>
        <p:nvSpPr>
          <p:cNvPr id="1091237453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endParaRPr lang="en-US"/>
          </a:p>
        </p:txBody>
      </p:sp>
      <p:sp>
        <p:nvSpPr>
          <p:cNvPr id="180410802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742325" name="Title Placeholder 1"/>
          <p:cNvSpPr>
            <a:spLocks noGrp="1"/>
          </p:cNvSpPr>
          <p:nvPr>
            <p:ph type="title"/>
          </p:nvPr>
        </p:nvSpPr>
        <p:spPr bwMode="auto">
          <a:xfrm>
            <a:off x="581192" y="705123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76240976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2947899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605951" y="6423914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D291B17-9318-49DB-B28B-6E5994AE9581}" type="datetime1">
              <a:rPr lang="en-US"/>
              <a:t>7/30/2025</a:t>
            </a:fld>
            <a:endParaRPr lang="en-US"/>
          </a:p>
        </p:txBody>
      </p:sp>
      <p:sp>
        <p:nvSpPr>
          <p:cNvPr id="150845405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3A98EE3D-8CD1-4C3F-BD1C-C98C9596463C}" type="slidenum">
              <a:rPr lang="en-US"/>
              <a:t>‹#›</a:t>
            </a:fld>
            <a:endParaRPr lang="en-US"/>
          </a:p>
        </p:txBody>
      </p:sp>
      <p:sp>
        <p:nvSpPr>
          <p:cNvPr id="191628540" name="Rectangle 8"/>
          <p:cNvSpPr/>
          <p:nvPr/>
        </p:nvSpPr>
        <p:spPr bwMode="auto"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27069291" name="Rectangle 9"/>
          <p:cNvSpPr/>
          <p:nvPr/>
        </p:nvSpPr>
        <p:spPr bwMode="auto"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7778666" name="Rectangle 10"/>
          <p:cNvSpPr/>
          <p:nvPr/>
        </p:nvSpPr>
        <p:spPr bwMode="auto"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15486546" name="Picture 7" descr="Logo&#10;&#10;Description automatically generated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rtl="0">
        <a:lnSpc>
          <a:spcPct val="100000"/>
        </a:lnSpc>
        <a:spcBef>
          <a:spcPts val="0"/>
        </a:spcBef>
        <a:buNone/>
        <a:defRPr sz="2800" b="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06000" indent="-306000" algn="l" defTabSz="457200" rtl="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7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3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>
        <a:spcBef>
          <a:spcPts val="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sz="11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>
        <a:spcBef>
          <a:spcPts val="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sz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936334" name="Title 1"/>
          <p:cNvSpPr>
            <a:spLocks noGrp="1"/>
          </p:cNvSpPr>
          <p:nvPr>
            <p:ph type="ctrTitle"/>
          </p:nvPr>
        </p:nvSpPr>
        <p:spPr bwMode="auto">
          <a:xfrm>
            <a:off x="1359108" y="1821635"/>
            <a:ext cx="9144000" cy="97777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 lnSpcReduction="2000"/>
          </a:bodyPr>
          <a:lstStyle/>
          <a:p>
            <a:pPr>
              <a:defRPr/>
            </a:pPr>
            <a:r>
              <a:rPr lang="en-US" sz="3600" b="1" i="0" u="none" strike="noStrike" cap="all" spc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Nutrition Agent – The Smartest AI Nutrition Assistant</a:t>
            </a:r>
            <a:endParaRPr/>
          </a:p>
        </p:txBody>
      </p:sp>
      <p:sp>
        <p:nvSpPr>
          <p:cNvPr id="534512334" name="TextBox 2"/>
          <p:cNvSpPr txBox="1"/>
          <p:nvPr/>
        </p:nvSpPr>
        <p:spPr bwMode="auto">
          <a:xfrm>
            <a:off x="-329781" y="1034320"/>
            <a:ext cx="12728447" cy="57947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sz="3200" b="1" i="0" u="none">
                <a:solidFill>
                  <a:srgbClr val="1482AC"/>
                </a:solidFill>
                <a:latin typeface="Arial"/>
                <a:ea typeface="Arial"/>
                <a:cs typeface="Arial"/>
              </a:rPr>
              <a:t>CAPSTONE PROJECT</a:t>
            </a:r>
            <a:endParaRPr/>
          </a:p>
        </p:txBody>
      </p:sp>
      <p:sp>
        <p:nvSpPr>
          <p:cNvPr id="241092916" name="TextBox 3"/>
          <p:cNvSpPr txBox="1"/>
          <p:nvPr/>
        </p:nvSpPr>
        <p:spPr bwMode="auto">
          <a:xfrm>
            <a:off x="3117528" y="4534173"/>
            <a:ext cx="8026982" cy="1310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</a:t>
            </a:r>
            <a:endParaRPr/>
          </a:p>
          <a:p>
            <a:pPr>
              <a:defRPr/>
            </a:pP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PARVESH MUSHRAF A</a:t>
            </a:r>
            <a:endParaRPr/>
          </a:p>
          <a:p>
            <a:pPr>
              <a:defRPr/>
            </a:pP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PANIMALAR ENGINEERING COLLEGE</a:t>
            </a:r>
            <a:b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IN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COMPUTER SCIENCE ENGINEERING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91368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1198097156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305435" indent="-305435">
              <a:defRPr/>
            </a:pPr>
            <a:r>
              <a:rPr sz="1800"/>
              <a:t>- USDA FoodData Central</a:t>
            </a:r>
            <a:r>
              <a:rPr lang="en-IN" sz="1800"/>
              <a:t>.</a:t>
            </a:r>
            <a:endParaRPr lang="en-IN" sz="1800"/>
          </a:p>
          <a:p>
            <a:pPr marL="305433" indent="-305433">
              <a:defRPr/>
            </a:pPr>
            <a:r>
              <a:rPr sz="1800"/>
              <a:t>- IFCT India Nutrition Dataset</a:t>
            </a:r>
            <a:r>
              <a:rPr lang="en-IN" sz="1800"/>
              <a:t>.</a:t>
            </a:r>
            <a:endParaRPr sz="1800"/>
          </a:p>
          <a:p>
            <a:pPr marL="305433" indent="-305433">
              <a:defRPr/>
            </a:pPr>
            <a:r>
              <a:rPr sz="1800"/>
              <a:t>- WHO/ICMR dietary guidelines</a:t>
            </a:r>
            <a:r>
              <a:rPr lang="en-IN" sz="1800"/>
              <a:t>.</a:t>
            </a:r>
            <a:endParaRPr sz="1800"/>
          </a:p>
          <a:p>
            <a:pPr marL="305433" indent="-305433">
              <a:defRPr/>
            </a:pPr>
            <a:r>
              <a:rPr sz="1800"/>
              <a:t>- IBM Watson Discovery &amp; Granite documentation</a:t>
            </a:r>
            <a:r>
              <a:rPr lang="en-IN"/>
              <a:t>.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2772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6417239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Pct val="92000"/>
              <a:buFont typeface="Wingdings 2"/>
              <a:buNone/>
              <a:defRPr/>
            </a:pPr>
            <a:endParaRPr/>
          </a:p>
        </p:txBody>
      </p:sp>
      <p:pic>
        <p:nvPicPr>
          <p:cNvPr id="638209989" name="Picture 173135495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1191" y="1388854"/>
            <a:ext cx="11029615" cy="45864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626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7971584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</p:txBody>
      </p:sp>
      <p:pic>
        <p:nvPicPr>
          <p:cNvPr id="477578021" name="Picture 149164926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0" flipV="0">
            <a:off x="3633820" y="-1704125"/>
            <a:ext cx="4869650" cy="10881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11190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98894011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endParaRPr/>
          </a:p>
        </p:txBody>
      </p:sp>
      <p:pic>
        <p:nvPicPr>
          <p:cNvPr id="1716740778" name="Picture 117725529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5399976" flipH="0" flipV="0">
            <a:off x="3667016" y="-1853352"/>
            <a:ext cx="5271365" cy="114430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296286" name="Title 4"/>
          <p:cNvSpPr>
            <a:spLocks noGrp="1"/>
          </p:cNvSpPr>
          <p:nvPr>
            <p:ph type="title"/>
          </p:nvPr>
        </p:nvSpPr>
        <p:spPr bwMode="auto">
          <a:xfrm>
            <a:off x="1463040" y="2766218"/>
            <a:ext cx="9298744" cy="1325563"/>
          </a:xfrm>
        </p:spPr>
        <p:txBody>
          <a:bodyPr/>
          <a:lstStyle/>
          <a:p>
            <a:pPr algn="ctr"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THANK YOU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688158" name="Title 1"/>
          <p:cNvSpPr>
            <a:spLocks noGrp="1"/>
          </p:cNvSpPr>
          <p:nvPr>
            <p:ph type="title"/>
          </p:nvPr>
        </p:nvSpPr>
        <p:spPr bwMode="auto">
          <a:xfrm>
            <a:off x="849573" y="55846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b="1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/>
          </a:p>
        </p:txBody>
      </p:sp>
      <p:sp>
        <p:nvSpPr>
          <p:cNvPr id="183423185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  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Problem Statement 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Proposed System/Solution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Calibri"/>
              </a:rPr>
              <a:t>System </a:t>
            </a:r>
            <a:r>
              <a:rPr lang="en-US" sz="2000" b="1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>
                <a:latin typeface="Arial"/>
                <a:ea typeface="+mn-lt"/>
                <a:cs typeface="+mn-lt"/>
              </a:rPr>
              <a:t>(Technology Used) </a:t>
            </a:r>
            <a:endParaRPr lang="en-US">
              <a:latin typeface="Arial"/>
              <a:ea typeface="+mn-lt"/>
              <a:cs typeface="+mn-lt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+mn-lt"/>
              </a:rPr>
              <a:t>Algorithm &amp; Deployment  </a:t>
            </a:r>
            <a:endParaRPr lang="en-US">
              <a:latin typeface="Arial"/>
              <a:cs typeface="Calibri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Result (Output Image)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Conclusion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Future Scope</a:t>
            </a:r>
            <a:endParaRPr/>
          </a:p>
          <a:p>
            <a:pPr marL="305435" indent="-305435">
              <a:defRPr/>
            </a:pPr>
            <a:r>
              <a:rPr lang="en-US" sz="2000" b="1">
                <a:latin typeface="Arial"/>
                <a:ea typeface="+mn-lt"/>
                <a:cs typeface="Arial"/>
              </a:rPr>
              <a:t>References</a:t>
            </a:r>
            <a:endParaRPr lang="en-US">
              <a:latin typeface="Arial"/>
              <a:cs typeface="Arial"/>
            </a:endParaRPr>
          </a:p>
          <a:p>
            <a:pPr marL="305435" indent="-305435">
              <a:defRPr/>
            </a:pPr>
            <a:endParaRPr lang="en-US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979255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Problem Statement</a:t>
            </a:r>
            <a:endParaRPr/>
          </a:p>
        </p:txBody>
      </p:sp>
      <p:sp>
        <p:nvSpPr>
          <p:cNvPr id="749200020" name="Content Placeholder 1"/>
          <p:cNvSpPr>
            <a:spLocks noGrp="1"/>
          </p:cNvSpPr>
          <p:nvPr>
            <p:ph idx="1"/>
          </p:nvPr>
        </p:nvSpPr>
        <p:spPr bwMode="auto"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  <a:defRPr/>
            </a:pPr>
            <a:r>
              <a:rPr sz="1800"/>
              <a:t>In an era of growing health awareness, individuals seek personalized nutrition guidance. Existing tools offer generic plans and lack adaptability to lifestyle, allergies, or cultural preferences. Scalability remains a challenge for nutritionists. There's a need for an AI assistant that offers dynamic, interactive, and tailored diet planning using natural language, image, or voice input.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62381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Proposed Solution</a:t>
            </a:r>
            <a:endParaRPr/>
          </a:p>
        </p:txBody>
      </p:sp>
      <p:sp>
        <p:nvSpPr>
          <p:cNvPr id="925265603" name="Content Placeholder 1"/>
          <p:cNvSpPr>
            <a:spLocks noGrp="1"/>
          </p:cNvSpPr>
          <p:nvPr>
            <p:ph idx="1"/>
          </p:nvPr>
        </p:nvSpPr>
        <p:spPr bwMode="auto"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>
              <a:defRPr/>
            </a:pPr>
            <a:r>
              <a:rPr sz="1800"/>
              <a:t>Our Nutrition Agent is an AI-driven assistant that uses IBM Granite (LLMs) and IBM Cloud Lite to provide:</a:t>
            </a:r>
            <a:br>
              <a:rPr sz="1800"/>
            </a:br>
            <a:r>
              <a:rPr sz="1800"/>
              <a:t>- Personalized meal plans based on health goals, conditions, and preferences</a:t>
            </a:r>
            <a:br>
              <a:rPr sz="1800"/>
            </a:br>
            <a:r>
              <a:rPr sz="1800"/>
              <a:t>- Smart food swaps and contextual nutritional advice</a:t>
            </a:r>
            <a:br>
              <a:rPr sz="1800"/>
            </a:br>
            <a:r>
              <a:rPr sz="1800"/>
              <a:t>- Dynamic adaptation based on continuous feedback</a:t>
            </a:r>
            <a:br>
              <a:rPr sz="1800"/>
            </a:br>
            <a:r>
              <a:rPr sz="1800"/>
              <a:t>- Multimodal input: text, image, and voice</a:t>
            </a:r>
            <a:br>
              <a:rPr sz="1800"/>
            </a:br>
            <a:r>
              <a:rPr sz="1800"/>
              <a:t>Powered by RAG (Retrieval-Augmented Generation), it pulls real-time data from trusted sources.</a:t>
            </a:r>
            <a:endParaRPr lang="en-IN" sz="1200" b="1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145372" name="Title 4"/>
          <p:cNvSpPr>
            <a:spLocks noGrp="1"/>
          </p:cNvSpPr>
          <p:nvPr>
            <p:ph type="title"/>
          </p:nvPr>
        </p:nvSpPr>
        <p:spPr bwMode="auto"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699011768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“The system approach outlines the development and implementation of the Nutrition Agent.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”</a:t>
            </a:r>
            <a:r>
              <a:rPr lang="en-IN" sz="1800" b="1">
                <a:solidFill>
                  <a:srgbClr val="0F0F0F"/>
                </a:solidFill>
                <a:ea typeface="Franklin Gothic Book"/>
                <a:cs typeface="Franklin Gothic Book"/>
              </a:rPr>
              <a:t>. Here's a suggested structure for this section:</a:t>
            </a:r>
            <a:endParaRPr lang="en-US"/>
          </a:p>
          <a:p>
            <a:pPr marL="305435" indent="-305435">
              <a:defRPr/>
            </a:pPr>
            <a:r>
              <a:rPr lang="en-IN" sz="1800" b="1">
                <a:solidFill>
                  <a:srgbClr val="0F0F0F"/>
                </a:solidFill>
              </a:rPr>
              <a:t>System requirements</a:t>
            </a:r>
            <a:endParaRPr lang="en-IN" sz="1800" b="1">
              <a:solidFill>
                <a:srgbClr val="0F0F0F"/>
              </a:solidFill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Python 3.9+</a:t>
            </a:r>
            <a:endParaRPr sz="1600"/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Flask.</a:t>
            </a:r>
            <a:endParaRPr sz="1600"/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Transformers (HuggingFace).</a:t>
            </a:r>
            <a:endParaRPr sz="1600"/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IBM Cloud SDK</a:t>
            </a:r>
            <a:r>
              <a:rPr lang="en-US" sz="1600" b="1">
                <a:solidFill>
                  <a:srgbClr val="0F0F0F"/>
                </a:solidFill>
              </a:rPr>
              <a:t>.</a:t>
            </a:r>
            <a:endParaRPr sz="1600"/>
          </a:p>
          <a:p>
            <a:pPr marL="305435" indent="-305435">
              <a:defRPr/>
            </a:pPr>
            <a:r>
              <a:rPr lang="en-IN" sz="1800" b="1">
                <a:solidFill>
                  <a:srgbClr val="0F0F0F"/>
                </a:solidFill>
              </a:rPr>
              <a:t>Library required to build the model</a:t>
            </a:r>
            <a:endParaRPr lang="en-IN" sz="1800" b="1">
              <a:solidFill>
                <a:srgbClr val="0F0F0F"/>
              </a:solidFill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transformers</a:t>
            </a:r>
            <a:endParaRPr sz="1600" b="1">
              <a:solidFill>
                <a:srgbClr val="0F0F0F"/>
              </a:solidFill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flask</a:t>
            </a:r>
            <a:endParaRPr sz="1600" b="1">
              <a:solidFill>
                <a:srgbClr val="0F0F0F"/>
              </a:solidFill>
            </a:endParaRPr>
          </a:p>
          <a:p>
            <a:pPr>
              <a:buClr>
                <a:schemeClr val="accent1"/>
              </a:buClr>
              <a:buSzPct val="92000"/>
              <a:buFont typeface="Arial"/>
              <a:buChar char="–"/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docker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248004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Algorithm &amp; Deployment</a:t>
            </a:r>
            <a:endParaRPr/>
          </a:p>
        </p:txBody>
      </p:sp>
      <p:sp>
        <p:nvSpPr>
          <p:cNvPr id="1462069059" name="Content Placeholder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305435" indent="-305435">
              <a:defRPr/>
            </a:pPr>
            <a:r>
              <a:rPr sz="1800"/>
              <a:t>Algorithm:</a:t>
            </a:r>
            <a:br>
              <a:rPr sz="1800"/>
            </a:br>
            <a:r>
              <a:rPr sz="1800"/>
              <a:t>- Use Retrieval-Augmented Generation (RAG)</a:t>
            </a:r>
            <a:br>
              <a:rPr sz="1800"/>
            </a:br>
            <a:r>
              <a:rPr sz="1800"/>
              <a:t>- IBM Granite LLM prompts crafted to align with dietary preferences</a:t>
            </a:r>
            <a:br>
              <a:rPr sz="1800"/>
            </a:br>
            <a:br>
              <a:rPr sz="1800"/>
            </a:br>
            <a:r>
              <a:rPr sz="1800"/>
              <a:t>Deployment:</a:t>
            </a:r>
            <a:br>
              <a:rPr sz="1800"/>
            </a:br>
            <a:r>
              <a:rPr sz="1800"/>
              <a:t>- Flask app containerized via Docker</a:t>
            </a:r>
            <a:br>
              <a:rPr sz="1800"/>
            </a:br>
            <a:r>
              <a:rPr sz="1800"/>
              <a:t>- Hosted on IBM Code Engine</a:t>
            </a:r>
            <a:br>
              <a:rPr sz="1800"/>
            </a:br>
            <a:r>
              <a:rPr sz="1800"/>
              <a:t>- Secured via environment variables and authentication</a:t>
            </a:r>
            <a:endParaRPr lang="en-IN"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769107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Result</a:t>
            </a:r>
            <a:endParaRPr/>
          </a:p>
        </p:txBody>
      </p:sp>
      <p:sp>
        <p:nvSpPr>
          <p:cNvPr id="1152501250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IN" sz="24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r>
              <a:rPr lang="en-IN" sz="1800"/>
              <a:t>               </a:t>
            </a:r>
            <a:endParaRPr lang="en-IN" sz="1800"/>
          </a:p>
          <a:p>
            <a:pPr marL="0" indent="0">
              <a:buNone/>
              <a:defRPr/>
            </a:pPr>
            <a:endParaRPr sz="1800"/>
          </a:p>
          <a:p>
            <a:pPr marL="0" indent="0">
              <a:buNone/>
              <a:defRPr/>
            </a:pPr>
            <a:r>
              <a:rPr lang="en-IN" sz="1800"/>
              <a:t>        </a:t>
            </a:r>
            <a:r>
              <a:rPr sz="1800"/>
              <a:t>The agent responds accurately to natural queries like:</a:t>
            </a:r>
            <a:br>
              <a:rPr sz="1800"/>
            </a:br>
            <a:r>
              <a:rPr lang="en-IN" sz="1800"/>
              <a:t>               </a:t>
            </a:r>
            <a:r>
              <a:rPr sz="1800"/>
              <a:t>- “Suggest a high-protein meal under 600 calories.”</a:t>
            </a:r>
            <a:br>
              <a:rPr sz="1800"/>
            </a:br>
            <a:r>
              <a:rPr lang="en-IN" sz="1800"/>
              <a:t>              </a:t>
            </a:r>
            <a:r>
              <a:rPr sz="1800"/>
              <a:t>- “What can I eat if I’m gluten-intolerant and diabetic?”</a:t>
            </a:r>
            <a:br>
              <a:rPr sz="1800"/>
            </a:br>
            <a:br>
              <a:rPr sz="1800"/>
            </a:br>
            <a:endParaRPr sz="1800"/>
          </a:p>
        </p:txBody>
      </p:sp>
      <p:pic>
        <p:nvPicPr>
          <p:cNvPr id="6086791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19588" y="1049533"/>
            <a:ext cx="6954554" cy="32040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684116" name="Title 4"/>
          <p:cNvSpPr>
            <a:spLocks noGrp="1"/>
          </p:cNvSpPr>
          <p:nvPr>
            <p:ph type="title"/>
          </p:nvPr>
        </p:nvSpPr>
        <p:spPr bwMode="auto"/>
        <p:txBody>
          <a:bodyPr>
            <a:normAutofit fontScale="90000"/>
          </a:bodyPr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1755028625" name="Content Placeholder 1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 marL="305435" indent="-305435">
              <a:defRPr/>
            </a:pPr>
            <a:r>
              <a:rPr sz="1800"/>
              <a:t>This AI-powered assistant delivers tailored nutritional guidance in real-time. It mimics expert consultations and evolves with user feedback.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"Our Nutrition Agent addresses limitations of existing tools by offering scalable, accurate, and accessible nutritional support using AI."</a:t>
            </a:r>
            <a:endParaRPr sz="1600" b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7636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sz="1800"/>
              <a:t>- Integrate wearable health data (e.g., from fitness trackers)</a:t>
            </a:r>
            <a:br>
              <a:rPr sz="1800"/>
            </a:br>
            <a:r>
              <a:rPr sz="1800"/>
              <a:t>- Add multilingual support for broader reach</a:t>
            </a:r>
            <a:r>
              <a:rPr lang="en-IN" sz="1800"/>
              <a:t>.</a:t>
            </a:r>
            <a:br>
              <a:rPr sz="1800"/>
            </a:br>
            <a:r>
              <a:rPr sz="1800"/>
              <a:t>- Enhance image recognition for food identification</a:t>
            </a:r>
            <a:r>
              <a:rPr lang="en-IN" sz="1800"/>
              <a:t>.</a:t>
            </a:r>
            <a:br>
              <a:rPr sz="1800"/>
            </a:br>
            <a:r>
              <a:rPr sz="1800"/>
              <a:t>- Connect with dietician feedback loop</a:t>
            </a:r>
            <a:r>
              <a:rPr lang="en-IN" sz="1800"/>
              <a:t>.</a:t>
            </a:r>
            <a:br>
              <a:rPr sz="1800"/>
            </a:br>
            <a:endParaRPr lang="en-US" sz="2000" b="1"/>
          </a:p>
        </p:txBody>
      </p:sp>
      <p:sp>
        <p:nvSpPr>
          <p:cNvPr id="1829111264" name="Title 4"/>
          <p:cNvSpPr txBox="1"/>
          <p:nvPr/>
        </p:nvSpPr>
        <p:spPr bwMode="auto"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Arial"/>
        <a:cs typeface="Arial"/>
      </a:majorFont>
      <a:minorFont>
        <a:latin typeface="Franklin Gothic Book"/>
        <a:ea typeface="Arial"/>
        <a:cs typeface="Arial"/>
      </a:minorFont>
    </a:fontScheme>
    <a:fmtScheme name="Dividend">
      <a:fillStyleLst>
        <a:solidFill>
          <a:schemeClr val="phClr"/>
        </a:solidFill>
        <a:gradFill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0</Words>
  <Application>ONLYOFFICE/9.0.3.29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/>
  <cp:revision>27</cp:revision>
  <dcterms:created xsi:type="dcterms:W3CDTF">2021-05-26T16:50:10Z</dcterms:created>
  <dcterms:modified xsi:type="dcterms:W3CDTF">2025-07-31T06:50:54Z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