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187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1657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8262296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30-07-2025</a:t>
            </a:fld>
            <a:endParaRPr lang="en-IN"/>
          </a:p>
        </p:txBody>
      </p:sp>
      <p:sp>
        <p:nvSpPr>
          <p:cNvPr id="31520635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118347305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3786021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72888150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211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80981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1378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5619D1-8ADB-B24C-DF16-014560B8155D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9512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2611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64481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A8C7EC-70F8-10D6-BB96-61936B724CDB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2778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0477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6939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D0FBB-A5AB-FE10-E6B2-29B9F0F53D6E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9352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44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89439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6092B0-2343-E4F8-E6C5-B1B5F714A5D9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809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02063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77890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EB382-F6AB-08C4-4CC1-DF100195909D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7711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47896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05802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6A4DA-60F3-7B85-528A-B033B2E4066F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283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0778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8016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C3499F-C3C9-560C-B8D6-0277C405963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0705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18236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71277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445B60-BD60-02BC-0099-FFEEF76BB195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656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23717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11346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0CE804-25A2-1F02-34DC-8532C5845129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2549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46750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9495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A93E43-C8A7-9E59-A319-EA1B95703058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5668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9554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3676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E8D8A9-35DE-DE86-248B-45A6B6FD1BE6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8921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1983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796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48739E-9CD8-5F37-1F16-4FBB13908E6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0925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5573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50147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B285F4-0223-DDB7-DD93-DF0DE438C260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093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45968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16478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02966D-A4A5-D1D6-94FD-2899E7AC6EFF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57420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1540037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33406184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721751039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2113368724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630656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229973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855659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093149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7/30/2025</a:t>
            </a:fld>
            <a:endParaRPr lang="en-US"/>
          </a:p>
        </p:txBody>
      </p:sp>
      <p:sp>
        <p:nvSpPr>
          <p:cNvPr id="21462071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20353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765888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673315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5126006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19121674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5687576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8207920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5740880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1103398287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8892264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433266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15778942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7570477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7/30/2025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18701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3153474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999289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8612317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7/30/2025</a:t>
            </a:fld>
            <a:endParaRPr lang="en-US"/>
          </a:p>
        </p:txBody>
      </p:sp>
      <p:sp>
        <p:nvSpPr>
          <p:cNvPr id="298328756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59024477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416731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8657422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2076278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9966226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7/30/2025</a:t>
            </a:fld>
            <a:endParaRPr lang="en-US"/>
          </a:p>
        </p:txBody>
      </p:sp>
      <p:sp>
        <p:nvSpPr>
          <p:cNvPr id="115058310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055357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757775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101010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0710324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5102416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9007091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7551512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7/30/2025</a:t>
            </a:fld>
            <a:endParaRPr lang="en-US"/>
          </a:p>
        </p:txBody>
      </p:sp>
      <p:sp>
        <p:nvSpPr>
          <p:cNvPr id="61361640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4095668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88659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3160935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7/30/2025</a:t>
            </a:fld>
            <a:endParaRPr lang="en-US"/>
          </a:p>
        </p:txBody>
      </p:sp>
      <p:sp>
        <p:nvSpPr>
          <p:cNvPr id="157150378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28099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9673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7/30/2025</a:t>
            </a:fld>
            <a:endParaRPr lang="en-US"/>
          </a:p>
        </p:txBody>
      </p:sp>
      <p:sp>
        <p:nvSpPr>
          <p:cNvPr id="60446537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796396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737630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8084977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85136725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3440585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82326288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7/30/2025</a:t>
            </a:fld>
            <a:endParaRPr lang="en-US"/>
          </a:p>
        </p:txBody>
      </p:sp>
      <p:sp>
        <p:nvSpPr>
          <p:cNvPr id="1801677898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38173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317933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9903081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7404483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2230593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7/30/2025</a:t>
            </a:fld>
            <a:endParaRPr lang="en-US"/>
          </a:p>
        </p:txBody>
      </p:sp>
      <p:sp>
        <p:nvSpPr>
          <p:cNvPr id="2058402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132672066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05665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959790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3835647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160547513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804290143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7274657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61225469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3850555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rtl="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 rtl="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451371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 sz="3600" b="1" i="0" u="none" strike="noStrike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Nutrition Agent – The Smartest AI Nutrition Assistant</a:t>
            </a:r>
            <a:endParaRPr/>
          </a:p>
        </p:txBody>
      </p:sp>
      <p:sp>
        <p:nvSpPr>
          <p:cNvPr id="2047256218" name="TextBox 2"/>
          <p:cNvSpPr txBox="1"/>
          <p:nvPr/>
        </p:nvSpPr>
        <p:spPr bwMode="auto">
          <a:xfrm>
            <a:off x="-329781" y="1034320"/>
            <a:ext cx="12728447" cy="579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sz="3200" b="1" i="0" u="none">
                <a:solidFill>
                  <a:srgbClr val="1482AC"/>
                </a:solidFill>
                <a:latin typeface="Arial"/>
                <a:ea typeface="Arial"/>
                <a:cs typeface="Arial"/>
              </a:rPr>
              <a:t>CAPSTONE PROJECT</a:t>
            </a:r>
            <a:endParaRPr/>
          </a:p>
        </p:txBody>
      </p:sp>
      <p:sp>
        <p:nvSpPr>
          <p:cNvPr id="1370340373" name="TextBox 3"/>
          <p:cNvSpPr txBox="1"/>
          <p:nvPr/>
        </p:nvSpPr>
        <p:spPr bwMode="auto">
          <a:xfrm>
            <a:off x="3117528" y="4534173"/>
            <a:ext cx="8026982" cy="1310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</a:t>
            </a:r>
            <a:endParaRPr/>
          </a:p>
          <a:p>
            <a:pPr>
              <a:defRPr/>
            </a:pP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PARVESH MUSHRAF A</a:t>
            </a:r>
            <a:endParaRPr/>
          </a:p>
          <a:p>
            <a:pPr>
              <a:defRPr/>
            </a:pP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PANIMALAR ENGINEERING COLLEGE</a:t>
            </a:r>
            <a:b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COMPUTER SCIENCE ENGINEERING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418646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777796595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305435" indent="-305435">
              <a:defRPr/>
            </a:pPr>
            <a:r>
              <a:rPr sz="1800"/>
              <a:t>- USDA FoodData Central</a:t>
            </a:r>
            <a:r>
              <a:rPr lang="en-IN" sz="1800"/>
              <a:t>.</a:t>
            </a:r>
            <a:endParaRPr lang="en-IN" sz="1800"/>
          </a:p>
          <a:p>
            <a:pPr marL="305434" indent="-305434">
              <a:defRPr/>
            </a:pPr>
            <a:r>
              <a:rPr sz="1800"/>
              <a:t>- IFCT India Nutrition Dataset</a:t>
            </a:r>
            <a:r>
              <a:rPr lang="en-IN" sz="1800"/>
              <a:t>.</a:t>
            </a:r>
            <a:endParaRPr sz="1800"/>
          </a:p>
          <a:p>
            <a:pPr marL="305434" indent="-305434">
              <a:defRPr/>
            </a:pPr>
            <a:r>
              <a:rPr sz="1800"/>
              <a:t>- WHO/ICMR dietary guidelines</a:t>
            </a:r>
            <a:r>
              <a:rPr lang="en-IN" sz="1800"/>
              <a:t>.</a:t>
            </a:r>
            <a:endParaRPr sz="1800"/>
          </a:p>
          <a:p>
            <a:pPr marL="305434" indent="-305434">
              <a:defRPr/>
            </a:pPr>
            <a:r>
              <a:rPr sz="1800"/>
              <a:t>- IBM Watson Discovery &amp; Granite documentation</a:t>
            </a:r>
            <a:r>
              <a:rPr lang="en-IN"/>
              <a:t>.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7295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9227512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</p:txBody>
      </p:sp>
      <p:pic>
        <p:nvPicPr>
          <p:cNvPr id="2039255334" name="Picture 173135495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1191" y="1388854"/>
            <a:ext cx="11029615" cy="458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8863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3358890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</p:txBody>
      </p:sp>
      <p:pic>
        <p:nvPicPr>
          <p:cNvPr id="2009999484" name="Picture 149164926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7" flipH="0" flipV="0">
            <a:off x="3633820" y="-1704125"/>
            <a:ext cx="4869650" cy="10881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969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5983932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</p:txBody>
      </p:sp>
      <p:pic>
        <p:nvPicPr>
          <p:cNvPr id="1093937124" name="Picture 11772552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7" flipH="0" flipV="0">
            <a:off x="3667016" y="-1853352"/>
            <a:ext cx="5271366" cy="11443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039467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007811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827934199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Proposed System/Solution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Calibri"/>
              </a:rPr>
              <a:t>System </a:t>
            </a:r>
            <a:r>
              <a:rPr lang="en-US" sz="2000" b="1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>
                <a:latin typeface="Arial"/>
                <a:ea typeface="+mn-lt"/>
                <a:cs typeface="+mn-lt"/>
              </a:rPr>
              <a:t>(Technology Used) </a:t>
            </a:r>
            <a:endParaRPr lang="en-US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Algorithm &amp; Deployment  </a:t>
            </a:r>
            <a:endParaRPr lang="en-US">
              <a:latin typeface="Arial"/>
              <a:cs typeface="Calibri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Result (Output Image)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492206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2120460852" name="Content Placeholder 1"/>
          <p:cNvSpPr>
            <a:spLocks noGrp="1"/>
          </p:cNvSpPr>
          <p:nvPr>
            <p:ph idx="1"/>
          </p:nvPr>
        </p:nvSpPr>
        <p:spPr bwMode="auto"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  <a:defRPr/>
            </a:pPr>
            <a:r>
              <a:rPr sz="1800"/>
              <a:t>In an era of growing health awareness, individuals seek personalized nutrition guidance. Existing tools offer generic plans and lack adaptability to lifestyle, allergies, or cultural preferences. Scalability remains a challenge for nutritionists. There's a need for an AI assistant that offers dynamic, interactive, and tailored diet planning using natural language, image, or voice input.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292086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Proposed Solution</a:t>
            </a:r>
            <a:endParaRPr/>
          </a:p>
        </p:txBody>
      </p:sp>
      <p:sp>
        <p:nvSpPr>
          <p:cNvPr id="639804849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defRPr/>
            </a:pPr>
            <a:r>
              <a:rPr sz="1800"/>
              <a:t>Our Nutrition Agent is an AI-driven assistant that uses IBM Granite (LLMs) and IBM Cloud Lite to provide:</a:t>
            </a:r>
            <a:br>
              <a:rPr sz="1800"/>
            </a:br>
            <a:r>
              <a:rPr sz="1800"/>
              <a:t>- Personalized meal plans based on health goals, conditions, and preferences</a:t>
            </a:r>
            <a:br>
              <a:rPr sz="1800"/>
            </a:br>
            <a:r>
              <a:rPr sz="1800"/>
              <a:t>- Smart food swaps and contextual nutritional advice</a:t>
            </a:r>
            <a:br>
              <a:rPr sz="1800"/>
            </a:br>
            <a:r>
              <a:rPr sz="1800"/>
              <a:t>- Dynamic adaptation based on continuous feedback</a:t>
            </a:r>
            <a:br>
              <a:rPr sz="1800"/>
            </a:br>
            <a:r>
              <a:rPr sz="1800"/>
              <a:t>- Multimodal input: text, image, and voice</a:t>
            </a:r>
            <a:br>
              <a:rPr sz="1800"/>
            </a:br>
            <a:r>
              <a:rPr sz="1800"/>
              <a:t>Powered by RAG (Retrieval-Augmented Generation), it pulls real-time data from trusted sources.</a:t>
            </a:r>
            <a:endParaRPr lang="en-IN" sz="1200" b="1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922161" name="Title 4"/>
          <p:cNvSpPr>
            <a:spLocks noGrp="1"/>
          </p:cNvSpPr>
          <p:nvPr>
            <p:ph type="title"/>
          </p:nvPr>
        </p:nvSpPr>
        <p:spPr bwMode="auto"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07359699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/>
          </a:p>
          <a:p>
            <a:pPr marL="305435" indent="-305435">
              <a:defRPr/>
            </a:pPr>
            <a:r>
              <a:rPr lang="en-IN" sz="1800" b="1">
                <a:solidFill>
                  <a:srgbClr val="0F0F0F"/>
                </a:solidFill>
              </a:rPr>
              <a:t>System requirements</a:t>
            </a:r>
            <a:endParaRPr/>
          </a:p>
          <a:p>
            <a:pPr marL="305435" indent="-305435">
              <a:defRPr/>
            </a:pPr>
            <a:r>
              <a:rPr lang="en-IN" sz="1800" b="1">
                <a:solidFill>
                  <a:srgbClr val="0F0F0F"/>
                </a:solidFill>
              </a:rPr>
              <a:t>Library required to build the model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531914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Algorithm &amp; Deployment</a:t>
            </a:r>
            <a:endParaRPr/>
          </a:p>
        </p:txBody>
      </p:sp>
      <p:sp>
        <p:nvSpPr>
          <p:cNvPr id="204175408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05435" indent="-305435">
              <a:defRPr/>
            </a:pPr>
            <a:r>
              <a:rPr sz="1800"/>
              <a:t>Algorithm:</a:t>
            </a:r>
            <a:br>
              <a:rPr sz="1800"/>
            </a:br>
            <a:r>
              <a:rPr sz="1800"/>
              <a:t>- Use Retrieval-Augmented Generation (RAG)</a:t>
            </a:r>
            <a:br>
              <a:rPr sz="1800"/>
            </a:br>
            <a:r>
              <a:rPr sz="1800"/>
              <a:t>- IBM Granite LLM prompts crafted to align with dietary preferences</a:t>
            </a:r>
            <a:br>
              <a:rPr sz="1800"/>
            </a:br>
            <a:br>
              <a:rPr sz="1800"/>
            </a:br>
            <a:r>
              <a:rPr sz="1800"/>
              <a:t>Deployment:</a:t>
            </a:r>
            <a:br>
              <a:rPr sz="1800"/>
            </a:br>
            <a:r>
              <a:rPr sz="1800"/>
              <a:t>- Flask app containerized via Docker</a:t>
            </a:r>
            <a:br>
              <a:rPr sz="1800"/>
            </a:br>
            <a:r>
              <a:rPr sz="1800"/>
              <a:t>- Hosted on IBM Code Engine</a:t>
            </a:r>
            <a:br>
              <a:rPr sz="1800"/>
            </a:br>
            <a:r>
              <a:rPr sz="1800"/>
              <a:t>- Secured via environment variables and authentication</a:t>
            </a:r>
            <a:endParaRPr lang="en-IN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552819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Result</a:t>
            </a:r>
            <a:endParaRPr/>
          </a:p>
        </p:txBody>
      </p:sp>
      <p:sp>
        <p:nvSpPr>
          <p:cNvPr id="914130363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IN" sz="24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r>
              <a:rPr lang="en-IN" sz="1800"/>
              <a:t>               </a:t>
            </a:r>
            <a:endParaRPr lang="en-IN"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r>
              <a:rPr lang="en-IN" sz="1800"/>
              <a:t>        </a:t>
            </a:r>
            <a:r>
              <a:rPr sz="1800"/>
              <a:t>The agent responds accurately to natural queries like:</a:t>
            </a:r>
            <a:br>
              <a:rPr sz="1800"/>
            </a:br>
            <a:r>
              <a:rPr lang="en-IN" sz="1800"/>
              <a:t>               </a:t>
            </a:r>
            <a:r>
              <a:rPr sz="1800"/>
              <a:t>- “Suggest a high-protein meal under 600 calories.”</a:t>
            </a:r>
            <a:br>
              <a:rPr sz="1800"/>
            </a:br>
            <a:r>
              <a:rPr lang="en-IN" sz="1800"/>
              <a:t>              </a:t>
            </a:r>
            <a:r>
              <a:rPr sz="1800"/>
              <a:t>- “What can I eat if I’m gluten-intolerant and diabetic?”</a:t>
            </a:r>
            <a:br>
              <a:rPr sz="1800"/>
            </a:br>
            <a:br>
              <a:rPr sz="1800"/>
            </a:br>
            <a:endParaRPr sz="1800"/>
          </a:p>
        </p:txBody>
      </p:sp>
      <p:pic>
        <p:nvPicPr>
          <p:cNvPr id="8134909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19588" y="1049533"/>
            <a:ext cx="6954554" cy="320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232577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122777873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305435" indent="-305435">
              <a:defRPr/>
            </a:pPr>
            <a:r>
              <a:rPr sz="1800"/>
              <a:t>This AI-powered assistant delivers tailored nutritional guidance in real-time. It mimics expert consultations and evolves with user feedback. It solves the problem of scale, accuracy, and accessibility in nutrition counseling.</a:t>
            </a:r>
            <a:endParaRPr lang="en-IN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0100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1800"/>
              <a:t>- Integrate wearable health data (e.g., from fitness trackers)</a:t>
            </a:r>
            <a:br>
              <a:rPr sz="1800"/>
            </a:br>
            <a:r>
              <a:rPr sz="1800"/>
              <a:t>- Add multilingual support for broader reach</a:t>
            </a:r>
            <a:r>
              <a:rPr lang="en-IN" sz="1800"/>
              <a:t>.</a:t>
            </a:r>
            <a:br>
              <a:rPr sz="1800"/>
            </a:br>
            <a:r>
              <a:rPr sz="1800"/>
              <a:t>- Enhance image recognition for food identification</a:t>
            </a:r>
            <a:r>
              <a:rPr lang="en-IN" sz="1800"/>
              <a:t>.</a:t>
            </a:r>
            <a:br>
              <a:rPr sz="1800"/>
            </a:br>
            <a:r>
              <a:rPr sz="1800"/>
              <a:t>- Connect with dietician feedback loop</a:t>
            </a:r>
            <a:r>
              <a:rPr lang="en-IN" sz="1800"/>
              <a:t>.</a:t>
            </a:r>
            <a:br>
              <a:rPr sz="1800"/>
            </a:br>
            <a:endParaRPr lang="en-US" sz="2000" b="1"/>
          </a:p>
        </p:txBody>
      </p:sp>
      <p:sp>
        <p:nvSpPr>
          <p:cNvPr id="1696043265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ONLYOFFICE/9.0.3.29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/>
  <cp:revision>26</cp:revision>
  <dcterms:created xsi:type="dcterms:W3CDTF">2021-05-26T16:50:10Z</dcterms:created>
  <dcterms:modified xsi:type="dcterms:W3CDTF">2025-07-30T16:56:03Z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