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7" r:id="rId4"/>
    <p:sldId id="256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9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2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2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4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CAE7-7D9C-4F99-81A1-1A0B3DD49F02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618C-4785-4469-9AB3-B7C19D24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hyperlink" Target="http://www.solsch.org.uk/page/default.asp?pid=14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en.wikipedia.org/wiki/Solihull_School" TargetMode="External"/><Relationship Id="rId4" Type="http://schemas.openxmlformats.org/officeDocument/2006/relationships/hyperlink" Target="http://www.solsch.org.uk/page/?title=Refectory+and+Food&amp;pid=147" TargetMode="External"/><Relationship Id="rId9" Type="http://schemas.openxmlformats.org/officeDocument/2006/relationships/hyperlink" Target="http://www.solsch.org.uk/page/?title=Sport&amp;pid=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ph.org.uk/photo/194665" TargetMode="External"/><Relationship Id="rId7" Type="http://schemas.openxmlformats.org/officeDocument/2006/relationships/hyperlink" Target="https://www.bbc.com/news/uk-wales-3558101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witter.com/Jackcaplin_/status/834476135601827840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kingmaker.me/most-expensive-boarding-schools-uk/" TargetMode="External"/><Relationship Id="rId2" Type="http://schemas.openxmlformats.org/officeDocument/2006/relationships/hyperlink" Target="https://www.theguardian.com/commentisfree/2018/may/03/choice-inequality-education-system-social-segreg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ht.org.uk/" TargetMode="External"/><Relationship Id="rId5" Type="http://schemas.openxmlformats.org/officeDocument/2006/relationships/hyperlink" Target="https://www.alzheimersresearchuk.org/" TargetMode="External"/><Relationship Id="rId4" Type="http://schemas.openxmlformats.org/officeDocument/2006/relationships/hyperlink" Target="https://www.gov.uk/find-charity-inform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2018/jun/03/private-schools-abuse-charity-status-by-giving-discounts-to-richer-famil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hpVrfWWZIBR-ueu6urrWSfNLd1DFotBdTBAyhZcB2cKpaZ4OC9nZbo_NJjEdYn_m7v3-WYJ0uPIOKo0ZjHRx97X3bxm945L3IMG0UH1H3eYSn6-z7JIGaUfbnAvxSzgTAFhGAm9zF0">
            <a:extLst>
              <a:ext uri="{FF2B5EF4-FFF2-40B4-BE49-F238E27FC236}">
                <a16:creationId xmlns:a16="http://schemas.microsoft.com/office/drawing/2014/main" id="{26869ECA-34B7-4D39-973F-1E1AC9D67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3" b="3689"/>
          <a:stretch/>
        </p:blipFill>
        <p:spPr bwMode="auto">
          <a:xfrm>
            <a:off x="1757101" y="1409329"/>
            <a:ext cx="6464300" cy="5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2307AD-A659-4B2F-9E25-C1E7BB8F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901" y="595628"/>
            <a:ext cx="7886700" cy="1325563"/>
          </a:xfrm>
        </p:spPr>
        <p:txBody>
          <a:bodyPr>
            <a:noAutofit/>
          </a:bodyPr>
          <a:lstStyle/>
          <a:p>
            <a:r>
              <a:rPr lang="en-US" altLang="ko-KR" sz="8800" dirty="0">
                <a:latin typeface="Aldhabi" panose="01000000000000000000" pitchFamily="2" charset="-78"/>
                <a:cs typeface="Aldhabi" panose="01000000000000000000" pitchFamily="2" charset="-78"/>
              </a:rPr>
              <a:t>Inequality of Education</a:t>
            </a:r>
            <a:br>
              <a:rPr lang="ko-KR" altLang="en-US" sz="8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6031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A549E3-4F0A-4EB5-B137-33F8C8C6E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4" y="2164066"/>
            <a:ext cx="4395297" cy="2541032"/>
          </a:xfr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CE2D0-0196-4711-9F9B-AFC64578D802}"/>
              </a:ext>
            </a:extLst>
          </p:cNvPr>
          <p:cNvGrpSpPr/>
          <p:nvPr/>
        </p:nvGrpSpPr>
        <p:grpSpPr>
          <a:xfrm>
            <a:off x="443722" y="2164068"/>
            <a:ext cx="4712861" cy="2797851"/>
            <a:chOff x="862573" y="1853243"/>
            <a:chExt cx="6096000" cy="36189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34857D-2D12-4DC7-A7DC-42634DFE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73" y="1853243"/>
              <a:ext cx="4928627" cy="328677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BC7DD-6FB7-42F5-8A4C-9D2C3260263B}"/>
                </a:ext>
              </a:extLst>
            </p:cNvPr>
            <p:cNvSpPr/>
            <p:nvPr/>
          </p:nvSpPr>
          <p:spPr>
            <a:xfrm>
              <a:off x="862573" y="5188564"/>
              <a:ext cx="6096000" cy="2836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825" dirty="0">
                  <a:hlinkClick r:id="rId4"/>
                </a:rPr>
                <a:t>http://www.solsch.org.uk/page/?title=Refectory+and+Food&amp;pid=147</a:t>
              </a:r>
              <a:r>
                <a:rPr lang="ko-KR" altLang="en-US" sz="825" dirty="0"/>
                <a:t>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660113-5B9C-4DF2-808F-FB16665AFAFE}"/>
              </a:ext>
            </a:extLst>
          </p:cNvPr>
          <p:cNvSpPr/>
          <p:nvPr/>
        </p:nvSpPr>
        <p:spPr>
          <a:xfrm>
            <a:off x="4492334" y="4705895"/>
            <a:ext cx="236220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25" dirty="0">
                <a:hlinkClick r:id="rId5"/>
              </a:rPr>
              <a:t>https://en.wikipedia.org/wiki/Solihull_School</a:t>
            </a:r>
            <a:r>
              <a:rPr lang="ko-KR" altLang="en-US" sz="825" dirty="0"/>
              <a:t>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5A1191-B82B-4940-A8E9-E43737A28D81}"/>
              </a:ext>
            </a:extLst>
          </p:cNvPr>
          <p:cNvSpPr txBox="1">
            <a:spLocks/>
          </p:cNvSpPr>
          <p:nvPr/>
        </p:nvSpPr>
        <p:spPr>
          <a:xfrm>
            <a:off x="495092" y="866751"/>
            <a:ext cx="8810625" cy="75842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Upper-class</a:t>
            </a:r>
            <a:r>
              <a:rPr lang="ko-KR" alt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Private</a:t>
            </a:r>
            <a:r>
              <a:rPr lang="ko-KR" alt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schools</a:t>
            </a:r>
            <a:endParaRPr lang="ko-KR" alt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E57911-14E1-47C7-9D83-520C1138C812}"/>
              </a:ext>
            </a:extLst>
          </p:cNvPr>
          <p:cNvSpPr/>
          <p:nvPr/>
        </p:nvSpPr>
        <p:spPr>
          <a:xfrm>
            <a:off x="5455820" y="4905637"/>
            <a:ext cx="27052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Large &amp; fancy campus buildings</a:t>
            </a:r>
            <a:endParaRPr lang="ko-KR" altLang="en-US" sz="2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4D8D42-3B62-4221-8F3E-FC661DB3F6C0}"/>
              </a:ext>
            </a:extLst>
          </p:cNvPr>
          <p:cNvSpPr/>
          <p:nvPr/>
        </p:nvSpPr>
        <p:spPr>
          <a:xfrm>
            <a:off x="1750658" y="4921174"/>
            <a:ext cx="12426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Quality meals</a:t>
            </a:r>
            <a:endParaRPr lang="ko-KR" altLang="en-US" sz="2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DA83E0-A21E-4DF7-AC11-9B39D249B7F4}"/>
              </a:ext>
            </a:extLst>
          </p:cNvPr>
          <p:cNvGrpSpPr/>
          <p:nvPr/>
        </p:nvGrpSpPr>
        <p:grpSpPr>
          <a:xfrm>
            <a:off x="347584" y="2142071"/>
            <a:ext cx="8394474" cy="3190703"/>
            <a:chOff x="463445" y="1713094"/>
            <a:chExt cx="11192632" cy="4254271"/>
          </a:xfrm>
        </p:grpSpPr>
        <p:pic>
          <p:nvPicPr>
            <p:cNvPr id="14" name="그림 13" descr="음악, 금관, 사람, 실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623F2B21-F2E5-4DE6-8E02-0F8ADC18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45" y="1726949"/>
              <a:ext cx="5729930" cy="342721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7A5059-58E1-4026-BB52-EAFAFCAABDD9}"/>
                </a:ext>
              </a:extLst>
            </p:cNvPr>
            <p:cNvSpPr/>
            <p:nvPr/>
          </p:nvSpPr>
          <p:spPr>
            <a:xfrm>
              <a:off x="591628" y="5193297"/>
              <a:ext cx="35890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25" dirty="0">
                  <a:hlinkClick r:id="rId7"/>
                </a:rPr>
                <a:t>http://www.solsch.org.uk/page/default.asp?pid=148</a:t>
              </a:r>
              <a:r>
                <a:rPr lang="ko-KR" altLang="en-US" sz="825" dirty="0"/>
                <a:t> </a:t>
              </a:r>
            </a:p>
          </p:txBody>
        </p:sp>
        <p:pic>
          <p:nvPicPr>
            <p:cNvPr id="16" name="그림 15" descr="잔디, 하늘, 실외, 평야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F0CF88A-8E43-429E-8DD5-9C78DD0A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639" y="1713094"/>
              <a:ext cx="5147438" cy="34316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9787CD-23C6-4558-87A2-0711D05F4FD5}"/>
                </a:ext>
              </a:extLst>
            </p:cNvPr>
            <p:cNvSpPr/>
            <p:nvPr/>
          </p:nvSpPr>
          <p:spPr>
            <a:xfrm>
              <a:off x="6807204" y="5131526"/>
              <a:ext cx="362107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25" dirty="0">
                  <a:hlinkClick r:id="rId9"/>
                </a:rPr>
                <a:t>http://www.solsch.org.uk/page/?title=Sport&amp;pid=17</a:t>
              </a:r>
              <a:r>
                <a:rPr lang="ko-KR" altLang="en-US" sz="825" dirty="0"/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C70ECE-8BB4-4739-9857-34D12D5B3A18}"/>
                </a:ext>
              </a:extLst>
            </p:cNvPr>
            <p:cNvSpPr/>
            <p:nvPr/>
          </p:nvSpPr>
          <p:spPr>
            <a:xfrm>
              <a:off x="5073192" y="5413368"/>
              <a:ext cx="254813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100" dirty="0">
                  <a:solidFill>
                    <a:srgbClr val="121212"/>
                  </a:solidFill>
                  <a:latin typeface="Gill Sans MT Condensed" panose="020B0506020104020203" pitchFamily="34" charset="0"/>
                </a:rPr>
                <a:t>Co-curricular activities</a:t>
              </a:r>
              <a:endParaRPr lang="ko-KR" altLang="en-US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0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D6D1C27-A37D-4EE3-B70A-C88E2491149F}"/>
              </a:ext>
            </a:extLst>
          </p:cNvPr>
          <p:cNvGrpSpPr/>
          <p:nvPr/>
        </p:nvGrpSpPr>
        <p:grpSpPr>
          <a:xfrm>
            <a:off x="2467860" y="2028801"/>
            <a:ext cx="4117274" cy="3336797"/>
            <a:chOff x="2793420" y="1617488"/>
            <a:chExt cx="6438899" cy="5218332"/>
          </a:xfrm>
        </p:grpSpPr>
        <p:pic>
          <p:nvPicPr>
            <p:cNvPr id="4" name="그림 3" descr="잔디, 실외, 나무, 하늘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03AA41E-58C6-4940-9A42-5A9352A11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20" y="1617488"/>
              <a:ext cx="6438899" cy="48291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E649AC6-7586-4A41-A7E2-73AEC9F7CE87}"/>
                </a:ext>
              </a:extLst>
            </p:cNvPr>
            <p:cNvSpPr/>
            <p:nvPr/>
          </p:nvSpPr>
          <p:spPr>
            <a:xfrm>
              <a:off x="4446598" y="6492876"/>
              <a:ext cx="3585362" cy="342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25" dirty="0">
                  <a:hlinkClick r:id="rId3"/>
                </a:rPr>
                <a:t>http://www.geograph.org.uk/photo/194665</a:t>
              </a:r>
              <a:r>
                <a:rPr lang="ko-KR" altLang="en-US" sz="825" dirty="0"/>
                <a:t> 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A87149-72FD-4A9B-86E2-572E94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92" y="74256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How about BAD State schools?</a:t>
            </a:r>
            <a:endParaRPr lang="ko-KR" alt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DD71B6-4905-4BF9-8E96-3749DD3E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"/>
          <a:stretch/>
        </p:blipFill>
        <p:spPr>
          <a:xfrm>
            <a:off x="411272" y="2171249"/>
            <a:ext cx="3986382" cy="2509671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D93EFD-0D17-4701-BFD9-B40179428846}"/>
              </a:ext>
            </a:extLst>
          </p:cNvPr>
          <p:cNvSpPr/>
          <p:nvPr/>
        </p:nvSpPr>
        <p:spPr>
          <a:xfrm>
            <a:off x="462392" y="4692715"/>
            <a:ext cx="4572000" cy="2192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25" dirty="0">
                <a:hlinkClick r:id="rId5"/>
              </a:rPr>
              <a:t>https://twitter.com/Jackcaplin_/status/834476135601827840</a:t>
            </a:r>
            <a:r>
              <a:rPr lang="ko-KR" altLang="en-US" sz="825" dirty="0"/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C1F2C-8A99-44B6-A92B-C69587E436BF}"/>
              </a:ext>
            </a:extLst>
          </p:cNvPr>
          <p:cNvGrpSpPr/>
          <p:nvPr/>
        </p:nvGrpSpPr>
        <p:grpSpPr>
          <a:xfrm>
            <a:off x="4526497" y="2153493"/>
            <a:ext cx="4530952" cy="2749029"/>
            <a:chOff x="5944765" y="1858016"/>
            <a:chExt cx="5498923" cy="33363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BDC293-C8C0-461F-96EE-66317E2B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765" y="1858016"/>
              <a:ext cx="5498923" cy="309106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1FBA0A-7A59-42D3-8957-ECF0593C26FD}"/>
                </a:ext>
              </a:extLst>
            </p:cNvPr>
            <p:cNvSpPr/>
            <p:nvPr/>
          </p:nvSpPr>
          <p:spPr>
            <a:xfrm>
              <a:off x="6033042" y="4928195"/>
              <a:ext cx="2973054" cy="266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25" dirty="0">
                  <a:hlinkClick r:id="rId7"/>
                </a:rPr>
                <a:t>https://www.bbc.com/news/uk-wales-35581013</a:t>
              </a:r>
              <a:endParaRPr lang="ko-KR" altLang="en-US" sz="825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F8342F-D853-4580-80B7-F10765F6E061}"/>
              </a:ext>
            </a:extLst>
          </p:cNvPr>
          <p:cNvSpPr/>
          <p:nvPr/>
        </p:nvSpPr>
        <p:spPr>
          <a:xfrm>
            <a:off x="1750659" y="4921174"/>
            <a:ext cx="126348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Fatality meals</a:t>
            </a:r>
            <a:endParaRPr lang="ko-KR" altLang="en-US" sz="2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C4177-4F6F-4D4E-A824-7C4135B3B354}"/>
              </a:ext>
            </a:extLst>
          </p:cNvPr>
          <p:cNvSpPr/>
          <p:nvPr/>
        </p:nvSpPr>
        <p:spPr>
          <a:xfrm>
            <a:off x="5580665" y="4921174"/>
            <a:ext cx="24555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Tiny &amp; poor school buildings</a:t>
            </a:r>
            <a:endParaRPr lang="ko-KR" altLang="en-US" sz="2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8946-022E-4F7E-9679-B23C706B2F01}"/>
              </a:ext>
            </a:extLst>
          </p:cNvPr>
          <p:cNvSpPr/>
          <p:nvPr/>
        </p:nvSpPr>
        <p:spPr>
          <a:xfrm>
            <a:off x="3517432" y="5313589"/>
            <a:ext cx="22477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Co-curricular activities…?</a:t>
            </a:r>
            <a:endParaRPr lang="ko-KR" alt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2" grpId="1"/>
      <p:bldP spid="13" grpId="0"/>
      <p:bldP spid="13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8FC4-988A-426C-8D59-2216CC8A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72" y="1067658"/>
            <a:ext cx="5424056" cy="623249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Aldhabi" panose="01000000000000000000" pitchFamily="2" charset="-78"/>
                <a:cs typeface="Aldhabi" panose="01000000000000000000" pitchFamily="2" charset="-78"/>
              </a:rPr>
              <a:t>Education Fees in the UK</a:t>
            </a:r>
            <a:endParaRPr lang="ko-KR" alt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1A7817F-D42B-4379-A1D7-62F0DC8796B2}"/>
              </a:ext>
            </a:extLst>
          </p:cNvPr>
          <p:cNvSpPr/>
          <p:nvPr/>
        </p:nvSpPr>
        <p:spPr>
          <a:xfrm flipH="1">
            <a:off x="2006508" y="2644235"/>
            <a:ext cx="5130982" cy="2190750"/>
          </a:xfrm>
          <a:custGeom>
            <a:avLst/>
            <a:gdLst>
              <a:gd name="connsiteX0" fmla="*/ 0 w 7874000"/>
              <a:gd name="connsiteY0" fmla="*/ 2921000 h 2921000"/>
              <a:gd name="connsiteX1" fmla="*/ 0 w 7874000"/>
              <a:gd name="connsiteY1" fmla="*/ 0 h 2921000"/>
              <a:gd name="connsiteX2" fmla="*/ 7874000 w 7874000"/>
              <a:gd name="connsiteY2" fmla="*/ 2921000 h 2921000"/>
              <a:gd name="connsiteX3" fmla="*/ 0 w 7874000"/>
              <a:gd name="connsiteY3" fmla="*/ 2921000 h 2921000"/>
              <a:gd name="connsiteX0" fmla="*/ 0 w 7874000"/>
              <a:gd name="connsiteY0" fmla="*/ 2921000 h 2921000"/>
              <a:gd name="connsiteX1" fmla="*/ 0 w 7874000"/>
              <a:gd name="connsiteY1" fmla="*/ 0 h 2921000"/>
              <a:gd name="connsiteX2" fmla="*/ 7874000 w 7874000"/>
              <a:gd name="connsiteY2" fmla="*/ 2921000 h 2921000"/>
              <a:gd name="connsiteX3" fmla="*/ 7874000 w 7874000"/>
              <a:gd name="connsiteY3" fmla="*/ 2921000 h 2921000"/>
              <a:gd name="connsiteX4" fmla="*/ 0 w 7874000"/>
              <a:gd name="connsiteY4" fmla="*/ 2921000 h 2921000"/>
              <a:gd name="connsiteX0" fmla="*/ 0 w 7874000"/>
              <a:gd name="connsiteY0" fmla="*/ 2921000 h 2921000"/>
              <a:gd name="connsiteX1" fmla="*/ 0 w 7874000"/>
              <a:gd name="connsiteY1" fmla="*/ 0 h 2921000"/>
              <a:gd name="connsiteX2" fmla="*/ 7874000 w 7874000"/>
              <a:gd name="connsiteY2" fmla="*/ 2921000 h 2921000"/>
              <a:gd name="connsiteX3" fmla="*/ 7874000 w 7874000"/>
              <a:gd name="connsiteY3" fmla="*/ 2921000 h 2921000"/>
              <a:gd name="connsiteX4" fmla="*/ 0 w 7874000"/>
              <a:gd name="connsiteY4" fmla="*/ 2921000 h 2921000"/>
              <a:gd name="connsiteX0" fmla="*/ 0 w 7874000"/>
              <a:gd name="connsiteY0" fmla="*/ 2921000 h 2921000"/>
              <a:gd name="connsiteX1" fmla="*/ 0 w 7874000"/>
              <a:gd name="connsiteY1" fmla="*/ 0 h 2921000"/>
              <a:gd name="connsiteX2" fmla="*/ 7874000 w 7874000"/>
              <a:gd name="connsiteY2" fmla="*/ 2921000 h 2921000"/>
              <a:gd name="connsiteX3" fmla="*/ 7874000 w 7874000"/>
              <a:gd name="connsiteY3" fmla="*/ 2921000 h 2921000"/>
              <a:gd name="connsiteX4" fmla="*/ 0 w 7874000"/>
              <a:gd name="connsiteY4" fmla="*/ 2921000 h 2921000"/>
              <a:gd name="connsiteX0" fmla="*/ 0 w 7881860"/>
              <a:gd name="connsiteY0" fmla="*/ 2921000 h 2921000"/>
              <a:gd name="connsiteX1" fmla="*/ 0 w 7881860"/>
              <a:gd name="connsiteY1" fmla="*/ 0 h 2921000"/>
              <a:gd name="connsiteX2" fmla="*/ 7874000 w 7881860"/>
              <a:gd name="connsiteY2" fmla="*/ 2921000 h 2921000"/>
              <a:gd name="connsiteX3" fmla="*/ 7874000 w 7881860"/>
              <a:gd name="connsiteY3" fmla="*/ 2921000 h 2921000"/>
              <a:gd name="connsiteX4" fmla="*/ 0 w 7881860"/>
              <a:gd name="connsiteY4" fmla="*/ 2921000 h 2921000"/>
              <a:gd name="connsiteX0" fmla="*/ 0 w 7881069"/>
              <a:gd name="connsiteY0" fmla="*/ 2962597 h 2962597"/>
              <a:gd name="connsiteX1" fmla="*/ 0 w 7881069"/>
              <a:gd name="connsiteY1" fmla="*/ 41597 h 2962597"/>
              <a:gd name="connsiteX2" fmla="*/ 7874000 w 7881069"/>
              <a:gd name="connsiteY2" fmla="*/ 2962597 h 2962597"/>
              <a:gd name="connsiteX3" fmla="*/ 7874000 w 7881069"/>
              <a:gd name="connsiteY3" fmla="*/ 2962597 h 2962597"/>
              <a:gd name="connsiteX4" fmla="*/ 0 w 7881069"/>
              <a:gd name="connsiteY4" fmla="*/ 2962597 h 2962597"/>
              <a:gd name="connsiteX0" fmla="*/ 0 w 7885046"/>
              <a:gd name="connsiteY0" fmla="*/ 2921000 h 2921000"/>
              <a:gd name="connsiteX1" fmla="*/ 0 w 7885046"/>
              <a:gd name="connsiteY1" fmla="*/ 0 h 2921000"/>
              <a:gd name="connsiteX2" fmla="*/ 7874000 w 7885046"/>
              <a:gd name="connsiteY2" fmla="*/ 2921000 h 2921000"/>
              <a:gd name="connsiteX3" fmla="*/ 7874000 w 7885046"/>
              <a:gd name="connsiteY3" fmla="*/ 2921000 h 2921000"/>
              <a:gd name="connsiteX4" fmla="*/ 0 w 7885046"/>
              <a:gd name="connsiteY4" fmla="*/ 2921000 h 2921000"/>
              <a:gd name="connsiteX0" fmla="*/ 0 w 7874000"/>
              <a:gd name="connsiteY0" fmla="*/ 2979208 h 2979208"/>
              <a:gd name="connsiteX1" fmla="*/ 0 w 7874000"/>
              <a:gd name="connsiteY1" fmla="*/ 58208 h 2979208"/>
              <a:gd name="connsiteX2" fmla="*/ 2007548 w 7874000"/>
              <a:gd name="connsiteY2" fmla="*/ 2086942 h 2979208"/>
              <a:gd name="connsiteX3" fmla="*/ 7874000 w 7874000"/>
              <a:gd name="connsiteY3" fmla="*/ 2979208 h 2979208"/>
              <a:gd name="connsiteX4" fmla="*/ 7874000 w 7874000"/>
              <a:gd name="connsiteY4" fmla="*/ 2979208 h 2979208"/>
              <a:gd name="connsiteX5" fmla="*/ 0 w 7874000"/>
              <a:gd name="connsiteY5" fmla="*/ 2979208 h 2979208"/>
              <a:gd name="connsiteX0" fmla="*/ 0 w 7874000"/>
              <a:gd name="connsiteY0" fmla="*/ 2921000 h 2921000"/>
              <a:gd name="connsiteX1" fmla="*/ 0 w 7874000"/>
              <a:gd name="connsiteY1" fmla="*/ 0 h 2921000"/>
              <a:gd name="connsiteX2" fmla="*/ 2007548 w 7874000"/>
              <a:gd name="connsiteY2" fmla="*/ 2028734 h 2921000"/>
              <a:gd name="connsiteX3" fmla="*/ 7874000 w 7874000"/>
              <a:gd name="connsiteY3" fmla="*/ 2921000 h 2921000"/>
              <a:gd name="connsiteX4" fmla="*/ 7874000 w 7874000"/>
              <a:gd name="connsiteY4" fmla="*/ 2921000 h 2921000"/>
              <a:gd name="connsiteX5" fmla="*/ 0 w 7874000"/>
              <a:gd name="connsiteY5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0" h="2921000">
                <a:moveTo>
                  <a:pt x="0" y="2921000"/>
                </a:moveTo>
                <a:lnTo>
                  <a:pt x="0" y="0"/>
                </a:lnTo>
                <a:cubicBezTo>
                  <a:pt x="798160" y="38523"/>
                  <a:pt x="695215" y="1541901"/>
                  <a:pt x="2007548" y="2028734"/>
                </a:cubicBezTo>
                <a:cubicBezTo>
                  <a:pt x="3319881" y="2515567"/>
                  <a:pt x="7014030" y="2502323"/>
                  <a:pt x="7874000" y="2921000"/>
                </a:cubicBezTo>
                <a:lnTo>
                  <a:pt x="7874000" y="2921000"/>
                </a:lnTo>
                <a:lnTo>
                  <a:pt x="0" y="2921000"/>
                </a:lnTo>
                <a:close/>
              </a:path>
            </a:pathLst>
          </a:custGeom>
          <a:gradFill>
            <a:gsLst>
              <a:gs pos="600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3D704-2131-4502-9000-63C63C9E7497}"/>
              </a:ext>
            </a:extLst>
          </p:cNvPr>
          <p:cNvSpPr/>
          <p:nvPr/>
        </p:nvSpPr>
        <p:spPr>
          <a:xfrm>
            <a:off x="6313538" y="1974822"/>
            <a:ext cx="169168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£ 40,000 a year</a:t>
            </a:r>
          </a:p>
          <a:p>
            <a:pPr algn="ctr"/>
            <a:r>
              <a:rPr lang="en-US" altLang="ko-KR" sz="15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(58,000,000 KRW)</a:t>
            </a:r>
            <a:endParaRPr lang="ko-KR" altLang="en-US" sz="1350" dirty="0">
              <a:latin typeface="Gill Sans MT Condensed" panose="020B05060201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F40429-2D67-41B7-9E81-3AE865EA5D84}"/>
              </a:ext>
            </a:extLst>
          </p:cNvPr>
          <p:cNvSpPr/>
          <p:nvPr/>
        </p:nvSpPr>
        <p:spPr>
          <a:xfrm>
            <a:off x="1438323" y="3914484"/>
            <a:ext cx="1414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£ 4,000 a year</a:t>
            </a:r>
          </a:p>
          <a:p>
            <a:pPr lvl="0" algn="ctr"/>
            <a:r>
              <a:rPr lang="en-US" altLang="ko-KR" sz="15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(5,800,000 KRW)</a:t>
            </a:r>
            <a:endParaRPr lang="ko-KR" altLang="en-US" sz="1350" dirty="0">
              <a:solidFill>
                <a:prstClr val="black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12C3C1-E46B-429C-83D2-A558E9E0FDF8}"/>
              </a:ext>
            </a:extLst>
          </p:cNvPr>
          <p:cNvSpPr/>
          <p:nvPr/>
        </p:nvSpPr>
        <p:spPr>
          <a:xfrm>
            <a:off x="1551816" y="4863724"/>
            <a:ext cx="11817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State schools</a:t>
            </a:r>
            <a:endParaRPr lang="ko-KR" altLang="en-US" sz="2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02C6CA-E5AC-4078-879B-4B2EA93BFAE1}"/>
              </a:ext>
            </a:extLst>
          </p:cNvPr>
          <p:cNvSpPr/>
          <p:nvPr/>
        </p:nvSpPr>
        <p:spPr>
          <a:xfrm>
            <a:off x="6321521" y="4863724"/>
            <a:ext cx="16187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Top private school</a:t>
            </a:r>
            <a:endParaRPr lang="ko-KR" altLang="en-US" sz="2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E5B5E-6392-4597-BBF3-F7E2C2AA35C3}"/>
              </a:ext>
            </a:extLst>
          </p:cNvPr>
          <p:cNvSpPr txBox="1"/>
          <p:nvPr/>
        </p:nvSpPr>
        <p:spPr>
          <a:xfrm>
            <a:off x="1468188" y="6105234"/>
            <a:ext cx="620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Source: The Guardian: “‘Choice’ is code for inequality – and it has polluted our education system”, Frances Ryan</a:t>
            </a:r>
          </a:p>
          <a:p>
            <a:pPr algn="ctr"/>
            <a:r>
              <a:rPr lang="en-US" altLang="ko-KR" sz="900" dirty="0"/>
              <a:t>(</a:t>
            </a:r>
            <a:r>
              <a:rPr lang="en-US" altLang="ko-KR" sz="900" dirty="0">
                <a:hlinkClick r:id="rId2"/>
              </a:rPr>
              <a:t>https://www.theguardian.com/commentisfree/2018/may/03/choice-inequality-education-system-social-segregation</a:t>
            </a:r>
            <a:r>
              <a:rPr lang="en-US" altLang="ko-KR" sz="900" dirty="0"/>
              <a:t>)</a:t>
            </a:r>
          </a:p>
          <a:p>
            <a:pPr algn="ctr"/>
            <a:r>
              <a:rPr lang="en-US" altLang="ko-KR" sz="900" dirty="0"/>
              <a:t>Source 2: “Most Expensive Boarding Schools in the UK”, Matt Hamilton</a:t>
            </a:r>
          </a:p>
          <a:p>
            <a:pPr algn="ctr"/>
            <a:r>
              <a:rPr lang="en-US" altLang="ko-KR" sz="900" dirty="0"/>
              <a:t>(</a:t>
            </a:r>
            <a:r>
              <a:rPr lang="en-US" altLang="ko-KR" sz="900" dirty="0">
                <a:hlinkClick r:id="rId3"/>
              </a:rPr>
              <a:t>https://thekingmaker.me/most-expensive-boarding-schools-uk/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1004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4C4F0-51D9-4BBB-98A9-5B88C0B3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15" y="1716811"/>
            <a:ext cx="4203123" cy="513710"/>
          </a:xfrm>
        </p:spPr>
        <p:txBody>
          <a:bodyPr/>
          <a:lstStyle/>
          <a:p>
            <a:r>
              <a:rPr lang="en-US" altLang="ko-KR" dirty="0"/>
              <a:t>What is a charity?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1DA7469-B95D-442B-945F-A1B738DBAF97}"/>
              </a:ext>
            </a:extLst>
          </p:cNvPr>
          <p:cNvSpPr txBox="1">
            <a:spLocks/>
          </p:cNvSpPr>
          <p:nvPr/>
        </p:nvSpPr>
        <p:spPr>
          <a:xfrm>
            <a:off x="514346" y="744431"/>
            <a:ext cx="7086603" cy="1024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Charity status of Private schools</a:t>
            </a:r>
            <a:endParaRPr lang="ko-KR" alt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F3A472-0200-422D-A371-4D1EB5C73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25" y="2184013"/>
            <a:ext cx="3605647" cy="2772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B914B-287E-43F6-8D41-0247BE55C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" y="2701819"/>
            <a:ext cx="4727864" cy="21945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8B61F5-2E6F-4E3C-9CDD-AF118F929D62}"/>
              </a:ext>
            </a:extLst>
          </p:cNvPr>
          <p:cNvSpPr/>
          <p:nvPr/>
        </p:nvSpPr>
        <p:spPr>
          <a:xfrm>
            <a:off x="3272846" y="4896335"/>
            <a:ext cx="26420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Example of charities in the UK</a:t>
            </a:r>
            <a:endParaRPr lang="ko-KR" altLang="en-US" sz="2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2A50D-3175-4B1B-8420-440036606970}"/>
              </a:ext>
            </a:extLst>
          </p:cNvPr>
          <p:cNvSpPr/>
          <p:nvPr/>
        </p:nvSpPr>
        <p:spPr>
          <a:xfrm>
            <a:off x="2657221" y="6215956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Charity information: </a:t>
            </a:r>
            <a:r>
              <a:rPr lang="ko-KR" altLang="en-US" sz="900" dirty="0">
                <a:hlinkClick r:id="rId4"/>
              </a:rPr>
              <a:t>https://www.gov.uk/find-charity-information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Logos: </a:t>
            </a:r>
            <a:r>
              <a:rPr lang="en-US" altLang="ko-KR" sz="900" dirty="0">
                <a:hlinkClick r:id="rId5"/>
              </a:rPr>
              <a:t>https://www.alzheimersresearchuk.org/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6"/>
              </a:rPr>
              <a:t>http://www.aht.org.uk/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870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B985FB-109B-420F-8FF7-7C0EB4572CD7}"/>
              </a:ext>
            </a:extLst>
          </p:cNvPr>
          <p:cNvSpPr txBox="1">
            <a:spLocks/>
          </p:cNvSpPr>
          <p:nvPr/>
        </p:nvSpPr>
        <p:spPr>
          <a:xfrm>
            <a:off x="784515" y="1716810"/>
            <a:ext cx="6219967" cy="768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Private schools abusing the charity system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0C6C39C-336C-4D4C-8E93-2F6A54C71821}"/>
              </a:ext>
            </a:extLst>
          </p:cNvPr>
          <p:cNvSpPr txBox="1">
            <a:spLocks/>
          </p:cNvSpPr>
          <p:nvPr/>
        </p:nvSpPr>
        <p:spPr>
          <a:xfrm>
            <a:off x="514346" y="744431"/>
            <a:ext cx="7086603" cy="1024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Aldhabi" panose="01000000000000000000" pitchFamily="2" charset="-78"/>
                <a:cs typeface="Aldhabi" panose="01000000000000000000" pitchFamily="2" charset="-78"/>
              </a:rPr>
              <a:t>Charity status of Private schools</a:t>
            </a:r>
            <a:endParaRPr lang="ko-KR" alt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67287-D80F-4F83-9A45-5C6623A93466}"/>
              </a:ext>
            </a:extLst>
          </p:cNvPr>
          <p:cNvSpPr/>
          <p:nvPr/>
        </p:nvSpPr>
        <p:spPr>
          <a:xfrm>
            <a:off x="2379216" y="2299313"/>
            <a:ext cx="1100831" cy="3204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ED4442-6921-4994-B7C1-D7D738B1796F}"/>
              </a:ext>
            </a:extLst>
          </p:cNvPr>
          <p:cNvSpPr/>
          <p:nvPr/>
        </p:nvSpPr>
        <p:spPr>
          <a:xfrm>
            <a:off x="6365288" y="3683078"/>
            <a:ext cx="1100831" cy="1821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4C9A20-AFC5-43FD-8A98-557A1CB91A68}"/>
              </a:ext>
            </a:extLst>
          </p:cNvPr>
          <p:cNvSpPr/>
          <p:nvPr/>
        </p:nvSpPr>
        <p:spPr>
          <a:xfrm>
            <a:off x="4372252" y="3192424"/>
            <a:ext cx="1100831" cy="23117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99BF35-5A32-4B3E-A019-8D9B920E647F}"/>
              </a:ext>
            </a:extLst>
          </p:cNvPr>
          <p:cNvCxnSpPr>
            <a:cxnSpLocks/>
          </p:cNvCxnSpPr>
          <p:nvPr/>
        </p:nvCxnSpPr>
        <p:spPr>
          <a:xfrm>
            <a:off x="1669002" y="5504142"/>
            <a:ext cx="651621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tx1"/>
                </a:gs>
                <a:gs pos="83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7C1363-290B-4346-9FF7-456FE675A02A}"/>
              </a:ext>
            </a:extLst>
          </p:cNvPr>
          <p:cNvSpPr/>
          <p:nvPr/>
        </p:nvSpPr>
        <p:spPr>
          <a:xfrm>
            <a:off x="2333955" y="229931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£ 522,000,000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016374-E4E9-40D0-BCC4-34A69E69D590}"/>
              </a:ext>
            </a:extLst>
          </p:cNvPr>
          <p:cNvSpPr/>
          <p:nvPr/>
        </p:nvSpPr>
        <p:spPr>
          <a:xfrm>
            <a:off x="4325388" y="3192423"/>
            <a:ext cx="119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£ 420,000,000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31A6A8-CF85-4EB5-8D27-EFF3A5F62E76}"/>
              </a:ext>
            </a:extLst>
          </p:cNvPr>
          <p:cNvSpPr/>
          <p:nvPr/>
        </p:nvSpPr>
        <p:spPr>
          <a:xfrm>
            <a:off x="6318424" y="3684701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£ 398,000,000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E47E4-5075-4CAC-9109-BABF327989C5}"/>
              </a:ext>
            </a:extLst>
          </p:cNvPr>
          <p:cNvSpPr/>
          <p:nvPr/>
        </p:nvSpPr>
        <p:spPr>
          <a:xfrm>
            <a:off x="1669002" y="5504134"/>
            <a:ext cx="25045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Tax rebates</a:t>
            </a:r>
          </a:p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private schools receive</a:t>
            </a:r>
          </a:p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for the next 5 years</a:t>
            </a:r>
            <a:endParaRPr lang="ko-KR" altLang="en-US" sz="2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50EB7-8B02-420F-8D3B-441CB81A9684}"/>
              </a:ext>
            </a:extLst>
          </p:cNvPr>
          <p:cNvSpPr/>
          <p:nvPr/>
        </p:nvSpPr>
        <p:spPr>
          <a:xfrm>
            <a:off x="3670414" y="5504142"/>
            <a:ext cx="250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Non-means-tested</a:t>
            </a:r>
          </a:p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Scholarships &amp; Discounts</a:t>
            </a:r>
            <a:endParaRPr lang="ko-KR" altLang="en-US" sz="2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11DE75-2F81-4A7E-982C-1A7B1F92B683}"/>
              </a:ext>
            </a:extLst>
          </p:cNvPr>
          <p:cNvSpPr/>
          <p:nvPr/>
        </p:nvSpPr>
        <p:spPr>
          <a:xfrm>
            <a:off x="5663450" y="5504141"/>
            <a:ext cx="250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Means-tested</a:t>
            </a:r>
          </a:p>
          <a:p>
            <a:pPr algn="ctr"/>
            <a:r>
              <a:rPr lang="en-US" altLang="ko-KR" sz="2100" dirty="0">
                <a:solidFill>
                  <a:srgbClr val="121212"/>
                </a:solidFill>
                <a:latin typeface="Gill Sans MT Condensed" panose="020B0506020104020203" pitchFamily="34" charset="0"/>
              </a:rPr>
              <a:t>Scholarships</a:t>
            </a:r>
            <a:endParaRPr lang="ko-KR" altLang="en-US" sz="2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7DD0A6-4EB6-4D90-A49A-DE076366B7CE}"/>
              </a:ext>
            </a:extLst>
          </p:cNvPr>
          <p:cNvSpPr/>
          <p:nvPr/>
        </p:nvSpPr>
        <p:spPr>
          <a:xfrm>
            <a:off x="881105" y="6344004"/>
            <a:ext cx="80831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altLang="ko-KR" sz="900" dirty="0"/>
            </a:br>
            <a:r>
              <a:rPr lang="en-US" altLang="ko-KR" sz="900" dirty="0"/>
              <a:t>Source: The Guardian, “</a:t>
            </a:r>
            <a:r>
              <a:rPr lang="en-US" altLang="ko-KR" sz="900" dirty="0">
                <a:solidFill>
                  <a:srgbClr val="121212"/>
                </a:solidFill>
                <a:latin typeface="Guardian Egyptian Web"/>
              </a:rPr>
              <a:t>Private schools 'abuse charity status' by giving discounts to richer families”, Julie Henry</a:t>
            </a:r>
          </a:p>
          <a:p>
            <a:pPr algn="ctr"/>
            <a:r>
              <a:rPr lang="en-US" altLang="ko-KR" sz="900" dirty="0"/>
              <a:t>(</a:t>
            </a:r>
            <a:r>
              <a:rPr lang="en-US" altLang="ko-KR" sz="900" dirty="0">
                <a:hlinkClick r:id="rId2"/>
              </a:rPr>
              <a:t>https://www.theguardian.com/education/2018/jun/03/private-schools-abuse-charity-status-by-giving-discounts-to-richer-families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071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312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Guardian Egyptian Web</vt:lpstr>
      <vt:lpstr>맑은 고딕</vt:lpstr>
      <vt:lpstr>Aldhabi</vt:lpstr>
      <vt:lpstr>Arial</vt:lpstr>
      <vt:lpstr>Calibri</vt:lpstr>
      <vt:lpstr>Calibri Light</vt:lpstr>
      <vt:lpstr>Gill Sans MT Condensed</vt:lpstr>
      <vt:lpstr>Office 테마</vt:lpstr>
      <vt:lpstr>Inequality of Education </vt:lpstr>
      <vt:lpstr>PowerPoint 프레젠테이션</vt:lpstr>
      <vt:lpstr>How about BAD State schools?</vt:lpstr>
      <vt:lpstr>Education Fees in the UK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Education Fees</dc:title>
  <dc:creator>김 성준</dc:creator>
  <cp:lastModifiedBy>박 재문</cp:lastModifiedBy>
  <cp:revision>33</cp:revision>
  <dcterms:created xsi:type="dcterms:W3CDTF">2018-11-04T02:17:09Z</dcterms:created>
  <dcterms:modified xsi:type="dcterms:W3CDTF">2018-11-05T06:39:48Z</dcterms:modified>
</cp:coreProperties>
</file>