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7" r:id="rId5"/>
    <p:sldId id="258" r:id="rId6"/>
    <p:sldId id="272" r:id="rId7"/>
    <p:sldId id="273" r:id="rId8"/>
    <p:sldId id="274" r:id="rId9"/>
    <p:sldId id="275" r:id="rId10"/>
    <p:sldId id="268" r:id="rId11"/>
    <p:sldId id="265" r:id="rId12"/>
  </p:sldIdLst>
  <p:sldSz cx="9144000" cy="5143500" type="screen16x9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E2D5F-C24E-4964-8B07-C593B8400930}" v="307" dt="2020-06-04T08:46:09.085"/>
    <p1510:client id="{8F55CB89-49DD-4A99-86F9-A0D15AD9CC3B}" v="576" dt="2020-06-02T19:11:41.391"/>
    <p1510:client id="{9C2D681B-1118-40E9-895C-DBCDB5B1E340}" v="944" dt="2020-06-04T10:02:13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18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Drugi poziom konspektu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Trzeci poziom konspektu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latin typeface="Arial"/>
              </a:rPr>
              <a:t>Czwarty poziom konspektu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Piąty poziom konspektu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Szósty poziom konspektu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6160" y="2737080"/>
            <a:ext cx="5301000" cy="1188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pl-PL" sz="3300" b="1" spc="-1" baseline="12000" dirty="0">
                <a:solidFill>
                  <a:srgbClr val="FFFFFF"/>
                </a:solidFill>
                <a:latin typeface="Inter"/>
                <a:ea typeface="+mn-lt"/>
                <a:cs typeface="+mn-lt"/>
              </a:rPr>
              <a:t>Problemy, które można </a:t>
            </a:r>
            <a:endParaRPr lang="pl-PL" dirty="0"/>
          </a:p>
          <a:p>
            <a:r>
              <a:rPr lang="pl-PL" sz="3300" b="1" spc="-1" baseline="12000" dirty="0">
                <a:solidFill>
                  <a:srgbClr val="FFFFFF"/>
                </a:solidFill>
                <a:latin typeface="Inter"/>
                <a:ea typeface="+mn-lt"/>
                <a:cs typeface="+mn-lt"/>
              </a:rPr>
              <a:t>rozwiązać z</a:t>
            </a:r>
            <a:r>
              <a:rPr lang="pl-PL" sz="3300" b="1" spc="-1" baseline="12000" dirty="0">
                <a:solidFill>
                  <a:srgbClr val="FFFFFF"/>
                </a:solidFill>
                <a:latin typeface="Inter"/>
                <a:cs typeface="Arial"/>
              </a:rPr>
              <a:t>a pomocą ML</a:t>
            </a:r>
          </a:p>
        </p:txBody>
      </p:sp>
      <p:sp>
        <p:nvSpPr>
          <p:cNvPr id="115" name="CustomShape 2"/>
          <p:cNvSpPr/>
          <p:nvPr/>
        </p:nvSpPr>
        <p:spPr>
          <a:xfrm>
            <a:off x="517680" y="2768040"/>
            <a:ext cx="58680" cy="11268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8113F9E4-7842-4D5A-9B35-AA9AEBC1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88" y="1681192"/>
            <a:ext cx="2286000" cy="2286000"/>
          </a:xfrm>
          <a:prstGeom prst="rect">
            <a:avLst/>
          </a:prstGeom>
        </p:spPr>
      </p:pic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5 fundamentalnych pytań ML</a:t>
            </a:r>
            <a:endParaRPr lang="pl-PL" dirty="0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3867883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Czy to jest A, czy B?</a:t>
            </a:r>
            <a:endParaRPr lang="pl-PL"/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Czy to jest dziwne?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Ile? Jak dużo?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Jak te dane są zorganizowane?</a:t>
            </a:r>
          </a:p>
          <a:p>
            <a:pPr marL="342900" indent="-342900">
              <a:buAutoNum type="arabicPeriod"/>
            </a:pPr>
            <a:r>
              <a:rPr lang="pl-PL" sz="1400" spc="-1" dirty="0">
                <a:solidFill>
                  <a:srgbClr val="FFFFFF"/>
                </a:solidFill>
                <a:latin typeface="Inter"/>
              </a:rPr>
              <a:t>Co powinno się teraz zrobić?</a:t>
            </a:r>
          </a:p>
          <a:p>
            <a:pPr marL="342900" indent="-342900">
              <a:buAutoNum type="arabicPeriod"/>
            </a:pPr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800" spc="-1" dirty="0">
                <a:solidFill>
                  <a:schemeClr val="bg1"/>
                </a:solidFill>
                <a:latin typeface="Inter"/>
              </a:rPr>
              <a:t>Źródło: </a:t>
            </a:r>
            <a:r>
              <a:rPr lang="pl-PL" sz="800" spc="-1" dirty="0">
                <a:solidFill>
                  <a:schemeClr val="bg1"/>
                </a:solidFill>
                <a:latin typeface="Inter"/>
                <a:ea typeface="+mn-lt"/>
                <a:cs typeface="+mn-lt"/>
              </a:rPr>
              <a:t>https://e2eml.school/five_questions_data_science_answers.html</a:t>
            </a:r>
            <a:endParaRPr lang="pl-PL" sz="800" spc="-1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98568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Czy to jest A, czy B?</a:t>
            </a:r>
            <a:endParaRPr lang="pl-PL" dirty="0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To pytanie jest charakterystyczne dla problemów </a:t>
            </a:r>
            <a:r>
              <a:rPr lang="pl-PL" sz="1400" b="1" spc="-1" dirty="0">
                <a:solidFill>
                  <a:srgbClr val="FFFFFF"/>
                </a:solidFill>
                <a:latin typeface="Inter"/>
              </a:rPr>
              <a:t>klasyfikacji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. 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W tego rodzaju problemach mamy ograniczony zbiór etykiet/klas, a każdy element zbioru danych ma przypisaną jedną z nich.</a:t>
            </a:r>
          </a:p>
        </p:txBody>
      </p:sp>
      <p:pic>
        <p:nvPicPr>
          <p:cNvPr id="129" name="Obraz 128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6000" y="1674720"/>
            <a:ext cx="2285280" cy="228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Czy to jest dziwne?</a:t>
            </a:r>
            <a:endParaRPr lang="pl-PL" dirty="0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Czasem jesteśmy zainteresowani wyłowieniem z naszego zbioru obserwacji, które nie pasują do wzorca, czyli </a:t>
            </a:r>
            <a:r>
              <a:rPr lang="pl-PL" sz="1400" b="1" spc="-1" dirty="0">
                <a:solidFill>
                  <a:srgbClr val="FFFFFF"/>
                </a:solidFill>
                <a:latin typeface="Inter"/>
              </a:rPr>
              <a:t>detekcją anomalii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.</a:t>
            </a:r>
          </a:p>
          <a:p>
            <a:endParaRPr lang="pl-PL" sz="1400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Najczęściej problemem jest brak informacji odnośnie tego, które z przykładów nie pasują do wzorca.</a:t>
            </a:r>
          </a:p>
        </p:txBody>
      </p:sp>
      <p:pic>
        <p:nvPicPr>
          <p:cNvPr id="129" name="Obraz 128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6000" y="1674720"/>
            <a:ext cx="2285280" cy="228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Ile? Jak dużo?</a:t>
            </a:r>
            <a:endParaRPr lang="pl-PL" dirty="0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Jeśli nie chcemy przewidzieć ograniczonego zbioru etykiet, a interesuje nas wartość numeryczna, potencjalnie dowolna, to mamy do czynienia z problemem </a:t>
            </a:r>
            <a:r>
              <a:rPr lang="pl-PL" sz="1400" b="1" spc="-1" dirty="0">
                <a:solidFill>
                  <a:srgbClr val="FFFFFF"/>
                </a:solidFill>
                <a:latin typeface="Inter"/>
              </a:rPr>
              <a:t>regresji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.</a:t>
            </a:r>
          </a:p>
        </p:txBody>
      </p:sp>
      <p:pic>
        <p:nvPicPr>
          <p:cNvPr id="129" name="Obraz 128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6000" y="1674720"/>
            <a:ext cx="2285280" cy="228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525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Jak te dane są zorganizowane?</a:t>
            </a:r>
            <a:endParaRPr lang="pl-PL" dirty="0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Czasem zdarza się, iż nie posiadamy etykiet do naszych danych, a mimo wszystko chcielibyśmy zobaczyć czy dane w naturalny sposób dzielą się na specyficzne podgrupy. Wtedy też </a:t>
            </a:r>
            <a:r>
              <a:rPr lang="pl-PL" sz="1400" b="1" spc="-1" dirty="0" err="1">
                <a:solidFill>
                  <a:srgbClr val="FFFFFF"/>
                </a:solidFill>
                <a:latin typeface="Inter"/>
              </a:rPr>
              <a:t>klastrowanie</a:t>
            </a:r>
            <a:r>
              <a:rPr lang="pl-PL" sz="1400" b="1" spc="-1" dirty="0">
                <a:solidFill>
                  <a:srgbClr val="FFFFFF"/>
                </a:solidFill>
                <a:latin typeface="Inter"/>
              </a:rPr>
              <a:t> 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(</a:t>
            </a:r>
            <a:r>
              <a:rPr lang="pl-PL" sz="1400" spc="-1" dirty="0" err="1">
                <a:solidFill>
                  <a:srgbClr val="FFFFFF"/>
                </a:solidFill>
                <a:latin typeface="Inter"/>
              </a:rPr>
              <a:t>clustering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) zdaje się być sensownym wyborem.</a:t>
            </a:r>
            <a:endParaRPr lang="pl-PL" dirty="0"/>
          </a:p>
        </p:txBody>
      </p:sp>
      <p:pic>
        <p:nvPicPr>
          <p:cNvPr id="129" name="Obraz 128" descr="Obraz zawierający jasne, rysunek, urządzenie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6000" y="1674720"/>
            <a:ext cx="2285280" cy="228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57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Co powinno się teraz zrobić?</a:t>
            </a:r>
            <a:endParaRPr lang="pl-PL" dirty="0"/>
          </a:p>
        </p:txBody>
      </p:sp>
      <p:sp>
        <p:nvSpPr>
          <p:cNvPr id="128" name="TextShape 2"/>
          <p:cNvSpPr txBox="1"/>
          <p:nvPr/>
        </p:nvSpPr>
        <p:spPr>
          <a:xfrm>
            <a:off x="3960000" y="1584000"/>
            <a:ext cx="2795006" cy="2427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l-PL" sz="1400" spc="-1" dirty="0">
                <a:solidFill>
                  <a:srgbClr val="FFFFFF"/>
                </a:solidFill>
                <a:latin typeface="Inter"/>
              </a:rPr>
              <a:t>Istnieją także procesy, na które składa się wiele małych decyzji, co do których nie wiemy czy były poprawne. Wszystkie te małe decyzje prowadzą nas do nagrody bądź kary, a celem jest maksymalizacja nagrody. </a:t>
            </a:r>
            <a:endParaRPr lang="pl-PL"/>
          </a:p>
          <a:p>
            <a:endParaRPr lang="pl-PL" sz="1400" b="1" spc="-1" dirty="0">
              <a:solidFill>
                <a:srgbClr val="FFFFFF"/>
              </a:solidFill>
              <a:latin typeface="Inter"/>
            </a:endParaRPr>
          </a:p>
          <a:p>
            <a:r>
              <a:rPr lang="pl-PL" sz="1400" b="1" spc="-1" dirty="0" err="1">
                <a:solidFill>
                  <a:srgbClr val="FFFFFF"/>
                </a:solidFill>
                <a:latin typeface="Inter"/>
              </a:rPr>
              <a:t>Reinforcement</a:t>
            </a:r>
            <a:r>
              <a:rPr lang="pl-PL" sz="1400" b="1" spc="-1" dirty="0">
                <a:solidFill>
                  <a:srgbClr val="FFFFFF"/>
                </a:solidFill>
                <a:latin typeface="Inter"/>
              </a:rPr>
              <a:t> learning</a:t>
            </a:r>
            <a:r>
              <a:rPr lang="pl-PL" sz="1400" spc="-1" dirty="0">
                <a:solidFill>
                  <a:srgbClr val="FFFFFF"/>
                </a:solidFill>
                <a:latin typeface="Inter"/>
              </a:rPr>
              <a:t> to gałąź ML, która zajmuje się tymi problemami.</a:t>
            </a:r>
            <a:endParaRPr lang="pl-PL"/>
          </a:p>
        </p:txBody>
      </p:sp>
      <p:pic>
        <p:nvPicPr>
          <p:cNvPr id="129" name="Obraz 128" descr="Obraz zawierający rysunek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1296000" y="1674720"/>
            <a:ext cx="2285280" cy="228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555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06880" y="3160440"/>
            <a:ext cx="2766600" cy="856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/>
            <a:r>
              <a:rPr lang="pl-PL" sz="1900" spc="-1" dirty="0">
                <a:solidFill>
                  <a:srgbClr val="FFFFFF"/>
                </a:solidFill>
                <a:latin typeface="Inter"/>
              </a:rPr>
              <a:t>Generowanie </a:t>
            </a:r>
            <a:endParaRPr lang="pl-PL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pl-PL" sz="1900" spc="-1" dirty="0">
                <a:solidFill>
                  <a:srgbClr val="FFFFFF"/>
                </a:solidFill>
                <a:latin typeface="Inter"/>
              </a:rPr>
              <a:t>sygnałów</a:t>
            </a:r>
            <a:endParaRPr lang="pl-PL" dirty="0"/>
          </a:p>
        </p:txBody>
      </p:sp>
      <p:sp>
        <p:nvSpPr>
          <p:cNvPr id="161" name="CustomShape 2"/>
          <p:cNvSpPr/>
          <p:nvPr/>
        </p:nvSpPr>
        <p:spPr>
          <a:xfrm>
            <a:off x="1067400" y="3160440"/>
            <a:ext cx="3264480" cy="856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4999"/>
              </a:lnSpc>
            </a:pPr>
            <a:r>
              <a:rPr lang="pl-PL" spc="-1" dirty="0">
                <a:solidFill>
                  <a:srgbClr val="FFFFFF"/>
                </a:solidFill>
                <a:latin typeface="Inter"/>
              </a:rPr>
              <a:t>Tworzenie </a:t>
            </a:r>
            <a:endParaRPr lang="pl-PL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4999"/>
              </a:lnSpc>
            </a:pPr>
            <a:r>
              <a:rPr lang="pl-PL" spc="-1" dirty="0">
                <a:solidFill>
                  <a:srgbClr val="FFFFFF"/>
                </a:solidFill>
                <a:latin typeface="Inter"/>
              </a:rPr>
              <a:t>treści</a:t>
            </a:r>
          </a:p>
        </p:txBody>
      </p:sp>
      <p:pic>
        <p:nvPicPr>
          <p:cNvPr id="162" name="Shape 90" descr="Obraz zawierający rysunek, jasne&#10;&#10;Opis wygenerowany przy bardzo wysokim poziomie pewności"/>
          <p:cNvPicPr/>
          <p:nvPr/>
        </p:nvPicPr>
        <p:blipFill>
          <a:blip r:embed="rId3"/>
          <a:stretch/>
        </p:blipFill>
        <p:spPr>
          <a:xfrm>
            <a:off x="2080440" y="1602000"/>
            <a:ext cx="1379160" cy="1379160"/>
          </a:xfrm>
          <a:prstGeom prst="rect">
            <a:avLst/>
          </a:prstGeom>
          <a:ln w="12600">
            <a:noFill/>
          </a:ln>
          <a:effectLst>
            <a:outerShdw blurRad="63500" dist="2556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63" name="Shape 91" descr="Obraz zawierający rysunek&#10;&#10;Opis wygenerowany przy bardzo wysokim poziomie pewności"/>
          <p:cNvPicPr/>
          <p:nvPr/>
        </p:nvPicPr>
        <p:blipFill>
          <a:blip r:embed="rId4"/>
          <a:stretch/>
        </p:blipFill>
        <p:spPr>
          <a:xfrm>
            <a:off x="5712480" y="1594080"/>
            <a:ext cx="1395360" cy="1395360"/>
          </a:xfrm>
          <a:prstGeom prst="rect">
            <a:avLst/>
          </a:prstGeom>
          <a:ln w="12600">
            <a:noFill/>
          </a:ln>
          <a:effectLst>
            <a:outerShdw blurRad="63500" dist="2556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64" name="CustomShape 3"/>
          <p:cNvSpPr/>
          <p:nvPr/>
        </p:nvSpPr>
        <p:spPr>
          <a:xfrm>
            <a:off x="255960" y="258840"/>
            <a:ext cx="4676400" cy="539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r>
              <a:rPr lang="pl-PL" sz="2300" b="1" spc="-1" dirty="0">
                <a:solidFill>
                  <a:srgbClr val="FFFFFF"/>
                </a:solidFill>
                <a:latin typeface="Inter"/>
              </a:rPr>
              <a:t>Pozostałe możliwości</a:t>
            </a:r>
          </a:p>
        </p:txBody>
      </p:sp>
    </p:spTree>
    <p:extLst>
      <p:ext uri="{BB962C8B-B14F-4D97-AF65-F5344CB8AC3E}">
        <p14:creationId xmlns:p14="http://schemas.microsoft.com/office/powerpoint/2010/main" val="1285532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74680" y="2206080"/>
            <a:ext cx="6793920" cy="73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pl-PL" sz="3600" b="1" spc="-1" dirty="0">
                <a:solidFill>
                  <a:srgbClr val="FFFFFF"/>
                </a:solidFill>
                <a:latin typeface="Inter"/>
              </a:rPr>
              <a:t>Jak to zaimplementować?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Microsoft Office PowerPoint</Application>
  <PresentationFormat>Pokaz na ekranie (16:9)</PresentationFormat>
  <Slides>9</Slides>
  <Notes>0</Notes>
  <HiddenSlides>0</HiddenSlide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/>
  <dc:description/>
  <cp:lastModifiedBy/>
  <cp:revision>279</cp:revision>
  <dcterms:modified xsi:type="dcterms:W3CDTF">2020-06-04T10:02:56Z</dcterms:modified>
  <dc:language>pl-PL</dc:language>
</cp:coreProperties>
</file>