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6" r:id="rId10"/>
    <p:sldId id="264" r:id="rId11"/>
    <p:sldId id="265" r:id="rId12"/>
  </p:sldIdLst>
  <p:sldSz cx="9144000" cy="5143500" type="screen16x9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DFD974-0665-4758-9F22-85FC10DC0BFE}" v="1013" dt="2020-06-15T07:42:35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Kliknij, aby edytować format tekstu tytułu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800" b="0" strike="noStrike" spc="-1">
                <a:solidFill>
                  <a:srgbClr val="000000"/>
                </a:solidFill>
                <a:latin typeface="Arial"/>
              </a:rPr>
              <a:t>Kliknij, aby edytować format tekstu konspektu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Drugi poziom konspektu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Trzeci poziom konspektu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Czwarty poziom konspektu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Piąty poziom konspektu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Szósty poziom konspektu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Kliknij, aby edytować format tekstu tytułu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800" b="0" strike="noStrike" spc="-1">
                <a:solidFill>
                  <a:srgbClr val="000000"/>
                </a:solidFill>
                <a:latin typeface="Arial"/>
              </a:rPr>
              <a:t>Kliknij, aby edytować format tekstu konspektu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Drugi poziom konspektu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Trzeci poziom konspektu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Czwarty poziom konspektu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Piąty poziom konspektu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Szósty poziom konspektu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6160" y="2737080"/>
            <a:ext cx="5300640" cy="1187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l-PL" sz="3300" b="1" strike="noStrike" spc="-1" baseline="12000">
                <a:solidFill>
                  <a:srgbClr val="FFFFFF"/>
                </a:solidFill>
                <a:latin typeface="Inter"/>
                <a:ea typeface="Arial"/>
              </a:rPr>
              <a:t>Jakie problemy rozwiązują</a:t>
            </a:r>
            <a:endParaRPr lang="pl-PL" sz="3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3300" b="1" strike="noStrike" spc="-1" baseline="12000">
                <a:solidFill>
                  <a:srgbClr val="FFFFFF"/>
                </a:solidFill>
                <a:latin typeface="Inter"/>
                <a:ea typeface="Arial"/>
              </a:rPr>
              <a:t>metody regresji?</a:t>
            </a:r>
            <a:endParaRPr lang="pl-PL" sz="330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17680" y="2768040"/>
            <a:ext cx="58320" cy="11264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174680" y="2206080"/>
            <a:ext cx="6793560" cy="72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3600" b="1" strike="noStrike" spc="-1">
                <a:solidFill>
                  <a:srgbClr val="FFFFFF"/>
                </a:solidFill>
                <a:latin typeface="Inter"/>
                <a:ea typeface="DejaVu Sans"/>
              </a:rPr>
              <a:t>Część praktyczna</a:t>
            </a:r>
            <a:endParaRPr lang="pl-PL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Obraz 2" descr="Obraz zawierający rysunek&#10;&#10;Opis wygenerowany przy bardzo wysokim poziomie pewności"/>
          <p:cNvPicPr/>
          <p:nvPr/>
        </p:nvPicPr>
        <p:blipFill>
          <a:blip r:embed="rId3"/>
          <a:stretch/>
        </p:blipFill>
        <p:spPr>
          <a:xfrm>
            <a:off x="1307880" y="1681200"/>
            <a:ext cx="2285640" cy="228564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255960" y="258840"/>
            <a:ext cx="4676040" cy="539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300" b="1" strike="noStrike" spc="-1">
                <a:solidFill>
                  <a:srgbClr val="FFFFFF"/>
                </a:solidFill>
                <a:latin typeface="Inter"/>
                <a:ea typeface="DejaVu Sans"/>
              </a:rPr>
              <a:t>Definicja regresji</a:t>
            </a:r>
            <a:endParaRPr lang="pl-PL" sz="2300" b="0" strike="noStrike" spc="-1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3960000" y="1584000"/>
            <a:ext cx="2794680" cy="242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pl-PL" sz="1400" b="0" strike="noStrike" spc="-1" dirty="0">
                <a:solidFill>
                  <a:srgbClr val="FFFFFF"/>
                </a:solidFill>
                <a:latin typeface="Inter"/>
                <a:ea typeface="DejaVu Sans"/>
              </a:rPr>
              <a:t>Regresja </a:t>
            </a:r>
            <a:r>
              <a:rPr lang="pl-PL" sz="1400" spc="-1" dirty="0">
                <a:solidFill>
                  <a:srgbClr val="FFFFFF"/>
                </a:solidFill>
                <a:latin typeface="Inter"/>
                <a:ea typeface="DejaVu Sans"/>
              </a:rPr>
              <a:t>pozwala na</a:t>
            </a:r>
            <a:r>
              <a:rPr lang="pl-PL" sz="1400" b="0" strike="noStrike" spc="-1" dirty="0">
                <a:solidFill>
                  <a:srgbClr val="FFFFFF"/>
                </a:solidFill>
                <a:latin typeface="Inter"/>
                <a:ea typeface="DejaVu Sans"/>
              </a:rPr>
              <a:t> </a:t>
            </a:r>
            <a:r>
              <a:rPr lang="pl-PL" sz="1400" spc="-1" dirty="0">
                <a:solidFill>
                  <a:srgbClr val="FFFFFF"/>
                </a:solidFill>
                <a:latin typeface="Inter"/>
                <a:ea typeface="DejaVu Sans"/>
              </a:rPr>
              <a:t>przewidywanie danych numerycznych, ciągłych bądź dyskretnych.</a:t>
            </a:r>
          </a:p>
          <a:p>
            <a:endParaRPr lang="pl-PL" sz="1400" b="0" strike="noStrike" spc="-1" dirty="0">
              <a:solidFill>
                <a:srgbClr val="FFFFFF"/>
              </a:solidFill>
              <a:latin typeface="Inter"/>
            </a:endParaRPr>
          </a:p>
          <a:p>
            <a:r>
              <a:rPr lang="pl-PL" sz="1400" spc="-1" dirty="0">
                <a:solidFill>
                  <a:srgbClr val="FFFFFF"/>
                </a:solidFill>
                <a:latin typeface="Inter"/>
              </a:rPr>
              <a:t>Algorytmy regresji odpowiadają na pytania "Ile? Jak dużo?"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414960" y="3466800"/>
            <a:ext cx="2312640" cy="668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/>
            <a:r>
              <a:rPr lang="pl-PL" sz="1600" spc="-1" baseline="18000" dirty="0">
                <a:solidFill>
                  <a:srgbClr val="FFFFFF"/>
                </a:solidFill>
                <a:latin typeface="Inter"/>
              </a:rPr>
              <a:t>Zachowuje naturalny </a:t>
            </a:r>
            <a:endParaRPr lang="pl-PL"/>
          </a:p>
          <a:p>
            <a:pPr algn="ctr"/>
            <a:r>
              <a:rPr lang="pl-PL" sz="1600" spc="-1" baseline="18000" dirty="0">
                <a:solidFill>
                  <a:srgbClr val="FFFFFF"/>
                </a:solidFill>
                <a:latin typeface="Inter"/>
              </a:rPr>
              <a:t>porządek wartości</a:t>
            </a:r>
            <a:endParaRPr lang="pl-PL"/>
          </a:p>
        </p:txBody>
      </p:sp>
      <p:sp>
        <p:nvSpPr>
          <p:cNvPr id="82" name="CustomShape 2"/>
          <p:cNvSpPr/>
          <p:nvPr/>
        </p:nvSpPr>
        <p:spPr>
          <a:xfrm>
            <a:off x="1092240" y="1318680"/>
            <a:ext cx="1574280" cy="943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/>
            <a:r>
              <a:rPr lang="pl-PL" sz="1600" spc="-1" baseline="12000" dirty="0">
                <a:solidFill>
                  <a:srgbClr val="FFFFFF"/>
                </a:solidFill>
                <a:latin typeface="Inter"/>
              </a:rPr>
              <a:t>Typowo uczone</a:t>
            </a:r>
            <a:endParaRPr lang="pl-PL" dirty="0"/>
          </a:p>
          <a:p>
            <a:pPr algn="ctr"/>
            <a:r>
              <a:rPr lang="pl-PL" sz="1600" spc="-1" baseline="12000" dirty="0">
                <a:solidFill>
                  <a:srgbClr val="FFFFFF"/>
                </a:solidFill>
                <a:latin typeface="Inter"/>
              </a:rPr>
              <a:t>w sposób nadzorowany</a:t>
            </a:r>
          </a:p>
          <a:p>
            <a:pPr algn="ctr"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6320880" y="1296000"/>
            <a:ext cx="1884600" cy="374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/>
            <a:r>
              <a:rPr lang="pl-PL" sz="1600" spc="-1" baseline="18000" dirty="0">
                <a:solidFill>
                  <a:srgbClr val="FFFFFF"/>
                </a:solidFill>
                <a:latin typeface="Inter"/>
              </a:rPr>
              <a:t>Możliwe także </a:t>
            </a:r>
            <a:endParaRPr lang="pl-PL" dirty="0">
              <a:solidFill>
                <a:srgbClr val="000000"/>
              </a:solidFill>
              <a:latin typeface="Arial"/>
            </a:endParaRPr>
          </a:p>
          <a:p>
            <a:pPr algn="ctr"/>
            <a:r>
              <a:rPr lang="pl-PL" sz="1600" spc="-1" baseline="18000" dirty="0">
                <a:solidFill>
                  <a:srgbClr val="FFFFFF"/>
                </a:solidFill>
                <a:latin typeface="Inter"/>
              </a:rPr>
              <a:t>dla wielu wymiarów</a:t>
            </a:r>
            <a:endParaRPr lang="pl-PL" dirty="0"/>
          </a:p>
        </p:txBody>
      </p:sp>
      <p:sp>
        <p:nvSpPr>
          <p:cNvPr id="84" name="Line 4"/>
          <p:cNvSpPr/>
          <p:nvPr/>
        </p:nvSpPr>
        <p:spPr>
          <a:xfrm>
            <a:off x="-23040" y="2806200"/>
            <a:ext cx="9190080" cy="0"/>
          </a:xfrm>
          <a:prstGeom prst="line">
            <a:avLst/>
          </a:prstGeom>
          <a:ln w="228600">
            <a:solidFill>
              <a:srgbClr val="006FF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5"/>
          <p:cNvSpPr/>
          <p:nvPr/>
        </p:nvSpPr>
        <p:spPr>
          <a:xfrm>
            <a:off x="255960" y="258840"/>
            <a:ext cx="4676040" cy="539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300" b="1" strike="noStrike" spc="-1">
                <a:solidFill>
                  <a:srgbClr val="FFFFFF"/>
                </a:solidFill>
                <a:latin typeface="Inter"/>
                <a:ea typeface="DejaVu Sans"/>
              </a:rPr>
              <a:t>Możliwości wykorzystania</a:t>
            </a:r>
            <a:endParaRPr lang="pl-PL" sz="2300" b="0" strike="noStrike" spc="-1">
              <a:latin typeface="Arial"/>
            </a:endParaRPr>
          </a:p>
        </p:txBody>
      </p:sp>
      <p:sp>
        <p:nvSpPr>
          <p:cNvPr id="86" name="CustomShape 6"/>
          <p:cNvSpPr/>
          <p:nvPr/>
        </p:nvSpPr>
        <p:spPr>
          <a:xfrm>
            <a:off x="4021920" y="2256120"/>
            <a:ext cx="1098720" cy="1098720"/>
          </a:xfrm>
          <a:prstGeom prst="ellipse">
            <a:avLst/>
          </a:prstGeom>
          <a:solidFill>
            <a:srgbClr val="006FFA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7"/>
          <p:cNvSpPr/>
          <p:nvPr/>
        </p:nvSpPr>
        <p:spPr>
          <a:xfrm>
            <a:off x="6713640" y="2256120"/>
            <a:ext cx="1098720" cy="1098720"/>
          </a:xfrm>
          <a:prstGeom prst="ellipse">
            <a:avLst/>
          </a:prstGeom>
          <a:solidFill>
            <a:srgbClr val="006FFA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8"/>
          <p:cNvSpPr/>
          <p:nvPr/>
        </p:nvSpPr>
        <p:spPr>
          <a:xfrm>
            <a:off x="1330200" y="2256120"/>
            <a:ext cx="1098720" cy="1098720"/>
          </a:xfrm>
          <a:prstGeom prst="ellipse">
            <a:avLst/>
          </a:prstGeom>
          <a:solidFill>
            <a:srgbClr val="006FFA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9" name="Obraz 123"/>
          <p:cNvPicPr/>
          <p:nvPr/>
        </p:nvPicPr>
        <p:blipFill>
          <a:blip r:embed="rId3"/>
          <a:stretch/>
        </p:blipFill>
        <p:spPr>
          <a:xfrm>
            <a:off x="1620000" y="2482200"/>
            <a:ext cx="613440" cy="613440"/>
          </a:xfrm>
          <a:prstGeom prst="rect">
            <a:avLst/>
          </a:prstGeom>
          <a:ln>
            <a:noFill/>
          </a:ln>
        </p:spPr>
      </p:pic>
      <p:pic>
        <p:nvPicPr>
          <p:cNvPr id="90" name="Obraz 124"/>
          <p:cNvPicPr/>
          <p:nvPr/>
        </p:nvPicPr>
        <p:blipFill>
          <a:blip r:embed="rId4"/>
          <a:stretch/>
        </p:blipFill>
        <p:spPr>
          <a:xfrm>
            <a:off x="4284000" y="2556000"/>
            <a:ext cx="575640" cy="575640"/>
          </a:xfrm>
          <a:prstGeom prst="rect">
            <a:avLst/>
          </a:prstGeom>
          <a:ln>
            <a:noFill/>
          </a:ln>
        </p:spPr>
      </p:pic>
      <p:pic>
        <p:nvPicPr>
          <p:cNvPr id="91" name="Obraz 125" descr="Obraz zawierający jasne, rysunek, urządzenie&#10;&#10;Opis wygenerowany przy bardzo wysokim poziomie pewności"/>
          <p:cNvPicPr/>
          <p:nvPr/>
        </p:nvPicPr>
        <p:blipFill>
          <a:blip r:embed="rId5"/>
          <a:stretch/>
        </p:blipFill>
        <p:spPr>
          <a:xfrm>
            <a:off x="6897298" y="2448000"/>
            <a:ext cx="719640" cy="71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2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00"/>
                            </p:stCondLst>
                            <p:childTnLst>
                              <p:par>
                                <p:cTn id="1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200"/>
                            </p:stCondLst>
                            <p:childTnLst>
                              <p:par>
                                <p:cTn id="2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255960" y="258840"/>
            <a:ext cx="4676040" cy="539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300" b="1" strike="noStrike" spc="-1">
                <a:solidFill>
                  <a:srgbClr val="FFFFFF"/>
                </a:solidFill>
                <a:latin typeface="Inter"/>
                <a:ea typeface="DejaVu Sans"/>
              </a:rPr>
              <a:t>Wejściowy zbiór danych</a:t>
            </a:r>
            <a:endParaRPr lang="pl-PL" sz="2300" b="0" strike="noStrike" spc="-1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960000" y="1584000"/>
            <a:ext cx="2794680" cy="242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pl-PL" sz="1400" spc="-1" dirty="0">
                <a:solidFill>
                  <a:srgbClr val="FFFFFF"/>
                </a:solidFill>
                <a:latin typeface="Inter"/>
              </a:rPr>
              <a:t>Dane wejściowe do modeli regresyjnych, potrzebują być </a:t>
            </a:r>
            <a:r>
              <a:rPr lang="pl-PL" sz="1400" spc="-1" dirty="0" err="1">
                <a:solidFill>
                  <a:srgbClr val="FFFFFF"/>
                </a:solidFill>
                <a:latin typeface="Inter"/>
              </a:rPr>
              <a:t>poetykietowane</a:t>
            </a:r>
            <a:r>
              <a:rPr lang="pl-PL" sz="1400" spc="-1" dirty="0">
                <a:solidFill>
                  <a:srgbClr val="FFFFFF"/>
                </a:solidFill>
                <a:latin typeface="Inter"/>
              </a:rPr>
              <a:t>, tzn. mieć przypisane wartości, które chcemy przewidywać dla nowych obserwacji.</a:t>
            </a:r>
          </a:p>
        </p:txBody>
      </p:sp>
      <p:pic>
        <p:nvPicPr>
          <p:cNvPr id="94" name="Obraz 128" descr="Obraz zawierający rysunek&#10;&#10;Opis wygenerowany przy bardzo wysokim poziomie pewności"/>
          <p:cNvPicPr/>
          <p:nvPr/>
        </p:nvPicPr>
        <p:blipFill>
          <a:blip r:embed="rId3"/>
          <a:stretch/>
        </p:blipFill>
        <p:spPr>
          <a:xfrm>
            <a:off x="1296000" y="1674720"/>
            <a:ext cx="2284920" cy="2284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Obraz 2" descr="Obraz zawierający rysunek&#10;&#10;Opis wygenerowany przy bardzo wysokim poziomie pewności"/>
          <p:cNvPicPr/>
          <p:nvPr/>
        </p:nvPicPr>
        <p:blipFill>
          <a:blip r:embed="rId3"/>
          <a:stretch/>
        </p:blipFill>
        <p:spPr>
          <a:xfrm>
            <a:off x="1297440" y="1653120"/>
            <a:ext cx="2285640" cy="2285640"/>
          </a:xfrm>
          <a:prstGeom prst="rect">
            <a:avLst/>
          </a:prstGeom>
          <a:ln>
            <a:noFill/>
          </a:ln>
        </p:spPr>
      </p:pic>
      <p:sp>
        <p:nvSpPr>
          <p:cNvPr id="103" name="CustomShape 1"/>
          <p:cNvSpPr/>
          <p:nvPr/>
        </p:nvSpPr>
        <p:spPr>
          <a:xfrm>
            <a:off x="255960" y="258840"/>
            <a:ext cx="4676040" cy="539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300" b="1" strike="noStrike" spc="-1">
                <a:solidFill>
                  <a:srgbClr val="FFFFFF"/>
                </a:solidFill>
                <a:latin typeface="Inter"/>
                <a:ea typeface="DejaVu Sans"/>
              </a:rPr>
              <a:t>Typowe przypadki użycia</a:t>
            </a:r>
            <a:endParaRPr lang="pl-PL" sz="23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3960000" y="1584000"/>
            <a:ext cx="3127347" cy="242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pl-PL" sz="1400" b="0" strike="noStrike" spc="-1" dirty="0">
                <a:solidFill>
                  <a:srgbClr val="FFFFFF"/>
                </a:solidFill>
                <a:latin typeface="Inter"/>
                <a:ea typeface="DejaVu Sans"/>
              </a:rPr>
              <a:t>- </a:t>
            </a:r>
            <a:r>
              <a:rPr lang="pl-PL" sz="1400" spc="-1" dirty="0">
                <a:solidFill>
                  <a:srgbClr val="FFFFFF"/>
                </a:solidFill>
                <a:latin typeface="Inter"/>
                <a:ea typeface="DejaVu Sans"/>
              </a:rPr>
              <a:t>prognozowanie popytu</a:t>
            </a:r>
            <a:endParaRPr lang="pl-PL" sz="1400" b="0" strike="noStrike" spc="-1" dirty="0">
              <a:latin typeface="Arial"/>
            </a:endParaRPr>
          </a:p>
          <a:p>
            <a:r>
              <a:rPr lang="pl-PL" sz="1400" b="0" strike="noStrike" spc="-1" dirty="0">
                <a:solidFill>
                  <a:srgbClr val="FFFFFF"/>
                </a:solidFill>
                <a:latin typeface="Inter"/>
                <a:ea typeface="DejaVu Sans"/>
              </a:rPr>
              <a:t>- </a:t>
            </a:r>
            <a:r>
              <a:rPr lang="pl-PL" sz="1400" spc="-1" dirty="0">
                <a:solidFill>
                  <a:srgbClr val="FFFFFF"/>
                </a:solidFill>
                <a:latin typeface="Inter"/>
                <a:ea typeface="DejaVu Sans"/>
              </a:rPr>
              <a:t>przewidywanie dat pewnych zdarzeń</a:t>
            </a:r>
            <a:endParaRPr lang="pl-PL" sz="1400" b="0" strike="noStrike" spc="-1" dirty="0">
              <a:latin typeface="Arial"/>
            </a:endParaRPr>
          </a:p>
          <a:p>
            <a:r>
              <a:rPr lang="pl-PL" sz="1400" b="0" strike="noStrike" spc="-1" dirty="0">
                <a:solidFill>
                  <a:srgbClr val="FFFFFF"/>
                </a:solidFill>
                <a:latin typeface="Inter"/>
                <a:ea typeface="DejaVu Sans"/>
              </a:rPr>
              <a:t>- </a:t>
            </a:r>
            <a:r>
              <a:rPr lang="pl-PL" sz="1400" spc="-1" dirty="0">
                <a:solidFill>
                  <a:srgbClr val="FFFFFF"/>
                </a:solidFill>
                <a:latin typeface="Inter"/>
                <a:ea typeface="DejaVu Sans"/>
              </a:rPr>
              <a:t>modele pogodowe</a:t>
            </a:r>
          </a:p>
          <a:p>
            <a:r>
              <a:rPr lang="pl-PL" sz="1400" spc="-1" dirty="0">
                <a:solidFill>
                  <a:srgbClr val="FFFFFF"/>
                </a:solidFill>
                <a:latin typeface="Inter"/>
              </a:rPr>
              <a:t>- określanie lokalizacji w przestrzeni</a:t>
            </a:r>
          </a:p>
          <a:p>
            <a:r>
              <a:rPr lang="pl-PL" sz="1400" spc="-1" dirty="0">
                <a:solidFill>
                  <a:srgbClr val="FFFFFF"/>
                </a:solidFill>
                <a:latin typeface="Inter"/>
              </a:rPr>
              <a:t>- kurs walut / ceny akcji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006880" y="3160440"/>
            <a:ext cx="2766240" cy="856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/>
            <a:r>
              <a:rPr lang="pl-PL" sz="1900" spc="-1" dirty="0">
                <a:solidFill>
                  <a:srgbClr val="FFFFFF"/>
                </a:solidFill>
                <a:latin typeface="Inter"/>
              </a:rPr>
              <a:t>Trudno określić </a:t>
            </a:r>
            <a:endParaRPr lang="pl-PL" dirty="0">
              <a:solidFill>
                <a:srgbClr val="000000"/>
              </a:solidFill>
              <a:latin typeface="Arial"/>
            </a:endParaRPr>
          </a:p>
          <a:p>
            <a:pPr algn="ctr"/>
            <a:r>
              <a:rPr lang="pl-PL" sz="1900" spc="-1" dirty="0">
                <a:solidFill>
                  <a:srgbClr val="FFFFFF"/>
                </a:solidFill>
                <a:latin typeface="Inter"/>
              </a:rPr>
              <a:t>pewność </a:t>
            </a:r>
            <a:endParaRPr lang="pl-PL">
              <a:solidFill>
                <a:srgbClr val="000000"/>
              </a:solidFill>
              <a:latin typeface="Arial"/>
            </a:endParaRPr>
          </a:p>
          <a:p>
            <a:pPr algn="ctr"/>
            <a:r>
              <a:rPr lang="pl-PL" sz="1900" spc="-1" dirty="0">
                <a:solidFill>
                  <a:srgbClr val="FFFFFF"/>
                </a:solidFill>
                <a:latin typeface="Inter"/>
              </a:rPr>
              <a:t>przewidywań</a:t>
            </a:r>
            <a:endParaRPr lang="pl-PL" dirty="0"/>
          </a:p>
        </p:txBody>
      </p:sp>
      <p:sp>
        <p:nvSpPr>
          <p:cNvPr id="106" name="CustomShape 2"/>
          <p:cNvSpPr/>
          <p:nvPr/>
        </p:nvSpPr>
        <p:spPr>
          <a:xfrm>
            <a:off x="1067400" y="3160440"/>
            <a:ext cx="3264120" cy="856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13999"/>
              </a:lnSpc>
            </a:pPr>
            <a:r>
              <a:rPr lang="pl-PL" spc="-1" dirty="0">
                <a:solidFill>
                  <a:srgbClr val="FFFFFF"/>
                </a:solidFill>
                <a:latin typeface="Inter"/>
              </a:rPr>
              <a:t>Źle dobrany </a:t>
            </a:r>
            <a:endParaRPr lang="pl-PL" dirty="0"/>
          </a:p>
          <a:p>
            <a:pPr algn="ctr">
              <a:lnSpc>
                <a:spcPct val="113999"/>
              </a:lnSpc>
            </a:pPr>
            <a:r>
              <a:rPr lang="pl-PL" spc="-1" dirty="0">
                <a:solidFill>
                  <a:srgbClr val="FFFFFF"/>
                </a:solidFill>
                <a:latin typeface="Inter"/>
              </a:rPr>
              <a:t>rozmiar zbioru </a:t>
            </a:r>
            <a:endParaRPr lang="pl-PL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3999"/>
              </a:lnSpc>
            </a:pPr>
            <a:r>
              <a:rPr lang="pl-PL" spc="-1" dirty="0">
                <a:solidFill>
                  <a:srgbClr val="FFFFFF"/>
                </a:solidFill>
                <a:latin typeface="Inter"/>
              </a:rPr>
              <a:t>danych</a:t>
            </a:r>
            <a:endParaRPr lang="pl-PL" dirty="0"/>
          </a:p>
        </p:txBody>
      </p:sp>
      <p:pic>
        <p:nvPicPr>
          <p:cNvPr id="107" name="Shape 90" descr="Obraz zawierający rysunek&#10;&#10;Opis wygenerowany przy bardzo wysokim poziomie pewności"/>
          <p:cNvPicPr/>
          <p:nvPr/>
        </p:nvPicPr>
        <p:blipFill>
          <a:blip r:embed="rId3"/>
          <a:stretch/>
        </p:blipFill>
        <p:spPr>
          <a:xfrm>
            <a:off x="2080440" y="1602000"/>
            <a:ext cx="1378800" cy="1378800"/>
          </a:xfrm>
          <a:prstGeom prst="rect">
            <a:avLst/>
          </a:prstGeom>
          <a:ln w="12600">
            <a:noFill/>
          </a:ln>
          <a:effectLst>
            <a:outerShdw blurRad="63500" dist="25560" dir="5400000" rotWithShape="0">
              <a:srgbClr val="000000">
                <a:alpha val="50000"/>
              </a:srgbClr>
            </a:outerShdw>
          </a:effectLst>
        </p:spPr>
      </p:pic>
      <p:pic>
        <p:nvPicPr>
          <p:cNvPr id="108" name="Shape 91" descr="Obraz zawierający rysunek&#10;&#10;Opis wygenerowany przy bardzo wysokim poziomie pewności"/>
          <p:cNvPicPr/>
          <p:nvPr/>
        </p:nvPicPr>
        <p:blipFill>
          <a:blip r:embed="rId4"/>
          <a:stretch/>
        </p:blipFill>
        <p:spPr>
          <a:xfrm>
            <a:off x="5712480" y="1594080"/>
            <a:ext cx="1395000" cy="1395000"/>
          </a:xfrm>
          <a:prstGeom prst="rect">
            <a:avLst/>
          </a:prstGeom>
          <a:ln w="12600">
            <a:noFill/>
          </a:ln>
          <a:effectLst>
            <a:outerShdw blurRad="63500" dist="25560" dir="5400000" rotWithShape="0">
              <a:srgbClr val="000000">
                <a:alpha val="50000"/>
              </a:srgbClr>
            </a:outerShdw>
          </a:effectLst>
        </p:spPr>
      </p:pic>
      <p:sp>
        <p:nvSpPr>
          <p:cNvPr id="109" name="CustomShape 3"/>
          <p:cNvSpPr/>
          <p:nvPr/>
        </p:nvSpPr>
        <p:spPr>
          <a:xfrm>
            <a:off x="255960" y="258840"/>
            <a:ext cx="4676040" cy="539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300" b="1" strike="noStrike" spc="-1">
                <a:solidFill>
                  <a:srgbClr val="FFFFFF"/>
                </a:solidFill>
                <a:latin typeface="Inter"/>
                <a:ea typeface="DejaVu Sans"/>
              </a:rPr>
              <a:t>Potencjalne problemy</a:t>
            </a:r>
            <a:endParaRPr lang="pl-PL" sz="23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00" descr="Obraz zawierający rysunek&#10;&#10;Opis wygenerowany przy bardzo wysokim poziomie pewności"/>
          <p:cNvPicPr/>
          <p:nvPr/>
        </p:nvPicPr>
        <p:blipFill>
          <a:blip r:embed="rId3"/>
          <a:stretch/>
        </p:blipFill>
        <p:spPr>
          <a:xfrm>
            <a:off x="1210215" y="1524495"/>
            <a:ext cx="1938705" cy="1938705"/>
          </a:xfrm>
          <a:prstGeom prst="rect">
            <a:avLst/>
          </a:prstGeom>
        </p:spPr>
      </p:pic>
      <p:sp>
        <p:nvSpPr>
          <p:cNvPr id="111" name="CustomShape 1"/>
          <p:cNvSpPr/>
          <p:nvPr/>
        </p:nvSpPr>
        <p:spPr>
          <a:xfrm>
            <a:off x="255960" y="258840"/>
            <a:ext cx="4676040" cy="539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r>
              <a:rPr lang="pl-PL" sz="2300" b="1" spc="-1" dirty="0">
                <a:solidFill>
                  <a:srgbClr val="FFFFFF"/>
                </a:solidFill>
                <a:latin typeface="Inter"/>
              </a:rPr>
              <a:t>Źle dobrany zbiór danych</a:t>
            </a:r>
            <a:endParaRPr lang="pl-PL" dirty="0"/>
          </a:p>
        </p:txBody>
      </p:sp>
      <p:sp>
        <p:nvSpPr>
          <p:cNvPr id="112" name="CustomShape 2"/>
          <p:cNvSpPr/>
          <p:nvPr/>
        </p:nvSpPr>
        <p:spPr>
          <a:xfrm>
            <a:off x="3960000" y="1584000"/>
            <a:ext cx="2875320" cy="242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pl-PL" sz="1400" spc="-1" dirty="0">
                <a:solidFill>
                  <a:srgbClr val="FFFFFF"/>
                </a:solidFill>
                <a:latin typeface="Inter"/>
              </a:rPr>
              <a:t>Nie istnieje metoda, która pozwalałaby na oszacowanie jak wiele danych powinniśmy mieć albo jak dużo cech jest niezbędnych w zbiorze. Występuje więc ryzyko przeuczenia lub niedouczenia modelu.</a:t>
            </a:r>
            <a:endParaRPr lang="pl-PL" sz="1400" b="0" strike="noStrike" spc="-1" dirty="0">
              <a:solidFill>
                <a:srgbClr val="FFFFFF"/>
              </a:solidFill>
              <a:latin typeface="In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00" descr="Obraz zawierający rysunek&#10;&#10;Opis wygenerowany przy bardzo wysokim poziomie pewności"/>
          <p:cNvPicPr/>
          <p:nvPr/>
        </p:nvPicPr>
        <p:blipFill>
          <a:blip r:embed="rId3"/>
          <a:stretch/>
        </p:blipFill>
        <p:spPr>
          <a:xfrm>
            <a:off x="1158845" y="1473125"/>
            <a:ext cx="2311142" cy="2311142"/>
          </a:xfrm>
          <a:prstGeom prst="rect">
            <a:avLst/>
          </a:prstGeom>
        </p:spPr>
      </p:pic>
      <p:sp>
        <p:nvSpPr>
          <p:cNvPr id="111" name="CustomShape 1"/>
          <p:cNvSpPr/>
          <p:nvPr/>
        </p:nvSpPr>
        <p:spPr>
          <a:xfrm>
            <a:off x="255960" y="258840"/>
            <a:ext cx="4676040" cy="539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r>
              <a:rPr lang="pl-PL" sz="2300" b="1" spc="-1" dirty="0">
                <a:solidFill>
                  <a:srgbClr val="FFFFFF"/>
                </a:solidFill>
                <a:latin typeface="Inter"/>
              </a:rPr>
              <a:t>Pewność przewidywań</a:t>
            </a:r>
            <a:endParaRPr lang="pl-PL" dirty="0"/>
          </a:p>
        </p:txBody>
      </p:sp>
      <p:sp>
        <p:nvSpPr>
          <p:cNvPr id="112" name="CustomShape 2"/>
          <p:cNvSpPr/>
          <p:nvPr/>
        </p:nvSpPr>
        <p:spPr>
          <a:xfrm>
            <a:off x="3960000" y="1584000"/>
            <a:ext cx="2875320" cy="242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pl-PL" sz="1400" spc="-1" dirty="0">
                <a:solidFill>
                  <a:srgbClr val="FFFFFF"/>
                </a:solidFill>
                <a:latin typeface="Inter"/>
              </a:rPr>
              <a:t>Istnieją możliwości pomiaru jakości stworzonego modelu regresji i porównania kilku z nich, ale opierają się głównie na pomiarze średniego błędu, co nie zawsze jest wystarczająco intuicyjne.</a:t>
            </a:r>
            <a:endParaRPr lang="pl-PL" sz="1400" b="0" strike="noStrike" spc="-1" dirty="0">
              <a:solidFill>
                <a:srgbClr val="FFFFFF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6246658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Obraz 2" descr="Obraz zawierający rysunek&#10;&#10;Opis wygenerowany przy bardzo wysokim poziomie pewności"/>
          <p:cNvPicPr/>
          <p:nvPr/>
        </p:nvPicPr>
        <p:blipFill>
          <a:blip r:embed="rId3"/>
          <a:stretch/>
        </p:blipFill>
        <p:spPr>
          <a:xfrm>
            <a:off x="1297440" y="1653120"/>
            <a:ext cx="2285640" cy="2285640"/>
          </a:xfrm>
          <a:prstGeom prst="rect">
            <a:avLst/>
          </a:prstGeom>
          <a:ln>
            <a:noFill/>
          </a:ln>
        </p:spPr>
      </p:pic>
      <p:sp>
        <p:nvSpPr>
          <p:cNvPr id="114" name="CustomShape 1"/>
          <p:cNvSpPr/>
          <p:nvPr/>
        </p:nvSpPr>
        <p:spPr>
          <a:xfrm>
            <a:off x="255960" y="258840"/>
            <a:ext cx="4676040" cy="539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300" b="1" strike="noStrike" spc="-1">
                <a:solidFill>
                  <a:srgbClr val="FFFFFF"/>
                </a:solidFill>
                <a:latin typeface="Inter"/>
                <a:ea typeface="DejaVu Sans"/>
              </a:rPr>
              <a:t>Popularne algorytmy</a:t>
            </a:r>
            <a:endParaRPr lang="pl-PL" sz="23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960000" y="1584000"/>
            <a:ext cx="2875320" cy="242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pl-PL" sz="1400" b="0" strike="noStrike" spc="-1" dirty="0">
                <a:solidFill>
                  <a:srgbClr val="FFFFFF"/>
                </a:solidFill>
                <a:latin typeface="Inter"/>
                <a:ea typeface="DejaVu Sans"/>
              </a:rPr>
              <a:t>- </a:t>
            </a:r>
            <a:r>
              <a:rPr lang="pl-PL" sz="1400" spc="-1" dirty="0">
                <a:solidFill>
                  <a:srgbClr val="FFFFFF"/>
                </a:solidFill>
                <a:latin typeface="Inter"/>
                <a:ea typeface="DejaVu Sans"/>
              </a:rPr>
              <a:t>regresja liniowa</a:t>
            </a:r>
          </a:p>
          <a:p>
            <a:r>
              <a:rPr lang="pl-PL" sz="1400" spc="-1" dirty="0">
                <a:solidFill>
                  <a:srgbClr val="FFFFFF"/>
                </a:solidFill>
                <a:latin typeface="Inter"/>
              </a:rPr>
              <a:t>- SVM</a:t>
            </a:r>
          </a:p>
          <a:p>
            <a:r>
              <a:rPr lang="pl-PL" sz="1400" spc="-1" dirty="0">
                <a:solidFill>
                  <a:srgbClr val="FFFFFF"/>
                </a:solidFill>
                <a:latin typeface="Inter"/>
              </a:rPr>
              <a:t>- drzewa decyzyjne i pochodne</a:t>
            </a:r>
          </a:p>
          <a:p>
            <a:r>
              <a:rPr lang="pl-PL" sz="1400" spc="-1" dirty="0">
                <a:solidFill>
                  <a:srgbClr val="FFFFFF"/>
                </a:solidFill>
                <a:latin typeface="Inter"/>
              </a:rPr>
              <a:t>- sieci neuronowe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Microsoft Office PowerPoint</Application>
  <PresentationFormat>Pokaz na ekranie (16:9)</PresentationFormat>
  <Slides>10</Slides>
  <Notes>0</Notes>
  <HiddenSlides>0</HiddenSlides>
  <ScaleCrop>false</ScaleCrop>
  <HeadingPairs>
    <vt:vector size="4" baseType="variant">
      <vt:variant>
        <vt:lpstr>Motyw</vt:lpstr>
      </vt:variant>
      <vt:variant>
        <vt:i4>2</vt:i4>
      </vt:variant>
      <vt:variant>
        <vt:lpstr>Tytuły slajdów</vt:lpstr>
      </vt:variant>
      <vt:variant>
        <vt:i4>10</vt:i4>
      </vt:variant>
    </vt:vector>
  </HeadingPairs>
  <TitlesOfParts>
    <vt:vector size="12" baseType="lpstr">
      <vt:lpstr>Office Theme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subject/>
  <dc:creator/>
  <dc:description/>
  <cp:lastModifiedBy/>
  <cp:revision>384</cp:revision>
  <dcterms:modified xsi:type="dcterms:W3CDTF">2020-06-15T07:42:45Z</dcterms:modified>
  <dc:language>pl-PL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Notes">
    <vt:i4>0</vt:i4>
  </property>
  <property fmtid="{D5CDD505-2E9C-101B-9397-08002B2CF9AE}" pid="7" name="PresentationFormat">
    <vt:lpwstr>Pokaz na ekranie (16:9)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10</vt:i4>
  </property>
</Properties>
</file>